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4" r:id="rId3"/>
    <p:sldId id="258" r:id="rId4"/>
    <p:sldId id="259" r:id="rId5"/>
    <p:sldId id="260" r:id="rId6"/>
    <p:sldId id="261" r:id="rId7"/>
    <p:sldId id="355" r:id="rId8"/>
    <p:sldId id="358" r:id="rId9"/>
    <p:sldId id="360" r:id="rId10"/>
    <p:sldId id="361" r:id="rId11"/>
    <p:sldId id="362" r:id="rId12"/>
    <p:sldId id="363" r:id="rId13"/>
    <p:sldId id="364" r:id="rId14"/>
    <p:sldId id="266" r:id="rId15"/>
    <p:sldId id="267" r:id="rId16"/>
    <p:sldId id="365" r:id="rId17"/>
    <p:sldId id="366" r:id="rId18"/>
    <p:sldId id="367" r:id="rId19"/>
    <p:sldId id="386" r:id="rId20"/>
    <p:sldId id="387" r:id="rId21"/>
    <p:sldId id="341" r:id="rId22"/>
    <p:sldId id="377" r:id="rId23"/>
    <p:sldId id="368" r:id="rId24"/>
    <p:sldId id="369" r:id="rId25"/>
    <p:sldId id="378" r:id="rId26"/>
    <p:sldId id="268" r:id="rId27"/>
    <p:sldId id="379" r:id="rId28"/>
    <p:sldId id="331" r:id="rId29"/>
    <p:sldId id="333" r:id="rId30"/>
    <p:sldId id="334" r:id="rId31"/>
    <p:sldId id="335" r:id="rId32"/>
    <p:sldId id="282" r:id="rId33"/>
    <p:sldId id="351" r:id="rId34"/>
    <p:sldId id="352" r:id="rId35"/>
    <p:sldId id="353" r:id="rId36"/>
    <p:sldId id="264" r:id="rId37"/>
    <p:sldId id="380" r:id="rId38"/>
    <p:sldId id="381" r:id="rId39"/>
    <p:sldId id="370" r:id="rId40"/>
    <p:sldId id="373" r:id="rId41"/>
    <p:sldId id="382" r:id="rId42"/>
    <p:sldId id="383" r:id="rId43"/>
    <p:sldId id="384" r:id="rId44"/>
    <p:sldId id="371" r:id="rId45"/>
    <p:sldId id="375" r:id="rId46"/>
    <p:sldId id="38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CC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66A3-A287-BDCA-224A-1772A2CF3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FA90C-7E40-E9D9-ACC8-B6E700BFF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48FAD-350D-06A9-814A-BE4D1C6F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DB5F-C771-AE19-454D-31BB3A65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C736-1D5C-F918-4751-C9515271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5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4E7C-9A39-4E22-E2C8-B0DFB994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FE1CD-A530-D806-84E9-E3D54CD0B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2EAF-988E-E71F-F585-418C739F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BF609-8F62-1226-EEA5-3D92A0C3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C20AE-1F37-B02C-E6F8-817617EC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A2687-3FAD-F6DD-60B1-570A2D929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0314B-FCA8-3C9B-2AFD-7328D19EA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63D2-FBB3-E7E1-3FFB-EDF9283A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CEE9-F99E-020E-F0AE-007358D7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C091-3B18-5CDD-B436-2B70889E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247F-9F2A-80AC-D3F3-024A41BE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C9C1-20E5-C0EA-9645-3806EB45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EF988-E21B-6667-AF19-1AED2207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ED80F-4246-B0EA-5EB8-8271120C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2715C-0600-5D58-CB89-A450AD41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253C-2442-2A68-878D-5519C23F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B250F-4BEE-3D6D-E331-94144861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90F4-7799-7F61-E18B-272DD655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C7E5-F93A-D2FC-4EBF-5785E621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499DA-4413-A015-012F-FD930BC9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1ED29-0EF0-63B3-22DF-A2CEED4D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8906-AE55-FAE9-B7A5-AF83787F4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20591-4E01-CF16-F135-C7C342B16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71885-E56A-2112-0AA0-F0AA90F8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04415-9293-EECC-BA22-E2FF4282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DC337-F1B4-4F39-F12A-D1EF7506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99E3-7226-858A-C234-A6F22671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84783-95A0-D048-CE37-14CA3B2F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D8EF0-6A20-14E6-01AF-74C16ADFB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96ED7-4906-B946-8D9D-3AB0EB1F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E5180-94BC-51B7-3879-45BF0B140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C8452-F89D-A2A0-F9B7-E7428E6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395E1-0420-B1FB-320F-6BB2BE0A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ED179-A56D-6526-F465-C2E58575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9604-BCAC-FF62-48AA-BFC6E7F2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77EE1-4863-4436-5362-7F2F6B65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3F71A-991D-B989-EC6C-42E59E42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B7A6B-9D39-3ABA-2923-D65F50B1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55B24-3760-CBFE-4A2E-CEF94FFF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AC3DC-5F5C-A3CA-FE6E-CA04845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F74C3-A17D-0E7F-10D4-5F497413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A5D4-7BF4-FCEA-DEB2-8ABA5EE1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81CE-DB27-A9F6-78EC-2CAF480B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33939-5727-636E-F116-7A8E1CECD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13B24-705A-914C-87D3-6B3770E3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B663-38A8-A741-F3D9-B0CC5650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65A5-C9E4-728F-1EC6-1C1B875D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9807-797F-ACC6-582C-53D8D684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67D66-A7E2-75E0-254E-F7542BE62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CE165-6EE3-A9B4-E1B7-0288F04DA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A7AC2-1157-6D3B-A333-8650E487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C34A-C478-FCDE-DF51-56B96ACA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EF6-0A06-D0BD-B662-C1178983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9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A3F2C-D604-30B7-7AE2-4B0065D5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8C76D-BA97-CCD2-2ADF-EAF126C12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429E-EDB3-9A08-7011-C1659D6CA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AE02-4006-4F0C-AF6C-72B4E3961D5E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15ED5-1EF3-EEBB-1980-C47859F51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97B27-4620-BDFB-61E3-EA36B6521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461A-597C-474E-B901-6D63BA909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2hbB7KTsLi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2hbB7KTsLi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AC02-328C-9785-CD01-E6D7B00EE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228" y="1876924"/>
            <a:ext cx="9512964" cy="1248026"/>
          </a:xfrm>
          <a:solidFill>
            <a:srgbClr val="008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Towards Well-being for 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5C4CB-8DB0-73AE-284D-1C5F81D05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6892"/>
            <a:ext cx="9144000" cy="1655762"/>
          </a:xfrm>
        </p:spPr>
        <p:txBody>
          <a:bodyPr/>
          <a:lstStyle/>
          <a:p>
            <a:r>
              <a:rPr lang="th-TH" sz="2800" b="1" dirty="0"/>
              <a:t>วิจารณ์ พานิช</a:t>
            </a:r>
          </a:p>
          <a:p>
            <a:r>
              <a:rPr lang="th-TH" dirty="0">
                <a:cs typeface="+mj-cs"/>
              </a:rPr>
              <a:t>อดีตคณบดีคณะแพทยศาสตร์ มหาวิทยาลัยสงขลานครินทร์ ๒๕๒๔ – ๒๕๒๖, ๒๕๒๘ – ๒๕๓๒ </a:t>
            </a:r>
            <a:endParaRPr lang="en-US" dirty="0"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0F167-9122-5960-9969-400B2A354415}"/>
              </a:ext>
            </a:extLst>
          </p:cNvPr>
          <p:cNvSpPr txBox="1"/>
          <p:nvPr/>
        </p:nvSpPr>
        <p:spPr>
          <a:xfrm>
            <a:off x="974560" y="6027821"/>
            <a:ext cx="1191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เสนอในการประชุมแพทยศาสตรศึกษาแห่งชาติ ครั้งที่ ๑๐  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Reshaping Medical Education Towards Well-Being for All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วันจันทร์ที่ ๒๕  พฤศจิกายน ๒๕๖๗ ณ โรงแรมแชงกรี-ลา เชียงใหม่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26F7D-DDDB-3F4B-12F5-3C3136450D1F}"/>
              </a:ext>
            </a:extLst>
          </p:cNvPr>
          <p:cNvSpPr txBox="1"/>
          <p:nvPr/>
        </p:nvSpPr>
        <p:spPr>
          <a:xfrm>
            <a:off x="2779293" y="481258"/>
            <a:ext cx="6364913" cy="1200329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99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115309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C476-F1D5-55C5-6D3E-17B4038F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240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แพทยศาสตรศึกษาที่สร้างชุมชนเรียนรู้สุขภาวะ</a:t>
            </a:r>
            <a:endParaRPr lang="en-US" sz="54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596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A6DD1-39AE-8337-837E-372A4205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A428-F398-EBAF-6620-B5430479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240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แพทยศาสตรศึกษาที่สร้างชุมชนเรียนรู้สุขภาวะ</a:t>
            </a:r>
            <a:endParaRPr lang="en-US" sz="54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A90CA-9BD7-0AA1-2207-7B2552102F7B}"/>
              </a:ext>
            </a:extLst>
          </p:cNvPr>
          <p:cNvSpPr txBox="1"/>
          <p:nvPr/>
        </p:nvSpPr>
        <p:spPr>
          <a:xfrm>
            <a:off x="2278249" y="3031941"/>
            <a:ext cx="7271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กาย   จิต   สังคม   อารมณ์   ปัญญา</a:t>
            </a:r>
          </a:p>
          <a:p>
            <a:pPr algn="ctr"/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เศรษฐกิจ   สภาพแวดล้อม   </a:t>
            </a:r>
            <a:endParaRPr lang="en-US" sz="6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784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4728F-D202-C451-B38D-1A3142DCA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D059-F140-3420-57CB-555B4655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240"/>
            <a:ext cx="105156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แพทยศาสตรศึกษาที่สร้างชุมชนเรียนรู้สุขภาวะ</a:t>
            </a:r>
            <a:endParaRPr lang="en-US" sz="54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6549-0A67-B92C-D6CC-7A369E34F1BF}"/>
              </a:ext>
            </a:extLst>
          </p:cNvPr>
          <p:cNvSpPr txBox="1"/>
          <p:nvPr/>
        </p:nvSpPr>
        <p:spPr>
          <a:xfrm>
            <a:off x="2278249" y="3031941"/>
            <a:ext cx="72715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กาย   จิต   สังคม   อารมณ์   ปัญญา</a:t>
            </a:r>
          </a:p>
          <a:p>
            <a:pPr algn="ctr"/>
            <a:r>
              <a:rPr lang="th-TH" sz="6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เศรษฐกิจ   สภาพแวดล้อม   </a:t>
            </a:r>
            <a:endParaRPr lang="en-US" sz="6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BA701-227B-6E28-20B5-A9CA3B361407}"/>
              </a:ext>
            </a:extLst>
          </p:cNvPr>
          <p:cNvSpPr txBox="1"/>
          <p:nvPr/>
        </p:nvSpPr>
        <p:spPr>
          <a:xfrm>
            <a:off x="2460957" y="5151421"/>
            <a:ext cx="6906126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ในโลกแห่งความเป็นจริง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445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4B04-BA34-6FD5-15F6-B454F472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727" y="136517"/>
            <a:ext cx="8269705" cy="1325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สุขภาวะในโรงเรียนแพทย์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FE325-C3CC-3881-B4C3-0A7331E3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402"/>
            <a:ext cx="10515600" cy="4351338"/>
          </a:xfrm>
        </p:spPr>
        <p:txBody>
          <a:bodyPr>
            <a:normAutofit/>
          </a:bodyPr>
          <a:lstStyle/>
          <a:p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เริ่มจากความเข้าใจที่ถูกต้อง   ความเอาใจใส่ </a:t>
            </a:r>
          </a:p>
          <a:p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เจ้าของกระบวนการเรียนรู้  คือผู้เรียน   ไม่ใช่อาจารย์ </a:t>
            </a:r>
          </a:p>
          <a:p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สภาพจิต/เป้าหมาย ที่ถูกต้องของผู้เรียน</a:t>
            </a:r>
          </a:p>
          <a:p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 ปฏิสัมพันธ์ที่ถูกต้องระหว่าง อจ. – นศ., นศ. – นศ.  </a:t>
            </a:r>
          </a:p>
          <a:p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มีหน่วยงานดูแล           </a:t>
            </a:r>
            <a:endParaRPr lang="en-US" sz="4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A0B87-1D5A-9622-4D84-BD7B877A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65" y="5624958"/>
            <a:ext cx="9993120" cy="1047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6472B9-AF55-ED48-ABC7-83452CA2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822" y="3917071"/>
            <a:ext cx="1086002" cy="1324160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638A6D-BD78-B64A-4D92-5B02CA9135FC}"/>
              </a:ext>
            </a:extLst>
          </p:cNvPr>
          <p:cNvSpPr txBox="1"/>
          <p:nvPr/>
        </p:nvSpPr>
        <p:spPr>
          <a:xfrm>
            <a:off x="8999620" y="5241231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รศ. นพ. เชิดศักดิ์ ไอรมณีรัตน์</a:t>
            </a:r>
            <a:endParaRPr lang="en-US" sz="28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294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4395-DEEC-1B28-EF59-A91006BF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4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0099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สัมมาทิฏฐิว่าด้วยการเรียนรู้</a:t>
            </a:r>
            <a:endParaRPr lang="en-US" sz="6600" b="1" dirty="0">
              <a:solidFill>
                <a:srgbClr val="0099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43E2-8446-2DE9-576B-027376EA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0611"/>
            <a:ext cx="10784305" cy="4351338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การเรียนรู้ที่ลึกและเชื่อมโยง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(mastery learning)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ไม่ได้เกิดจากการรับถ่ายทอดจากภายนอก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… Passive Learning …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เรียนแบบเชื่อ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แต่เกิดจากการสร้างความรู้ และสมรรถนะใส่ตัว    ผ่านการปฏิบัติ แล้วสะท้อนคิด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(reflection) … </a:t>
            </a:r>
            <a:r>
              <a:rPr lang="en-US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Active Learning</a:t>
            </a:r>
            <a:r>
              <a:rPr lang="th-TH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... เรียนแบบตั้งคำถาม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(Inquiry-based Learning)  … </a:t>
            </a:r>
            <a:r>
              <a:rPr lang="en-US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Reflective Learning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คิดเป็น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สู่การสร้างปัญญาใส่ตัว อยู่ตลอดเวลา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นำสู่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transformation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หลากหลายด้าน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5598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DCBE-7A22-69EC-BC09-C7047248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3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CC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สัมมาทิฏฐิว่าด้วยการเป็นครูอาจารย์  </a:t>
            </a:r>
            <a:endParaRPr lang="en-US" sz="6600" b="1" dirty="0">
              <a:solidFill>
                <a:srgbClr val="CC00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C225-5A6D-1BDC-5D2B-913BF4CD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979"/>
            <a:ext cx="11109158" cy="4976896"/>
          </a:xfrm>
        </p:spPr>
        <p:txBody>
          <a:bodyPr>
            <a:normAutofit fontScale="92500" lnSpcReduction="10000"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ไม่ใช่เป็นผู้บอกสอนความรู้สำเร็จรูป   ให้ศิษย์จดจำ และเข้าใจ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แต่เป็นผู้ออกแบบกิจกรรมเพื่อให้ศิษย์ปฏิบัติแล้วสะท้อนคิด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ทำหน้าที่ตั้งคำถามกระตุ้นให้ศิษย์สะท้อนคิดหลายๆ แบบ   แล้วนำมาแลกเปลี่ยนเรียนรู้กัน   เพื่อให้เกิดการเรียนรู้ที่ลึกและเชื่อมโยง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ในหลายมิติ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ให้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constructive feedback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แก่ศิษย์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อาจารย์เรียนรู้ไปพร้อมกับศิษย์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อาจารย์ร่วมกันสะท้อนคิด ในวง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PLC – Professional Learning Community (COP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ของอาจารย์</a:t>
            </a:r>
            <a:r>
              <a:rPr lang="th-TH" sz="5200" dirty="0">
                <a:latin typeface="AngsanaUPC" panose="02020603050405020304" pitchFamily="18" charset="-34"/>
                <a:cs typeface="AngsanaUPC" panose="02020603050405020304" pitchFamily="18" charset="-34"/>
              </a:rPr>
              <a:t>)   </a:t>
            </a:r>
            <a:r>
              <a:rPr lang="th-TH" sz="35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เพื่อการเรียนรู้สู่ </a:t>
            </a:r>
            <a:r>
              <a:rPr lang="en-US" sz="3500" dirty="0">
                <a:latin typeface="AngsanaUPC" panose="02020603050405020304" pitchFamily="18" charset="-34"/>
                <a:cs typeface="AngsanaUPC" panose="02020603050405020304" pitchFamily="18" charset="-34"/>
              </a:rPr>
              <a:t>transformation </a:t>
            </a:r>
            <a:r>
              <a:rPr lang="th-TH" sz="35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ของอาจารย์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40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88C7-4AF9-ADCC-759A-27B857EC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85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การเรียนรู้เป็นการเปลี่ยนแปลงตนเอง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D8FF3-057E-94B7-86D0-5D028966E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53"/>
            <a:ext cx="8233611" cy="4351338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Transformative Learning </a:t>
            </a:r>
            <a:endParaRPr lang="en-US" sz="4400" b="1" dirty="0">
              <a:solidFill>
                <a:srgbClr val="3333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เกิดจากการทำกิจกรรม  แล้ว</a:t>
            </a:r>
            <a:r>
              <a:rPr lang="th-TH" sz="44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สะท้อนคิดอย่างยิ่งยวด </a:t>
            </a:r>
            <a:r>
              <a:rPr lang="en-US" sz="44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(critical reflection)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ตั้งคำถามต่อความคิด/ความเชื่อ เดิมของตนเอง   สู่กระบวนทัศน์ใหม่  ตัวตนใหม่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เปลี่ยน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VASK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V = values –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ค่านิยม,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A – attitude –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เจตคติ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, S = skills –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ทักษะ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, K = knowledge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–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ความรู้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18B08-F126-C664-EA04-EC534A8B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40" y="2017166"/>
            <a:ext cx="2891586" cy="4048220"/>
          </a:xfrm>
          <a:prstGeom prst="rect">
            <a:avLst/>
          </a:prstGeom>
          <a:ln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117431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B70D-A3B4-6BE5-EA3D-DB840402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5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บรรยากาศการเรียนอย่างมีสุขภาวะ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91B9F-EF2D-A252-35FC-ABFFCEC6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2638"/>
            <a:ext cx="10856495" cy="512863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เรียนอย่างมีเป้าหมาย  และความหมาย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ทำให้ความเพียร การฟันฝ่าความยากลำบาก สร้างสุข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โดยร่วมกันดำเนินการเป็นทีม  ร่วมด้วยช่วยกัน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มีการกำหนดทั้ง เป้าหมายปลายทาง และ เป้าหมายรายทาง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เพื่อเฉลิมฉลอง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มีการประเมินเพื่อหนุนการเรียนรู้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(formative assessment)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ตามด้วย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constructive feedback 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https://www.youtube.com/watch?v=2hbB7KTsLiM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– Pearls in Medical Education Oct 2024)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EB679-45F1-7D0A-10A1-DFB732AF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1" y="1630526"/>
            <a:ext cx="2353003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985A3-4354-0AA3-3D43-BC2C1B962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1CE2-60EB-0765-9EEC-3136B886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5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บรรยากาศการเรียนอย่างมีสุขภาวะ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9EBA-FD63-A040-AA37-0EB5CB77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2638"/>
            <a:ext cx="10856495" cy="5128635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เรียนอย่างมีเป้าหมาย  และความหมาย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ทำให้ความเพียร การฟันฝ่าความยากลำบาก สร้างสุข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โดยร่วมกันดำเนินการเป็นทีม  ร่วมด้วยช่วยกัน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มีการกำหนดทั้ง เป้าหมายปลายทาง และ เป้าหมายรายทาง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เพื่อเฉลิมฉลอง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มีการประเมินเพื่อหนุนการเรียนรู้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(formative assessment)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ตามด้วย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constructive feedback 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https://www.youtube.com/watch?v=2hbB7KTsLiM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– Pearls in Medical Education Oct 2024)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CC4EE-E13C-6C6B-76FF-2B04B61D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691" y="1630526"/>
            <a:ext cx="2353003" cy="1943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151CF-BEE6-EC87-160F-2D5B640B62C6}"/>
              </a:ext>
            </a:extLst>
          </p:cNvPr>
          <p:cNvSpPr txBox="1"/>
          <p:nvPr/>
        </p:nvSpPr>
        <p:spPr>
          <a:xfrm rot="20157726">
            <a:off x="24062" y="3112232"/>
            <a:ext cx="9324473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รรพ. เอาใจใส่พัฒนาศาสตร์ด้านการเรียนรู้</a:t>
            </a:r>
            <a:endParaRPr lang="en-US" sz="5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B68EC-F12D-CA13-1401-BB7F436B672D}"/>
              </a:ext>
            </a:extLst>
          </p:cNvPr>
          <p:cNvSpPr txBox="1"/>
          <p:nvPr/>
        </p:nvSpPr>
        <p:spPr>
          <a:xfrm rot="20157726">
            <a:off x="1827591" y="4308501"/>
            <a:ext cx="6207696" cy="923330"/>
          </a:xfrm>
          <a:prstGeom prst="rect">
            <a:avLst/>
          </a:prstGeom>
          <a:solidFill>
            <a:srgbClr val="CC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มีหน่วยงานและผู้บริหาร</a:t>
            </a:r>
            <a:endParaRPr lang="en-US" sz="5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312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0AFA-B83B-8E96-C4DD-EC8B759B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ทักษะ สานเสวนา </a:t>
            </a:r>
            <a:r>
              <a:rPr lang="en-US" sz="66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(dialogue)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912C-72A3-406A-52B4-705EAB31D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64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ความสัมพันธ์แนวราบ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การฟังซึ่งกันและกัน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ฟังอย่างลึก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(deep listening)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ฟังให้ได้ยินสิ่งที่เขาไม่ได้พูด (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non-verbal communication)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ฟังเพื่อกระตุ้นผู้สื่อสาร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(active listening)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สะท้อนความชื่นชม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(appreciative listening &amp; inquiry)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423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3EBA-31D2-BEB8-F98A-4E3F520E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ข้อจำกัด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4F27-C504-F206-7A0D-72667B5E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ไม่ได้ปฏิบัติ มาเป็นเวลานานมาก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ขาด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Experiential Learning  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มีแต่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Theoretical Learning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เป็นส่วนใหญ่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ไม่ทราบสถานการณ์ปัจจุบัน   ไม่รู้จริง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พึงฟังอย่างมีวิจารณญาณ   ใช้หลักกาลามสูตร 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4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FF57E-5993-C85E-89C2-4FA1C3B8C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2C5E-48A5-CD34-F26C-3C414B73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ทักษะ สานเสวนา </a:t>
            </a:r>
            <a:r>
              <a:rPr lang="en-US" sz="66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(dialogue)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BB6D-41F3-1120-284D-1FCC3663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64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ความสัมพันธ์แนวราบ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การฟังซึ่งกันและกัน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ฟังอย่างลึก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(deep listening)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ฟังให้ได้ยินสิ่งที่เขาไม่ได้พูด (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non-verbal communication)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ฟังเพื่อกระตุ้นผู้สื่อสาร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(active listening)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สะท้อนความชื่นชม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(appreciative listening &amp; inquiry)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26781-87FB-B2EF-040D-9AFEDC60D0A5}"/>
              </a:ext>
            </a:extLst>
          </p:cNvPr>
          <p:cNvSpPr txBox="1"/>
          <p:nvPr/>
        </p:nvSpPr>
        <p:spPr>
          <a:xfrm rot="20148773">
            <a:off x="381000" y="3069347"/>
            <a:ext cx="10182726" cy="101566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สู่ </a:t>
            </a:r>
            <a:r>
              <a:rPr lang="en-US" sz="6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Constructive &amp; Appreciative Feedback</a:t>
            </a:r>
          </a:p>
        </p:txBody>
      </p:sp>
    </p:spTree>
    <p:extLst>
      <p:ext uri="{BB962C8B-B14F-4D97-AF65-F5344CB8AC3E}">
        <p14:creationId xmlns:p14="http://schemas.microsoft.com/office/powerpoint/2010/main" val="2522613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230B-2980-2A17-B546-770865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sz="72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อุปสรรคหรือความยากลำบากเป็นคุณ</a:t>
            </a:r>
            <a:endParaRPr lang="en-US" sz="7200" b="1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44C9-73EB-D9EA-C1E9-537B1B1F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407"/>
            <a:ext cx="7391400" cy="3991905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เริ่ม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New S-Curve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ในชีวิต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นำโดย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Growth Mindset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ใช้พลังของ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GRIT – Passion + Perseverance 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พัฒนา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Character Skills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000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Proactivity, Prosocial, Discipline, Determination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ไม่เพียงทักษะวิชาการ และวิชาชีพ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0E1BD-10DD-4E37-043D-0038E6DE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29" y="1552073"/>
            <a:ext cx="2848663" cy="4624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1B086-154C-95F0-0155-49A0707732CD}"/>
              </a:ext>
            </a:extLst>
          </p:cNvPr>
          <p:cNvSpPr txBox="1"/>
          <p:nvPr/>
        </p:nvSpPr>
        <p:spPr>
          <a:xfrm>
            <a:off x="332045" y="1235349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เพื่อบรรลุเป้าหมายที่สูงขึ้น</a:t>
            </a:r>
            <a:r>
              <a:rPr lang="en-US" sz="4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และสุขภาวะระยะยาว</a:t>
            </a:r>
            <a:endParaRPr lang="en-US" sz="44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D1F76-AB38-55ED-68E4-9D49AC0A336D}"/>
              </a:ext>
            </a:extLst>
          </p:cNvPr>
          <p:cNvSpPr txBox="1"/>
          <p:nvPr/>
        </p:nvSpPr>
        <p:spPr>
          <a:xfrm>
            <a:off x="1383635" y="6225091"/>
            <a:ext cx="891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https://www.gotoknow.org/posts/tags/hidden%20potential</a:t>
            </a:r>
          </a:p>
        </p:txBody>
      </p:sp>
    </p:spTree>
    <p:extLst>
      <p:ext uri="{BB962C8B-B14F-4D97-AF65-F5344CB8AC3E}">
        <p14:creationId xmlns:p14="http://schemas.microsoft.com/office/powerpoint/2010/main" val="308447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ABE80-53DA-C0DF-7C14-7BDDF6E8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1277-D254-7821-C672-3BDED63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sz="72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อุปสรรคหรือความยากลำบากเป็นคุณ</a:t>
            </a:r>
            <a:endParaRPr lang="en-US" sz="7200" b="1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007E-513C-4A23-93F4-4145E88CD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407"/>
            <a:ext cx="7391400" cy="3991905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เริ่ม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New S-Curve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ในชีวิต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นำโดย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Growth Mindset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ใช้พลังของ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GRIT – Passion + Perseverance 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พัฒนา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Character Skills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4000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Proactivity, Prosocial, Discipline, Determination</a:t>
            </a:r>
            <a:r>
              <a:rPr lang="en-US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ไม่เพียงทักษะวิชาการ และวิชาชีพ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D5B14-37B7-6291-E7F6-1F93836C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29" y="1552073"/>
            <a:ext cx="2848663" cy="4624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2FADEB-BCBC-B0F2-A2CE-E26D55F0BA0A}"/>
              </a:ext>
            </a:extLst>
          </p:cNvPr>
          <p:cNvSpPr txBox="1"/>
          <p:nvPr/>
        </p:nvSpPr>
        <p:spPr>
          <a:xfrm>
            <a:off x="332045" y="1235349"/>
            <a:ext cx="840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เพื่อบรรลุเป้าหมายที่สูงขึ้น</a:t>
            </a:r>
            <a:r>
              <a:rPr lang="en-US" sz="4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4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และสุขภาวะระยะยาว</a:t>
            </a:r>
            <a:endParaRPr lang="en-US" sz="44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28D4D-6EA0-CA7A-B0AD-B6789323C2DF}"/>
              </a:ext>
            </a:extLst>
          </p:cNvPr>
          <p:cNvSpPr txBox="1"/>
          <p:nvPr/>
        </p:nvSpPr>
        <p:spPr>
          <a:xfrm>
            <a:off x="1383635" y="6225091"/>
            <a:ext cx="891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https://www.gotoknow.org/posts/tags/hidden%20potential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B8469-50AB-235A-9DA9-2AC731613528}"/>
              </a:ext>
            </a:extLst>
          </p:cNvPr>
          <p:cNvSpPr txBox="1"/>
          <p:nvPr/>
        </p:nvSpPr>
        <p:spPr>
          <a:xfrm rot="20073923">
            <a:off x="536581" y="3260095"/>
            <a:ext cx="7488481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ให้โอกาสศิษย์เผชิญสิ่งยาก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237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5557-E0B8-7D75-9616-F1F79180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83" y="365125"/>
            <a:ext cx="11181347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ความรู้/สมรรถนะด้านเทคนิค</a:t>
            </a:r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S&amp;K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ของ อจ.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E9CED-569A-6BBC-BCBF-05CE98CEF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1268"/>
            <a:ext cx="10515600" cy="4351338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CK – Content Knowledge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PK – Pedagogic Knowledge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PCK – Pedagogic Content Knowledge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F6B75-48E5-F947-3191-954E9DCE4A56}"/>
              </a:ext>
            </a:extLst>
          </p:cNvPr>
          <p:cNvSpPr txBox="1"/>
          <p:nvPr/>
        </p:nvSpPr>
        <p:spPr>
          <a:xfrm>
            <a:off x="6059904" y="1191123"/>
            <a:ext cx="30444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Hard Skills</a:t>
            </a:r>
          </a:p>
        </p:txBody>
      </p:sp>
    </p:spTree>
    <p:extLst>
      <p:ext uri="{BB962C8B-B14F-4D97-AF65-F5344CB8AC3E}">
        <p14:creationId xmlns:p14="http://schemas.microsoft.com/office/powerpoint/2010/main" val="3142390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88F6-CD16-72AE-2368-6B06334E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341"/>
            <a:ext cx="8369964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จรณทักษะ</a:t>
            </a:r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(Soft Skills)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 อจ.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45FF-1FD3-9F60-6A45-0A385089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689"/>
            <a:ext cx="6224337" cy="4351338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วิญญาณความเป็นครู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: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เมตตา  รักและเห็นใจศิษย์   รักไร้เงื่อนไข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ฯลฯ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Empathy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เห็นอกเห็นใจ  เข้าใจความคิดของผู้อื่น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Compassion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เมตตากรุณา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Resilience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ปรับตัว 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27F6881-9F99-BC5D-75AC-C4224C590176}"/>
              </a:ext>
            </a:extLst>
          </p:cNvPr>
          <p:cNvSpPr/>
          <p:nvPr/>
        </p:nvSpPr>
        <p:spPr>
          <a:xfrm>
            <a:off x="6424862" y="3296654"/>
            <a:ext cx="998620" cy="265897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171E6-593E-7067-96F9-83CB0CCAEC8A}"/>
              </a:ext>
            </a:extLst>
          </p:cNvPr>
          <p:cNvSpPr txBox="1"/>
          <p:nvPr/>
        </p:nvSpPr>
        <p:spPr>
          <a:xfrm>
            <a:off x="7579893" y="3489150"/>
            <a:ext cx="4223086" cy="230832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อจ. เป็น </a:t>
            </a:r>
            <a:r>
              <a:rPr lang="en-US" sz="48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role model</a:t>
            </a:r>
          </a:p>
          <a:p>
            <a:pPr algn="ctr"/>
            <a:r>
              <a:rPr lang="th-TH" sz="4800" b="1" dirty="0">
                <a:solidFill>
                  <a:srgbClr val="008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และฝึกศิษย์จากประสบการณ์</a:t>
            </a:r>
            <a:endParaRPr lang="en-US" sz="4800" b="1" dirty="0">
              <a:solidFill>
                <a:srgbClr val="008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639-1481-AA3A-9F0C-28D93773F97D}"/>
              </a:ext>
            </a:extLst>
          </p:cNvPr>
          <p:cNvSpPr txBox="1"/>
          <p:nvPr/>
        </p:nvSpPr>
        <p:spPr>
          <a:xfrm>
            <a:off x="7423482" y="2850334"/>
            <a:ext cx="4719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Pearls in Medical Education, Sept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09D17-59B1-9E82-F32D-2D66F4AE4A6D}"/>
              </a:ext>
            </a:extLst>
          </p:cNvPr>
          <p:cNvSpPr txBox="1"/>
          <p:nvPr/>
        </p:nvSpPr>
        <p:spPr>
          <a:xfrm>
            <a:off x="6857997" y="2490537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รศ. นพ. รัฐพล ตวงทอง</a:t>
            </a:r>
            <a:endParaRPr lang="en-US" sz="32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926476-EADD-C250-8DBF-74B7A007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295" y="471438"/>
            <a:ext cx="1868303" cy="237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0276-D1FD-8CA7-71B4-2D6A6243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2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เรียนรู้จากประสบการณ์ </a:t>
            </a:r>
            <a:r>
              <a:rPr lang="en-US" sz="48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</a:t>
            </a:r>
            <a:r>
              <a:rPr lang="en-US" sz="4800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Experiential Learning) </a:t>
            </a:r>
            <a:r>
              <a:rPr lang="th-TH" sz="4800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en-US" sz="6600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D8E8A-C835-C14E-753F-A14CC8CF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66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Reflective Learning </a:t>
            </a:r>
            <a:endParaRPr lang="en-US" sz="4400" b="1" dirty="0">
              <a:solidFill>
                <a:srgbClr val="3333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สะท้อนคิดจากประสบการณ์จริงของตนเอง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โดยตั้งคำถามในมิติของ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V, A, S, K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สู่การสะท้อนคิด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สะท้อนคิดอย่างยิ่งยวด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(critical reflection)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ทั้งทำคนเดียว  และเป็นทีม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อาจารย์ให้นั่งร้าน (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scaffolding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) ด้วยคำถาม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กระตุกการสะท้อนคิด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เป็นการฝึกทักษะเรียนรู้ตลอดชีวิต (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Lifelong Learning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16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22E0FD-DA0D-B0A9-4DB8-1EE27CD5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66" y="1005769"/>
            <a:ext cx="6510719" cy="586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F7112-8503-2C15-2C20-651D849FE453}"/>
              </a:ext>
            </a:extLst>
          </p:cNvPr>
          <p:cNvSpPr txBox="1"/>
          <p:nvPr/>
        </p:nvSpPr>
        <p:spPr>
          <a:xfrm>
            <a:off x="276258" y="106879"/>
            <a:ext cx="11881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ใช้ </a:t>
            </a:r>
            <a:r>
              <a:rPr lang="en-US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Kolb’s Experiential Learning</a:t>
            </a:r>
            <a:r>
              <a:rPr 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Cycle</a:t>
            </a:r>
            <a:r>
              <a:rPr 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ฝึก นศ. สะท้อนคิดสู่หลักการ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DA653A-B1A4-82CB-189A-1BC778AFF71D}"/>
              </a:ext>
            </a:extLst>
          </p:cNvPr>
          <p:cNvSpPr/>
          <p:nvPr/>
        </p:nvSpPr>
        <p:spPr>
          <a:xfrm>
            <a:off x="4809508" y="4987638"/>
            <a:ext cx="2826327" cy="771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92A19-7888-E1CF-550C-02D352D88E4C}"/>
              </a:ext>
            </a:extLst>
          </p:cNvPr>
          <p:cNvSpPr/>
          <p:nvPr/>
        </p:nvSpPr>
        <p:spPr>
          <a:xfrm>
            <a:off x="8063344" y="6377049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375A71-2340-24B3-098E-6771C05BA81D}"/>
              </a:ext>
            </a:extLst>
          </p:cNvPr>
          <p:cNvSpPr txBox="1"/>
          <p:nvPr/>
        </p:nvSpPr>
        <p:spPr>
          <a:xfrm>
            <a:off x="8146474" y="5272644"/>
            <a:ext cx="3728851" cy="769441"/>
          </a:xfrm>
          <a:prstGeom prst="rect">
            <a:avLst/>
          </a:prstGeom>
          <a:noFill/>
          <a:ln>
            <a:solidFill>
              <a:srgbClr val="004BE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ตั้งคำถามสู่หลักการ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33A68-E1C0-297D-A930-0A961C820436}"/>
              </a:ext>
            </a:extLst>
          </p:cNvPr>
          <p:cNvSpPr txBox="1"/>
          <p:nvPr/>
        </p:nvSpPr>
        <p:spPr>
          <a:xfrm>
            <a:off x="471054" y="5128956"/>
            <a:ext cx="3020291" cy="1446550"/>
          </a:xfrm>
          <a:prstGeom prst="rect">
            <a:avLst/>
          </a:prstGeom>
          <a:noFill/>
          <a:ln>
            <a:solidFill>
              <a:srgbClr val="004BE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อจ. โค้ช โดย</a:t>
            </a:r>
          </a:p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ตั้งคำถาม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7597F-78F3-68A1-399C-F69C4C8C64ED}"/>
              </a:ext>
            </a:extLst>
          </p:cNvPr>
          <p:cNvSpPr txBox="1"/>
          <p:nvPr/>
        </p:nvSpPr>
        <p:spPr>
          <a:xfrm>
            <a:off x="9191501" y="1615044"/>
            <a:ext cx="2111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เรียนเป็นทีม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0329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14F6E-5410-FECC-5563-C0D3B150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</a:t>
            </a:r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KELC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ฝึกศิษย์ให้เป็น </a:t>
            </a:r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Active Learners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0A37-8AB2-863E-4A06-94585813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ไม่ว่าทำอะไร  มีการสะท้อนคิดสู่หลักการหรือทฤษฎี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เป็นการทำความเข้าใจ ปรับทฤษฎี หรือสร้างทฤษฎีใหม่ จากบริบทของเราเอง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แล้วเอาไปพิสูจน์ด้วยการนำไปทดลองใช้ 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เกิดความรู้ความเข้าใจใหม่ๆ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(VASK)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ตลอดเวลา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68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0D84-F337-627B-0840-C05960B1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790" y="55429"/>
            <a:ext cx="8439607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Transform </a:t>
            </a:r>
            <a:r>
              <a:rPr lang="th-TH" sz="66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กระบวนการเรียนรู้ </a:t>
            </a:r>
            <a:endParaRPr lang="en-US" sz="6600" b="1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32F3-484A-F153-BDED-21D5A487B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803"/>
            <a:ext cx="11108376" cy="4253160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เปลี่ยน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ชั่วโมงสอน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”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ชั่วโมงฝึกและสะท้อนคิด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” (Practicing followed by Reflecting/Debriefing Session)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เพื่อสะท้อนคิดประสบการณ์ สู่หลักการ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(Concept / Theory) 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ทั้งหลักการเชิงเทคนิค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(Hard Skills)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– S&amp;K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และเชิง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Soft Skills – V&amp;A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ทำให้มีการ</a:t>
            </a:r>
            <a:r>
              <a:rPr lang="th-TH" sz="44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เรียนรู้และพัฒนา </a:t>
            </a:r>
            <a:r>
              <a:rPr lang="en-US" sz="44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Soft Skills </a:t>
            </a:r>
            <a:r>
              <a:rPr lang="th-TH" sz="44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บูรณาการอยู่ในทุกรายวิชา  ทุกกิจกรรม </a:t>
            </a:r>
            <a:endParaRPr lang="en-US" sz="4400" b="1" dirty="0">
              <a:solidFill>
                <a:srgbClr val="3333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CCA1-AA44-590C-9A78-2A7102F2690A}"/>
              </a:ext>
            </a:extLst>
          </p:cNvPr>
          <p:cNvSpPr txBox="1"/>
          <p:nvPr/>
        </p:nvSpPr>
        <p:spPr>
          <a:xfrm>
            <a:off x="1379778" y="985656"/>
            <a:ext cx="7943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สู่การเรียนรู้จากประสบการณ์  การเรียนรู้เชิงรุก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A6DD6-5D91-0DE0-15EF-1B3A60D0E76D}"/>
              </a:ext>
            </a:extLst>
          </p:cNvPr>
          <p:cNvSpPr txBox="1"/>
          <p:nvPr/>
        </p:nvSpPr>
        <p:spPr>
          <a:xfrm>
            <a:off x="2719135" y="5534526"/>
            <a:ext cx="9095875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FFFF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</a:t>
            </a:r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เพื่อฝึกทักษะ </a:t>
            </a:r>
            <a:r>
              <a:rPr lang="en-US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transform</a:t>
            </a:r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ตนเอง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9651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1CD2-6C3B-A894-1E3D-1C0A6CDE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993"/>
            <a:ext cx="10515600" cy="1325563"/>
          </a:xfrm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ทำงานเป็นทีม ใช้พลังสะท้อนคิด </a:t>
            </a:r>
            <a:endParaRPr lang="en-US" sz="6600" b="1" dirty="0">
              <a:solidFill>
                <a:srgbClr val="0000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D436-4095-8210-0E31-45A546B73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ตั้งวงสานเสวนา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(Dialogue)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ของทีม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แต่ละคนพูดอย่างเปิดใจ และฟังอย่างตั้งใจ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เป้าหมายใหญ่ของงานคืออะไร ทั้งในเชิงเป้าหมาย  และเชิงคุณค่า     บทบาทความรับผิดชอบของตนคืออะไร  เชื่อมโยงกับงานอื่นอย่างไร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ระบุแผนการทำงาน   และบอกลักษณะของผลงานคุณภาพสูงที่คาดหวัง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บอกข้อกังวล   ต้องการความช่วยเหลือจากใครหากเกิดเหตุขัดข้องนี้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อื่นๆ ที่อยากบอก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BC9F3-9811-F2AE-ADFC-066741025294}"/>
              </a:ext>
            </a:extLst>
          </p:cNvPr>
          <p:cNvSpPr txBox="1"/>
          <p:nvPr/>
        </p:nvSpPr>
        <p:spPr>
          <a:xfrm>
            <a:off x="890653" y="926278"/>
            <a:ext cx="518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BAR (Before Action Review)</a:t>
            </a:r>
          </a:p>
        </p:txBody>
      </p:sp>
    </p:spTree>
    <p:extLst>
      <p:ext uri="{BB962C8B-B14F-4D97-AF65-F5344CB8AC3E}">
        <p14:creationId xmlns:p14="http://schemas.microsoft.com/office/powerpoint/2010/main" val="326293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23F91-B1D6-12AB-BCB1-63381530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9"/>
            <a:ext cx="8029074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(สุขภาวะ) คืออะไร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425C-5F72-6D88-7910-BC477700E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106"/>
            <a:ext cx="10515600" cy="573020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สภาพแห่งความสุขอย่างเป็นองค์รวม ๗ ด้าน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กาย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(Physical),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จิต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(Mental),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สังคม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(Social)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อารมณ์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(Emotional),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จิตวิญญาณ (ปัญญา)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(Spiritual),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เศรษฐกิจ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(Economic)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สภาพแวดล้อม </a:t>
            </a:r>
            <a:r>
              <a:rPr lang="en-US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(Environmental)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End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(เป้าหมาย)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Means / Tools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(เครื่องมือ)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ของการดำรงชีวิต  การเรียน  และการประกอบกิจการงาน/วิชาชีพ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Give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and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Take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ของบุคคล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ยิ่งให้มาก ยิ่งได้มาก</a:t>
            </a:r>
            <a:endParaRPr lang="en-US" sz="4400" b="1" dirty="0">
              <a:solidFill>
                <a:srgbClr val="0099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sum game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Ecosystems / Positive Psychology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C5A96-9E9E-9E67-3E99-1EFBF9C80644}"/>
              </a:ext>
            </a:extLst>
          </p:cNvPr>
          <p:cNvSpPr txBox="1"/>
          <p:nvPr/>
        </p:nvSpPr>
        <p:spPr>
          <a:xfrm>
            <a:off x="8771018" y="-372988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B7B3EB-2D52-4675-E9FB-A75A231806AC}"/>
              </a:ext>
            </a:extLst>
          </p:cNvPr>
          <p:cNvSpPr txBox="1"/>
          <p:nvPr/>
        </p:nvSpPr>
        <p:spPr>
          <a:xfrm>
            <a:off x="8863256" y="4853893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863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1190-AE5C-4FB8-AE43-A7440B44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AAR – After Action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995E-F68C-2E71-7D79-4B8280FD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950"/>
            <a:ext cx="10515600" cy="516283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เป้าหมายภาพรวมของงานคืออะไร   บรรลุในระดับไหน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เป้าหมายของงานในส่วนที่ตนรับผิดชอบคืออะไรบ้าง 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ส่วนไหนที่ได้ผลดีเกินคาด  เพราะอะไร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ส่วนไหนที่ยังไม่บรรลุผลที่ต้องการ  เพราะอะไร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หากทำงานนี้ในรอบใหม่  จะดำเนินการแตกต่างจากคราวนี้อย่างไร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ได้เรียนรู้อะไร  สำหรับนำไปใช้ประโยชน์อะไร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อื่นๆ ที่อยากบอก    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7CC9C-A581-A1E8-0F3A-9F2687F0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3" y="23201"/>
            <a:ext cx="2457085" cy="2445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E321BC-9826-111D-D7D2-D73DEE784CC3}"/>
              </a:ext>
            </a:extLst>
          </p:cNvPr>
          <p:cNvSpPr txBox="1"/>
          <p:nvPr/>
        </p:nvSpPr>
        <p:spPr>
          <a:xfrm>
            <a:off x="9745580" y="2437461"/>
            <a:ext cx="223787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Pearls in </a:t>
            </a:r>
            <a:r>
              <a:rPr lang="th-TH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    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Medical Education </a:t>
            </a:r>
            <a:r>
              <a:rPr lang="th-TH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        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July 2024 </a:t>
            </a:r>
            <a:r>
              <a:rPr lang="th-TH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         ผู้ป่วยจำลอง </a:t>
            </a:r>
            <a:endParaRPr lang="en-US" sz="2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9361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1190-AE5C-4FB8-AE43-A7440B44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AAR – After Action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995E-F68C-2E71-7D79-4B8280FD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411"/>
            <a:ext cx="10515600" cy="516283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เป้าหมายภาพรวมของงานคืออะไร   บรรลุในระดับไหน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เป้าหมายของงานในส่วนที่ตนรับผิดชอบคืออะไรบ้าง 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ส่วนไหนที่ได้ผลดีเกินคาด  เพราะอะไร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ส่วนไหนที่ยังไม่บรรลุผลที่ต้องการ  เพราะอะไร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หากทำงานนี้ในรอบใหม่  จะดำเนินการแตกต่างจากคราวนี้อย่างไร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ได้เรียนรู้อะไร  สำหรับนำไปใช้ประโยชน์อะไร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อื่นๆ ที่อยากบอก    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C09B6-DFFF-2145-6B0A-7B40801ABF1C}"/>
              </a:ext>
            </a:extLst>
          </p:cNvPr>
          <p:cNvSpPr txBox="1"/>
          <p:nvPr/>
        </p:nvSpPr>
        <p:spPr>
          <a:xfrm rot="20201844">
            <a:off x="609136" y="3253286"/>
            <a:ext cx="1009402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ทั้งสะท้อนคิดเป็นกลุ่ม และสะท้อนคิดคนเดียว</a:t>
            </a:r>
            <a:endParaRPr lang="en-US" sz="5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2F8B9-7159-156D-9417-590D73109B01}"/>
              </a:ext>
            </a:extLst>
          </p:cNvPr>
          <p:cNvSpPr txBox="1"/>
          <p:nvPr/>
        </p:nvSpPr>
        <p:spPr>
          <a:xfrm rot="20201844">
            <a:off x="2193294" y="3812866"/>
            <a:ext cx="1009402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เพื่อฝึกใช้ </a:t>
            </a:r>
            <a:r>
              <a:rPr lang="en-US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self critical reflection</a:t>
            </a:r>
            <a:r>
              <a:rPr 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ในการ</a:t>
            </a:r>
            <a:r>
              <a:rPr lang="en-US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transform</a:t>
            </a:r>
            <a:r>
              <a:rPr lang="th-TH" sz="4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ตนเอง</a:t>
            </a:r>
            <a:endParaRPr lang="en-US" sz="4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0813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5B6B2F-0730-3DD3-BBA2-AE94F0FA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8" y="2297956"/>
            <a:ext cx="3437152" cy="3443626"/>
          </a:xfrm>
          <a:prstGeom prst="rect">
            <a:avLst/>
          </a:prstGeom>
          <a:ln>
            <a:solidFill>
              <a:srgbClr val="6666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27688-F10A-F2D3-AEAC-D853E32B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46" y="2363205"/>
            <a:ext cx="3172995" cy="3381061"/>
          </a:xfrm>
          <a:prstGeom prst="rect">
            <a:avLst/>
          </a:prstGeom>
          <a:ln>
            <a:solidFill>
              <a:srgbClr val="6666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79B99-ED32-9D7C-BFD5-9C5F2922D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548" y="2351328"/>
            <a:ext cx="3420482" cy="3443626"/>
          </a:xfrm>
          <a:prstGeom prst="rect">
            <a:avLst/>
          </a:prstGeom>
          <a:ln>
            <a:solidFill>
              <a:srgbClr val="6666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7169A2-5017-A694-0176-6193C48E6D6A}"/>
              </a:ext>
            </a:extLst>
          </p:cNvPr>
          <p:cNvSpPr txBox="1"/>
          <p:nvPr/>
        </p:nvSpPr>
        <p:spPr>
          <a:xfrm>
            <a:off x="439385" y="201876"/>
            <a:ext cx="11234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6666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เรียนรู้จากประสบการณ์ </a:t>
            </a:r>
            <a:r>
              <a:rPr lang="en-US" sz="6000" b="1" dirty="0">
                <a:solidFill>
                  <a:srgbClr val="6666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(Experiential Learning)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041F9-7CE2-E59F-6C15-46D05C954912}"/>
              </a:ext>
            </a:extLst>
          </p:cNvPr>
          <p:cNvSpPr txBox="1"/>
          <p:nvPr/>
        </p:nvSpPr>
        <p:spPr>
          <a:xfrm>
            <a:off x="2560899" y="5962532"/>
            <a:ext cx="6845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https://www.gotoknow.org/posts/717659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CA296-1D85-B0AB-3492-EA65781483A7}"/>
              </a:ext>
            </a:extLst>
          </p:cNvPr>
          <p:cNvSpPr txBox="1"/>
          <p:nvPr/>
        </p:nvSpPr>
        <p:spPr>
          <a:xfrm>
            <a:off x="736273" y="1318158"/>
            <a:ext cx="106394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หนังสือชุด ไตรภาค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“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การเรียนรู้ 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‘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ขั้นสูง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’</a:t>
            </a:r>
            <a:r>
              <a:rPr lang="th-TH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 จากประสบการณ์</a:t>
            </a:r>
            <a:r>
              <a:rPr lang="en-US" sz="4800" b="1" dirty="0"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818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D441-4524-903F-F45B-FE7E3AC1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21</a:t>
            </a:r>
            <a:r>
              <a:rPr lang="en-US" sz="7200" b="1" baseline="30000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st</a:t>
            </a:r>
            <a:r>
              <a:rPr lang="en-US" sz="72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Century Health Professionals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DC5A6-D05B-70F7-1FFF-B0F3722C6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90" y="1076561"/>
            <a:ext cx="10038395" cy="4923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A2DE4-28E1-DB44-F6D5-7F74720D4836}"/>
              </a:ext>
            </a:extLst>
          </p:cNvPr>
          <p:cNvSpPr txBox="1"/>
          <p:nvPr/>
        </p:nvSpPr>
        <p:spPr>
          <a:xfrm>
            <a:off x="8134597" y="6115792"/>
            <a:ext cx="31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December 29, 2010</a:t>
            </a:r>
          </a:p>
        </p:txBody>
      </p:sp>
    </p:spTree>
    <p:extLst>
      <p:ext uri="{BB962C8B-B14F-4D97-AF65-F5344CB8AC3E}">
        <p14:creationId xmlns:p14="http://schemas.microsoft.com/office/powerpoint/2010/main" val="110012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D441-4524-903F-F45B-FE7E3AC1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175120"/>
            <a:ext cx="11978244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Health Professionals Education 1910 - 2010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BAD9A0-BD83-980B-F4C5-077864D41DB7}"/>
              </a:ext>
            </a:extLst>
          </p:cNvPr>
          <p:cNvSpPr/>
          <p:nvPr/>
        </p:nvSpPr>
        <p:spPr>
          <a:xfrm>
            <a:off x="1080654" y="3429000"/>
            <a:ext cx="9714015" cy="891362"/>
          </a:xfrm>
          <a:prstGeom prst="rightArrow">
            <a:avLst/>
          </a:prstGeom>
          <a:solidFill>
            <a:srgbClr val="3884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600F-8267-0D49-0088-120FB6B02732}"/>
              </a:ext>
            </a:extLst>
          </p:cNvPr>
          <p:cNvSpPr txBox="1"/>
          <p:nvPr/>
        </p:nvSpPr>
        <p:spPr>
          <a:xfrm>
            <a:off x="155606" y="4845132"/>
            <a:ext cx="298357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Pre-1910</a:t>
            </a:r>
          </a:p>
          <a:p>
            <a:pPr algn="ctr"/>
            <a:r>
              <a:rPr lang="en-US" sz="2400" b="1" dirty="0"/>
              <a:t>Apprenticeship-Based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BC57D-836A-090C-62E9-185B624E2A8B}"/>
              </a:ext>
            </a:extLst>
          </p:cNvPr>
          <p:cNvSpPr txBox="1"/>
          <p:nvPr/>
        </p:nvSpPr>
        <p:spPr>
          <a:xfrm>
            <a:off x="1879211" y="1921823"/>
            <a:ext cx="200247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1910</a:t>
            </a:r>
          </a:p>
          <a:p>
            <a:pPr algn="ctr"/>
            <a:r>
              <a:rPr lang="en-US" sz="2400" b="1" dirty="0"/>
              <a:t>Science-Based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A3976-E6ED-6918-CB05-F8D3D8B9FE7C}"/>
              </a:ext>
            </a:extLst>
          </p:cNvPr>
          <p:cNvSpPr txBox="1"/>
          <p:nvPr/>
        </p:nvSpPr>
        <p:spPr>
          <a:xfrm>
            <a:off x="7497790" y="1921823"/>
            <a:ext cx="2086725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2010</a:t>
            </a:r>
          </a:p>
          <a:p>
            <a:pPr algn="ctr"/>
            <a:r>
              <a:rPr lang="en-US" sz="2400" b="1" dirty="0"/>
              <a:t>Systems-Based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F0B9C-DF46-3C54-F630-DBFAF488B317}"/>
              </a:ext>
            </a:extLst>
          </p:cNvPr>
          <p:cNvSpPr txBox="1"/>
          <p:nvPr/>
        </p:nvSpPr>
        <p:spPr>
          <a:xfrm>
            <a:off x="4658117" y="4976793"/>
            <a:ext cx="225196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Problems-Based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9976244-8FD2-F51B-3837-096E49AA791F}"/>
              </a:ext>
            </a:extLst>
          </p:cNvPr>
          <p:cNvSpPr/>
          <p:nvPr/>
        </p:nvSpPr>
        <p:spPr>
          <a:xfrm>
            <a:off x="2695698" y="2873831"/>
            <a:ext cx="484632" cy="705275"/>
          </a:xfrm>
          <a:prstGeom prst="downArrow">
            <a:avLst>
              <a:gd name="adj1" fmla="val 4509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80372D8-9123-B766-6B95-DC2FD69ECA80}"/>
              </a:ext>
            </a:extLst>
          </p:cNvPr>
          <p:cNvSpPr/>
          <p:nvPr/>
        </p:nvSpPr>
        <p:spPr>
          <a:xfrm>
            <a:off x="8298836" y="2864430"/>
            <a:ext cx="484632" cy="705275"/>
          </a:xfrm>
          <a:prstGeom prst="downArrow">
            <a:avLst>
              <a:gd name="adj1" fmla="val 4509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17F945B-469F-0259-39C4-8ABF070D65B7}"/>
              </a:ext>
            </a:extLst>
          </p:cNvPr>
          <p:cNvSpPr/>
          <p:nvPr/>
        </p:nvSpPr>
        <p:spPr>
          <a:xfrm>
            <a:off x="1745673" y="4227616"/>
            <a:ext cx="484632" cy="453521"/>
          </a:xfrm>
          <a:prstGeom prst="upArrow">
            <a:avLst>
              <a:gd name="adj1" fmla="val 3039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5B4AB331-C7D0-DF30-5DDD-B278D7846908}"/>
              </a:ext>
            </a:extLst>
          </p:cNvPr>
          <p:cNvSpPr/>
          <p:nvPr/>
        </p:nvSpPr>
        <p:spPr>
          <a:xfrm>
            <a:off x="5585361" y="4299999"/>
            <a:ext cx="484632" cy="453521"/>
          </a:xfrm>
          <a:prstGeom prst="upArrow">
            <a:avLst>
              <a:gd name="adj1" fmla="val 3039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B6D50-80F5-9BE7-D7C5-FC55CF3E9407}"/>
              </a:ext>
            </a:extLst>
          </p:cNvPr>
          <p:cNvSpPr txBox="1"/>
          <p:nvPr/>
        </p:nvSpPr>
        <p:spPr>
          <a:xfrm>
            <a:off x="1971304" y="1500683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Flexner Report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86EA6-4AB2-12B0-573E-599B94C144ED}"/>
              </a:ext>
            </a:extLst>
          </p:cNvPr>
          <p:cNvSpPr txBox="1"/>
          <p:nvPr/>
        </p:nvSpPr>
        <p:spPr>
          <a:xfrm>
            <a:off x="6790080" y="1478836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Independent Commission Report</a:t>
            </a:r>
          </a:p>
        </p:txBody>
      </p:sp>
    </p:spTree>
    <p:extLst>
      <p:ext uri="{BB962C8B-B14F-4D97-AF65-F5344CB8AC3E}">
        <p14:creationId xmlns:p14="http://schemas.microsoft.com/office/powerpoint/2010/main" val="1927892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6DC64-F5A1-B688-D49E-00A86DB05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162"/>
            <a:ext cx="12192000" cy="5097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18249-7B40-4AF7-D403-62225414A443}"/>
              </a:ext>
            </a:extLst>
          </p:cNvPr>
          <p:cNvSpPr txBox="1"/>
          <p:nvPr/>
        </p:nvSpPr>
        <p:spPr>
          <a:xfrm>
            <a:off x="8205849" y="6103917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rowalliaUPC" panose="020B0604020202020204" pitchFamily="34" charset="-34"/>
                <a:cs typeface="BrowalliaUPC" panose="020B0604020202020204" pitchFamily="34" charset="-34"/>
              </a:rPr>
              <a:t>Lancet 2022; 400: 1539–56 </a:t>
            </a:r>
          </a:p>
        </p:txBody>
      </p:sp>
    </p:spTree>
    <p:extLst>
      <p:ext uri="{BB962C8B-B14F-4D97-AF65-F5344CB8AC3E}">
        <p14:creationId xmlns:p14="http://schemas.microsoft.com/office/powerpoint/2010/main" val="2371949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D441-4524-903F-F45B-FE7E3AC1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175120"/>
            <a:ext cx="11978244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Health Professionals Education 2010 - 2022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BAD9A0-BD83-980B-F4C5-077864D41DB7}"/>
              </a:ext>
            </a:extLst>
          </p:cNvPr>
          <p:cNvSpPr/>
          <p:nvPr/>
        </p:nvSpPr>
        <p:spPr>
          <a:xfrm>
            <a:off x="1080654" y="3429000"/>
            <a:ext cx="9714015" cy="891362"/>
          </a:xfrm>
          <a:prstGeom prst="rightArrow">
            <a:avLst/>
          </a:prstGeom>
          <a:solidFill>
            <a:srgbClr val="3884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E600F-8267-0D49-0088-120FB6B02732}"/>
              </a:ext>
            </a:extLst>
          </p:cNvPr>
          <p:cNvSpPr txBox="1"/>
          <p:nvPr/>
        </p:nvSpPr>
        <p:spPr>
          <a:xfrm>
            <a:off x="1507060" y="4275118"/>
            <a:ext cx="2251962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Science-Based</a:t>
            </a:r>
          </a:p>
          <a:p>
            <a:pPr algn="ctr"/>
            <a:r>
              <a:rPr lang="en-US" sz="2400" b="1" dirty="0"/>
              <a:t>Problems-Based</a:t>
            </a:r>
          </a:p>
          <a:p>
            <a:pPr algn="ctr"/>
            <a:r>
              <a:rPr lang="en-US" sz="2400" b="1" dirty="0"/>
              <a:t>Systems-Based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BC57D-836A-090C-62E9-185B624E2A8B}"/>
              </a:ext>
            </a:extLst>
          </p:cNvPr>
          <p:cNvSpPr txBox="1"/>
          <p:nvPr/>
        </p:nvSpPr>
        <p:spPr>
          <a:xfrm>
            <a:off x="2477128" y="1921823"/>
            <a:ext cx="80663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A3976-E6ED-6918-CB05-F8D3D8B9FE7C}"/>
              </a:ext>
            </a:extLst>
          </p:cNvPr>
          <p:cNvSpPr txBox="1"/>
          <p:nvPr/>
        </p:nvSpPr>
        <p:spPr>
          <a:xfrm>
            <a:off x="8137834" y="1921823"/>
            <a:ext cx="80663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F0B9C-DF46-3C54-F630-DBFAF488B317}"/>
              </a:ext>
            </a:extLst>
          </p:cNvPr>
          <p:cNvSpPr txBox="1"/>
          <p:nvPr/>
        </p:nvSpPr>
        <p:spPr>
          <a:xfrm>
            <a:off x="4940135" y="4347402"/>
            <a:ext cx="308224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CBE</a:t>
            </a:r>
          </a:p>
          <a:p>
            <a:pPr algn="ctr"/>
            <a:r>
              <a:rPr lang="en-US" sz="2400" b="1" dirty="0"/>
              <a:t>IPE</a:t>
            </a:r>
          </a:p>
          <a:p>
            <a:pPr algn="ctr"/>
            <a:r>
              <a:rPr lang="en-US" sz="2400" b="1" dirty="0"/>
              <a:t>IT-facilitated Ed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9976244-8FD2-F51B-3837-096E49AA791F}"/>
              </a:ext>
            </a:extLst>
          </p:cNvPr>
          <p:cNvSpPr/>
          <p:nvPr/>
        </p:nvSpPr>
        <p:spPr>
          <a:xfrm>
            <a:off x="2695698" y="2873831"/>
            <a:ext cx="484632" cy="705275"/>
          </a:xfrm>
          <a:prstGeom prst="downArrow">
            <a:avLst>
              <a:gd name="adj1" fmla="val 4509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80372D8-9123-B766-6B95-DC2FD69ECA80}"/>
              </a:ext>
            </a:extLst>
          </p:cNvPr>
          <p:cNvSpPr/>
          <p:nvPr/>
        </p:nvSpPr>
        <p:spPr>
          <a:xfrm>
            <a:off x="8298836" y="2864430"/>
            <a:ext cx="484632" cy="705275"/>
          </a:xfrm>
          <a:prstGeom prst="downArrow">
            <a:avLst>
              <a:gd name="adj1" fmla="val 4509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503DA-10F7-E9FC-7580-652039DBFEC4}"/>
              </a:ext>
            </a:extLst>
          </p:cNvPr>
          <p:cNvSpPr txBox="1"/>
          <p:nvPr/>
        </p:nvSpPr>
        <p:spPr>
          <a:xfrm>
            <a:off x="8372222" y="4347402"/>
            <a:ext cx="2653822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Interdependence</a:t>
            </a:r>
          </a:p>
          <a:p>
            <a:pPr algn="ctr"/>
            <a:r>
              <a:rPr lang="en-US" sz="2400" b="1" dirty="0"/>
              <a:t>Inequity</a:t>
            </a:r>
          </a:p>
          <a:p>
            <a:pPr algn="ctr"/>
            <a:r>
              <a:rPr lang="en-US" sz="2400" b="1" dirty="0"/>
              <a:t>Blended Learning</a:t>
            </a:r>
          </a:p>
          <a:p>
            <a:pPr algn="ctr"/>
            <a:r>
              <a:rPr lang="en-US" sz="2400" b="1" dirty="0"/>
              <a:t>AI </a:t>
            </a:r>
          </a:p>
          <a:p>
            <a:pPr algn="ctr"/>
            <a:r>
              <a:rPr lang="en-US" sz="2400" b="1" dirty="0"/>
              <a:t>Open Ed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E744E-7E65-C6DB-B784-EE9602D43E2C}"/>
              </a:ext>
            </a:extLst>
          </p:cNvPr>
          <p:cNvSpPr txBox="1"/>
          <p:nvPr/>
        </p:nvSpPr>
        <p:spPr>
          <a:xfrm>
            <a:off x="1165956" y="5609112"/>
            <a:ext cx="294290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</a:rPr>
              <a:t>Institutional Reform</a:t>
            </a:r>
          </a:p>
          <a:p>
            <a:pPr algn="ctr"/>
            <a:r>
              <a:rPr lang="en-US" sz="2400" b="1" dirty="0">
                <a:solidFill>
                  <a:srgbClr val="3333FF"/>
                </a:solidFill>
              </a:rPr>
              <a:t>Instructional Reform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4F8468-2079-71DC-7F16-6D91E99A2EAD}"/>
              </a:ext>
            </a:extLst>
          </p:cNvPr>
          <p:cNvSpPr txBox="1"/>
          <p:nvPr/>
        </p:nvSpPr>
        <p:spPr>
          <a:xfrm>
            <a:off x="8643376" y="2450134"/>
            <a:ext cx="289548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2x MD graduates</a:t>
            </a:r>
          </a:p>
          <a:p>
            <a:pPr algn="ctr"/>
            <a:r>
              <a:rPr lang="en-US" sz="2400" b="1" dirty="0"/>
              <a:t>3x Nurse graduates</a:t>
            </a:r>
          </a:p>
        </p:txBody>
      </p:sp>
    </p:spTree>
    <p:extLst>
      <p:ext uri="{BB962C8B-B14F-4D97-AF65-F5344CB8AC3E}">
        <p14:creationId xmlns:p14="http://schemas.microsoft.com/office/powerpoint/2010/main" val="3494938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0A5E-DF3E-79BC-E556-13070C95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49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Systems-Based Medical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FC947-1F58-3497-12B9-4D81AF3D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43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เข้าใจ  รู้จัก ระบบสุขภาพ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Health Systems Science 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ตระหนักในความซับซ้อน ซ่อนเงื่อน ของระบบสุขภาพ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ปัจจัยด้านสังคม ต่อสุขภาวะ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ปัจจัยด้านธุรกิจต่อระบบสุขภาพ  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075E3-DAD1-FE5A-08DC-1537F38C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46" y="3860410"/>
            <a:ext cx="4030224" cy="1463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DCE51-91B7-BF4E-1232-68F9BE1B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39" y="5656800"/>
            <a:ext cx="6592220" cy="7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DA4F9-5BAF-B06C-6EB1-C7517DD7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5" y="5639696"/>
            <a:ext cx="4953264" cy="8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2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FEBD-40EE-A75D-C0D8-3F15555F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Health Systems Science – HSS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3EAD6-645C-0FB6-724E-60BB43C5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387"/>
            <a:ext cx="6705600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ความรู้และทักษะของบุคลากรสุขภาพ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ระบบของหน่วยบริการ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ระบบบริการภาพใหญ่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ระบบสุขภาพ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EQE – Equity, Quality, Efficiency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5A6F7-E3BC-3B12-EDDE-6D27BA95CEAA}"/>
              </a:ext>
            </a:extLst>
          </p:cNvPr>
          <p:cNvSpPr txBox="1"/>
          <p:nvPr/>
        </p:nvSpPr>
        <p:spPr>
          <a:xfrm>
            <a:off x="962525" y="1167061"/>
            <a:ext cx="466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บริการสุขภาพที่ดี ขึ้นกับ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D0F06-AA08-DEE5-3C41-5A27C19A21B5}"/>
              </a:ext>
            </a:extLst>
          </p:cNvPr>
          <p:cNvSpPr txBox="1"/>
          <p:nvPr/>
        </p:nvSpPr>
        <p:spPr>
          <a:xfrm>
            <a:off x="7327229" y="1636292"/>
            <a:ext cx="4702957" cy="34163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ช่วยให้แพทย์มี</a:t>
            </a:r>
          </a:p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มุมมองเชิงระบบ</a:t>
            </a:r>
          </a:p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ที่ถูกต้อง</a:t>
            </a:r>
          </a:p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ไม่หลงเป็นตัวปัญหา</a:t>
            </a:r>
            <a:endParaRPr lang="en-US" sz="54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F5508-94EC-9E89-7C0E-032CC654BC36}"/>
              </a:ext>
            </a:extLst>
          </p:cNvPr>
          <p:cNvSpPr txBox="1"/>
          <p:nvPr/>
        </p:nvSpPr>
        <p:spPr>
          <a:xfrm>
            <a:off x="1716506" y="5450303"/>
            <a:ext cx="8293768" cy="923330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ร่วมสร้าง </a:t>
            </a:r>
            <a:r>
              <a:rPr lang="en-US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well-being</a:t>
            </a:r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ไม่ใช่</a:t>
            </a:r>
            <a:r>
              <a:rPr lang="en-US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suffering</a:t>
            </a:r>
          </a:p>
        </p:txBody>
      </p:sp>
    </p:spTree>
    <p:extLst>
      <p:ext uri="{BB962C8B-B14F-4D97-AF65-F5344CB8AC3E}">
        <p14:creationId xmlns:p14="http://schemas.microsoft.com/office/powerpoint/2010/main" val="250750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7BB0F-7FE5-237A-473D-425E1E08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8AE33-1E0C-F19D-D921-34DBAD42A8DF}"/>
              </a:ext>
            </a:extLst>
          </p:cNvPr>
          <p:cNvSpPr txBox="1"/>
          <p:nvPr/>
        </p:nvSpPr>
        <p:spPr>
          <a:xfrm>
            <a:off x="8554449" y="132347"/>
            <a:ext cx="3514104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บทบาทของแพทย์</a:t>
            </a:r>
            <a:endParaRPr lang="en-US" sz="4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5FE56-5DC0-9F1F-6F49-914AA7FCE72E}"/>
              </a:ext>
            </a:extLst>
          </p:cNvPr>
          <p:cNvSpPr txBox="1"/>
          <p:nvPr/>
        </p:nvSpPr>
        <p:spPr>
          <a:xfrm>
            <a:off x="9974296" y="1359568"/>
            <a:ext cx="177324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ต่อสภาพ</a:t>
            </a:r>
          </a:p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แวดล้อม</a:t>
            </a:r>
          </a:p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ทางสังคม</a:t>
            </a:r>
          </a:p>
          <a:p>
            <a:pPr algn="ctr"/>
            <a:r>
              <a:rPr lang="th-TH" sz="4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ที่นำสู่</a:t>
            </a:r>
            <a:endParaRPr lang="th-TH" sz="44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สุขภาวะ</a:t>
            </a:r>
          </a:p>
          <a:p>
            <a:pPr algn="ctr"/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ของทุกคน</a:t>
            </a:r>
            <a:endParaRPr lang="en-US" sz="4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04A065-54EA-0582-1190-B6A86029A297}"/>
              </a:ext>
            </a:extLst>
          </p:cNvPr>
          <p:cNvSpPr txBox="1"/>
          <p:nvPr/>
        </p:nvSpPr>
        <p:spPr>
          <a:xfrm>
            <a:off x="421105" y="469232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Bio-Medicine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6E8C5-586E-4734-2709-D10F153C62CF}"/>
              </a:ext>
            </a:extLst>
          </p:cNvPr>
          <p:cNvSpPr txBox="1"/>
          <p:nvPr/>
        </p:nvSpPr>
        <p:spPr>
          <a:xfrm>
            <a:off x="433137" y="963344"/>
            <a:ext cx="2728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Social-Medicine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00A41-5652-F2A0-5008-1AD451320F69}"/>
              </a:ext>
            </a:extLst>
          </p:cNvPr>
          <p:cNvSpPr txBox="1"/>
          <p:nvPr/>
        </p:nvSpPr>
        <p:spPr>
          <a:xfrm>
            <a:off x="115504" y="5678381"/>
            <a:ext cx="3070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Social Prescribing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06C7C-F08C-1D5E-D643-F2D40CF3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6" y="3350150"/>
            <a:ext cx="2192033" cy="24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76089-2B32-3D1A-4099-20BDBE78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DFFE-315D-F6D0-9027-456AD150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9"/>
            <a:ext cx="8029074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(สุขภาวะ) คืออะไร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BCE5-B350-C320-38E8-10F2F20B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106"/>
            <a:ext cx="10515600" cy="573020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สภาพแห่งความสุขอย่างเป็นองค์รวม ๗ ด้าน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กาย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(Physical),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จิต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(Mental),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สังคม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(Social),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อารมณ์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(Emotional),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จิตวิญญาณ (ปัญญา)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(Spiritual),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เศรษฐกิจ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(Economic),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สภาพแวดล้อม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(Environmental)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End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Means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ของการดำรงชีวิต  และการประกอบกิจการงาน/วิชาชีพ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Give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and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Take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ของบุคคล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ยิ่งให้มาก ยิ่งได้มาก</a:t>
            </a:r>
            <a:endParaRPr lang="en-US" sz="4400" b="1" dirty="0">
              <a:solidFill>
                <a:srgbClr val="0099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sum game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Ecosystems / Positive Psychology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47C4F-8F90-B411-7C78-B7735493FD08}"/>
              </a:ext>
            </a:extLst>
          </p:cNvPr>
          <p:cNvSpPr txBox="1"/>
          <p:nvPr/>
        </p:nvSpPr>
        <p:spPr>
          <a:xfrm>
            <a:off x="8771018" y="-372988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44A1D-C287-088E-80DA-ABF256274143}"/>
              </a:ext>
            </a:extLst>
          </p:cNvPr>
          <p:cNvSpPr txBox="1"/>
          <p:nvPr/>
        </p:nvSpPr>
        <p:spPr>
          <a:xfrm>
            <a:off x="8863256" y="4853893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F5B18-C6B9-821C-4963-4D1DE3826A14}"/>
              </a:ext>
            </a:extLst>
          </p:cNvPr>
          <p:cNvSpPr txBox="1"/>
          <p:nvPr/>
        </p:nvSpPr>
        <p:spPr>
          <a:xfrm rot="19975189">
            <a:off x="565483" y="2683042"/>
            <a:ext cx="5342022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โดยไม่ประมาท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E06D2-3E95-7B32-DF30-C56C1A297EEF}"/>
              </a:ext>
            </a:extLst>
          </p:cNvPr>
          <p:cNvSpPr txBox="1"/>
          <p:nvPr/>
        </p:nvSpPr>
        <p:spPr>
          <a:xfrm rot="19975189">
            <a:off x="366831" y="2946752"/>
            <a:ext cx="11032564" cy="1107996"/>
          </a:xfrm>
          <a:prstGeom prst="rect">
            <a:avLst/>
          </a:prstGeom>
          <a:solidFill>
            <a:srgbClr val="3333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ตระหนักถึงปัจจัยด้านลบ ความซับซ้อน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316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39D72E-C640-6672-E953-680F5E41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33" y="0"/>
            <a:ext cx="8750609" cy="6833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A41E25-D1B8-0664-6EF9-10940B90852C}"/>
              </a:ext>
            </a:extLst>
          </p:cNvPr>
          <p:cNvSpPr txBox="1"/>
          <p:nvPr/>
        </p:nvSpPr>
        <p:spPr>
          <a:xfrm>
            <a:off x="5221701" y="505323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Commercial Determinants of 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568EC-8AD7-B2BF-B8AF-05017AC1DFE3}"/>
              </a:ext>
            </a:extLst>
          </p:cNvPr>
          <p:cNvSpPr txBox="1"/>
          <p:nvPr/>
        </p:nvSpPr>
        <p:spPr>
          <a:xfrm>
            <a:off x="6003758" y="1336320"/>
            <a:ext cx="4875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มีทั้งปัจจัยบวก และปัจจัยลบ</a:t>
            </a:r>
            <a:endParaRPr lang="en-US" sz="4800" b="1" dirty="0">
              <a:solidFill>
                <a:srgbClr val="3333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3D193-B612-9E33-D180-1D3268C23603}"/>
              </a:ext>
            </a:extLst>
          </p:cNvPr>
          <p:cNvSpPr txBox="1"/>
          <p:nvPr/>
        </p:nvSpPr>
        <p:spPr>
          <a:xfrm>
            <a:off x="8602575" y="2418347"/>
            <a:ext cx="3514104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บทบาทของแพทย์</a:t>
            </a:r>
            <a:endParaRPr lang="en-US" sz="4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10C70-8560-F7A4-E59F-13230B133D79}"/>
              </a:ext>
            </a:extLst>
          </p:cNvPr>
          <p:cNvSpPr txBox="1"/>
          <p:nvPr/>
        </p:nvSpPr>
        <p:spPr>
          <a:xfrm>
            <a:off x="10323096" y="3537279"/>
            <a:ext cx="1750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ในฐานะ</a:t>
            </a:r>
          </a:p>
          <a:p>
            <a:pPr algn="ctr"/>
            <a:r>
              <a:rPr lang="th-TH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ผู้ถูกกระทำ</a:t>
            </a:r>
          </a:p>
          <a:p>
            <a:pPr algn="ctr"/>
            <a:r>
              <a:rPr lang="th-TH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และ</a:t>
            </a:r>
          </a:p>
          <a:p>
            <a:pPr algn="ctr"/>
            <a:r>
              <a:rPr lang="th-TH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ผู้กระทำ</a:t>
            </a:r>
            <a:endParaRPr lang="en-US" sz="3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6DE67-8D25-47D2-6188-34CDE2008CFE}"/>
              </a:ext>
            </a:extLst>
          </p:cNvPr>
          <p:cNvSpPr txBox="1"/>
          <p:nvPr/>
        </p:nvSpPr>
        <p:spPr>
          <a:xfrm>
            <a:off x="60150" y="2141625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Bio-Medicine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1475F-79F0-64B0-EC26-BB46B98D612B}"/>
              </a:ext>
            </a:extLst>
          </p:cNvPr>
          <p:cNvSpPr txBox="1"/>
          <p:nvPr/>
        </p:nvSpPr>
        <p:spPr>
          <a:xfrm>
            <a:off x="-12042" y="2996432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Commercial Medicine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CAF75-0416-7299-CE79-CA7CF32C9C37}"/>
              </a:ext>
            </a:extLst>
          </p:cNvPr>
          <p:cNvSpPr txBox="1"/>
          <p:nvPr/>
        </p:nvSpPr>
        <p:spPr>
          <a:xfrm>
            <a:off x="36086" y="2526922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Social Medicine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29256-9B18-E8EA-4AB5-3999F335E018}"/>
              </a:ext>
            </a:extLst>
          </p:cNvPr>
          <p:cNvSpPr txBox="1"/>
          <p:nvPr/>
        </p:nvSpPr>
        <p:spPr>
          <a:xfrm>
            <a:off x="106878" y="6483926"/>
            <a:ext cx="498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https://www.youtube.com/watch?v=YQZ2UeOTO3I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0FAF7-A3AE-D7D6-58B3-E10E6329E835}"/>
              </a:ext>
            </a:extLst>
          </p:cNvPr>
          <p:cNvSpPr txBox="1"/>
          <p:nvPr/>
        </p:nvSpPr>
        <p:spPr>
          <a:xfrm>
            <a:off x="237506" y="6044540"/>
            <a:ext cx="31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Marketing o Doctors</a:t>
            </a:r>
          </a:p>
        </p:txBody>
      </p:sp>
    </p:spTree>
    <p:extLst>
      <p:ext uri="{BB962C8B-B14F-4D97-AF65-F5344CB8AC3E}">
        <p14:creationId xmlns:p14="http://schemas.microsoft.com/office/powerpoint/2010/main" val="3298604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388D-959B-7808-DB33-E6CBBF8B9F9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7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ของผู้ให้บริการสุขภาพ</a:t>
            </a:r>
            <a:endParaRPr lang="en-US" sz="7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01156-DEBB-9187-1D64-3294AED13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IPE –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สู่การทำงานเป็นทีมข้ามวิชาชีพ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– IPP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ระบบงานในสถานบริการ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Empathy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ต่อคนรุ่นใหม่ 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- Work – Life Balance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Resilience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Soft Skills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อื่นๆ ที่ฝึกมาจาก รรพ. ผ่าน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Experiential/Reflective Learning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Constructive Feedback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ในสถานประกอบการ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486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D1FB-5AA4-EC61-8670-93D0159ACD8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ของ ปชช. ทั่วไป และสังคม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C9821-4231-307E-7C84-1F56DFF9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ปชช. ทุกคนมี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health literacy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และเป็น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กำลังคนสุขภาวะ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”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</a:t>
            </a:r>
            <a:r>
              <a:rPr lang="th-TH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สมัชชาสุขภาพครั้งที่ ๑๗  - วันที่ ๒๗ – ๒๘ พฤศจิกายน ๒๕๖๗ 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ระบบสุขภาพที่เข้มแข็ง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– EQE – Equity, Quality, Efficiency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มีการวิจัยระบบสุขภาพ   เอาชนะมายาคติในระบบ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กำลังคนสุขภาพด้านวิชาชีพที่สมรรถนะสูง คุณธรรมสูง   มีการเรียนรู้และปรับตัวตลอดชีวิตในทุกด้าน ด้วย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Experiential Learning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มีทักษะหนุนให้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ปชช. ทุกคนเป็นกำลังคนสุขภาวะ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”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0674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45BB2-AE13-4662-6A02-C6D4CB2DE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58" y="23056"/>
            <a:ext cx="4740442" cy="67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F272A6-FDA1-7A82-4886-11C3352A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" y="745954"/>
            <a:ext cx="12185084" cy="44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9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697F7-4FCE-FDEB-6FCC-37321EF8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" y="0"/>
            <a:ext cx="121023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1FE0F-F69E-6EDF-A6FF-A6F03DB0DA00}"/>
              </a:ext>
            </a:extLst>
          </p:cNvPr>
          <p:cNvSpPr txBox="1"/>
          <p:nvPr/>
        </p:nvSpPr>
        <p:spPr>
          <a:xfrm>
            <a:off x="1612232" y="998621"/>
            <a:ext cx="3663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28 or 29 January 2025</a:t>
            </a:r>
          </a:p>
        </p:txBody>
      </p:sp>
    </p:spTree>
    <p:extLst>
      <p:ext uri="{BB962C8B-B14F-4D97-AF65-F5344CB8AC3E}">
        <p14:creationId xmlns:p14="http://schemas.microsoft.com/office/powerpoint/2010/main" val="2513949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4BD2-9AFF-6B16-0E63-D5B37DE3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229" y="89494"/>
            <a:ext cx="7878285" cy="1325563"/>
          </a:xfrm>
          <a:solidFill>
            <a:srgbClr val="008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สรุป พศศ. ๒๕๖๗ คืออะไร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81DB-EC1C-2182-0BBD-F0BD8D335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871"/>
            <a:ext cx="10515600" cy="4397043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ผลิตแพทย์ที่ดี   เป็นอย่างไร   ผลิตอย่างไร   จัดระบบอย่างไร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? ? ?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อจ. ต้องมีสมรรถนะอะไรบ้าง   แพทย์จบใหม่มีสมรรถนะอะไรบ้าง   พัฒนาต่อเนื่องด้านใดบ้าง  อย่างไร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เครื่องมือหนึ่งของการสร้างสังคมสุขภาวะ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(well-being)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รรพ. เป็นพื้นที่สุขภาวะ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?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เป็นอย่างไร   ทำอย่างไร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แพทย์ที่จบ ออกไปสร้างพื้นที่ สังคมสุขภาวะอย่างไร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 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88025-18E7-AA95-782C-D108CBE5073A}"/>
              </a:ext>
            </a:extLst>
          </p:cNvPr>
          <p:cNvSpPr txBox="1"/>
          <p:nvPr/>
        </p:nvSpPr>
        <p:spPr>
          <a:xfrm>
            <a:off x="10326684" y="-242360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1E1AA-B528-70B6-3B7D-D1995D1B3669}"/>
              </a:ext>
            </a:extLst>
          </p:cNvPr>
          <p:cNvSpPr txBox="1"/>
          <p:nvPr/>
        </p:nvSpPr>
        <p:spPr>
          <a:xfrm>
            <a:off x="2588818" y="5854538"/>
            <a:ext cx="6650182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แพทย์ที่เป็นมากกว่า </a:t>
            </a:r>
            <a:r>
              <a:rPr lang="en-US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healers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F177C-06D4-9EDB-6025-51CD72F0DD63}"/>
              </a:ext>
            </a:extLst>
          </p:cNvPr>
          <p:cNvSpPr txBox="1"/>
          <p:nvPr/>
        </p:nvSpPr>
        <p:spPr>
          <a:xfrm>
            <a:off x="9263740" y="5287733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940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A7136-A19C-0039-DA4A-2102CDF4E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80E5-DE6A-B5A0-A43C-1189C633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9"/>
            <a:ext cx="8029074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(สุขภาวะ) คืออะไร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BF0B-D894-0F08-8B5E-38C77B61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106"/>
            <a:ext cx="10515600" cy="573020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สภาพแห่งความสุขอย่างเป็นองค์รวม ๗ ด้าน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กาย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(Physical),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จิต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(Mental),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สังคม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(Social),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อารมณ์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(Emotional),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จิตวิญญาณ (ปัญญา)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(Spiritual),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เศรษฐกิจ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(Economic),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สภาพแวดล้อม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(Environmental)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End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Means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ของการดำรงชีวิต  และการประกอบกิจการงาน/วิชาชีพ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Give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and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Take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ของบุคคล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ยิ่งให้มาก ยิ่งได้มาก</a:t>
            </a:r>
            <a:endParaRPr lang="en-US" sz="4400" b="1" dirty="0">
              <a:solidFill>
                <a:srgbClr val="0099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sum game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Ecosystems / Positive Psychology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438CF-BFA2-461C-C13C-63906AD4E222}"/>
              </a:ext>
            </a:extLst>
          </p:cNvPr>
          <p:cNvSpPr txBox="1"/>
          <p:nvPr/>
        </p:nvSpPr>
        <p:spPr>
          <a:xfrm>
            <a:off x="8771018" y="-372988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11C20-5398-0F61-E425-3332B79CFE49}"/>
              </a:ext>
            </a:extLst>
          </p:cNvPr>
          <p:cNvSpPr txBox="1"/>
          <p:nvPr/>
        </p:nvSpPr>
        <p:spPr>
          <a:xfrm>
            <a:off x="8863256" y="4853893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460730-121C-9702-FE4E-7C09EBBF4689}"/>
              </a:ext>
            </a:extLst>
          </p:cNvPr>
          <p:cNvSpPr txBox="1"/>
          <p:nvPr/>
        </p:nvSpPr>
        <p:spPr>
          <a:xfrm rot="19975189">
            <a:off x="565483" y="2683042"/>
            <a:ext cx="5342022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โดยไม่ประมาท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74495-5B9B-505B-728F-7DD0D6D55A48}"/>
              </a:ext>
            </a:extLst>
          </p:cNvPr>
          <p:cNvSpPr txBox="1"/>
          <p:nvPr/>
        </p:nvSpPr>
        <p:spPr>
          <a:xfrm rot="19975189">
            <a:off x="366831" y="2946752"/>
            <a:ext cx="11032564" cy="1107996"/>
          </a:xfrm>
          <a:prstGeom prst="rect">
            <a:avLst/>
          </a:prstGeom>
          <a:solidFill>
            <a:srgbClr val="3333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ตระหนักถึงปัจจัยด้านลบ ความซับซ้อน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59B87-9B26-6B6D-FE0C-D39DBFB7DEA3}"/>
              </a:ext>
            </a:extLst>
          </p:cNvPr>
          <p:cNvSpPr txBox="1"/>
          <p:nvPr/>
        </p:nvSpPr>
        <p:spPr>
          <a:xfrm rot="19975189">
            <a:off x="2848635" y="3599433"/>
            <a:ext cx="9582272" cy="1015663"/>
          </a:xfrm>
          <a:prstGeom prst="rect">
            <a:avLst/>
          </a:prstGeom>
          <a:solidFill>
            <a:srgbClr val="CC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Wellbeing-Awareness Environment</a:t>
            </a:r>
          </a:p>
        </p:txBody>
      </p:sp>
    </p:spTree>
    <p:extLst>
      <p:ext uri="{BB962C8B-B14F-4D97-AF65-F5344CB8AC3E}">
        <p14:creationId xmlns:p14="http://schemas.microsoft.com/office/powerpoint/2010/main" val="138007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E1507-FF69-156C-9E2B-1D288BA7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3B93-2221-C90B-8D6D-AF8DA2D6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69"/>
            <a:ext cx="8029074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(สุขภาวะ) คืออะไร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50E7-CF7B-5EE4-2C18-4A2E043D3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106"/>
            <a:ext cx="10515600" cy="573020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สภาพแห่งความสุขอย่างเป็นองค์รวม ๗ ด้าน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กาย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(Physical),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จิต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(Mental),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สังคม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(Social),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อารมณ์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(Emotional),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จิตวิญญาณ (ปัญญา)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(Spiritual),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เศรษฐกิจ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(Economic),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สภาพแวดล้อม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(Environmental) </a:t>
            </a: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End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Means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ของการดำรงชีวิต  และการประกอบกิจการงาน/วิชาชีพ 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เป็นทั้ง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Give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and </a:t>
            </a:r>
            <a:r>
              <a:rPr lang="en-US" sz="4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Take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ของบุคคล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ยิ่งให้มาก ยิ่งได้มาก</a:t>
            </a:r>
            <a:endParaRPr lang="en-US" sz="4400" b="1" dirty="0">
              <a:solidFill>
                <a:srgbClr val="0099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sum game</a:t>
            </a:r>
            <a:endParaRPr lang="th-TH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Positive Ecosystems / Positive Psychology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4629A-47DB-2B3F-27FD-F859107D6D85}"/>
              </a:ext>
            </a:extLst>
          </p:cNvPr>
          <p:cNvSpPr txBox="1"/>
          <p:nvPr/>
        </p:nvSpPr>
        <p:spPr>
          <a:xfrm>
            <a:off x="8771018" y="-372988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E514D-5BD5-6DD1-468D-3C3418E79D37}"/>
              </a:ext>
            </a:extLst>
          </p:cNvPr>
          <p:cNvSpPr txBox="1"/>
          <p:nvPr/>
        </p:nvSpPr>
        <p:spPr>
          <a:xfrm>
            <a:off x="8863256" y="4853893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4B663-9C9E-5380-D599-1330AB606BD5}"/>
              </a:ext>
            </a:extLst>
          </p:cNvPr>
          <p:cNvSpPr txBox="1"/>
          <p:nvPr/>
        </p:nvSpPr>
        <p:spPr>
          <a:xfrm rot="19975189">
            <a:off x="565483" y="2683042"/>
            <a:ext cx="5342022" cy="11079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โดยไม่ประมาท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EBFD5-4743-A28E-6AC1-151EC3A1BB65}"/>
              </a:ext>
            </a:extLst>
          </p:cNvPr>
          <p:cNvSpPr txBox="1"/>
          <p:nvPr/>
        </p:nvSpPr>
        <p:spPr>
          <a:xfrm rot="19975189">
            <a:off x="366831" y="2946752"/>
            <a:ext cx="11032564" cy="1107996"/>
          </a:xfrm>
          <a:prstGeom prst="rect">
            <a:avLst/>
          </a:prstGeom>
          <a:solidFill>
            <a:srgbClr val="3333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ตระหนักถึงปัจจัยด้านลบ ความซับซ้อน</a:t>
            </a:r>
            <a:endParaRPr lang="en-US" sz="66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E61B5-132A-465D-9032-BE13F52CF4B4}"/>
              </a:ext>
            </a:extLst>
          </p:cNvPr>
          <p:cNvSpPr txBox="1"/>
          <p:nvPr/>
        </p:nvSpPr>
        <p:spPr>
          <a:xfrm rot="19975189">
            <a:off x="2848635" y="3599433"/>
            <a:ext cx="9582272" cy="1015663"/>
          </a:xfrm>
          <a:prstGeom prst="rect">
            <a:avLst/>
          </a:prstGeom>
          <a:solidFill>
            <a:srgbClr val="CC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Wellbeing-Awareness Environment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35ED39-0D4B-B0E2-1FD4-F11E175475C5}"/>
              </a:ext>
            </a:extLst>
          </p:cNvPr>
          <p:cNvSpPr txBox="1"/>
          <p:nvPr/>
        </p:nvSpPr>
        <p:spPr>
          <a:xfrm rot="20009154">
            <a:off x="5518735" y="4501280"/>
            <a:ext cx="6689041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vs. Greed-stimulating Environment </a:t>
            </a:r>
          </a:p>
        </p:txBody>
      </p:sp>
    </p:spTree>
    <p:extLst>
      <p:ext uri="{BB962C8B-B14F-4D97-AF65-F5344CB8AC3E}">
        <p14:creationId xmlns:p14="http://schemas.microsoft.com/office/powerpoint/2010/main" val="23063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2E2AF-C6D6-4236-F3D9-87E5F1A2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B846-D130-769B-A614-0A897843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8"/>
            <a:ext cx="5827296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(สุขภาวะ) </a:t>
            </a:r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b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มาตรการ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9457F-BD7B-FAC7-A0AE-DDC332278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274"/>
            <a:ext cx="10515600" cy="496904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สร้างเสริม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ป้องกัน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เยียวยา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ฟื้นฟู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4433D-A34A-B409-D808-3B1441CB50A1}"/>
              </a:ext>
            </a:extLst>
          </p:cNvPr>
          <p:cNvSpPr txBox="1"/>
          <p:nvPr/>
        </p:nvSpPr>
        <p:spPr>
          <a:xfrm>
            <a:off x="3922291" y="2266068"/>
            <a:ext cx="889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503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CD36F-EFD3-D00A-1D15-DA1CA348C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7EA0-BEFC-86FB-C8CD-A573F4B1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8"/>
            <a:ext cx="6585284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Well-being </a:t>
            </a: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(สุขภาวะ) </a:t>
            </a:r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: </a:t>
            </a:r>
            <a:b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มาตรการ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A1FA-41A6-DCFC-3374-5CF16B94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9274"/>
            <a:ext cx="10515600" cy="496904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สร้างเสริม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ป้องกัน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เยียวยา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ฟื้นฟู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42B1EF-C1B3-B5E4-B5FA-5CE2389C1186}"/>
              </a:ext>
            </a:extLst>
          </p:cNvPr>
          <p:cNvSpPr txBox="1"/>
          <p:nvPr/>
        </p:nvSpPr>
        <p:spPr>
          <a:xfrm>
            <a:off x="5983708" y="896604"/>
            <a:ext cx="3297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ผู้กระทำการ</a:t>
            </a:r>
            <a:endParaRPr lang="en-US" sz="6600" b="1" dirty="0">
              <a:solidFill>
                <a:srgbClr val="3333FF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D21A03-7B7B-234A-5017-236EE6AB8FD7}"/>
              </a:ext>
            </a:extLst>
          </p:cNvPr>
          <p:cNvSpPr txBox="1">
            <a:spLocks/>
          </p:cNvSpPr>
          <p:nvPr/>
        </p:nvSpPr>
        <p:spPr>
          <a:xfrm>
            <a:off x="5995738" y="2218648"/>
            <a:ext cx="3954378" cy="2606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โรงเรียนแพทย์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ผู้ปฏิบัติงาน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ประชาชนและสังคม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186980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7CE2-9B2F-D86D-869C-C0452C54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33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Wellbeing-Oriented Medical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7FD2-6378-E90B-AA92-1E4379965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6" y="2318921"/>
            <a:ext cx="4948987" cy="435133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ผู้เรียน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อาจารย์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ผู้เกี่ยวข้อง </a:t>
            </a:r>
          </a:p>
          <a:p>
            <a:r>
              <a:rPr lang="th-TH" sz="4400" dirty="0">
                <a:latin typeface="AngsanaUPC" panose="02020603050405020304" pitchFamily="18" charset="-34"/>
                <a:cs typeface="AngsanaUPC" panose="02020603050405020304" pitchFamily="18" charset="-34"/>
              </a:rPr>
              <a:t> ผู้รับบริการสุขภาพ (กำลังคนด้านสุขภาวะ)</a:t>
            </a:r>
            <a:endParaRPr lang="en-US" sz="4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44149-A79F-C270-3260-68252F143E04}"/>
              </a:ext>
            </a:extLst>
          </p:cNvPr>
          <p:cNvSpPr txBox="1"/>
          <p:nvPr/>
        </p:nvSpPr>
        <p:spPr>
          <a:xfrm>
            <a:off x="902368" y="1251284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Well-being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0D8E0-9D9E-BFA3-8B8B-F2E45DFF510B}"/>
              </a:ext>
            </a:extLst>
          </p:cNvPr>
          <p:cNvSpPr txBox="1"/>
          <p:nvPr/>
        </p:nvSpPr>
        <p:spPr>
          <a:xfrm>
            <a:off x="6990347" y="1840826"/>
            <a:ext cx="3116179" cy="45243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พศศ. ที่สร้าง</a:t>
            </a: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ผู้ให้ </a:t>
            </a:r>
            <a:r>
              <a:rPr lang="en-US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&amp;</a:t>
            </a:r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ผู้รับ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ผู้เรียนรู้</a:t>
            </a: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สุขภาวะ</a:t>
            </a: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ตลอดชีวิต</a:t>
            </a: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ในทุกย่างก้าว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813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2478</Words>
  <Application>Microsoft Office PowerPoint</Application>
  <PresentationFormat>Widescreen</PresentationFormat>
  <Paragraphs>309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Angsana New</vt:lpstr>
      <vt:lpstr>AngsanaUPC</vt:lpstr>
      <vt:lpstr>Arial</vt:lpstr>
      <vt:lpstr>BrowalliaUPC</vt:lpstr>
      <vt:lpstr>Calibri</vt:lpstr>
      <vt:lpstr>Calibri Light</vt:lpstr>
      <vt:lpstr>CordiaUPC</vt:lpstr>
      <vt:lpstr>Office Theme</vt:lpstr>
      <vt:lpstr>Towards Well-being for All</vt:lpstr>
      <vt:lpstr>ข้อจำกัด</vt:lpstr>
      <vt:lpstr>Well-being (สุขภาวะ) คืออะไร</vt:lpstr>
      <vt:lpstr>Well-being (สุขภาวะ) คืออะไร</vt:lpstr>
      <vt:lpstr>Well-being (สุขภาวะ) คืออะไร</vt:lpstr>
      <vt:lpstr>Well-being (สุขภาวะ) คืออะไร</vt:lpstr>
      <vt:lpstr>Well-being (สุขภาวะ) :  มาตรการ</vt:lpstr>
      <vt:lpstr>Well-being (สุขภาวะ) :  มาตรการ</vt:lpstr>
      <vt:lpstr>Wellbeing-Oriented Medical Education</vt:lpstr>
      <vt:lpstr>แพทยศาสตรศึกษาที่สร้างชุมชนเรียนรู้สุขภาวะ</vt:lpstr>
      <vt:lpstr>แพทยศาสตรศึกษาที่สร้างชุมชนเรียนรู้สุขภาวะ</vt:lpstr>
      <vt:lpstr>แพทยศาสตรศึกษาที่สร้างชุมชนเรียนรู้สุขภาวะ</vt:lpstr>
      <vt:lpstr>สุขภาวะในโรงเรียนแพทย์</vt:lpstr>
      <vt:lpstr>สัมมาทิฏฐิว่าด้วยการเรียนรู้</vt:lpstr>
      <vt:lpstr>สัมมาทิฏฐิว่าด้วยการเป็นครูอาจารย์  </vt:lpstr>
      <vt:lpstr>การเรียนรู้เป็นการเปลี่ยนแปลงตนเอง</vt:lpstr>
      <vt:lpstr>บรรยากาศการเรียนอย่างมีสุขภาวะ</vt:lpstr>
      <vt:lpstr>บรรยากาศการเรียนอย่างมีสุขภาวะ</vt:lpstr>
      <vt:lpstr>ทักษะ สานเสวนา (dialogue) </vt:lpstr>
      <vt:lpstr>ทักษะ สานเสวนา (dialogue) </vt:lpstr>
      <vt:lpstr>อุปสรรคหรือความยากลำบากเป็นคุณ</vt:lpstr>
      <vt:lpstr>อุปสรรคหรือความยากลำบากเป็นคุณ</vt:lpstr>
      <vt:lpstr>ความรู้/สมรรถนะด้านเทคนิค S&amp;K ของ อจ.</vt:lpstr>
      <vt:lpstr>จรณทักษะ (Soft Skills) ของ อจ.</vt:lpstr>
      <vt:lpstr>เรียนรู้จากประสบการณ์ (Experiential Learning)  </vt:lpstr>
      <vt:lpstr>PowerPoint Presentation</vt:lpstr>
      <vt:lpstr>ใช้ KELC ฝึกศิษย์ให้เป็น Active Learners  </vt:lpstr>
      <vt:lpstr>Transform กระบวนการเรียนรู้ </vt:lpstr>
      <vt:lpstr>ทำงานเป็นทีม ใช้พลังสะท้อนคิด </vt:lpstr>
      <vt:lpstr>AAR – After Action Review</vt:lpstr>
      <vt:lpstr>AAR – After Action Review</vt:lpstr>
      <vt:lpstr>PowerPoint Presentation</vt:lpstr>
      <vt:lpstr>21st Century Health Professionals </vt:lpstr>
      <vt:lpstr>Health Professionals Education 1910 - 2010 </vt:lpstr>
      <vt:lpstr>PowerPoint Presentation</vt:lpstr>
      <vt:lpstr>Health Professionals Education 2010 - 2022 </vt:lpstr>
      <vt:lpstr>Systems-Based Medical Education</vt:lpstr>
      <vt:lpstr>Health Systems Science – HSS </vt:lpstr>
      <vt:lpstr>PowerPoint Presentation</vt:lpstr>
      <vt:lpstr>PowerPoint Presentation</vt:lpstr>
      <vt:lpstr>Well-being ของผู้ให้บริการสุขภาพ</vt:lpstr>
      <vt:lpstr>Well-being ของ ปชช. ทั่วไป และสังคม</vt:lpstr>
      <vt:lpstr>PowerPoint Presentation</vt:lpstr>
      <vt:lpstr>PowerPoint Presentation</vt:lpstr>
      <vt:lpstr>PowerPoint Presentation</vt:lpstr>
      <vt:lpstr>สรุป พศศ. ๒๕๖๗ คืออะไร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RS Poon</dc:creator>
  <cp:lastModifiedBy>RS Poon</cp:lastModifiedBy>
  <cp:revision>62</cp:revision>
  <dcterms:created xsi:type="dcterms:W3CDTF">2024-11-09T23:37:33Z</dcterms:created>
  <dcterms:modified xsi:type="dcterms:W3CDTF">2024-11-15T11:20:16Z</dcterms:modified>
</cp:coreProperties>
</file>