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92" r:id="rId2"/>
    <p:sldId id="260" r:id="rId3"/>
    <p:sldId id="277" r:id="rId4"/>
    <p:sldId id="293" r:id="rId5"/>
    <p:sldId id="294" r:id="rId6"/>
    <p:sldId id="296" r:id="rId7"/>
    <p:sldId id="295" r:id="rId8"/>
    <p:sldId id="297" r:id="rId9"/>
    <p:sldId id="298" r:id="rId10"/>
    <p:sldId id="352" r:id="rId11"/>
    <p:sldId id="353" r:id="rId12"/>
    <p:sldId id="354" r:id="rId13"/>
    <p:sldId id="355" r:id="rId14"/>
    <p:sldId id="356" r:id="rId15"/>
    <p:sldId id="363" r:id="rId16"/>
    <p:sldId id="357" r:id="rId17"/>
    <p:sldId id="364" r:id="rId18"/>
    <p:sldId id="365" r:id="rId19"/>
    <p:sldId id="366" r:id="rId20"/>
    <p:sldId id="358" r:id="rId21"/>
    <p:sldId id="367" r:id="rId22"/>
    <p:sldId id="359" r:id="rId23"/>
    <p:sldId id="368" r:id="rId24"/>
    <p:sldId id="369" r:id="rId25"/>
    <p:sldId id="370" r:id="rId26"/>
    <p:sldId id="371" r:id="rId27"/>
    <p:sldId id="360" r:id="rId28"/>
    <p:sldId id="372" r:id="rId29"/>
    <p:sldId id="361" r:id="rId30"/>
    <p:sldId id="375" r:id="rId31"/>
    <p:sldId id="362" r:id="rId32"/>
    <p:sldId id="376" r:id="rId33"/>
    <p:sldId id="377" r:id="rId34"/>
    <p:sldId id="351"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017"/>
    <p:restoredTop sz="94599"/>
  </p:normalViewPr>
  <p:slideViewPr>
    <p:cSldViewPr snapToGrid="0">
      <p:cViewPr>
        <p:scale>
          <a:sx n="93" d="100"/>
          <a:sy n="93" d="100"/>
        </p:scale>
        <p:origin x="784"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A43DDE-7692-8343-AD37-6B65E63655BF}" type="datetimeFigureOut">
              <a:rPr lang="en-TH" smtClean="0"/>
              <a:t>10/7/2024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327920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A43DDE-7692-8343-AD37-6B65E63655BF}" type="datetimeFigureOut">
              <a:rPr lang="en-TH" smtClean="0"/>
              <a:t>10/7/2024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3003036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A43DDE-7692-8343-AD37-6B65E63655BF}" type="datetimeFigureOut">
              <a:rPr lang="en-TH" smtClean="0"/>
              <a:t>10/7/2024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1299473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A43DDE-7692-8343-AD37-6B65E63655BF}" type="datetimeFigureOut">
              <a:rPr lang="en-TH" smtClean="0"/>
              <a:t>10/7/2024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2972891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A43DDE-7692-8343-AD37-6B65E63655BF}" type="datetimeFigureOut">
              <a:rPr lang="en-TH" smtClean="0"/>
              <a:t>10/7/2024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1725168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A43DDE-7692-8343-AD37-6B65E63655BF}" type="datetimeFigureOut">
              <a:rPr lang="en-TH" smtClean="0"/>
              <a:t>10/7/2024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229135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A43DDE-7692-8343-AD37-6B65E63655BF}" type="datetimeFigureOut">
              <a:rPr lang="en-TH" smtClean="0"/>
              <a:t>10/7/2024 R</a:t>
            </a:fld>
            <a:endParaRPr lang="en-TH"/>
          </a:p>
        </p:txBody>
      </p:sp>
      <p:sp>
        <p:nvSpPr>
          <p:cNvPr id="8" name="Footer Placeholder 7"/>
          <p:cNvSpPr>
            <a:spLocks noGrp="1"/>
          </p:cNvSpPr>
          <p:nvPr>
            <p:ph type="ftr" sz="quarter" idx="11"/>
          </p:nvPr>
        </p:nvSpPr>
        <p:spPr/>
        <p:txBody>
          <a:bodyPr/>
          <a:lstStyle/>
          <a:p>
            <a:endParaRPr lang="en-TH"/>
          </a:p>
        </p:txBody>
      </p:sp>
      <p:sp>
        <p:nvSpPr>
          <p:cNvPr id="9" name="Slide Number Placeholder 8"/>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1232480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A43DDE-7692-8343-AD37-6B65E63655BF}" type="datetimeFigureOut">
              <a:rPr lang="en-TH" smtClean="0"/>
              <a:t>10/7/2024 R</a:t>
            </a:fld>
            <a:endParaRPr lang="en-TH"/>
          </a:p>
        </p:txBody>
      </p:sp>
      <p:sp>
        <p:nvSpPr>
          <p:cNvPr id="4" name="Footer Placeholder 3"/>
          <p:cNvSpPr>
            <a:spLocks noGrp="1"/>
          </p:cNvSpPr>
          <p:nvPr>
            <p:ph type="ftr" sz="quarter" idx="11"/>
          </p:nvPr>
        </p:nvSpPr>
        <p:spPr/>
        <p:txBody>
          <a:bodyPr/>
          <a:lstStyle/>
          <a:p>
            <a:endParaRPr lang="en-TH"/>
          </a:p>
        </p:txBody>
      </p:sp>
      <p:sp>
        <p:nvSpPr>
          <p:cNvPr id="5" name="Slide Number Placeholder 4"/>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113265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A43DDE-7692-8343-AD37-6B65E63655BF}" type="datetimeFigureOut">
              <a:rPr lang="en-TH" smtClean="0"/>
              <a:t>10/7/2024 R</a:t>
            </a:fld>
            <a:endParaRPr lang="en-TH"/>
          </a:p>
        </p:txBody>
      </p:sp>
      <p:sp>
        <p:nvSpPr>
          <p:cNvPr id="3" name="Footer Placeholder 2"/>
          <p:cNvSpPr>
            <a:spLocks noGrp="1"/>
          </p:cNvSpPr>
          <p:nvPr>
            <p:ph type="ftr" sz="quarter" idx="11"/>
          </p:nvPr>
        </p:nvSpPr>
        <p:spPr/>
        <p:txBody>
          <a:bodyPr/>
          <a:lstStyle/>
          <a:p>
            <a:endParaRPr lang="en-TH"/>
          </a:p>
        </p:txBody>
      </p:sp>
      <p:sp>
        <p:nvSpPr>
          <p:cNvPr id="4" name="Slide Number Placeholder 3"/>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2173494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A43DDE-7692-8343-AD37-6B65E63655BF}" type="datetimeFigureOut">
              <a:rPr lang="en-TH" smtClean="0"/>
              <a:t>10/7/2024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4263704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A43DDE-7692-8343-AD37-6B65E63655BF}" type="datetimeFigureOut">
              <a:rPr lang="en-TH" smtClean="0"/>
              <a:t>10/7/2024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90B60091-A02B-F249-861C-2142D7A9240E}" type="slidenum">
              <a:rPr lang="en-TH" smtClean="0"/>
              <a:t>‹#›</a:t>
            </a:fld>
            <a:endParaRPr lang="en-TH"/>
          </a:p>
        </p:txBody>
      </p:sp>
    </p:spTree>
    <p:extLst>
      <p:ext uri="{BB962C8B-B14F-4D97-AF65-F5344CB8AC3E}">
        <p14:creationId xmlns:p14="http://schemas.microsoft.com/office/powerpoint/2010/main" val="967606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82A43DDE-7692-8343-AD37-6B65E63655BF}" type="datetimeFigureOut">
              <a:rPr lang="en-TH" smtClean="0"/>
              <a:t>10/7/2024 R</a:t>
            </a:fld>
            <a:endParaRPr lang="en-TH"/>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TH"/>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90B60091-A02B-F249-861C-2142D7A9240E}" type="slidenum">
              <a:rPr lang="en-TH" smtClean="0"/>
              <a:t>‹#›</a:t>
            </a:fld>
            <a:endParaRPr lang="en-TH"/>
          </a:p>
        </p:txBody>
      </p:sp>
    </p:spTree>
    <p:extLst>
      <p:ext uri="{BB962C8B-B14F-4D97-AF65-F5344CB8AC3E}">
        <p14:creationId xmlns:p14="http://schemas.microsoft.com/office/powerpoint/2010/main" val="263730963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A04D7F-2A34-21C7-F4DC-344E3B836476}"/>
              </a:ext>
            </a:extLst>
          </p:cNvPr>
          <p:cNvSpPr txBox="1"/>
          <p:nvPr/>
        </p:nvSpPr>
        <p:spPr>
          <a:xfrm>
            <a:off x="1089212" y="662510"/>
            <a:ext cx="10004612" cy="1200329"/>
          </a:xfrm>
          <a:prstGeom prst="rect">
            <a:avLst/>
          </a:prstGeom>
          <a:noFill/>
        </p:spPr>
        <p:txBody>
          <a:bodyPr wrap="square">
            <a:spAutoFit/>
          </a:bodyPr>
          <a:lstStyle/>
          <a:p>
            <a:pPr algn="ctr"/>
            <a:r>
              <a:rPr lang="en-US" sz="3600" b="1" dirty="0"/>
              <a:t>Decentralization, School-based Management and New Trends </a:t>
            </a:r>
            <a:r>
              <a:rPr lang="en-TH" sz="3600" b="1" dirty="0"/>
              <a:t> </a:t>
            </a:r>
          </a:p>
        </p:txBody>
      </p:sp>
      <p:sp>
        <p:nvSpPr>
          <p:cNvPr id="4" name="ชื่อเรื่องรอง 2">
            <a:extLst>
              <a:ext uri="{FF2B5EF4-FFF2-40B4-BE49-F238E27FC236}">
                <a16:creationId xmlns:a16="http://schemas.microsoft.com/office/drawing/2014/main" id="{0C2D90C3-E296-B1C8-2981-524AB3954F45}"/>
              </a:ext>
            </a:extLst>
          </p:cNvPr>
          <p:cNvSpPr txBox="1">
            <a:spLocks noGrp="1"/>
          </p:cNvSpPr>
          <p:nvPr>
            <p:ph type="subTitle" idx="1"/>
          </p:nvPr>
        </p:nvSpPr>
        <p:spPr>
          <a:xfrm>
            <a:off x="2202761" y="3886200"/>
            <a:ext cx="7643867" cy="1991074"/>
          </a:xfrm>
          <a:prstGeom prst="rect">
            <a:avLst/>
          </a:prstGeom>
        </p:spPr>
        <p:txBody>
          <a:bodyPr/>
          <a:lstStyle/>
          <a:p>
            <a:pPr algn="r" defTabSz="751361">
              <a:defRPr sz="3267"/>
            </a:pPr>
            <a:r>
              <a:rPr lang="en-US" b="1" dirty="0"/>
              <a:t>Prof. Dr. Saman Asawapoom </a:t>
            </a:r>
          </a:p>
          <a:p>
            <a:pPr algn="r" defTabSz="751361">
              <a:defRPr sz="4356"/>
            </a:pPr>
            <a:r>
              <a:rPr lang="en-US" sz="4000" b="1" dirty="0"/>
              <a:t>Si Sa Ket Rajabhat University </a:t>
            </a:r>
            <a:r>
              <a:rPr lang="en-US" b="1" dirty="0"/>
              <a:t>(</a:t>
            </a:r>
            <a:r>
              <a:rPr lang="en-US" sz="2800" b="1" dirty="0"/>
              <a:t>1/2024</a:t>
            </a:r>
            <a:r>
              <a:rPr lang="en-US" b="1" dirty="0"/>
              <a:t>) </a:t>
            </a:r>
          </a:p>
        </p:txBody>
      </p:sp>
    </p:spTree>
    <p:extLst>
      <p:ext uri="{BB962C8B-B14F-4D97-AF65-F5344CB8AC3E}">
        <p14:creationId xmlns:p14="http://schemas.microsoft.com/office/powerpoint/2010/main" val="1958621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348916" y="277614"/>
            <a:ext cx="11393905" cy="6370975"/>
          </a:xfrm>
          <a:prstGeom prst="rect">
            <a:avLst/>
          </a:prstGeom>
          <a:noFill/>
        </p:spPr>
        <p:txBody>
          <a:bodyPr wrap="square" rtlCol="0">
            <a:spAutoFit/>
          </a:bodyPr>
          <a:lstStyle/>
          <a:p>
            <a:pPr lvl="0"/>
            <a:r>
              <a:rPr lang="th-TH" sz="24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2400" b="1" kern="100" dirty="0">
                <a:latin typeface="Calibri" panose="020F0502020204030204" pitchFamily="34" charset="0"/>
                <a:ea typeface="Calibri" panose="020F0502020204030204" pitchFamily="34" charset="0"/>
                <a:cs typeface="Cordia New" panose="020B0304020202020204" pitchFamily="34" charset="-34"/>
              </a:rPr>
              <a:t>	Theories used to manage school according to External control:</a:t>
            </a:r>
            <a:endParaRPr lang="en-TH" sz="24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a:t>
            </a:r>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Princitple of standard structure</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-Standard methods and procedures to achieve goals</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-Emphasizes generalization</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Principle of centralization</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-Things, big or small, are carefully controlled to aviod </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problems</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-Pursues prodedural control</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Principle of implementinbg system</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-Externally controlled</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-Passively receptive</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-Not accountable</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Principle of structural control</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-Enforcers external supervision</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-Expansion of bureaucratic system</a:t>
            </a:r>
          </a:p>
          <a:p>
            <a:pPr lvl="0"/>
            <a:endPar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endParaRP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(Cheng, </a:t>
            </a:r>
            <a:r>
              <a:rPr lang="en-US" sz="2400" b="1" kern="100" dirty="0">
                <a:latin typeface="Calibri" panose="020F0502020204030204" pitchFamily="34" charset="0"/>
                <a:ea typeface="Calibri" panose="020F0502020204030204" pitchFamily="34" charset="0"/>
                <a:cs typeface="Cordia New" panose="020B0304020202020204" pitchFamily="34" charset="-34"/>
              </a:rPr>
              <a:t>1996)</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125148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348916" y="277614"/>
            <a:ext cx="11393905" cy="6001643"/>
          </a:xfrm>
          <a:prstGeom prst="rect">
            <a:avLst/>
          </a:prstGeom>
          <a:noFill/>
        </p:spPr>
        <p:txBody>
          <a:bodyPr wrap="square" rtlCol="0">
            <a:spAutoFit/>
          </a:bodyPr>
          <a:lstStyle/>
          <a:p>
            <a:pPr lvl="0"/>
            <a:r>
              <a:rPr lang="th-TH" sz="24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2400" b="1" kern="100" dirty="0">
                <a:latin typeface="Calibri" panose="020F0502020204030204" pitchFamily="34" charset="0"/>
                <a:ea typeface="Calibri" panose="020F0502020204030204" pitchFamily="34" charset="0"/>
                <a:cs typeface="Cordia New" panose="020B0304020202020204" pitchFamily="34" charset="-34"/>
              </a:rPr>
              <a:t>	Theories used to manage school according to Internal control:</a:t>
            </a:r>
            <a:endParaRPr lang="en-TH" sz="24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a:t>
            </a:r>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Princitple of equifinality</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-Many different ways to achieve goals</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-Emphasizes flexibility</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Principle of decentralization</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-Problems are inevitable, should be solved at where they happen in time</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-Looks for efficiency and proplem solving</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Principle of self-management system</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-Self-management</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-Actively explotative</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-Responsible (</a:t>
            </a:r>
            <a:r>
              <a:rPr lang="en-US" sz="2400" b="1" kern="100" dirty="0">
                <a:latin typeface="Calibri" panose="020F0502020204030204" pitchFamily="34" charset="0"/>
                <a:ea typeface="Calibri" panose="020F0502020204030204" pitchFamily="34" charset="0"/>
                <a:cs typeface="Cordia New" panose="020B0304020202020204" pitchFamily="34" charset="-34"/>
              </a:rPr>
              <a:t>I prefer Accountable over Responsible)</a:t>
            </a:r>
            <a:endParaRPr lang="en-TH" sz="24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Principle of human initiative</a:t>
            </a: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	-Develop intenal human resources</a:t>
            </a:r>
          </a:p>
          <a:p>
            <a:pPr lvl="0"/>
            <a:r>
              <a:rPr lang="en-TH" sz="2400" b="1" kern="100" dirty="0">
                <a:latin typeface="Calibri" panose="020F0502020204030204" pitchFamily="34" charset="0"/>
                <a:ea typeface="Calibri" panose="020F0502020204030204" pitchFamily="34" charset="0"/>
                <a:cs typeface="Cordia New" panose="020B0304020202020204" pitchFamily="34" charset="-34"/>
              </a:rPr>
              <a:t>		-Wide participation of school member (Including empowerment</a:t>
            </a:r>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Saman)</a:t>
            </a:r>
          </a:p>
          <a:p>
            <a:pPr lvl="0"/>
            <a:endPar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endParaRPr>
          </a:p>
          <a:p>
            <a:pPr lvl="0"/>
            <a:r>
              <a:rPr lang="en-TH" sz="24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2400" b="1" kern="100" dirty="0">
                <a:latin typeface="Calibri" panose="020F0502020204030204" pitchFamily="34" charset="0"/>
                <a:ea typeface="Calibri" panose="020F0502020204030204" pitchFamily="34" charset="0"/>
                <a:cs typeface="Cordia New" panose="020B0304020202020204" pitchFamily="34" charset="-34"/>
              </a:rPr>
              <a:t>(Cheng, </a:t>
            </a:r>
            <a:r>
              <a:rPr lang="en-US" sz="2400" b="1" kern="100" dirty="0">
                <a:latin typeface="Calibri" panose="020F0502020204030204" pitchFamily="34" charset="0"/>
                <a:ea typeface="Calibri" panose="020F0502020204030204" pitchFamily="34" charset="0"/>
                <a:cs typeface="Cordia New" panose="020B0304020202020204" pitchFamily="34" charset="-34"/>
              </a:rPr>
              <a:t>1996)</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2856177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605911"/>
            <a:ext cx="11044237" cy="5632311"/>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My research as a Ful-brighter to New York at New York University at Buffalo : UB (Saman Asawapoom, 1991) I found 4 School-based Management (SBM) Approaches:</a:t>
            </a:r>
          </a:p>
          <a:p>
            <a:pPr lvl="0"/>
            <a:endParaRPr lang="en-US" sz="36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 Principal-based SBM</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-Teacher-based SBM</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-Community-based SBM</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-Mixed SBM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I prefer Mix approach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2765112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605911"/>
            <a:ext cx="11044237" cy="5632311"/>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effectLst/>
                <a:latin typeface="Calibri" panose="020F0502020204030204" pitchFamily="34" charset="0"/>
                <a:ea typeface="Calibri" panose="020F0502020204030204" pitchFamily="34" charset="0"/>
                <a:cs typeface="Cordia New" panose="020B0304020202020204" pitchFamily="34" charset="-34"/>
              </a:rPr>
              <a:t>	The last topic today is </a:t>
            </a:r>
            <a:r>
              <a:rPr lang="en-US" sz="4000" b="1" kern="100" dirty="0">
                <a:latin typeface="Calibri" panose="020F0502020204030204" pitchFamily="34" charset="0"/>
                <a:ea typeface="Calibri" panose="020F0502020204030204" pitchFamily="34" charset="0"/>
                <a:cs typeface="Cordia New" panose="020B0304020202020204" pitchFamily="34" charset="-34"/>
              </a:rPr>
              <a:t>‘New Trends of Administration and Leadership’</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Thinking schools</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Disruptive Leadership</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Sustainable Leadership</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Learning Leadership</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Digital Citizenship</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Inclusive Leadership</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Area-based Management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151353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605911"/>
            <a:ext cx="11044237" cy="5632311"/>
          </a:xfrm>
          <a:prstGeom prst="rect">
            <a:avLst/>
          </a:prstGeom>
          <a:noFill/>
        </p:spPr>
        <p:txBody>
          <a:bodyPr wrap="square" rtlCol="0">
            <a:spAutoFit/>
          </a:bodyPr>
          <a:lstStyle/>
          <a:p>
            <a:pPr lvl="0"/>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Thinking schools</a:t>
            </a:r>
            <a:endParaRPr lang="th-TH"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endParaRPr>
          </a:p>
          <a:p>
            <a:pPr lvl="0"/>
            <a:r>
              <a:rPr lang="th-TH" sz="4000" b="1" kern="100" dirty="0">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Thinking school concept is based on ‘thinking organization</a:t>
            </a:r>
            <a:r>
              <a:rPr lang="th-TH" sz="4000" b="1" kern="100" dirty="0">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concept’</a:t>
            </a:r>
            <a:r>
              <a:rPr lang="th-TH" sz="4000" b="1" kern="100" dirty="0">
                <a:latin typeface="Calibri" panose="020F0502020204030204" pitchFamily="34" charset="0"/>
                <a:ea typeface="Calibri" panose="020F0502020204030204" pitchFamily="34" charset="0"/>
                <a:cs typeface="Cordia New" panose="020B0304020202020204" pitchFamily="34" charset="-34"/>
              </a:rPr>
              <a:t> </a:t>
            </a:r>
            <a:r>
              <a:rPr lang="en-US" sz="4000" b="1" kern="100" dirty="0">
                <a:latin typeface="Calibri" panose="020F0502020204030204" pitchFamily="34" charset="0"/>
                <a:ea typeface="Calibri" panose="020F0502020204030204" pitchFamily="34" charset="0"/>
                <a:cs typeface="Cordia New" panose="020B0304020202020204" pitchFamily="34" charset="-34"/>
              </a:rPr>
              <a:t>which illustrates </a:t>
            </a:r>
            <a:r>
              <a:rPr lang="th-TH" sz="4000" b="1" kern="100" dirty="0">
                <a:latin typeface="Calibri" panose="020F0502020204030204" pitchFamily="34" charset="0"/>
                <a:ea typeface="Calibri" panose="020F0502020204030204" pitchFamily="34" charset="0"/>
                <a:cs typeface="Cordia New" panose="020B0304020202020204" pitchFamily="34" charset="-34"/>
              </a:rPr>
              <a:t>’</a:t>
            </a:r>
            <a:r>
              <a:rPr lang="en-US" sz="4000" b="1" kern="100" dirty="0">
                <a:latin typeface="Calibri" panose="020F0502020204030204" pitchFamily="34" charset="0"/>
                <a:ea typeface="Calibri" panose="020F0502020204030204" pitchFamily="34" charset="0"/>
                <a:cs typeface="Cordia New" panose="020B0304020202020204" pitchFamily="34" charset="-34"/>
              </a:rPr>
              <a:t>thinking persons and teams behind problem solving strategies in an organization (school). </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Thinking persons (teachers and administrators) are basic blocks of learning organizations (schools), and that become a thinking organization (school). </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935437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605911"/>
            <a:ext cx="11044237" cy="5078313"/>
          </a:xfrm>
          <a:prstGeom prst="rect">
            <a:avLst/>
          </a:prstGeom>
          <a:noFill/>
        </p:spPr>
        <p:txBody>
          <a:bodyPr wrap="square" rtlCol="0">
            <a:spAutoFit/>
          </a:bodyPr>
          <a:lstStyle/>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Atwal (cited by Saman Asawapoom, 2024) pointed that ‘quality students’ are usually learning with quality teachers. And quality teachers are persons who could think and learn by themselves from experiences. </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As metaphorizing a school (an organization) as a living unit, every school member as a cell, and a group or a team of members is like an organ. If every organ can function independently but operatively as one unit, then that school or organization is ‘a thinking school’.</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9D579D8C-325F-1FC1-89F3-3D6C8FDD29D3}"/>
              </a:ext>
            </a:extLst>
          </p:cNvPr>
          <p:cNvSpPr txBox="1"/>
          <p:nvPr/>
        </p:nvSpPr>
        <p:spPr>
          <a:xfrm>
            <a:off x="11430000" y="5919537"/>
            <a:ext cx="243978" cy="369332"/>
          </a:xfrm>
          <a:prstGeom prst="rect">
            <a:avLst/>
          </a:prstGeom>
          <a:noFill/>
        </p:spPr>
        <p:txBody>
          <a:bodyPr wrap="none" rtlCol="0">
            <a:spAutoFit/>
          </a:bodyPr>
          <a:lstStyle/>
          <a:p>
            <a:r>
              <a:rPr lang="en-TH" dirty="0"/>
              <a:t>l</a:t>
            </a:r>
          </a:p>
        </p:txBody>
      </p:sp>
    </p:spTree>
    <p:extLst>
      <p:ext uri="{BB962C8B-B14F-4D97-AF65-F5344CB8AC3E}">
        <p14:creationId xmlns:p14="http://schemas.microsoft.com/office/powerpoint/2010/main" val="2205985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56993"/>
            <a:ext cx="11044237" cy="6247864"/>
          </a:xfrm>
          <a:prstGeom prst="rect">
            <a:avLst/>
          </a:prstGeom>
          <a:noFill/>
        </p:spPr>
        <p:txBody>
          <a:bodyPr wrap="square" rtlCol="0">
            <a:spAutoFit/>
          </a:bodyPr>
          <a:lstStyle/>
          <a:p>
            <a:pPr lvl="0"/>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Disruptive Leadership</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‘Disrupt’ is a verb meaning to interrupt, signifies unsmooth functioning or rough travelling. Disruptive is an adjective meaning ‘causing or tending to cause disruption. </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The word used in ‘administration’ to describe the situation or event that an unexpected happening is like to occur at any time from an angle without cues or warnings. So, every school (organization) must be prepared at all time.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3504484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56993"/>
            <a:ext cx="11044237" cy="5632311"/>
          </a:xfrm>
          <a:prstGeom prst="rect">
            <a:avLst/>
          </a:prstGeom>
          <a:noFill/>
        </p:spPr>
        <p:txBody>
          <a:bodyPr wrap="square" rtlCol="0">
            <a:spAutoFit/>
          </a:bodyPr>
          <a:lstStyle/>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You might hear the saying that ‘if you do not disrupt yourself, someone else will disrupt you: meaning if you are not well-aware of the situation and adapt yourself (your school), someone else will lead you with expected thing that disrupts you and your business to disfunction and even collapse. </a:t>
            </a:r>
          </a:p>
          <a:p>
            <a:pPr lvl="0"/>
            <a:endParaRPr lang="en-US" sz="40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This situation calls for new leadership : Disruptive Leadership.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775729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56993"/>
            <a:ext cx="11044237" cy="6863417"/>
          </a:xfrm>
          <a:prstGeom prst="rect">
            <a:avLst/>
          </a:prstGeom>
          <a:noFill/>
        </p:spPr>
        <p:txBody>
          <a:bodyPr wrap="square" rtlCol="0">
            <a:spAutoFit/>
          </a:bodyPr>
          <a:lstStyle/>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Disruptive Leadership is another form of Visionary Leadership referring to a leader whose leadership style is ready towards rule-breaking and questioning to good use, not just use. </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Disruptive leadership is about making change and making progress in time of needs, or better ahead of time. </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Disruptive leaders are willing to challenge status quo and dare to </a:t>
            </a:r>
            <a:r>
              <a:rPr lang="en-US" sz="4000" b="1" kern="100" dirty="0" err="1">
                <a:latin typeface="Calibri" panose="020F0502020204030204" pitchFamily="34" charset="0"/>
                <a:ea typeface="Calibri" panose="020F0502020204030204" pitchFamily="34" charset="0"/>
                <a:cs typeface="Cordia New" panose="020B0304020202020204" pitchFamily="34" charset="-34"/>
              </a:rPr>
              <a:t>risk,be</a:t>
            </a:r>
            <a:r>
              <a:rPr lang="en-US" sz="4000" b="1" kern="100" dirty="0">
                <a:latin typeface="Calibri" panose="020F0502020204030204" pitchFamily="34" charset="0"/>
                <a:ea typeface="Calibri" panose="020F0502020204030204" pitchFamily="34" charset="0"/>
                <a:cs typeface="Cordia New" panose="020B0304020202020204" pitchFamily="34" charset="-34"/>
              </a:rPr>
              <a:t> ready for innovative action, and that of thinking outside the box. </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182665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56993"/>
            <a:ext cx="11044237" cy="6124754"/>
          </a:xfrm>
          <a:prstGeom prst="rect">
            <a:avLst/>
          </a:prstGeom>
          <a:noFill/>
        </p:spPr>
        <p:txBody>
          <a:bodyPr wrap="square" rtlCol="0">
            <a:spAutoFit/>
          </a:bodyPr>
          <a:lstStyle/>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Carter &amp; White (cited by Saman Asawapoom, 2024) provided three suggestions: </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1. Reform academic work to support students (1) to be able to adapt themselves to new normal, new jobs, and academic movement, (2) to be able to apply what they learn to new environment, and (3) to be ready to live in unpredictable changing world. </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2.  School leaders should adopt new mindset,  (1) think far ahead and create long length plans, (2) school nowadays is not like the past, students should learn about present not the past. </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3. Leaders’ helm should be (1) past disruptive events might cause present disruption, and probably the future one, (2) Disruption is a part of professionalism, not burden, (3) be ready and manage disruption instantly, do not just play around, (4) be prepared and predict disruption ahead of time.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2589632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19961"/>
            <a:ext cx="11044237" cy="2554545"/>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Decentralization is a management trend and necessary approach for large organizations, either private or public ones.  Most countries adopt decentralization policy and try hard to implement the system, but   unlikely  succeed.  Why, you shall see soon.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614362" y="2743460"/>
            <a:ext cx="10929937" cy="4031873"/>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Decentralization is a sky-pointed concept (wherever you point is a sky) and a sky-aim practice (Saman Asawapoom, 2000) because any degree of authority that is not totally kept at the central or headquarter, it is said to be decentralized.</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So, decentralization itself is not the matter , but  the right decentralization model is.  Let’s not focus on ‘decentralization or not decentralization’, but choose and implement the right one.</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3530804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509655"/>
            <a:ext cx="11044237" cy="5509200"/>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Sustainable Leadership</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Dilemma is a situation calls for </a:t>
            </a:r>
            <a:r>
              <a:rPr lang="en-US" sz="3200" b="1" kern="100" dirty="0" err="1">
                <a:latin typeface="Calibri" panose="020F0502020204030204" pitchFamily="34" charset="0"/>
                <a:ea typeface="Calibri" panose="020F0502020204030204" pitchFamily="34" charset="0"/>
                <a:cs typeface="Cordia New" panose="020B0304020202020204" pitchFamily="34" charset="-34"/>
              </a:rPr>
              <a:t>promissive</a:t>
            </a:r>
            <a:r>
              <a:rPr lang="en-US" sz="3200" b="1" kern="100" dirty="0">
                <a:latin typeface="Calibri" panose="020F0502020204030204" pitchFamily="34" charset="0"/>
                <a:ea typeface="Calibri" panose="020F0502020204030204" pitchFamily="34" charset="0"/>
                <a:cs typeface="Cordia New" panose="020B0304020202020204" pitchFamily="34" charset="-34"/>
              </a:rPr>
              <a:t> leadership: sustainable leadership, while sustainability is what we want but the truth is that all things change in every single second.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To some people ‘Sustainability’ mostly means ‘stability’ or unchanged.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How could that be in the changing world. So, in order to cope with changes,  sustainability should mean ‘meeting the needs of the present without compromising the ability of the future generations to meet their own needs’ (UN, 1987), not keep everything unchanged.</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1769078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509655"/>
            <a:ext cx="11176585" cy="6001643"/>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H</a:t>
            </a:r>
            <a:r>
              <a:rPr lang="en-US" sz="3200" b="1" kern="100" dirty="0">
                <a:latin typeface="Calibri" panose="020F0502020204030204" pitchFamily="34" charset="0"/>
                <a:ea typeface="Calibri" panose="020F0502020204030204" pitchFamily="34" charset="0"/>
                <a:cs typeface="Cordia New" panose="020B0304020202020204" pitchFamily="34" charset="-34"/>
              </a:rPr>
              <a:t>argreaves &amp; Fink (cite by Saman Asawapoom, 2024) wrote that ‘Effective leadership is not enough at present, but we need leadership that leads organizations to succeed, but not destroys natural resources or environment. Sustainable business is well-aware of balances between benefit and survival together.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Five pillars of sustainable leadership are: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1. Activism (Practitioners care of environment)</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2. Vigilance (Pay attention to environment condition)</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3. Patience (Not quickly win, slowly but sustainable growth)</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4. Transparency (Open mind, ready for external </a:t>
            </a:r>
            <a:r>
              <a:rPr lang="en-US" sz="3200" b="1" kern="100" dirty="0" err="1">
                <a:latin typeface="Calibri" panose="020F0502020204030204" pitchFamily="34" charset="0"/>
                <a:ea typeface="Calibri" panose="020F0502020204030204" pitchFamily="34" charset="0"/>
                <a:cs typeface="Cordia New" panose="020B0304020202020204" pitchFamily="34" charset="-34"/>
              </a:rPr>
              <a:t>auditation</a:t>
            </a:r>
            <a:r>
              <a:rPr lang="en-US" sz="3200" b="1" kern="100" dirty="0">
                <a:latin typeface="Calibri" panose="020F0502020204030204" pitchFamily="34" charset="0"/>
                <a:ea typeface="Calibri" panose="020F0502020204030204" pitchFamily="34" charset="0"/>
                <a:cs typeface="Cordia New" panose="020B0304020202020204" pitchFamily="34" charset="-34"/>
              </a:rPr>
              <a:t>)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5. Design (Profession designer to meet and promote sustainability).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35873818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449498"/>
            <a:ext cx="11044237" cy="3416320"/>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Learning Leadership</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Two concepts should be taken to consideration when talking about ‘Learning Leadership</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Learning of leaders, and leaders who lead learning</a:t>
            </a:r>
            <a:r>
              <a:rPr lang="en-US" sz="3600" b="1" kern="100" dirty="0">
                <a:latin typeface="Calibri" panose="020F0502020204030204" pitchFamily="34" charset="0"/>
                <a:ea typeface="Calibri" panose="020F0502020204030204" pitchFamily="34" charset="0"/>
                <a:cs typeface="Cordia New" panose="020B0304020202020204" pitchFamily="34" charset="-34"/>
              </a:rPr>
              <a:t>’  (Saman Asawapoom, 2024). Most books of this title focus on learning to be good leaders.</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C4617572-4E41-EABF-B1EF-CEA344B51CA8}"/>
              </a:ext>
            </a:extLst>
          </p:cNvPr>
          <p:cNvSpPr txBox="1"/>
          <p:nvPr/>
        </p:nvSpPr>
        <p:spPr>
          <a:xfrm>
            <a:off x="742698" y="4175287"/>
            <a:ext cx="11044237" cy="1754326"/>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A book written by Kouzes &amp; Posner (cited by Saman Asawapoom, 2024) described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learning leadership </a:t>
            </a:r>
            <a:r>
              <a:rPr lang="en-US" sz="3600" b="1" kern="100" dirty="0">
                <a:latin typeface="Calibri" panose="020F0502020204030204" pitchFamily="34" charset="0"/>
                <a:ea typeface="Calibri" panose="020F0502020204030204" pitchFamily="34" charset="0"/>
                <a:cs typeface="Cordia New" panose="020B0304020202020204" pitchFamily="34" charset="-34"/>
              </a:rPr>
              <a:t>as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Learning of leaders</a:t>
            </a:r>
            <a:r>
              <a:rPr lang="en-US" sz="3600" b="1" kern="100" dirty="0">
                <a:latin typeface="Calibri" panose="020F0502020204030204" pitchFamily="34" charset="0"/>
                <a:ea typeface="Calibri" panose="020F0502020204030204" pitchFamily="34" charset="0"/>
                <a:cs typeface="Cordia New" panose="020B0304020202020204" pitchFamily="34" charset="-34"/>
              </a:rPr>
              <a:t>, the first dimension) </a:t>
            </a:r>
          </a:p>
        </p:txBody>
      </p:sp>
    </p:spTree>
    <p:extLst>
      <p:ext uri="{BB962C8B-B14F-4D97-AF65-F5344CB8AC3E}">
        <p14:creationId xmlns:p14="http://schemas.microsoft.com/office/powerpoint/2010/main" val="3283241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357352" y="281054"/>
            <a:ext cx="11301247" cy="1384995"/>
          </a:xfrm>
          <a:prstGeom prst="rect">
            <a:avLst/>
          </a:prstGeom>
          <a:noFill/>
        </p:spPr>
        <p:txBody>
          <a:bodyPr wrap="square" rtlCol="0">
            <a:spAutoFit/>
          </a:bodyPr>
          <a:lstStyle/>
          <a:p>
            <a:pPr lvl="0"/>
            <a:r>
              <a:rPr lang="en-US" sz="28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US" sz="2800" b="1" kern="100" dirty="0">
                <a:latin typeface="Calibri" panose="020F0502020204030204" pitchFamily="34" charset="0"/>
                <a:ea typeface="Calibri" panose="020F0502020204030204" pitchFamily="34" charset="0"/>
                <a:cs typeface="Cordia New" panose="020B0304020202020204" pitchFamily="34" charset="-34"/>
              </a:rPr>
              <a:t>Learning Leadership as </a:t>
            </a:r>
            <a:r>
              <a:rPr lang="en-US" sz="28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learning of leaders </a:t>
            </a:r>
            <a:r>
              <a:rPr lang="en-US" sz="2800" b="1" kern="100" dirty="0">
                <a:latin typeface="Calibri" panose="020F0502020204030204" pitchFamily="34" charset="0"/>
                <a:ea typeface="Calibri" panose="020F0502020204030204" pitchFamily="34" charset="0"/>
                <a:cs typeface="Cordia New" panose="020B0304020202020204" pitchFamily="34" charset="-34"/>
              </a:rPr>
              <a:t>proposed that ‘leadership is what could be learnt’. So, exemplar leaders must first have the right concept about leadership and be effective learners.</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C4617572-4E41-EABF-B1EF-CEA344B51CA8}"/>
              </a:ext>
            </a:extLst>
          </p:cNvPr>
          <p:cNvSpPr txBox="1"/>
          <p:nvPr/>
        </p:nvSpPr>
        <p:spPr>
          <a:xfrm>
            <a:off x="357352" y="1911675"/>
            <a:ext cx="11429583" cy="4832092"/>
          </a:xfrm>
          <a:prstGeom prst="rect">
            <a:avLst/>
          </a:prstGeom>
          <a:noFill/>
        </p:spPr>
        <p:txBody>
          <a:bodyPr wrap="square" rtlCol="0">
            <a:spAutoFit/>
          </a:bodyPr>
          <a:lstStyle/>
          <a:p>
            <a:pPr lvl="0"/>
            <a:r>
              <a:rPr lang="th-TH" sz="28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2800" b="1" kern="100" dirty="0">
                <a:effectLst/>
                <a:latin typeface="Calibri" panose="020F0502020204030204" pitchFamily="34" charset="0"/>
                <a:ea typeface="Calibri" panose="020F0502020204030204" pitchFamily="34" charset="0"/>
                <a:cs typeface="Cordia New" panose="020B0304020202020204" pitchFamily="34" charset="-34"/>
              </a:rPr>
              <a:t>	Best practices for Leaders to be come learning leaders are</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1. Good leaders should be desired models, and clarify values and shared values</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2. Good leaders create shared visions, inspire others towards shared visions</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3. Good leaders must challenge present processes or methods, seek new alternatives, and dare to take risks</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4. Good leaders inspire others to work, build trust, and supportive leadership, develop potentials of organizational members</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5. Good leaders should have strong heart, accept and adore work commitment</a:t>
            </a:r>
          </a:p>
        </p:txBody>
      </p:sp>
    </p:spTree>
    <p:extLst>
      <p:ext uri="{BB962C8B-B14F-4D97-AF65-F5344CB8AC3E}">
        <p14:creationId xmlns:p14="http://schemas.microsoft.com/office/powerpoint/2010/main" val="19876044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44958"/>
            <a:ext cx="11044237" cy="3108543"/>
          </a:xfrm>
          <a:prstGeom prst="rect">
            <a:avLst/>
          </a:prstGeom>
          <a:noFill/>
        </p:spPr>
        <p:txBody>
          <a:bodyPr wrap="square" rtlCol="0">
            <a:spAutoFit/>
          </a:bodyPr>
          <a:lstStyle/>
          <a:p>
            <a:pPr lvl="0"/>
            <a:r>
              <a:rPr lang="en-US" sz="28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On the other hand, </a:t>
            </a:r>
            <a:r>
              <a:rPr lang="en-US" sz="2800" b="1" kern="100" dirty="0">
                <a:latin typeface="Calibri" panose="020F0502020204030204" pitchFamily="34" charset="0"/>
                <a:ea typeface="Calibri" panose="020F0502020204030204" pitchFamily="34" charset="0"/>
                <a:cs typeface="Cordia New" panose="020B0304020202020204" pitchFamily="34" charset="-34"/>
              </a:rPr>
              <a:t>Learning Leadership as </a:t>
            </a:r>
            <a:r>
              <a:rPr lang="en-US" sz="28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leaders who lead learning  refers to</a:t>
            </a:r>
            <a:r>
              <a:rPr lang="en-US" sz="2800" b="1" kern="100" dirty="0">
                <a:latin typeface="Calibri" panose="020F0502020204030204" pitchFamily="34" charset="0"/>
                <a:ea typeface="Calibri" panose="020F0502020204030204" pitchFamily="34" charset="0"/>
                <a:cs typeface="Cordia New" panose="020B0304020202020204" pitchFamily="34" charset="-34"/>
              </a:rPr>
              <a:t>  leaders who exercise leadership to create learning environments to enhance learners’ learning.  Books written on this concept might bears different names, such as Leadership for deep learning, Leadership for teacher, or educational leadership, instructional leadership.  A title bears ‘learning leadership’ that writes on how leaders exercise leadership to lead learners’ learning is ‘</a:t>
            </a:r>
            <a:r>
              <a:rPr lang="en-US" sz="2800" b="1" kern="100" dirty="0" err="1">
                <a:latin typeface="Calibri" panose="020F0502020204030204" pitchFamily="34" charset="0"/>
                <a:ea typeface="Calibri" panose="020F0502020204030204" pitchFamily="34" charset="0"/>
                <a:cs typeface="Cordia New" panose="020B0304020202020204" pitchFamily="34" charset="-34"/>
              </a:rPr>
              <a:t>thelearnerfirst.com</a:t>
            </a:r>
            <a:r>
              <a:rPr lang="en-US" sz="2800" b="1" kern="100" dirty="0">
                <a:latin typeface="Calibri" panose="020F0502020204030204" pitchFamily="34" charset="0"/>
                <a:ea typeface="Calibri" panose="020F0502020204030204" pitchFamily="34" charset="0"/>
                <a:cs typeface="Cordia New" panose="020B0304020202020204" pitchFamily="34" charset="-34"/>
              </a:rPr>
              <a:t>’.</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C4617572-4E41-EABF-B1EF-CEA344B51CA8}"/>
              </a:ext>
            </a:extLst>
          </p:cNvPr>
          <p:cNvSpPr txBox="1"/>
          <p:nvPr/>
        </p:nvSpPr>
        <p:spPr>
          <a:xfrm>
            <a:off x="742698" y="3333042"/>
            <a:ext cx="11044237" cy="3108543"/>
          </a:xfrm>
          <a:prstGeom prst="rect">
            <a:avLst/>
          </a:prstGeom>
          <a:noFill/>
        </p:spPr>
        <p:txBody>
          <a:bodyPr wrap="square" rtlCol="0">
            <a:spAutoFit/>
          </a:bodyPr>
          <a:lstStyle/>
          <a:p>
            <a:pPr lvl="0"/>
            <a:r>
              <a:rPr lang="th-TH" sz="28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28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2800" b="1" kern="100" dirty="0" err="1">
                <a:effectLst/>
                <a:latin typeface="Calibri" panose="020F0502020204030204" pitchFamily="34" charset="0"/>
                <a:ea typeface="Calibri" panose="020F0502020204030204" pitchFamily="34" charset="0"/>
                <a:cs typeface="Cordia New" panose="020B0304020202020204" pitchFamily="34" charset="-34"/>
              </a:rPr>
              <a:t>thelearnerfirst.com</a:t>
            </a:r>
            <a:r>
              <a:rPr lang="en-US" sz="2800" b="1" kern="100" dirty="0">
                <a:effectLst/>
                <a:latin typeface="Calibri" panose="020F0502020204030204" pitchFamily="34" charset="0"/>
                <a:ea typeface="Calibri" panose="020F0502020204030204" pitchFamily="34" charset="0"/>
                <a:cs typeface="Cordia New" panose="020B0304020202020204" pitchFamily="34" charset="-34"/>
              </a:rPr>
              <a:t> (2024) posted an article on ‘Leading as a Learning Leader’ mentioned on both a leader who learn to lead and a leader who leads other to learn.  </a:t>
            </a:r>
            <a:r>
              <a:rPr lang="en-US" sz="2800" b="1" kern="100" dirty="0">
                <a:latin typeface="Calibri" panose="020F0502020204030204" pitchFamily="34" charset="0"/>
                <a:ea typeface="Calibri" panose="020F0502020204030204" pitchFamily="34" charset="0"/>
                <a:cs typeface="Cordia New" panose="020B0304020202020204" pitchFamily="34" charset="-34"/>
              </a:rPr>
              <a:t>The article described  that while she led, she also learned from experiences to lead better. At the same time, she would lead other to learn, too.  As a leader who would lead others to learn should let go the reputation of expert, encourage sharing without fear, with quiet listening and guiding direction.  </a:t>
            </a:r>
          </a:p>
        </p:txBody>
      </p:sp>
    </p:spTree>
    <p:extLst>
      <p:ext uri="{BB962C8B-B14F-4D97-AF65-F5344CB8AC3E}">
        <p14:creationId xmlns:p14="http://schemas.microsoft.com/office/powerpoint/2010/main" val="20542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573881" y="353243"/>
            <a:ext cx="11044237" cy="2246769"/>
          </a:xfrm>
          <a:prstGeom prst="rect">
            <a:avLst/>
          </a:prstGeom>
          <a:noFill/>
        </p:spPr>
        <p:txBody>
          <a:bodyPr wrap="square" rtlCol="0">
            <a:spAutoFit/>
          </a:bodyPr>
          <a:lstStyle/>
          <a:p>
            <a:pPr lvl="0"/>
            <a:r>
              <a:rPr lang="en-US" sz="28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Learning leaders </a:t>
            </a:r>
            <a:r>
              <a:rPr lang="en-US" sz="2800" b="1" kern="100" dirty="0">
                <a:latin typeface="Calibri" panose="020F0502020204030204" pitchFamily="34" charset="0"/>
                <a:ea typeface="Calibri" panose="020F0502020204030204" pitchFamily="34" charset="0"/>
                <a:cs typeface="Cordia New" panose="020B0304020202020204" pitchFamily="34" charset="-34"/>
              </a:rPr>
              <a:t>should cultivate collaboration culture, self-reflection, be authentic, and have clear purpose. Team members are treated equal and respected. Leaders should understand and respect themselves first, then they could understand and respect the others. Self-understanding is the starting point of learning.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33740646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605911"/>
            <a:ext cx="11044237" cy="5632311"/>
          </a:xfrm>
          <a:prstGeom prst="rect">
            <a:avLst/>
          </a:prstGeom>
          <a:noFill/>
        </p:spPr>
        <p:txBody>
          <a:bodyPr wrap="square" rtlCol="0">
            <a:spAutoFit/>
          </a:bodyPr>
          <a:lstStyle/>
          <a:p>
            <a:pPr lvl="0"/>
            <a:r>
              <a:rPr lang="th-TH" sz="40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40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Digital Citizenship</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Digital technology and applications related to digital technology will have influenced our lives, work, and social functions through out 21</a:t>
            </a:r>
            <a:r>
              <a:rPr lang="en-US" sz="4000" b="1" kern="100" baseline="30000" dirty="0">
                <a:latin typeface="Calibri" panose="020F0502020204030204" pitchFamily="34" charset="0"/>
                <a:ea typeface="Calibri" panose="020F0502020204030204" pitchFamily="34" charset="0"/>
                <a:cs typeface="Cordia New" panose="020B0304020202020204" pitchFamily="34" charset="-34"/>
              </a:rPr>
              <a:t>st</a:t>
            </a:r>
            <a:r>
              <a:rPr lang="en-US" sz="4000" b="1" kern="100" dirty="0">
                <a:latin typeface="Calibri" panose="020F0502020204030204" pitchFamily="34" charset="0"/>
                <a:ea typeface="Calibri" panose="020F0502020204030204" pitchFamily="34" charset="0"/>
                <a:cs typeface="Cordia New" panose="020B0304020202020204" pitchFamily="34" charset="-34"/>
              </a:rPr>
              <a:t>  century, I believe.  So, it is better to be acquainted with it than being against it!</a:t>
            </a:r>
          </a:p>
          <a:p>
            <a:pPr lvl="0"/>
            <a:r>
              <a:rPr lang="en-US" sz="4000" b="1" kern="100" dirty="0">
                <a:latin typeface="Calibri" panose="020F0502020204030204" pitchFamily="34" charset="0"/>
                <a:ea typeface="Calibri" panose="020F0502020204030204" pitchFamily="34" charset="0"/>
                <a:cs typeface="Cordia New" panose="020B0304020202020204" pitchFamily="34" charset="-34"/>
              </a:rPr>
              <a:t>	Like global citizens, whether you like it or not, you cannot deny it. Alternative is how to response to the situation: Digital Citizenship. Are you ready?</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5254680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38426" y="1111239"/>
            <a:ext cx="11044237" cy="4524315"/>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‘Citizen’ means a native  or naturalized person who owns allegiance to a certain collective and shares in the rights and responsibilities afforded all members of the collective (Ribble, cited in Saman Asawapoom, 2024). Inferring to the concept: Digital citizenship refers digital te</a:t>
            </a:r>
            <a:r>
              <a:rPr lang="en-US" sz="3600" b="1" kern="100" dirty="0">
                <a:latin typeface="Calibri" panose="020F0502020204030204" pitchFamily="34" charset="0"/>
                <a:ea typeface="Calibri" panose="020F0502020204030204" pitchFamily="34" charset="0"/>
                <a:cs typeface="Cordia New" panose="020B0304020202020204" pitchFamily="34" charset="-34"/>
              </a:rPr>
              <a:t>chnology members reinforce the positive aspects of technology so that everyone can work and play in this digital world, safely and </a:t>
            </a:r>
            <a:r>
              <a:rPr lang="en-US" sz="3600" b="1" kern="100" dirty="0" err="1">
                <a:latin typeface="Calibri" panose="020F0502020204030204" pitchFamily="34" charset="0"/>
                <a:ea typeface="Calibri" panose="020F0502020204030204" pitchFamily="34" charset="0"/>
                <a:cs typeface="Cordia New" panose="020B0304020202020204" pitchFamily="34" charset="-34"/>
              </a:rPr>
              <a:t>benefitably</a:t>
            </a:r>
            <a:r>
              <a:rPr lang="en-US" sz="3600" b="1" kern="100" dirty="0">
                <a:latin typeface="Calibri" panose="020F0502020204030204" pitchFamily="34" charset="0"/>
                <a:ea typeface="Calibri" panose="020F0502020204030204" pitchFamily="34" charset="0"/>
                <a:cs typeface="Cordia New" panose="020B0304020202020204" pitchFamily="34" charset="-34"/>
              </a:rPr>
              <a:t> .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a:t>
            </a:r>
            <a:endParaRPr lang="en-US" sz="3600" b="1" kern="100" dirty="0">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2820836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469232" y="762323"/>
            <a:ext cx="11189367" cy="5262979"/>
          </a:xfrm>
          <a:prstGeom prst="rect">
            <a:avLst/>
          </a:prstGeom>
          <a:noFill/>
        </p:spPr>
        <p:txBody>
          <a:bodyPr wrap="square" rtlCol="0">
            <a:spAutoFit/>
          </a:bodyPr>
          <a:lstStyle/>
          <a:p>
            <a:pPr lvl="0"/>
            <a:r>
              <a:rPr lang="th-TH" sz="28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2800" b="1" kern="100" dirty="0">
                <a:latin typeface="Calibri" panose="020F0502020204030204" pitchFamily="34" charset="0"/>
                <a:ea typeface="Calibri" panose="020F0502020204030204" pitchFamily="34" charset="0"/>
                <a:cs typeface="Cordia New" panose="020B0304020202020204" pitchFamily="34" charset="-34"/>
              </a:rPr>
              <a:t>Nine elements of Digital Citizenship proposed by Ribble are as follow:</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1. Digital Access (Full participation in society)</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2. Digital Commerce (Electronic buying and selling)</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3. Digital Communication (Electronic exchange of information)</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4. Digital Literacy  (Teaching and learning about and use of technology)</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5. Digital Etiquette (Electronic standards of conduct or procedure)</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6. Digital Law (Electronic responsibility for action and deeds)</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7. Digital Rights and Responsibility (Right vs Responsibility among members, and related)</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8. Digital Health and Wellness (Physical and psychological well-being in a digital technology world)</a:t>
            </a:r>
          </a:p>
          <a:p>
            <a:pPr lvl="0"/>
            <a:r>
              <a:rPr lang="en-US" sz="2800" b="1" kern="100" dirty="0">
                <a:latin typeface="Calibri" panose="020F0502020204030204" pitchFamily="34" charset="0"/>
                <a:ea typeface="Calibri" panose="020F0502020204030204" pitchFamily="34" charset="0"/>
                <a:cs typeface="Cordia New" panose="020B0304020202020204" pitchFamily="34" charset="-34"/>
              </a:rPr>
              <a:t>	9. Digital Security (Electronic precautions to guarantee safety).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35420534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605911"/>
            <a:ext cx="11044237" cy="6001643"/>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Inclusive Leadership</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Inclusive Leadership as pointed by </a:t>
            </a:r>
            <a:r>
              <a:rPr lang="en-US" sz="3200" b="1" kern="100" dirty="0" err="1">
                <a:latin typeface="Calibri" panose="020F0502020204030204" pitchFamily="34" charset="0"/>
                <a:ea typeface="Calibri" panose="020F0502020204030204" pitchFamily="34" charset="0"/>
                <a:cs typeface="Cordia New" panose="020B0304020202020204" pitchFamily="34" charset="-34"/>
              </a:rPr>
              <a:t>Radictioni</a:t>
            </a:r>
            <a:r>
              <a:rPr lang="en-US" sz="3200" b="1" kern="100" dirty="0">
                <a:latin typeface="Calibri" panose="020F0502020204030204" pitchFamily="34" charset="0"/>
                <a:ea typeface="Calibri" panose="020F0502020204030204" pitchFamily="34" charset="0"/>
                <a:cs typeface="Cordia New" panose="020B0304020202020204" pitchFamily="34" charset="-34"/>
              </a:rPr>
              <a:t> (cited in Saman Asawapoom, 2024) is ability to lead a group of divergent members (different generations and backgrounds; different culture and citizenship) by</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1. Building teams of divergent members</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2. Leaders accepts their own weakness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3. Be aware of members’ potentials and organizations’ situation</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4. Open-minded and respect different opinions</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5.  Cultural literacy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6. Use participatory approach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296245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0624" y="475488"/>
            <a:ext cx="11173968" cy="6077712"/>
          </a:xfrm>
          <a:solidFill>
            <a:schemeClr val="accent2"/>
          </a:solidFill>
        </p:spPr>
        <p:txBody>
          <a:bodyPr>
            <a:noAutofit/>
          </a:bodyPr>
          <a:lstStyle/>
          <a:p>
            <a:pPr marL="0" indent="0">
              <a:buNone/>
            </a:pPr>
            <a:r>
              <a:rPr lang="th-TH" altLang="th-TH" sz="3200" b="1" i="1" dirty="0"/>
              <a:t>	</a:t>
            </a:r>
            <a:r>
              <a:rPr lang="en-US" altLang="th-TH" sz="4400" b="1" i="1" dirty="0"/>
              <a:t>Decentralization is a transitional degree of authority between Central and Not Central  Authorities: Any point away from the center is  ‘decentralization’</a:t>
            </a:r>
          </a:p>
          <a:p>
            <a:pPr marL="0" indent="0">
              <a:buNone/>
            </a:pPr>
            <a:endParaRPr lang="th-TH" altLang="th-TH" sz="3200" b="1" i="1" dirty="0"/>
          </a:p>
          <a:p>
            <a:pPr marL="0" indent="0">
              <a:buNone/>
            </a:pPr>
            <a:r>
              <a:rPr lang="en-US" altLang="th-TH" sz="3200" b="1" i="1" dirty="0"/>
              <a:t>	Center						         Not Center</a:t>
            </a:r>
            <a:endParaRPr lang="th-TH" altLang="th-TH" sz="3200" b="1" i="1" dirty="0">
              <a:solidFill>
                <a:srgbClr val="FFFF00"/>
              </a:solidFill>
            </a:endParaRPr>
          </a:p>
          <a:p>
            <a:pPr marL="0" indent="0">
              <a:buNone/>
            </a:pPr>
            <a:r>
              <a:rPr lang="th-TH" altLang="th-TH" sz="3200" b="1" i="1" dirty="0">
                <a:solidFill>
                  <a:srgbClr val="FFFF00"/>
                </a:solidFill>
              </a:rPr>
              <a:t>					</a:t>
            </a:r>
            <a:r>
              <a:rPr lang="th-TH" altLang="th-TH" sz="3200" b="1" i="1" dirty="0"/>
              <a:t>		 </a:t>
            </a:r>
            <a:r>
              <a:rPr lang="en-US" altLang="th-TH" sz="3200" b="1" i="1" dirty="0"/>
              <a:t>                </a:t>
            </a:r>
          </a:p>
          <a:p>
            <a:pPr marL="0" indent="0">
              <a:buNone/>
            </a:pPr>
            <a:r>
              <a:rPr lang="en-US" altLang="th-TH" sz="3200" b="1" i="1" dirty="0"/>
              <a:t>	</a:t>
            </a:r>
          </a:p>
          <a:p>
            <a:pPr marL="0" indent="0">
              <a:buNone/>
            </a:pPr>
            <a:r>
              <a:rPr lang="en-US" altLang="th-TH" sz="3200" b="1" i="1" dirty="0"/>
              <a:t>	So, the crucial implication is the right approach rather than decentralization or not decentralization.</a:t>
            </a:r>
            <a:endParaRPr lang="th-TH" altLang="th-TH" sz="3200" b="1" i="1" dirty="0"/>
          </a:p>
          <a:p>
            <a:pPr marL="0" indent="0">
              <a:buNone/>
            </a:pPr>
            <a:r>
              <a:rPr lang="th-TH" altLang="th-TH" sz="3200" b="1" i="1" dirty="0"/>
              <a:t>	</a:t>
            </a:r>
          </a:p>
        </p:txBody>
      </p:sp>
      <p:cxnSp>
        <p:nvCxnSpPr>
          <p:cNvPr id="4" name="ลูกศรเชื่อมต่อแบบตรง 3"/>
          <p:cNvCxnSpPr/>
          <p:nvPr/>
        </p:nvCxnSpPr>
        <p:spPr>
          <a:xfrm flipH="1">
            <a:off x="3048000" y="4293096"/>
            <a:ext cx="5410200" cy="0"/>
          </a:xfrm>
          <a:prstGeom prst="straightConnector1">
            <a:avLst/>
          </a:prstGeom>
          <a:ln>
            <a:solidFill>
              <a:schemeClr val="tx1"/>
            </a:solidFill>
            <a:headEnd type="arrow"/>
            <a:tailEnd type="arrow"/>
          </a:ln>
        </p:spPr>
        <p:style>
          <a:lnRef idx="3">
            <a:schemeClr val="dk1"/>
          </a:lnRef>
          <a:fillRef idx="0">
            <a:schemeClr val="dk1"/>
          </a:fillRef>
          <a:effectRef idx="2">
            <a:schemeClr val="dk1"/>
          </a:effectRef>
          <a:fontRef idx="minor">
            <a:schemeClr val="tx1"/>
          </a:fontRef>
        </p:style>
      </p:cxnSp>
      <p:sp>
        <p:nvSpPr>
          <p:cNvPr id="2" name="รูปแบบอิสระ 1"/>
          <p:cNvSpPr/>
          <p:nvPr/>
        </p:nvSpPr>
        <p:spPr>
          <a:xfrm>
            <a:off x="6096000" y="3570515"/>
            <a:ext cx="2220686" cy="409303"/>
          </a:xfrm>
          <a:custGeom>
            <a:avLst/>
            <a:gdLst>
              <a:gd name="connsiteX0" fmla="*/ 0 w 2220686"/>
              <a:gd name="connsiteY0" fmla="*/ 130629 h 409303"/>
              <a:gd name="connsiteX1" fmla="*/ 43543 w 2220686"/>
              <a:gd name="connsiteY1" fmla="*/ 121920 h 409303"/>
              <a:gd name="connsiteX2" fmla="*/ 156754 w 2220686"/>
              <a:gd name="connsiteY2" fmla="*/ 113212 h 409303"/>
              <a:gd name="connsiteX3" fmla="*/ 191589 w 2220686"/>
              <a:gd name="connsiteY3" fmla="*/ 95795 h 409303"/>
              <a:gd name="connsiteX4" fmla="*/ 243840 w 2220686"/>
              <a:gd name="connsiteY4" fmla="*/ 78377 h 409303"/>
              <a:gd name="connsiteX5" fmla="*/ 322217 w 2220686"/>
              <a:gd name="connsiteY5" fmla="*/ 52252 h 409303"/>
              <a:gd name="connsiteX6" fmla="*/ 418011 w 2220686"/>
              <a:gd name="connsiteY6" fmla="*/ 43543 h 409303"/>
              <a:gd name="connsiteX7" fmla="*/ 470263 w 2220686"/>
              <a:gd name="connsiteY7" fmla="*/ 95795 h 409303"/>
              <a:gd name="connsiteX8" fmla="*/ 505097 w 2220686"/>
              <a:gd name="connsiteY8" fmla="*/ 113212 h 409303"/>
              <a:gd name="connsiteX9" fmla="*/ 557349 w 2220686"/>
              <a:gd name="connsiteY9" fmla="*/ 165463 h 409303"/>
              <a:gd name="connsiteX10" fmla="*/ 583474 w 2220686"/>
              <a:gd name="connsiteY10" fmla="*/ 174172 h 409303"/>
              <a:gd name="connsiteX11" fmla="*/ 618309 w 2220686"/>
              <a:gd name="connsiteY11" fmla="*/ 182880 h 409303"/>
              <a:gd name="connsiteX12" fmla="*/ 696686 w 2220686"/>
              <a:gd name="connsiteY12" fmla="*/ 209006 h 409303"/>
              <a:gd name="connsiteX13" fmla="*/ 818606 w 2220686"/>
              <a:gd name="connsiteY13" fmla="*/ 191589 h 409303"/>
              <a:gd name="connsiteX14" fmla="*/ 844731 w 2220686"/>
              <a:gd name="connsiteY14" fmla="*/ 174172 h 409303"/>
              <a:gd name="connsiteX15" fmla="*/ 905691 w 2220686"/>
              <a:gd name="connsiteY15" fmla="*/ 139337 h 409303"/>
              <a:gd name="connsiteX16" fmla="*/ 923109 w 2220686"/>
              <a:gd name="connsiteY16" fmla="*/ 121920 h 409303"/>
              <a:gd name="connsiteX17" fmla="*/ 1001486 w 2220686"/>
              <a:gd name="connsiteY17" fmla="*/ 60960 h 409303"/>
              <a:gd name="connsiteX18" fmla="*/ 1053737 w 2220686"/>
              <a:gd name="connsiteY18" fmla="*/ 69669 h 409303"/>
              <a:gd name="connsiteX19" fmla="*/ 1088571 w 2220686"/>
              <a:gd name="connsiteY19" fmla="*/ 104503 h 409303"/>
              <a:gd name="connsiteX20" fmla="*/ 1114697 w 2220686"/>
              <a:gd name="connsiteY20" fmla="*/ 121920 h 409303"/>
              <a:gd name="connsiteX21" fmla="*/ 1158240 w 2220686"/>
              <a:gd name="connsiteY21" fmla="*/ 165463 h 409303"/>
              <a:gd name="connsiteX22" fmla="*/ 1201783 w 2220686"/>
              <a:gd name="connsiteY22" fmla="*/ 174172 h 409303"/>
              <a:gd name="connsiteX23" fmla="*/ 1245326 w 2220686"/>
              <a:gd name="connsiteY23" fmla="*/ 165463 h 409303"/>
              <a:gd name="connsiteX24" fmla="*/ 1306286 w 2220686"/>
              <a:gd name="connsiteY24" fmla="*/ 139337 h 409303"/>
              <a:gd name="connsiteX25" fmla="*/ 1341120 w 2220686"/>
              <a:gd name="connsiteY25" fmla="*/ 113212 h 409303"/>
              <a:gd name="connsiteX26" fmla="*/ 1367246 w 2220686"/>
              <a:gd name="connsiteY26" fmla="*/ 95795 h 409303"/>
              <a:gd name="connsiteX27" fmla="*/ 1410789 w 2220686"/>
              <a:gd name="connsiteY27" fmla="*/ 52252 h 409303"/>
              <a:gd name="connsiteX28" fmla="*/ 1454331 w 2220686"/>
              <a:gd name="connsiteY28" fmla="*/ 0 h 409303"/>
              <a:gd name="connsiteX29" fmla="*/ 1497874 w 2220686"/>
              <a:gd name="connsiteY29" fmla="*/ 8709 h 409303"/>
              <a:gd name="connsiteX30" fmla="*/ 1515291 w 2220686"/>
              <a:gd name="connsiteY30" fmla="*/ 34835 h 409303"/>
              <a:gd name="connsiteX31" fmla="*/ 1602377 w 2220686"/>
              <a:gd name="connsiteY31" fmla="*/ 121920 h 409303"/>
              <a:gd name="connsiteX32" fmla="*/ 1602377 w 2220686"/>
              <a:gd name="connsiteY32" fmla="*/ 121920 h 409303"/>
              <a:gd name="connsiteX33" fmla="*/ 1767840 w 2220686"/>
              <a:gd name="connsiteY33" fmla="*/ 200297 h 409303"/>
              <a:gd name="connsiteX34" fmla="*/ 1942011 w 2220686"/>
              <a:gd name="connsiteY34" fmla="*/ 322217 h 409303"/>
              <a:gd name="connsiteX35" fmla="*/ 1985554 w 2220686"/>
              <a:gd name="connsiteY35" fmla="*/ 357052 h 409303"/>
              <a:gd name="connsiteX36" fmla="*/ 2081349 w 2220686"/>
              <a:gd name="connsiteY36" fmla="*/ 409303 h 409303"/>
              <a:gd name="connsiteX37" fmla="*/ 2116183 w 2220686"/>
              <a:gd name="connsiteY37" fmla="*/ 400595 h 409303"/>
              <a:gd name="connsiteX38" fmla="*/ 2142309 w 2220686"/>
              <a:gd name="connsiteY38" fmla="*/ 383177 h 409303"/>
              <a:gd name="connsiteX39" fmla="*/ 2159726 w 2220686"/>
              <a:gd name="connsiteY39" fmla="*/ 357052 h 409303"/>
              <a:gd name="connsiteX40" fmla="*/ 2185851 w 2220686"/>
              <a:gd name="connsiteY40" fmla="*/ 313509 h 409303"/>
              <a:gd name="connsiteX41" fmla="*/ 2220686 w 2220686"/>
              <a:gd name="connsiteY41" fmla="*/ 269966 h 409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2220686" h="409303">
                <a:moveTo>
                  <a:pt x="0" y="130629"/>
                </a:moveTo>
                <a:cubicBezTo>
                  <a:pt x="14514" y="127726"/>
                  <a:pt x="28832" y="123555"/>
                  <a:pt x="43543" y="121920"/>
                </a:cubicBezTo>
                <a:cubicBezTo>
                  <a:pt x="81160" y="117740"/>
                  <a:pt x="119481" y="119789"/>
                  <a:pt x="156754" y="113212"/>
                </a:cubicBezTo>
                <a:cubicBezTo>
                  <a:pt x="169539" y="110956"/>
                  <a:pt x="179535" y="100617"/>
                  <a:pt x="191589" y="95795"/>
                </a:cubicBezTo>
                <a:cubicBezTo>
                  <a:pt x="208635" y="88976"/>
                  <a:pt x="226586" y="84651"/>
                  <a:pt x="243840" y="78377"/>
                </a:cubicBezTo>
                <a:cubicBezTo>
                  <a:pt x="315976" y="52145"/>
                  <a:pt x="258834" y="68097"/>
                  <a:pt x="322217" y="52252"/>
                </a:cubicBezTo>
                <a:cubicBezTo>
                  <a:pt x="356308" y="29525"/>
                  <a:pt x="363690" y="16382"/>
                  <a:pt x="418011" y="43543"/>
                </a:cubicBezTo>
                <a:cubicBezTo>
                  <a:pt x="440042" y="54559"/>
                  <a:pt x="448232" y="84779"/>
                  <a:pt x="470263" y="95795"/>
                </a:cubicBezTo>
                <a:cubicBezTo>
                  <a:pt x="481874" y="101601"/>
                  <a:pt x="494960" y="105102"/>
                  <a:pt x="505097" y="113212"/>
                </a:cubicBezTo>
                <a:cubicBezTo>
                  <a:pt x="524331" y="128599"/>
                  <a:pt x="533982" y="157673"/>
                  <a:pt x="557349" y="165463"/>
                </a:cubicBezTo>
                <a:cubicBezTo>
                  <a:pt x="566057" y="168366"/>
                  <a:pt x="574648" y="171650"/>
                  <a:pt x="583474" y="174172"/>
                </a:cubicBezTo>
                <a:cubicBezTo>
                  <a:pt x="594982" y="177460"/>
                  <a:pt x="606869" y="179360"/>
                  <a:pt x="618309" y="182880"/>
                </a:cubicBezTo>
                <a:cubicBezTo>
                  <a:pt x="644630" y="190979"/>
                  <a:pt x="696686" y="209006"/>
                  <a:pt x="696686" y="209006"/>
                </a:cubicBezTo>
                <a:cubicBezTo>
                  <a:pt x="712035" y="207471"/>
                  <a:pt x="789786" y="203940"/>
                  <a:pt x="818606" y="191589"/>
                </a:cubicBezTo>
                <a:cubicBezTo>
                  <a:pt x="828226" y="187466"/>
                  <a:pt x="835644" y="179365"/>
                  <a:pt x="844731" y="174172"/>
                </a:cubicBezTo>
                <a:cubicBezTo>
                  <a:pt x="876031" y="156286"/>
                  <a:pt x="879162" y="160561"/>
                  <a:pt x="905691" y="139337"/>
                </a:cubicBezTo>
                <a:cubicBezTo>
                  <a:pt x="912102" y="134208"/>
                  <a:pt x="916540" y="126846"/>
                  <a:pt x="923109" y="121920"/>
                </a:cubicBezTo>
                <a:cubicBezTo>
                  <a:pt x="1006437" y="59425"/>
                  <a:pt x="948303" y="114143"/>
                  <a:pt x="1001486" y="60960"/>
                </a:cubicBezTo>
                <a:cubicBezTo>
                  <a:pt x="1018903" y="63863"/>
                  <a:pt x="1037944" y="61772"/>
                  <a:pt x="1053737" y="69669"/>
                </a:cubicBezTo>
                <a:cubicBezTo>
                  <a:pt x="1068424" y="77013"/>
                  <a:pt x="1076103" y="93816"/>
                  <a:pt x="1088571" y="104503"/>
                </a:cubicBezTo>
                <a:cubicBezTo>
                  <a:pt x="1096518" y="111314"/>
                  <a:pt x="1106820" y="115028"/>
                  <a:pt x="1114697" y="121920"/>
                </a:cubicBezTo>
                <a:cubicBezTo>
                  <a:pt x="1130145" y="135437"/>
                  <a:pt x="1140639" y="154902"/>
                  <a:pt x="1158240" y="165463"/>
                </a:cubicBezTo>
                <a:cubicBezTo>
                  <a:pt x="1170932" y="173079"/>
                  <a:pt x="1187269" y="171269"/>
                  <a:pt x="1201783" y="174172"/>
                </a:cubicBezTo>
                <a:cubicBezTo>
                  <a:pt x="1216297" y="171269"/>
                  <a:pt x="1230966" y="169053"/>
                  <a:pt x="1245326" y="165463"/>
                </a:cubicBezTo>
                <a:cubicBezTo>
                  <a:pt x="1265082" y="160524"/>
                  <a:pt x="1289667" y="149724"/>
                  <a:pt x="1306286" y="139337"/>
                </a:cubicBezTo>
                <a:cubicBezTo>
                  <a:pt x="1318594" y="131645"/>
                  <a:pt x="1329309" y="121648"/>
                  <a:pt x="1341120" y="113212"/>
                </a:cubicBezTo>
                <a:cubicBezTo>
                  <a:pt x="1349637" y="107129"/>
                  <a:pt x="1358537" y="101601"/>
                  <a:pt x="1367246" y="95795"/>
                </a:cubicBezTo>
                <a:cubicBezTo>
                  <a:pt x="1399178" y="47896"/>
                  <a:pt x="1367245" y="88539"/>
                  <a:pt x="1410789" y="52252"/>
                </a:cubicBezTo>
                <a:cubicBezTo>
                  <a:pt x="1435932" y="31299"/>
                  <a:pt x="1437207" y="25687"/>
                  <a:pt x="1454331" y="0"/>
                </a:cubicBezTo>
                <a:cubicBezTo>
                  <a:pt x="1468845" y="2903"/>
                  <a:pt x="1485023" y="1365"/>
                  <a:pt x="1497874" y="8709"/>
                </a:cubicBezTo>
                <a:cubicBezTo>
                  <a:pt x="1506961" y="13902"/>
                  <a:pt x="1508192" y="27144"/>
                  <a:pt x="1515291" y="34835"/>
                </a:cubicBezTo>
                <a:cubicBezTo>
                  <a:pt x="1543136" y="65000"/>
                  <a:pt x="1573348" y="92892"/>
                  <a:pt x="1602377" y="121920"/>
                </a:cubicBezTo>
                <a:lnTo>
                  <a:pt x="1602377" y="121920"/>
                </a:lnTo>
                <a:cubicBezTo>
                  <a:pt x="1657531" y="148046"/>
                  <a:pt x="1721503" y="160580"/>
                  <a:pt x="1767840" y="200297"/>
                </a:cubicBezTo>
                <a:cubicBezTo>
                  <a:pt x="1884560" y="300344"/>
                  <a:pt x="1769388" y="207135"/>
                  <a:pt x="1942011" y="322217"/>
                </a:cubicBezTo>
                <a:cubicBezTo>
                  <a:pt x="1957477" y="332528"/>
                  <a:pt x="1970271" y="346472"/>
                  <a:pt x="1985554" y="357052"/>
                </a:cubicBezTo>
                <a:cubicBezTo>
                  <a:pt x="2048485" y="400620"/>
                  <a:pt x="2034110" y="393558"/>
                  <a:pt x="2081349" y="409303"/>
                </a:cubicBezTo>
                <a:cubicBezTo>
                  <a:pt x="2092960" y="406400"/>
                  <a:pt x="2105182" y="405310"/>
                  <a:pt x="2116183" y="400595"/>
                </a:cubicBezTo>
                <a:cubicBezTo>
                  <a:pt x="2125803" y="396472"/>
                  <a:pt x="2134908" y="390578"/>
                  <a:pt x="2142309" y="383177"/>
                </a:cubicBezTo>
                <a:cubicBezTo>
                  <a:pt x="2149710" y="375776"/>
                  <a:pt x="2154179" y="365927"/>
                  <a:pt x="2159726" y="357052"/>
                </a:cubicBezTo>
                <a:cubicBezTo>
                  <a:pt x="2168697" y="342698"/>
                  <a:pt x="2175695" y="327050"/>
                  <a:pt x="2185851" y="313509"/>
                </a:cubicBezTo>
                <a:cubicBezTo>
                  <a:pt x="2231929" y="252071"/>
                  <a:pt x="2198373" y="314590"/>
                  <a:pt x="2220686" y="269966"/>
                </a:cubicBezTo>
              </a:path>
            </a:pathLst>
          </a:custGeom>
          <a:solidFill>
            <a:schemeClr val="tx1"/>
          </a:solidFill>
        </p:spPr>
        <p:style>
          <a:lnRef idx="3">
            <a:schemeClr val="dk1"/>
          </a:lnRef>
          <a:fillRef idx="0">
            <a:schemeClr val="dk1"/>
          </a:fillRef>
          <a:effectRef idx="2">
            <a:schemeClr val="dk1"/>
          </a:effectRef>
          <a:fontRef idx="minor">
            <a:schemeClr val="tx1"/>
          </a:fontRef>
        </p:style>
        <p:txBody>
          <a:bodyPr rtlCol="0" anchor="ctr"/>
          <a:lstStyle/>
          <a:p>
            <a:pPr algn="ctr"/>
            <a:endParaRPr lang="th-TH"/>
          </a:p>
        </p:txBody>
      </p:sp>
      <p:sp>
        <p:nvSpPr>
          <p:cNvPr id="5" name="รูปแบบอิสระ 4"/>
          <p:cNvSpPr/>
          <p:nvPr/>
        </p:nvSpPr>
        <p:spPr>
          <a:xfrm>
            <a:off x="3169920" y="3683726"/>
            <a:ext cx="1672046" cy="217714"/>
          </a:xfrm>
          <a:custGeom>
            <a:avLst/>
            <a:gdLst>
              <a:gd name="connsiteX0" fmla="*/ 1672046 w 1672046"/>
              <a:gd name="connsiteY0" fmla="*/ 0 h 217714"/>
              <a:gd name="connsiteX1" fmla="*/ 1602377 w 1672046"/>
              <a:gd name="connsiteY1" fmla="*/ 69668 h 217714"/>
              <a:gd name="connsiteX2" fmla="*/ 1567543 w 1672046"/>
              <a:gd name="connsiteY2" fmla="*/ 87085 h 217714"/>
              <a:gd name="connsiteX3" fmla="*/ 1524000 w 1672046"/>
              <a:gd name="connsiteY3" fmla="*/ 121920 h 217714"/>
              <a:gd name="connsiteX4" fmla="*/ 1497874 w 1672046"/>
              <a:gd name="connsiteY4" fmla="*/ 139337 h 217714"/>
              <a:gd name="connsiteX5" fmla="*/ 1245326 w 1672046"/>
              <a:gd name="connsiteY5" fmla="*/ 113211 h 217714"/>
              <a:gd name="connsiteX6" fmla="*/ 1062446 w 1672046"/>
              <a:gd name="connsiteY6" fmla="*/ 69668 h 217714"/>
              <a:gd name="connsiteX7" fmla="*/ 966651 w 1672046"/>
              <a:gd name="connsiteY7" fmla="*/ 43543 h 217714"/>
              <a:gd name="connsiteX8" fmla="*/ 827314 w 1672046"/>
              <a:gd name="connsiteY8" fmla="*/ 8708 h 217714"/>
              <a:gd name="connsiteX9" fmla="*/ 748937 w 1672046"/>
              <a:gd name="connsiteY9" fmla="*/ 17417 h 217714"/>
              <a:gd name="connsiteX10" fmla="*/ 705394 w 1672046"/>
              <a:gd name="connsiteY10" fmla="*/ 78377 h 217714"/>
              <a:gd name="connsiteX11" fmla="*/ 696686 w 1672046"/>
              <a:gd name="connsiteY11" fmla="*/ 104503 h 217714"/>
              <a:gd name="connsiteX12" fmla="*/ 618309 w 1672046"/>
              <a:gd name="connsiteY12" fmla="*/ 191588 h 217714"/>
              <a:gd name="connsiteX13" fmla="*/ 600891 w 1672046"/>
              <a:gd name="connsiteY13" fmla="*/ 217714 h 217714"/>
              <a:gd name="connsiteX14" fmla="*/ 426720 w 1672046"/>
              <a:gd name="connsiteY14" fmla="*/ 174171 h 217714"/>
              <a:gd name="connsiteX15" fmla="*/ 330926 w 1672046"/>
              <a:gd name="connsiteY15" fmla="*/ 130628 h 217714"/>
              <a:gd name="connsiteX16" fmla="*/ 217714 w 1672046"/>
              <a:gd name="connsiteY16" fmla="*/ 104503 h 217714"/>
              <a:gd name="connsiteX17" fmla="*/ 191589 w 1672046"/>
              <a:gd name="connsiteY17" fmla="*/ 95794 h 217714"/>
              <a:gd name="connsiteX18" fmla="*/ 43543 w 1672046"/>
              <a:gd name="connsiteY18" fmla="*/ 104503 h 217714"/>
              <a:gd name="connsiteX19" fmla="*/ 34834 w 1672046"/>
              <a:gd name="connsiteY19" fmla="*/ 130628 h 217714"/>
              <a:gd name="connsiteX20" fmla="*/ 0 w 1672046"/>
              <a:gd name="connsiteY20" fmla="*/ 165463 h 21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72046" h="217714">
                <a:moveTo>
                  <a:pt x="1672046" y="0"/>
                </a:moveTo>
                <a:cubicBezTo>
                  <a:pt x="1648823" y="23223"/>
                  <a:pt x="1631752" y="54981"/>
                  <a:pt x="1602377" y="69668"/>
                </a:cubicBezTo>
                <a:cubicBezTo>
                  <a:pt x="1590766" y="75474"/>
                  <a:pt x="1578345" y="79884"/>
                  <a:pt x="1567543" y="87085"/>
                </a:cubicBezTo>
                <a:cubicBezTo>
                  <a:pt x="1552077" y="97396"/>
                  <a:pt x="1538870" y="110767"/>
                  <a:pt x="1524000" y="121920"/>
                </a:cubicBezTo>
                <a:cubicBezTo>
                  <a:pt x="1515627" y="128200"/>
                  <a:pt x="1506583" y="133531"/>
                  <a:pt x="1497874" y="139337"/>
                </a:cubicBezTo>
                <a:cubicBezTo>
                  <a:pt x="1413691" y="130628"/>
                  <a:pt x="1326216" y="138100"/>
                  <a:pt x="1245326" y="113211"/>
                </a:cubicBezTo>
                <a:cubicBezTo>
                  <a:pt x="1109745" y="71494"/>
                  <a:pt x="1171292" y="83275"/>
                  <a:pt x="1062446" y="69668"/>
                </a:cubicBezTo>
                <a:cubicBezTo>
                  <a:pt x="1030514" y="60960"/>
                  <a:pt x="998926" y="50878"/>
                  <a:pt x="966651" y="43543"/>
                </a:cubicBezTo>
                <a:cubicBezTo>
                  <a:pt x="826226" y="11628"/>
                  <a:pt x="915080" y="43814"/>
                  <a:pt x="827314" y="8708"/>
                </a:cubicBezTo>
                <a:cubicBezTo>
                  <a:pt x="801188" y="11611"/>
                  <a:pt x="773201" y="7307"/>
                  <a:pt x="748937" y="17417"/>
                </a:cubicBezTo>
                <a:cubicBezTo>
                  <a:pt x="743950" y="19495"/>
                  <a:pt x="711090" y="69833"/>
                  <a:pt x="705394" y="78377"/>
                </a:cubicBezTo>
                <a:cubicBezTo>
                  <a:pt x="702491" y="87086"/>
                  <a:pt x="700791" y="96292"/>
                  <a:pt x="696686" y="104503"/>
                </a:cubicBezTo>
                <a:cubicBezTo>
                  <a:pt x="671794" y="154288"/>
                  <a:pt x="663425" y="123916"/>
                  <a:pt x="618309" y="191588"/>
                </a:cubicBezTo>
                <a:lnTo>
                  <a:pt x="600891" y="217714"/>
                </a:lnTo>
                <a:cubicBezTo>
                  <a:pt x="542834" y="203200"/>
                  <a:pt x="483674" y="192543"/>
                  <a:pt x="426720" y="174171"/>
                </a:cubicBezTo>
                <a:cubicBezTo>
                  <a:pt x="393339" y="163403"/>
                  <a:pt x="364201" y="141720"/>
                  <a:pt x="330926" y="130628"/>
                </a:cubicBezTo>
                <a:cubicBezTo>
                  <a:pt x="294184" y="118381"/>
                  <a:pt x="255287" y="113896"/>
                  <a:pt x="217714" y="104503"/>
                </a:cubicBezTo>
                <a:cubicBezTo>
                  <a:pt x="208809" y="102277"/>
                  <a:pt x="200297" y="98697"/>
                  <a:pt x="191589" y="95794"/>
                </a:cubicBezTo>
                <a:cubicBezTo>
                  <a:pt x="142240" y="98697"/>
                  <a:pt x="91800" y="93779"/>
                  <a:pt x="43543" y="104503"/>
                </a:cubicBezTo>
                <a:cubicBezTo>
                  <a:pt x="34582" y="106494"/>
                  <a:pt x="39926" y="122990"/>
                  <a:pt x="34834" y="130628"/>
                </a:cubicBezTo>
                <a:cubicBezTo>
                  <a:pt x="34832" y="130631"/>
                  <a:pt x="7742" y="157721"/>
                  <a:pt x="0" y="165463"/>
                </a:cubicBezTo>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ln>
                <a:solidFill>
                  <a:sysClr val="windowText" lastClr="000000"/>
                </a:solidFill>
              </a:ln>
            </a:endParaRPr>
          </a:p>
        </p:txBody>
      </p:sp>
    </p:spTree>
    <p:extLst>
      <p:ext uri="{BB962C8B-B14F-4D97-AF65-F5344CB8AC3E}">
        <p14:creationId xmlns:p14="http://schemas.microsoft.com/office/powerpoint/2010/main" val="40014274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605911"/>
            <a:ext cx="11044237" cy="5509200"/>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Tara &amp; </a:t>
            </a:r>
            <a:r>
              <a:rPr lang="en-US" sz="3200" b="1" kern="100" dirty="0" err="1">
                <a:latin typeface="Calibri" panose="020F0502020204030204" pitchFamily="34" charset="0"/>
                <a:ea typeface="Calibri" panose="020F0502020204030204" pitchFamily="34" charset="0"/>
                <a:cs typeface="Cordia New" panose="020B0304020202020204" pitchFamily="34" charset="-34"/>
              </a:rPr>
              <a:t>Poloskaia</a:t>
            </a:r>
            <a:r>
              <a:rPr lang="en-US" sz="3200" b="1" kern="100" dirty="0">
                <a:latin typeface="Calibri" panose="020F0502020204030204" pitchFamily="34" charset="0"/>
                <a:ea typeface="Calibri" panose="020F0502020204030204" pitchFamily="34" charset="0"/>
                <a:cs typeface="Cordia New" panose="020B0304020202020204" pitchFamily="34" charset="-34"/>
              </a:rPr>
              <a:t> (cited in Saman Asawapoom, 2024) pointed out two important elements of Inclusive Leadership: Diversity and Inclusion, referring to divergent characters of organizational members and include everyone to participate in actions.  Leaders should ask: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1. How to do to draw potential personnel to join the work</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2. How to assign varieties of persons to right teams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3. How to cope with divergent members to avoid problems</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4. How do we know whether that customers are satisfied.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5.  How do we use divergent members to create innovations and promote organizational growth.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0465220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605911"/>
            <a:ext cx="11044237" cy="5632311"/>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Area-based Management</a:t>
            </a: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Obviously, the term ‘Area-based Management’ means focusing on particular a geographical boundary as service-area management.  But in academic setting, the term is used to extend the concept of ‘community school management’ (Smith &amp; Sobel, cited in Saman Asawapoom, 2024). The two writers wanted to include affecting variables, such as economic, social, culture, and political variables that influenced educational management as key factors of Area-based Management.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9965909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918735"/>
            <a:ext cx="11044237" cy="5078313"/>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The assumptions of </a:t>
            </a:r>
            <a:r>
              <a:rPr lang="en-US" sz="3600" b="1" kern="100" dirty="0">
                <a:latin typeface="Calibri" panose="020F0502020204030204" pitchFamily="34" charset="0"/>
                <a:ea typeface="Calibri" panose="020F0502020204030204" pitchFamily="34" charset="0"/>
                <a:cs typeface="Cordia New" panose="020B0304020202020204" pitchFamily="34" charset="-34"/>
              </a:rPr>
              <a:t>Area-based Management point in the same direction of School-based Management in the sense of ‘every local setting composes of different contexts, problems, needs, and resources, clients, and stakeholders’.  To do the right job to satisfy clients and stakeholders, organizations (schools) should fully understand area variables and settings so that they would be able to do the right job, response to the right problem, and serve the right need.</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6902199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389343"/>
            <a:ext cx="11044237" cy="6186309"/>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Moreover, Area-based Education</a:t>
            </a:r>
            <a:r>
              <a:rPr lang="en-US" sz="3600" b="1" kern="100" dirty="0">
                <a:latin typeface="Calibri" panose="020F0502020204030204" pitchFamily="34" charset="0"/>
                <a:ea typeface="Calibri" panose="020F0502020204030204" pitchFamily="34" charset="0"/>
                <a:cs typeface="Cordia New" panose="020B0304020202020204" pitchFamily="34" charset="-34"/>
              </a:rPr>
              <a:t>al Management shall serve and motivate students to better understand their area settings, contexts, problems, and needs, which should lead them to be part of the communities, love their hometowns more, become effective local citizens, and build their hometowns better places. </a:t>
            </a:r>
          </a:p>
          <a:p>
            <a:pPr lvl="0"/>
            <a:endParaRPr lang="en-US" sz="36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US" sz="3600" b="1" kern="100" dirty="0">
                <a:latin typeface="Calibri" panose="020F0502020204030204" pitchFamily="34" charset="0"/>
                <a:ea typeface="Calibri" panose="020F0502020204030204" pitchFamily="34" charset="0"/>
                <a:cs typeface="Cordia New" panose="020B0304020202020204" pitchFamily="34" charset="-34"/>
              </a:rPr>
              <a:t>	Two approaches of management: Area-based Management and School-based Management should be the right track of school and educational management of the future.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5283871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428531" y="127481"/>
            <a:ext cx="11349814" cy="6617196"/>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2800" b="1" dirty="0">
                <a:solidFill>
                  <a:srgbClr val="FFFF00"/>
                </a:solidFill>
                <a:latin typeface="Angsana New" panose="02020603050405020304" pitchFamily="18" charset="-34"/>
                <a:cs typeface="Angsana New" panose="02020603050405020304" pitchFamily="18" charset="-34"/>
              </a:rPr>
              <a:t>Reference resources</a:t>
            </a:r>
            <a:r>
              <a:rPr lang="en-US" sz="2800" b="1" dirty="0">
                <a:latin typeface="Angsana New" panose="02020603050405020304" pitchFamily="18" charset="-34"/>
                <a:cs typeface="Angsana New" panose="02020603050405020304" pitchFamily="18" charset="-34"/>
              </a:rPr>
              <a:t>	</a:t>
            </a:r>
          </a:p>
          <a:p>
            <a:r>
              <a:rPr lang="en-US" sz="2800" b="1" dirty="0">
                <a:latin typeface="Angsana New" panose="02020603050405020304" pitchFamily="18" charset="-34"/>
                <a:cs typeface="Angsana New" panose="02020603050405020304" pitchFamily="18" charset="-34"/>
              </a:rPr>
              <a:t>	</a:t>
            </a:r>
            <a:r>
              <a:rPr lang="en-US" sz="2800" dirty="0">
                <a:latin typeface="Angsana New" panose="02020603050405020304" pitchFamily="18" charset="-34"/>
                <a:cs typeface="Angsana New" panose="02020603050405020304" pitchFamily="18" charset="-34"/>
              </a:rPr>
              <a:t>Brown, D.J. (1991). Decentralization and School-based Management. </a:t>
            </a:r>
          </a:p>
          <a:p>
            <a:r>
              <a:rPr lang="en-US" sz="2800" dirty="0">
                <a:latin typeface="Angsana New" panose="02020603050405020304" pitchFamily="18" charset="-34"/>
                <a:cs typeface="Angsana New" panose="02020603050405020304" pitchFamily="18" charset="-34"/>
              </a:rPr>
              <a:t>	Cheng, Y.C. (1996). School Effectiveness &amp; School-based Management: A Mechanism for Development. </a:t>
            </a:r>
          </a:p>
          <a:p>
            <a:r>
              <a:rPr lang="en-US" sz="2800" dirty="0">
                <a:latin typeface="Angsana New" panose="02020603050405020304" pitchFamily="18" charset="-34"/>
                <a:cs typeface="Angsana New" panose="02020603050405020304" pitchFamily="18" charset="-34"/>
              </a:rPr>
              <a:t>	 Everard, K.B., Morris, G. &amp; Wilson, I. (4</a:t>
            </a:r>
            <a:r>
              <a:rPr lang="en-US" sz="2800" baseline="30000" dirty="0">
                <a:latin typeface="Angsana New" panose="02020603050405020304" pitchFamily="18" charset="-34"/>
                <a:cs typeface="Angsana New" panose="02020603050405020304" pitchFamily="18" charset="-34"/>
              </a:rPr>
              <a:t>th </a:t>
            </a:r>
            <a:r>
              <a:rPr lang="en-US" sz="2800" dirty="0">
                <a:latin typeface="Angsana New" panose="02020603050405020304" pitchFamily="18" charset="-34"/>
                <a:cs typeface="Angsana New" panose="02020603050405020304" pitchFamily="18" charset="-34"/>
              </a:rPr>
              <a:t>ed., 2004). Effective School Management. </a:t>
            </a:r>
          </a:p>
          <a:p>
            <a:r>
              <a:rPr lang="en-US" sz="2800" dirty="0">
                <a:latin typeface="Angsana New" panose="02020603050405020304" pitchFamily="18" charset="-34"/>
                <a:cs typeface="Angsana New" panose="02020603050405020304" pitchFamily="18" charset="-34"/>
              </a:rPr>
              <a:t>	Neal, R.G. (1991). School Based Management: A Detailed Guide for Successful Implementation. </a:t>
            </a:r>
          </a:p>
          <a:p>
            <a:r>
              <a:rPr lang="en-US" sz="2800" dirty="0">
                <a:latin typeface="Angsana New" panose="02020603050405020304" pitchFamily="18" charset="-34"/>
                <a:cs typeface="Angsana New" panose="02020603050405020304" pitchFamily="18" charset="-34"/>
              </a:rPr>
              <a:t>	Reynolds, L.J. (1997, Revised ed.) Successful Site-Based Management: A Practical Guide. </a:t>
            </a:r>
          </a:p>
          <a:p>
            <a:r>
              <a:rPr lang="en-US" sz="2800" dirty="0">
                <a:latin typeface="Angsana New" panose="02020603050405020304" pitchFamily="18" charset="-34"/>
                <a:cs typeface="Angsana New" panose="02020603050405020304" pitchFamily="18" charset="-34"/>
              </a:rPr>
              <a:t>	Saman Asawapoom. (1991). Local Educational Organization and Administration: A Case Study of Ken-ton </a:t>
            </a:r>
          </a:p>
          <a:p>
            <a:r>
              <a:rPr lang="en-US" sz="2800" dirty="0">
                <a:latin typeface="Angsana New" panose="02020603050405020304" pitchFamily="18" charset="-34"/>
                <a:cs typeface="Angsana New" panose="02020603050405020304" pitchFamily="18" charset="-34"/>
              </a:rPr>
              <a:t>                   School District. </a:t>
            </a:r>
          </a:p>
          <a:p>
            <a:r>
              <a:rPr lang="en-US" sz="2800" b="1" dirty="0">
                <a:latin typeface="Angsana New" panose="02020603050405020304" pitchFamily="18" charset="-34"/>
                <a:cs typeface="Angsana New" panose="02020603050405020304" pitchFamily="18" charset="-34"/>
              </a:rPr>
              <a:t>	</a:t>
            </a:r>
            <a:r>
              <a:rPr lang="en-US" sz="2800" dirty="0">
                <a:latin typeface="Angsana New" panose="02020603050405020304" pitchFamily="18" charset="-34"/>
                <a:cs typeface="Angsana New" panose="02020603050405020304" pitchFamily="18" charset="-34"/>
              </a:rPr>
              <a:t>Saman Asawapoom. (2014). 	Educational Administration according to the New Era Reform</a:t>
            </a:r>
          </a:p>
          <a:p>
            <a:r>
              <a:rPr lang="en-US" sz="2800" dirty="0">
                <a:latin typeface="Angsana New" panose="02020603050405020304" pitchFamily="18" charset="-34"/>
                <a:cs typeface="Angsana New" panose="02020603050405020304" pitchFamily="18" charset="-34"/>
              </a:rPr>
              <a:t>	Saman Asawapoom. (2021). Organizing and Management of Thai Education: Survival How to.</a:t>
            </a:r>
          </a:p>
          <a:p>
            <a:r>
              <a:rPr lang="en-US" sz="2800" dirty="0">
                <a:latin typeface="Angsana New" panose="02020603050405020304" pitchFamily="18" charset="-34"/>
                <a:cs typeface="Angsana New" panose="02020603050405020304" pitchFamily="18" charset="-34"/>
              </a:rPr>
              <a:t>	Saman Asawapoom. (2000). Educational Organization and Administration in Local Education Authority in the </a:t>
            </a:r>
          </a:p>
          <a:p>
            <a:r>
              <a:rPr lang="en-US" sz="2800" dirty="0">
                <a:latin typeface="Angsana New" panose="02020603050405020304" pitchFamily="18" charset="-34"/>
                <a:cs typeface="Angsana New" panose="02020603050405020304" pitchFamily="18" charset="-34"/>
              </a:rPr>
              <a:t>		United States of America and the United Kingdom. </a:t>
            </a:r>
          </a:p>
          <a:p>
            <a:r>
              <a:rPr lang="en-US" sz="2800" dirty="0">
                <a:latin typeface="Angsana New" panose="02020603050405020304" pitchFamily="18" charset="-34"/>
                <a:cs typeface="Angsana New" panose="02020603050405020304" pitchFamily="18" charset="-34"/>
              </a:rPr>
              <a:t>	Saman Asawapoom. (2024). Concepts and Theories in Administration for Teachers and Educational Personnel.</a:t>
            </a:r>
          </a:p>
          <a:p>
            <a:r>
              <a:rPr lang="en-US" sz="2800" dirty="0">
                <a:latin typeface="Angsana New" panose="02020603050405020304" pitchFamily="18" charset="-34"/>
                <a:cs typeface="Angsana New" panose="02020603050405020304" pitchFamily="18" charset="-34"/>
              </a:rPr>
              <a:t>	</a:t>
            </a:r>
            <a:r>
              <a:rPr lang="en-US" sz="2800" dirty="0" err="1">
                <a:latin typeface="Angsana New" panose="02020603050405020304" pitchFamily="18" charset="-34"/>
                <a:cs typeface="Angsana New" panose="02020603050405020304" pitchFamily="18" charset="-34"/>
              </a:rPr>
              <a:t>thelearnerfirst.com</a:t>
            </a:r>
            <a:r>
              <a:rPr lang="en-US" sz="2800" dirty="0">
                <a:latin typeface="Angsana New" panose="02020603050405020304" pitchFamily="18" charset="-34"/>
                <a:cs typeface="Angsana New" panose="02020603050405020304" pitchFamily="18" charset="-34"/>
              </a:rPr>
              <a:t>. (2024). Leading  as  a learning leader. </a:t>
            </a:r>
          </a:p>
          <a:p>
            <a:r>
              <a:rPr lang="en-US" sz="2800" dirty="0">
                <a:latin typeface="Angsana New" panose="02020603050405020304" pitchFamily="18" charset="-34"/>
                <a:cs typeface="Angsana New" panose="02020603050405020304" pitchFamily="18" charset="-34"/>
              </a:rPr>
              <a:t>	UN (United Nation). (1987). Sustainability.  </a:t>
            </a:r>
          </a:p>
        </p:txBody>
      </p:sp>
    </p:spTree>
    <p:extLst>
      <p:ext uri="{BB962C8B-B14F-4D97-AF65-F5344CB8AC3E}">
        <p14:creationId xmlns:p14="http://schemas.microsoft.com/office/powerpoint/2010/main" val="4082112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171833"/>
            <a:ext cx="11044237" cy="2062103"/>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Decentralization is proposed and practiced in many forms, but I conclude in two forms: Delegating Authority Decentralization and Transferring Authority Decentralization (Saman Asawapoom, 2000)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614362" y="2248777"/>
            <a:ext cx="11044237" cy="4524315"/>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Delegating Authority Decentralization </a:t>
            </a:r>
            <a:r>
              <a:rPr lang="en-US" sz="3200" b="1" kern="100" dirty="0">
                <a:latin typeface="Calibri" panose="020F0502020204030204" pitchFamily="34" charset="0"/>
                <a:ea typeface="Calibri" panose="020F0502020204030204" pitchFamily="34" charset="0"/>
                <a:cs typeface="Cordia New" panose="020B0304020202020204" pitchFamily="34" charset="-34"/>
              </a:rPr>
              <a:t>refers to a decentralization model that some authorities are delegated to subordinates to make decision and manage the organization under his or her responsibility, but the central authority still holds the authority and has the right to draw back any time. Private sectors use this model because they have the true authority (power), while public organizations have ‘representation authority’, authorized by the citizens (with free will or being forced to grant authority).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345271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267465"/>
            <a:ext cx="11044237" cy="5078313"/>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Transferring Authority Decentralization (Originally, I used the term </a:t>
            </a:r>
            <a:r>
              <a:rPr lang="en-US" sz="36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‘Autonomy Decentralization’)</a:t>
            </a:r>
            <a:r>
              <a:rPr lang="en-US" sz="3600" b="1" kern="100" dirty="0">
                <a:solidFill>
                  <a:srgbClr val="FFFF00"/>
                </a:solidFill>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refers to a decentralization </a:t>
            </a:r>
            <a:r>
              <a:rPr lang="en-US" sz="3600" b="1" kern="100" dirty="0" err="1">
                <a:latin typeface="Calibri" panose="020F0502020204030204" pitchFamily="34" charset="0"/>
                <a:ea typeface="Calibri" panose="020F0502020204030204" pitchFamily="34" charset="0"/>
                <a:cs typeface="Cordia New" panose="020B0304020202020204" pitchFamily="34" charset="-34"/>
              </a:rPr>
              <a:t>model,that</a:t>
            </a:r>
            <a:r>
              <a:rPr lang="en-US" sz="3600" b="1" kern="100" dirty="0">
                <a:latin typeface="Calibri" panose="020F0502020204030204" pitchFamily="34" charset="0"/>
                <a:ea typeface="Calibri" panose="020F0502020204030204" pitchFamily="34" charset="0"/>
                <a:cs typeface="Cordia New" panose="020B0304020202020204" pitchFamily="34" charset="-34"/>
              </a:rPr>
              <a:t> function and authority are divided between the central authority unit and subordinate unit, and the function and authority divided are fully transferred to the head of the sub-unit who is responsible to make all decisions to run the unit, administrate, evaluate, and  being accountable for the results.   </a:t>
            </a:r>
            <a:endParaRPr lang="en-TH" sz="36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614362" y="5480418"/>
            <a:ext cx="10929937" cy="1200329"/>
          </a:xfrm>
          <a:prstGeom prst="rect">
            <a:avLst/>
          </a:prstGeom>
          <a:noFill/>
        </p:spPr>
        <p:txBody>
          <a:bodyPr wrap="square" rtlCol="0">
            <a:spAutoFit/>
          </a:bodyPr>
          <a:lstStyle/>
          <a:p>
            <a:pPr lvl="0"/>
            <a:r>
              <a:rPr lang="th-TH"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600" b="1" kern="100" dirty="0">
                <a:latin typeface="Calibri" panose="020F0502020204030204" pitchFamily="34" charset="0"/>
                <a:ea typeface="Calibri" panose="020F0502020204030204" pitchFamily="34" charset="0"/>
                <a:cs typeface="Cordia New" panose="020B0304020202020204" pitchFamily="34" charset="-34"/>
              </a:rPr>
              <a:t> I, believe this model is appropriate for public administration if decentralization is THE choice.</a:t>
            </a:r>
            <a:endParaRPr lang="en-TH" sz="36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2334629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433137" y="208086"/>
            <a:ext cx="11321715" cy="6494085"/>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I believe</a:t>
            </a:r>
            <a:r>
              <a:rPr lang="en-US" sz="3200" b="1" kern="100" dirty="0">
                <a:latin typeface="Calibri" panose="020F0502020204030204" pitchFamily="34" charset="0"/>
                <a:ea typeface="Calibri" panose="020F0502020204030204" pitchFamily="34" charset="0"/>
                <a:cs typeface="Cordia New" panose="020B0304020202020204" pitchFamily="34" charset="-34"/>
              </a:rPr>
              <a:t> that ‘Transferring Decentralization’ is the most suitable for public organization because ‘the citizens’ are the true owners of public sectors, including the government’.  The cabinet and all heads of public organizations are not the owner or the public organizations. The cabinet, and public organizations are given right and authority by the citizens through representatives or by means of dictatorship to run the government, and public organizations, respectively. Success or fail to do the job, it affects all citizens in the country.  Unlike the private enterprise, there is an owner or a group of owners. So, they have authority to delegate so someone they trust, and take the authority back if they detect something goes wrong. Running the public sector, shared responsibility with full accountability is more appropriate.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1207045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409967"/>
            <a:ext cx="11044237" cy="5016758"/>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But why many governments, if not most,  still implement ‘delegating decentralization’?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Based on my research, here might be the reasons:</a:t>
            </a:r>
          </a:p>
          <a:p>
            <a:pPr lvl="0"/>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1. Technocrats who design public governing system do not know or not understand the concept I mentioned above. </a:t>
            </a:r>
          </a:p>
          <a:p>
            <a:pPr lvl="0"/>
            <a:r>
              <a:rPr lang="en-US" sz="3200" b="1" kern="100" dirty="0">
                <a:effectLst/>
                <a:latin typeface="Calibri" panose="020F0502020204030204" pitchFamily="34" charset="0"/>
                <a:ea typeface="Calibri" panose="020F0502020204030204" pitchFamily="34" charset="0"/>
                <a:cs typeface="Cordia New" panose="020B0304020202020204" pitchFamily="34" charset="-34"/>
              </a:rPr>
              <a:t>		2. Elites</a:t>
            </a:r>
            <a:r>
              <a:rPr lang="en-US" sz="3200" b="1" kern="100" dirty="0">
                <a:latin typeface="Calibri" panose="020F0502020204030204" pitchFamily="34" charset="0"/>
                <a:ea typeface="Calibri" panose="020F0502020204030204" pitchFamily="34" charset="0"/>
                <a:cs typeface="Cordia New" panose="020B0304020202020204" pitchFamily="34" charset="-34"/>
              </a:rPr>
              <a:t>, or public power figures or partisans do not want to lose power, prerogative, or even benefit of holding power.</a:t>
            </a:r>
          </a:p>
          <a:p>
            <a:pPr lvl="0"/>
            <a:r>
              <a:rPr lang="en-US" sz="3200" b="1" kern="100" dirty="0">
                <a:effectLst/>
                <a:latin typeface="Calibri" panose="020F0502020204030204" pitchFamily="34" charset="0"/>
                <a:ea typeface="Calibri" panose="020F0502020204030204" pitchFamily="34" charset="0"/>
                <a:cs typeface="Cordia New" panose="020B0304020202020204" pitchFamily="34" charset="-34"/>
              </a:rPr>
              <a:t>		3. Misunderstanding between ‘separating territory and work-and-authority divided’, and not divided and ruled either. </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4. Everything is clearly known, but they scare of changes!</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4" name="TextBox 3">
            <a:extLst>
              <a:ext uri="{FF2B5EF4-FFF2-40B4-BE49-F238E27FC236}">
                <a16:creationId xmlns:a16="http://schemas.microsoft.com/office/drawing/2014/main" id="{5DE506EF-C06F-D903-19CA-0B5F74AE1E1A}"/>
              </a:ext>
            </a:extLst>
          </p:cNvPr>
          <p:cNvSpPr txBox="1"/>
          <p:nvPr/>
        </p:nvSpPr>
        <p:spPr>
          <a:xfrm>
            <a:off x="700642" y="5593280"/>
            <a:ext cx="10759046" cy="1077218"/>
          </a:xfrm>
          <a:prstGeom prst="rect">
            <a:avLst/>
          </a:prstGeom>
          <a:noFill/>
        </p:spPr>
        <p:txBody>
          <a:bodyPr wrap="square" rtlCol="0">
            <a:spAutoFit/>
          </a:bodyPr>
          <a:lstStyle/>
          <a:p>
            <a:r>
              <a:rPr lang="en-TH" sz="3200" b="1" dirty="0"/>
              <a:t>This is just about all I would like to share about ‘Decentralization’ </a:t>
            </a:r>
          </a:p>
        </p:txBody>
      </p:sp>
    </p:spTree>
    <p:extLst>
      <p:ext uri="{BB962C8B-B14F-4D97-AF65-F5344CB8AC3E}">
        <p14:creationId xmlns:p14="http://schemas.microsoft.com/office/powerpoint/2010/main" val="87293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614362" y="148711"/>
            <a:ext cx="11236900" cy="3539430"/>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Now, </a:t>
            </a:r>
            <a:r>
              <a:rPr lang="en-US" sz="3200" b="1" kern="100" dirty="0">
                <a:latin typeface="Calibri" panose="020F0502020204030204" pitchFamily="34" charset="0"/>
                <a:ea typeface="Calibri" panose="020F0502020204030204" pitchFamily="34" charset="0"/>
                <a:cs typeface="Cordia New" panose="020B0304020202020204" pitchFamily="34" charset="-34"/>
              </a:rPr>
              <a:t>the next concept is  ‘School-based Management’</a:t>
            </a:r>
            <a:r>
              <a:rPr lang="en-TH" sz="3200" b="1" kern="100" dirty="0">
                <a:latin typeface="Calibri" panose="020F0502020204030204" pitchFamily="34" charset="0"/>
                <a:ea typeface="Calibri" panose="020F0502020204030204" pitchFamily="34" charset="0"/>
                <a:cs typeface="Cordia New" panose="020B0304020202020204" pitchFamily="34" charset="-34"/>
              </a:rPr>
              <a:t> which is closely related to  ‘decentraliz</a:t>
            </a:r>
            <a:r>
              <a:rPr lang="en-US" sz="3200" b="1" kern="100" dirty="0" err="1">
                <a:latin typeface="Calibri" panose="020F0502020204030204" pitchFamily="34" charset="0"/>
                <a:ea typeface="Calibri" panose="020F0502020204030204" pitchFamily="34" charset="0"/>
                <a:cs typeface="Cordia New" panose="020B0304020202020204" pitchFamily="34" charset="-34"/>
              </a:rPr>
              <a:t>ation</a:t>
            </a:r>
            <a:r>
              <a:rPr lang="en-US" sz="3200" b="1" kern="100" dirty="0">
                <a:latin typeface="Calibri" panose="020F0502020204030204" pitchFamily="34" charset="0"/>
                <a:ea typeface="Calibri" panose="020F0502020204030204" pitchFamily="34" charset="0"/>
                <a:cs typeface="Cordia New" panose="020B0304020202020204" pitchFamily="34" charset="-34"/>
              </a:rPr>
              <a:t>’ . The concept has been originated in the context of American schools, where education is operated in ‘Transferring Authority Decentralization’. So, if it is to be used in different context, it is likely unsuccessful like in Thai situation. However, it is worthwhile to share and discuss. </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
        <p:nvSpPr>
          <p:cNvPr id="3" name="TextBox 2">
            <a:extLst>
              <a:ext uri="{FF2B5EF4-FFF2-40B4-BE49-F238E27FC236}">
                <a16:creationId xmlns:a16="http://schemas.microsoft.com/office/drawing/2014/main" id="{8909AC72-D634-2C17-56DB-9B35C70DD938}"/>
              </a:ext>
            </a:extLst>
          </p:cNvPr>
          <p:cNvSpPr txBox="1"/>
          <p:nvPr/>
        </p:nvSpPr>
        <p:spPr>
          <a:xfrm>
            <a:off x="626237" y="3644762"/>
            <a:ext cx="11236900" cy="3046988"/>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School-based Management comes under different names besides School-based Management , such as Site-based Management, Site-based Decision, Shared Decision Management, or Local Management of Schools. All refers to the same form of management: Decision and Management are made at school site according to school context, problems and needs. </a:t>
            </a:r>
            <a:endParaRPr lang="en-TH" sz="3200" b="1" kern="1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2229083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08F842F-5FA1-F3C4-0F57-35ABFCBB73F4}"/>
              </a:ext>
            </a:extLst>
          </p:cNvPr>
          <p:cNvSpPr txBox="1"/>
          <p:nvPr/>
        </p:nvSpPr>
        <p:spPr>
          <a:xfrm>
            <a:off x="348916" y="277614"/>
            <a:ext cx="11393905" cy="6494085"/>
          </a:xfrm>
          <a:prstGeom prst="rect">
            <a:avLst/>
          </a:prstGeom>
          <a:noFill/>
        </p:spPr>
        <p:txBody>
          <a:bodyPr wrap="square" rtlCol="0">
            <a:spAutoFit/>
          </a:bodyPr>
          <a:lstStyle/>
          <a:p>
            <a:pPr lvl="0"/>
            <a:r>
              <a:rPr lang="th-TH" sz="3200" b="1" kern="100" dirty="0">
                <a:effectLst/>
                <a:latin typeface="Calibri" panose="020F0502020204030204" pitchFamily="34" charset="0"/>
                <a:ea typeface="Calibri" panose="020F0502020204030204" pitchFamily="34" charset="0"/>
                <a:cs typeface="Cordia New" panose="020B0304020202020204" pitchFamily="34" charset="-34"/>
              </a:rPr>
              <a:t>	</a:t>
            </a:r>
            <a:r>
              <a:rPr lang="en-US" sz="3200" b="1" kern="100" dirty="0">
                <a:latin typeface="Calibri" panose="020F0502020204030204" pitchFamily="34" charset="0"/>
                <a:ea typeface="Calibri" panose="020F0502020204030204" pitchFamily="34" charset="0"/>
                <a:cs typeface="Cordia New" panose="020B0304020202020204" pitchFamily="34" charset="-34"/>
              </a:rPr>
              <a:t>	Assumptions of External control (traditional approach) are:</a:t>
            </a:r>
          </a:p>
          <a:p>
            <a:pPr lvl="0"/>
            <a:r>
              <a:rPr lang="en-US" sz="3200" b="1" kern="100" dirty="0">
                <a:latin typeface="Calibri" panose="020F0502020204030204" pitchFamily="34" charset="0"/>
                <a:ea typeface="Calibri" panose="020F0502020204030204" pitchFamily="34" charset="0"/>
                <a:cs typeface="Cordia New" panose="020B0304020202020204" pitchFamily="34" charset="-34"/>
              </a:rPr>
              <a:t>			-Unification of educational goals</a:t>
            </a:r>
            <a:endParaRPr lang="en-TH" sz="3200" b="1" kern="100" dirty="0">
              <a:latin typeface="Calibri" panose="020F0502020204030204" pitchFamily="34" charset="0"/>
              <a:ea typeface="Calibri" panose="020F0502020204030204" pitchFamily="34" charset="0"/>
              <a:cs typeface="Cordia New" panose="020B0304020202020204" pitchFamily="34" charset="-34"/>
            </a:endParaRPr>
          </a:p>
          <a:p>
            <a:pPr lvl="0"/>
            <a:r>
              <a:rPr lang="en-TH" sz="3200" b="1" kern="100" dirty="0">
                <a:latin typeface="Calibri" panose="020F0502020204030204" pitchFamily="34" charset="0"/>
                <a:ea typeface="Calibri" panose="020F0502020204030204" pitchFamily="34" charset="0"/>
                <a:cs typeface="Cordia New" panose="020B0304020202020204" pitchFamily="34" charset="-34"/>
              </a:rPr>
              <a:t>			-Simple and nearly statistic educational environment</a:t>
            </a:r>
          </a:p>
          <a:p>
            <a:pPr lvl="0"/>
            <a:r>
              <a:rPr lang="en-TH" sz="3200" b="1" kern="100" dirty="0">
                <a:latin typeface="Calibri" panose="020F0502020204030204" pitchFamily="34" charset="0"/>
                <a:ea typeface="Calibri" panose="020F0502020204030204" pitchFamily="34" charset="0"/>
                <a:cs typeface="Cordia New" panose="020B0304020202020204" pitchFamily="34" charset="-34"/>
              </a:rPr>
              <a:t>			-No need for educational reform</a:t>
            </a:r>
          </a:p>
          <a:p>
            <a:pPr lvl="0"/>
            <a:r>
              <a:rPr lang="en-TH" sz="3200" b="1" kern="100" dirty="0">
                <a:latin typeface="Calibri" panose="020F0502020204030204" pitchFamily="34" charset="0"/>
                <a:ea typeface="Calibri" panose="020F0502020204030204" pitchFamily="34" charset="0"/>
                <a:cs typeface="Cordia New" panose="020B0304020202020204" pitchFamily="34" charset="-34"/>
              </a:rPr>
              <a:t>			-Standardization and stability oriented</a:t>
            </a:r>
          </a:p>
          <a:p>
            <a:pPr lvl="0"/>
            <a:r>
              <a:rPr lang="en-TH" sz="3200" b="1" kern="100" dirty="0">
                <a:latin typeface="Calibri" panose="020F0502020204030204" pitchFamily="34" charset="0"/>
                <a:ea typeface="Calibri" panose="020F0502020204030204" pitchFamily="34" charset="0"/>
                <a:cs typeface="Cordia New" panose="020B0304020202020204" pitchFamily="34" charset="-34"/>
              </a:rPr>
              <a:t>			-Pusuit of quntity (I do not quite agree)</a:t>
            </a:r>
          </a:p>
          <a:p>
            <a:pPr lvl="0"/>
            <a:r>
              <a:rPr lang="en-TH" sz="3200" b="1" kern="100" dirty="0">
                <a:latin typeface="Calibri" panose="020F0502020204030204" pitchFamily="34" charset="0"/>
                <a:ea typeface="Calibri" panose="020F0502020204030204" pitchFamily="34" charset="0"/>
                <a:cs typeface="Cordia New" panose="020B0304020202020204" pitchFamily="34" charset="-34"/>
              </a:rPr>
              <a:t>		</a:t>
            </a:r>
            <a:r>
              <a:rPr lang="en-TH"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Assumptions of Internatl control (reformed appraoch) are: </a:t>
            </a:r>
          </a:p>
          <a:p>
            <a:pPr lvl="0"/>
            <a:r>
              <a:rPr lang="en-TH"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-Multiplicity of educational goals</a:t>
            </a:r>
          </a:p>
          <a:p>
            <a:pPr lvl="0"/>
            <a:r>
              <a:rPr lang="en-TH"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-Complex and changing educational environment</a:t>
            </a:r>
          </a:p>
          <a:p>
            <a:pPr lvl="0"/>
            <a:r>
              <a:rPr lang="en-TH"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-Need for educational reform</a:t>
            </a:r>
          </a:p>
          <a:p>
            <a:pPr lvl="0"/>
            <a:r>
              <a:rPr lang="en-TH"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-Effectiveness and adaptation oriented</a:t>
            </a:r>
          </a:p>
          <a:p>
            <a:pPr lvl="0"/>
            <a:r>
              <a:rPr lang="en-TH"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-Pursuit of quality  (I do not quite agree)</a:t>
            </a:r>
          </a:p>
          <a:p>
            <a:pPr lvl="0"/>
            <a:r>
              <a:rPr lang="en-TH" sz="3200" b="1" kern="100" dirty="0">
                <a:solidFill>
                  <a:srgbClr val="FFFF00"/>
                </a:solidFill>
                <a:latin typeface="Calibri" panose="020F0502020204030204" pitchFamily="34" charset="0"/>
                <a:ea typeface="Calibri" panose="020F0502020204030204" pitchFamily="34" charset="0"/>
                <a:cs typeface="Cordia New" panose="020B0304020202020204" pitchFamily="34" charset="-34"/>
              </a:rPr>
              <a:t>															</a:t>
            </a:r>
            <a:r>
              <a:rPr lang="en-TH" sz="3200" b="1" kern="100" dirty="0">
                <a:latin typeface="Calibri" panose="020F0502020204030204" pitchFamily="34" charset="0"/>
                <a:ea typeface="Calibri" panose="020F0502020204030204" pitchFamily="34" charset="0"/>
                <a:cs typeface="Cordia New" panose="020B0304020202020204" pitchFamily="34" charset="-34"/>
              </a:rPr>
              <a:t>(Cheng, </a:t>
            </a:r>
            <a:r>
              <a:rPr lang="en-US" sz="3200" b="1" kern="100" dirty="0">
                <a:latin typeface="Calibri" panose="020F0502020204030204" pitchFamily="34" charset="0"/>
                <a:ea typeface="Calibri" panose="020F0502020204030204" pitchFamily="34" charset="0"/>
                <a:cs typeface="Cordia New" panose="020B0304020202020204" pitchFamily="34" charset="-34"/>
              </a:rPr>
              <a:t>1996)</a:t>
            </a:r>
          </a:p>
        </p:txBody>
      </p:sp>
      <p:sp>
        <p:nvSpPr>
          <p:cNvPr id="2" name="TextBox 1">
            <a:extLst>
              <a:ext uri="{FF2B5EF4-FFF2-40B4-BE49-F238E27FC236}">
                <a16:creationId xmlns:a16="http://schemas.microsoft.com/office/drawing/2014/main" id="{35A71FC6-3758-D83A-EA2C-DB5800F1D43B}"/>
              </a:ext>
            </a:extLst>
          </p:cNvPr>
          <p:cNvSpPr txBox="1"/>
          <p:nvPr/>
        </p:nvSpPr>
        <p:spPr>
          <a:xfrm>
            <a:off x="5257800" y="3073400"/>
            <a:ext cx="184731" cy="369332"/>
          </a:xfrm>
          <a:prstGeom prst="rect">
            <a:avLst/>
          </a:prstGeom>
          <a:noFill/>
        </p:spPr>
        <p:txBody>
          <a:bodyPr wrap="none" rtlCol="0">
            <a:spAutoFit/>
          </a:bodyPr>
          <a:lstStyle/>
          <a:p>
            <a:endParaRPr lang="en-TH"/>
          </a:p>
        </p:txBody>
      </p:sp>
    </p:spTree>
    <p:extLst>
      <p:ext uri="{BB962C8B-B14F-4D97-AF65-F5344CB8AC3E}">
        <p14:creationId xmlns:p14="http://schemas.microsoft.com/office/powerpoint/2010/main" val="4721295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docProps/app.xml><?xml version="1.0" encoding="utf-8"?>
<Properties xmlns="http://schemas.openxmlformats.org/officeDocument/2006/extended-properties" xmlns:vt="http://schemas.openxmlformats.org/officeDocument/2006/docPropsVTypes">
  <Template>Office Theme</Template>
  <TotalTime>4715</TotalTime>
  <Words>3541</Words>
  <Application>Microsoft Macintosh PowerPoint</Application>
  <PresentationFormat>Widescreen</PresentationFormat>
  <Paragraphs>181</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Angsana New</vt:lpstr>
      <vt:lpstr>Aptos</vt:lpstr>
      <vt:lpstr>Aptos Display</vt:lpstr>
      <vt:lpstr>Arial</vt:lpstr>
      <vt:lpstr>Calibri</vt:lpstr>
      <vt:lpstr>Gill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Saman Asawapoom</dc:creator>
  <cp:lastModifiedBy>Saman Asawapoom</cp:lastModifiedBy>
  <cp:revision>74</cp:revision>
  <dcterms:created xsi:type="dcterms:W3CDTF">2024-07-04T06:29:30Z</dcterms:created>
  <dcterms:modified xsi:type="dcterms:W3CDTF">2024-07-11T08:26:46Z</dcterms:modified>
</cp:coreProperties>
</file>