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sldIdLst>
    <p:sldId id="292" r:id="rId2"/>
    <p:sldId id="260" r:id="rId3"/>
    <p:sldId id="293" r:id="rId4"/>
    <p:sldId id="294" r:id="rId5"/>
    <p:sldId id="295" r:id="rId6"/>
    <p:sldId id="296" r:id="rId7"/>
    <p:sldId id="297" r:id="rId8"/>
    <p:sldId id="298" r:id="rId9"/>
    <p:sldId id="299" r:id="rId10"/>
    <p:sldId id="301" r:id="rId11"/>
    <p:sldId id="305" r:id="rId12"/>
    <p:sldId id="303" r:id="rId13"/>
    <p:sldId id="302" r:id="rId14"/>
    <p:sldId id="304" r:id="rId15"/>
    <p:sldId id="307" r:id="rId16"/>
    <p:sldId id="306" r:id="rId17"/>
    <p:sldId id="308" r:id="rId18"/>
    <p:sldId id="309" r:id="rId19"/>
    <p:sldId id="310" r:id="rId20"/>
    <p:sldId id="311" r:id="rId21"/>
    <p:sldId id="312" r:id="rId22"/>
    <p:sldId id="351"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843"/>
    <p:restoredTop sz="92726"/>
  </p:normalViewPr>
  <p:slideViewPr>
    <p:cSldViewPr snapToGrid="0">
      <p:cViewPr varScale="1">
        <p:scale>
          <a:sx n="93" d="100"/>
          <a:sy n="93" d="100"/>
        </p:scale>
        <p:origin x="216" y="4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BF04CF8A-2C78-AB4E-8C99-4C3F59EC46EB}" type="datetimeFigureOut">
              <a:rPr lang="en-TH" smtClean="0"/>
              <a:t>4/7/2024 R</a:t>
            </a:fld>
            <a:endParaRPr lang="en-TH"/>
          </a:p>
        </p:txBody>
      </p:sp>
      <p:sp>
        <p:nvSpPr>
          <p:cNvPr id="5" name="Footer Placeholder 4"/>
          <p:cNvSpPr>
            <a:spLocks noGrp="1"/>
          </p:cNvSpPr>
          <p:nvPr>
            <p:ph type="ftr" sz="quarter" idx="11"/>
          </p:nvPr>
        </p:nvSpPr>
        <p:spPr>
          <a:xfrm>
            <a:off x="1371600" y="4323845"/>
            <a:ext cx="6400800" cy="365125"/>
          </a:xfrm>
        </p:spPr>
        <p:txBody>
          <a:bodyPr/>
          <a:lstStyle/>
          <a:p>
            <a:endParaRPr lang="en-TH"/>
          </a:p>
        </p:txBody>
      </p:sp>
      <p:sp>
        <p:nvSpPr>
          <p:cNvPr id="6" name="Slide Number Placeholder 5"/>
          <p:cNvSpPr>
            <a:spLocks noGrp="1"/>
          </p:cNvSpPr>
          <p:nvPr>
            <p:ph type="sldNum" sz="quarter" idx="12"/>
          </p:nvPr>
        </p:nvSpPr>
        <p:spPr>
          <a:xfrm>
            <a:off x="8077200" y="1430866"/>
            <a:ext cx="2743200" cy="365125"/>
          </a:xfrm>
        </p:spPr>
        <p:txBody>
          <a:bodyPr/>
          <a:lstStyle/>
          <a:p>
            <a:fld id="{06E5CAF6-AA2B-5D49-A341-07984A18BF5C}" type="slidenum">
              <a:rPr lang="en-TH" smtClean="0"/>
              <a:t>‹#›</a:t>
            </a:fld>
            <a:endParaRPr lang="en-TH"/>
          </a:p>
        </p:txBody>
      </p:sp>
    </p:spTree>
    <p:extLst>
      <p:ext uri="{BB962C8B-B14F-4D97-AF65-F5344CB8AC3E}">
        <p14:creationId xmlns:p14="http://schemas.microsoft.com/office/powerpoint/2010/main" val="41981265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F04CF8A-2C78-AB4E-8C99-4C3F59EC46EB}" type="datetimeFigureOut">
              <a:rPr lang="en-TH" smtClean="0"/>
              <a:t>4/7/2024 R</a:t>
            </a:fld>
            <a:endParaRPr lang="en-TH"/>
          </a:p>
        </p:txBody>
      </p:sp>
      <p:sp>
        <p:nvSpPr>
          <p:cNvPr id="6" name="Footer Placeholder 5"/>
          <p:cNvSpPr>
            <a:spLocks noGrp="1"/>
          </p:cNvSpPr>
          <p:nvPr>
            <p:ph type="ftr" sz="quarter" idx="11"/>
          </p:nvPr>
        </p:nvSpPr>
        <p:spPr/>
        <p:txBody>
          <a:bodyPr/>
          <a:lstStyle/>
          <a:p>
            <a:endParaRPr lang="en-TH"/>
          </a:p>
        </p:txBody>
      </p:sp>
      <p:sp>
        <p:nvSpPr>
          <p:cNvPr id="7" name="Slide Number Placeholder 6"/>
          <p:cNvSpPr>
            <a:spLocks noGrp="1"/>
          </p:cNvSpPr>
          <p:nvPr>
            <p:ph type="sldNum" sz="quarter" idx="12"/>
          </p:nvPr>
        </p:nvSpPr>
        <p:spPr/>
        <p:txBody>
          <a:bodyPr/>
          <a:lstStyle/>
          <a:p>
            <a:fld id="{06E5CAF6-AA2B-5D49-A341-07984A18BF5C}" type="slidenum">
              <a:rPr lang="en-TH" smtClean="0"/>
              <a:t>‹#›</a:t>
            </a:fld>
            <a:endParaRPr lang="en-TH"/>
          </a:p>
        </p:txBody>
      </p:sp>
    </p:spTree>
    <p:extLst>
      <p:ext uri="{BB962C8B-B14F-4D97-AF65-F5344CB8AC3E}">
        <p14:creationId xmlns:p14="http://schemas.microsoft.com/office/powerpoint/2010/main" val="2001706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BF04CF8A-2C78-AB4E-8C99-4C3F59EC46EB}" type="datetimeFigureOut">
              <a:rPr lang="en-TH" smtClean="0"/>
              <a:t>4/7/2024 R</a:t>
            </a:fld>
            <a:endParaRPr lang="en-TH"/>
          </a:p>
        </p:txBody>
      </p:sp>
      <p:sp>
        <p:nvSpPr>
          <p:cNvPr id="6" name="Footer Placeholder 5"/>
          <p:cNvSpPr>
            <a:spLocks noGrp="1"/>
          </p:cNvSpPr>
          <p:nvPr>
            <p:ph type="ftr" sz="quarter" idx="11"/>
          </p:nvPr>
        </p:nvSpPr>
        <p:spPr>
          <a:xfrm>
            <a:off x="685800" y="379941"/>
            <a:ext cx="6991492" cy="365125"/>
          </a:xfrm>
        </p:spPr>
        <p:txBody>
          <a:bodyPr/>
          <a:lstStyle/>
          <a:p>
            <a:endParaRPr lang="en-TH"/>
          </a:p>
        </p:txBody>
      </p:sp>
      <p:sp>
        <p:nvSpPr>
          <p:cNvPr id="7" name="Slide Number Placeholder 6"/>
          <p:cNvSpPr>
            <a:spLocks noGrp="1"/>
          </p:cNvSpPr>
          <p:nvPr>
            <p:ph type="sldNum" sz="quarter" idx="12"/>
          </p:nvPr>
        </p:nvSpPr>
        <p:spPr>
          <a:xfrm>
            <a:off x="10862452" y="381000"/>
            <a:ext cx="643748" cy="365125"/>
          </a:xfrm>
        </p:spPr>
        <p:txBody>
          <a:bodyPr/>
          <a:lstStyle/>
          <a:p>
            <a:fld id="{06E5CAF6-AA2B-5D49-A341-07984A18BF5C}" type="slidenum">
              <a:rPr lang="en-TH" smtClean="0"/>
              <a:t>‹#›</a:t>
            </a:fld>
            <a:endParaRPr lang="en-TH"/>
          </a:p>
        </p:txBody>
      </p:sp>
    </p:spTree>
    <p:extLst>
      <p:ext uri="{BB962C8B-B14F-4D97-AF65-F5344CB8AC3E}">
        <p14:creationId xmlns:p14="http://schemas.microsoft.com/office/powerpoint/2010/main" val="11277784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BF04CF8A-2C78-AB4E-8C99-4C3F59EC46EB}" type="datetimeFigureOut">
              <a:rPr lang="en-TH" smtClean="0"/>
              <a:t>4/7/2024 R</a:t>
            </a:fld>
            <a:endParaRPr lang="en-TH"/>
          </a:p>
        </p:txBody>
      </p:sp>
      <p:sp>
        <p:nvSpPr>
          <p:cNvPr id="6" name="Footer Placeholder 5"/>
          <p:cNvSpPr>
            <a:spLocks noGrp="1"/>
          </p:cNvSpPr>
          <p:nvPr>
            <p:ph type="ftr" sz="quarter" idx="11"/>
          </p:nvPr>
        </p:nvSpPr>
        <p:spPr>
          <a:xfrm>
            <a:off x="685800" y="379941"/>
            <a:ext cx="6991492" cy="365125"/>
          </a:xfrm>
        </p:spPr>
        <p:txBody>
          <a:bodyPr/>
          <a:lstStyle/>
          <a:p>
            <a:endParaRPr lang="en-TH"/>
          </a:p>
        </p:txBody>
      </p:sp>
      <p:sp>
        <p:nvSpPr>
          <p:cNvPr id="7" name="Slide Number Placeholder 6"/>
          <p:cNvSpPr>
            <a:spLocks noGrp="1"/>
          </p:cNvSpPr>
          <p:nvPr>
            <p:ph type="sldNum" sz="quarter" idx="12"/>
          </p:nvPr>
        </p:nvSpPr>
        <p:spPr>
          <a:xfrm>
            <a:off x="10862452" y="381000"/>
            <a:ext cx="643748" cy="365125"/>
          </a:xfrm>
        </p:spPr>
        <p:txBody>
          <a:bodyPr/>
          <a:lstStyle/>
          <a:p>
            <a:fld id="{06E5CAF6-AA2B-5D49-A341-07984A18BF5C}" type="slidenum">
              <a:rPr lang="en-TH" smtClean="0"/>
              <a:t>‹#›</a:t>
            </a:fld>
            <a:endParaRPr lang="en-TH"/>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2474887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BF04CF8A-2C78-AB4E-8C99-4C3F59EC46EB}" type="datetimeFigureOut">
              <a:rPr lang="en-TH" smtClean="0"/>
              <a:t>4/7/2024 R</a:t>
            </a:fld>
            <a:endParaRPr lang="en-TH"/>
          </a:p>
        </p:txBody>
      </p:sp>
      <p:sp>
        <p:nvSpPr>
          <p:cNvPr id="6" name="Footer Placeholder 5"/>
          <p:cNvSpPr>
            <a:spLocks noGrp="1"/>
          </p:cNvSpPr>
          <p:nvPr>
            <p:ph type="ftr" sz="quarter" idx="11"/>
          </p:nvPr>
        </p:nvSpPr>
        <p:spPr>
          <a:xfrm>
            <a:off x="685800" y="378883"/>
            <a:ext cx="6991492" cy="365125"/>
          </a:xfrm>
        </p:spPr>
        <p:txBody>
          <a:bodyPr/>
          <a:lstStyle/>
          <a:p>
            <a:endParaRPr lang="en-TH"/>
          </a:p>
        </p:txBody>
      </p:sp>
      <p:sp>
        <p:nvSpPr>
          <p:cNvPr id="7" name="Slide Number Placeholder 6"/>
          <p:cNvSpPr>
            <a:spLocks noGrp="1"/>
          </p:cNvSpPr>
          <p:nvPr>
            <p:ph type="sldNum" sz="quarter" idx="12"/>
          </p:nvPr>
        </p:nvSpPr>
        <p:spPr>
          <a:xfrm>
            <a:off x="10862452" y="381000"/>
            <a:ext cx="643748" cy="365125"/>
          </a:xfrm>
        </p:spPr>
        <p:txBody>
          <a:bodyPr/>
          <a:lstStyle/>
          <a:p>
            <a:fld id="{06E5CAF6-AA2B-5D49-A341-07984A18BF5C}" type="slidenum">
              <a:rPr lang="en-TH" smtClean="0"/>
              <a:t>‹#›</a:t>
            </a:fld>
            <a:endParaRPr lang="en-TH"/>
          </a:p>
        </p:txBody>
      </p:sp>
    </p:spTree>
    <p:extLst>
      <p:ext uri="{BB962C8B-B14F-4D97-AF65-F5344CB8AC3E}">
        <p14:creationId xmlns:p14="http://schemas.microsoft.com/office/powerpoint/2010/main" val="18687936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BF04CF8A-2C78-AB4E-8C99-4C3F59EC46EB}" type="datetimeFigureOut">
              <a:rPr lang="en-TH" smtClean="0"/>
              <a:t>4/7/2024 R</a:t>
            </a:fld>
            <a:endParaRPr lang="en-TH"/>
          </a:p>
        </p:txBody>
      </p:sp>
      <p:sp>
        <p:nvSpPr>
          <p:cNvPr id="4" name="Footer Placeholder 3"/>
          <p:cNvSpPr>
            <a:spLocks noGrp="1"/>
          </p:cNvSpPr>
          <p:nvPr>
            <p:ph type="ftr" sz="quarter" idx="11"/>
          </p:nvPr>
        </p:nvSpPr>
        <p:spPr/>
        <p:txBody>
          <a:bodyPr/>
          <a:lstStyle/>
          <a:p>
            <a:endParaRPr lang="en-TH"/>
          </a:p>
        </p:txBody>
      </p:sp>
      <p:sp>
        <p:nvSpPr>
          <p:cNvPr id="5" name="Slide Number Placeholder 4"/>
          <p:cNvSpPr>
            <a:spLocks noGrp="1"/>
          </p:cNvSpPr>
          <p:nvPr>
            <p:ph type="sldNum" sz="quarter" idx="12"/>
          </p:nvPr>
        </p:nvSpPr>
        <p:spPr/>
        <p:txBody>
          <a:bodyPr/>
          <a:lstStyle/>
          <a:p>
            <a:fld id="{06E5CAF6-AA2B-5D49-A341-07984A18BF5C}" type="slidenum">
              <a:rPr lang="en-TH" smtClean="0"/>
              <a:t>‹#›</a:t>
            </a:fld>
            <a:endParaRPr lang="en-TH"/>
          </a:p>
        </p:txBody>
      </p:sp>
    </p:spTree>
    <p:extLst>
      <p:ext uri="{BB962C8B-B14F-4D97-AF65-F5344CB8AC3E}">
        <p14:creationId xmlns:p14="http://schemas.microsoft.com/office/powerpoint/2010/main" val="15934164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BF04CF8A-2C78-AB4E-8C99-4C3F59EC46EB}" type="datetimeFigureOut">
              <a:rPr lang="en-TH" smtClean="0"/>
              <a:t>4/7/2024 R</a:t>
            </a:fld>
            <a:endParaRPr lang="en-TH"/>
          </a:p>
        </p:txBody>
      </p:sp>
      <p:sp>
        <p:nvSpPr>
          <p:cNvPr id="4" name="Footer Placeholder 3"/>
          <p:cNvSpPr>
            <a:spLocks noGrp="1"/>
          </p:cNvSpPr>
          <p:nvPr>
            <p:ph type="ftr" sz="quarter" idx="11"/>
          </p:nvPr>
        </p:nvSpPr>
        <p:spPr/>
        <p:txBody>
          <a:bodyPr/>
          <a:lstStyle/>
          <a:p>
            <a:endParaRPr lang="en-TH"/>
          </a:p>
        </p:txBody>
      </p:sp>
      <p:sp>
        <p:nvSpPr>
          <p:cNvPr id="5" name="Slide Number Placeholder 4"/>
          <p:cNvSpPr>
            <a:spLocks noGrp="1"/>
          </p:cNvSpPr>
          <p:nvPr>
            <p:ph type="sldNum" sz="quarter" idx="12"/>
          </p:nvPr>
        </p:nvSpPr>
        <p:spPr/>
        <p:txBody>
          <a:bodyPr/>
          <a:lstStyle/>
          <a:p>
            <a:fld id="{06E5CAF6-AA2B-5D49-A341-07984A18BF5C}" type="slidenum">
              <a:rPr lang="en-TH" smtClean="0"/>
              <a:t>‹#›</a:t>
            </a:fld>
            <a:endParaRPr lang="en-TH"/>
          </a:p>
        </p:txBody>
      </p:sp>
    </p:spTree>
    <p:extLst>
      <p:ext uri="{BB962C8B-B14F-4D97-AF65-F5344CB8AC3E}">
        <p14:creationId xmlns:p14="http://schemas.microsoft.com/office/powerpoint/2010/main" val="22083351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F04CF8A-2C78-AB4E-8C99-4C3F59EC46EB}" type="datetimeFigureOut">
              <a:rPr lang="en-TH" smtClean="0"/>
              <a:t>4/7/2024 R</a:t>
            </a:fld>
            <a:endParaRPr lang="en-TH"/>
          </a:p>
        </p:txBody>
      </p:sp>
      <p:sp>
        <p:nvSpPr>
          <p:cNvPr id="5" name="Footer Placeholder 4"/>
          <p:cNvSpPr>
            <a:spLocks noGrp="1"/>
          </p:cNvSpPr>
          <p:nvPr>
            <p:ph type="ftr" sz="quarter" idx="11"/>
          </p:nvPr>
        </p:nvSpPr>
        <p:spPr/>
        <p:txBody>
          <a:bodyPr/>
          <a:lstStyle/>
          <a:p>
            <a:endParaRPr lang="en-TH"/>
          </a:p>
        </p:txBody>
      </p:sp>
      <p:sp>
        <p:nvSpPr>
          <p:cNvPr id="6" name="Slide Number Placeholder 5"/>
          <p:cNvSpPr>
            <a:spLocks noGrp="1"/>
          </p:cNvSpPr>
          <p:nvPr>
            <p:ph type="sldNum" sz="quarter" idx="12"/>
          </p:nvPr>
        </p:nvSpPr>
        <p:spPr/>
        <p:txBody>
          <a:bodyPr/>
          <a:lstStyle/>
          <a:p>
            <a:fld id="{06E5CAF6-AA2B-5D49-A341-07984A18BF5C}" type="slidenum">
              <a:rPr lang="en-TH" smtClean="0"/>
              <a:t>‹#›</a:t>
            </a:fld>
            <a:endParaRPr lang="en-TH"/>
          </a:p>
        </p:txBody>
      </p:sp>
    </p:spTree>
    <p:extLst>
      <p:ext uri="{BB962C8B-B14F-4D97-AF65-F5344CB8AC3E}">
        <p14:creationId xmlns:p14="http://schemas.microsoft.com/office/powerpoint/2010/main" val="27765844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BF04CF8A-2C78-AB4E-8C99-4C3F59EC46EB}" type="datetimeFigureOut">
              <a:rPr lang="en-TH" smtClean="0"/>
              <a:t>4/7/2024 R</a:t>
            </a:fld>
            <a:endParaRPr lang="en-TH"/>
          </a:p>
        </p:txBody>
      </p:sp>
      <p:sp>
        <p:nvSpPr>
          <p:cNvPr id="5" name="Footer Placeholder 4"/>
          <p:cNvSpPr>
            <a:spLocks noGrp="1"/>
          </p:cNvSpPr>
          <p:nvPr>
            <p:ph type="ftr" sz="quarter" idx="11"/>
          </p:nvPr>
        </p:nvSpPr>
        <p:spPr>
          <a:xfrm>
            <a:off x="685800" y="381000"/>
            <a:ext cx="6991492" cy="365125"/>
          </a:xfrm>
        </p:spPr>
        <p:txBody>
          <a:bodyPr/>
          <a:lstStyle/>
          <a:p>
            <a:endParaRPr lang="en-TH"/>
          </a:p>
        </p:txBody>
      </p:sp>
      <p:sp>
        <p:nvSpPr>
          <p:cNvPr id="6" name="Slide Number Placeholder 5"/>
          <p:cNvSpPr>
            <a:spLocks noGrp="1"/>
          </p:cNvSpPr>
          <p:nvPr>
            <p:ph type="sldNum" sz="quarter" idx="12"/>
          </p:nvPr>
        </p:nvSpPr>
        <p:spPr>
          <a:xfrm>
            <a:off x="10862452" y="381000"/>
            <a:ext cx="643748" cy="365125"/>
          </a:xfrm>
        </p:spPr>
        <p:txBody>
          <a:bodyPr/>
          <a:lstStyle/>
          <a:p>
            <a:fld id="{06E5CAF6-AA2B-5D49-A341-07984A18BF5C}" type="slidenum">
              <a:rPr lang="en-TH" smtClean="0"/>
              <a:t>‹#›</a:t>
            </a:fld>
            <a:endParaRPr lang="en-TH"/>
          </a:p>
        </p:txBody>
      </p:sp>
    </p:spTree>
    <p:extLst>
      <p:ext uri="{BB962C8B-B14F-4D97-AF65-F5344CB8AC3E}">
        <p14:creationId xmlns:p14="http://schemas.microsoft.com/office/powerpoint/2010/main" val="1644943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F04CF8A-2C78-AB4E-8C99-4C3F59EC46EB}" type="datetimeFigureOut">
              <a:rPr lang="en-TH" smtClean="0"/>
              <a:t>4/7/2024 R</a:t>
            </a:fld>
            <a:endParaRPr lang="en-TH"/>
          </a:p>
        </p:txBody>
      </p:sp>
      <p:sp>
        <p:nvSpPr>
          <p:cNvPr id="5" name="Footer Placeholder 4"/>
          <p:cNvSpPr>
            <a:spLocks noGrp="1"/>
          </p:cNvSpPr>
          <p:nvPr>
            <p:ph type="ftr" sz="quarter" idx="11"/>
          </p:nvPr>
        </p:nvSpPr>
        <p:spPr/>
        <p:txBody>
          <a:bodyPr/>
          <a:lstStyle/>
          <a:p>
            <a:endParaRPr lang="en-TH"/>
          </a:p>
        </p:txBody>
      </p:sp>
      <p:sp>
        <p:nvSpPr>
          <p:cNvPr id="6" name="Slide Number Placeholder 5"/>
          <p:cNvSpPr>
            <a:spLocks noGrp="1"/>
          </p:cNvSpPr>
          <p:nvPr>
            <p:ph type="sldNum" sz="quarter" idx="12"/>
          </p:nvPr>
        </p:nvSpPr>
        <p:spPr/>
        <p:txBody>
          <a:bodyPr/>
          <a:lstStyle/>
          <a:p>
            <a:fld id="{06E5CAF6-AA2B-5D49-A341-07984A18BF5C}" type="slidenum">
              <a:rPr lang="en-TH" smtClean="0"/>
              <a:t>‹#›</a:t>
            </a:fld>
            <a:endParaRPr lang="en-TH"/>
          </a:p>
        </p:txBody>
      </p:sp>
    </p:spTree>
    <p:extLst>
      <p:ext uri="{BB962C8B-B14F-4D97-AF65-F5344CB8AC3E}">
        <p14:creationId xmlns:p14="http://schemas.microsoft.com/office/powerpoint/2010/main" val="2394525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BF04CF8A-2C78-AB4E-8C99-4C3F59EC46EB}" type="datetimeFigureOut">
              <a:rPr lang="en-TH" smtClean="0"/>
              <a:t>4/7/2024 R</a:t>
            </a:fld>
            <a:endParaRPr lang="en-TH"/>
          </a:p>
        </p:txBody>
      </p:sp>
      <p:sp>
        <p:nvSpPr>
          <p:cNvPr id="5" name="Footer Placeholder 4"/>
          <p:cNvSpPr>
            <a:spLocks noGrp="1"/>
          </p:cNvSpPr>
          <p:nvPr>
            <p:ph type="ftr" sz="quarter" idx="11"/>
          </p:nvPr>
        </p:nvSpPr>
        <p:spPr>
          <a:xfrm>
            <a:off x="685800" y="381001"/>
            <a:ext cx="6991492" cy="364065"/>
          </a:xfrm>
        </p:spPr>
        <p:txBody>
          <a:bodyPr/>
          <a:lstStyle/>
          <a:p>
            <a:endParaRPr lang="en-TH"/>
          </a:p>
        </p:txBody>
      </p:sp>
      <p:sp>
        <p:nvSpPr>
          <p:cNvPr id="6" name="Slide Number Placeholder 5"/>
          <p:cNvSpPr>
            <a:spLocks noGrp="1"/>
          </p:cNvSpPr>
          <p:nvPr>
            <p:ph type="sldNum" sz="quarter" idx="12"/>
          </p:nvPr>
        </p:nvSpPr>
        <p:spPr>
          <a:xfrm>
            <a:off x="10862452" y="381000"/>
            <a:ext cx="643748" cy="365125"/>
          </a:xfrm>
        </p:spPr>
        <p:txBody>
          <a:bodyPr/>
          <a:lstStyle/>
          <a:p>
            <a:fld id="{06E5CAF6-AA2B-5D49-A341-07984A18BF5C}" type="slidenum">
              <a:rPr lang="en-TH" smtClean="0"/>
              <a:t>‹#›</a:t>
            </a:fld>
            <a:endParaRPr lang="en-TH"/>
          </a:p>
        </p:txBody>
      </p:sp>
    </p:spTree>
    <p:extLst>
      <p:ext uri="{BB962C8B-B14F-4D97-AF65-F5344CB8AC3E}">
        <p14:creationId xmlns:p14="http://schemas.microsoft.com/office/powerpoint/2010/main" val="2200101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F04CF8A-2C78-AB4E-8C99-4C3F59EC46EB}" type="datetimeFigureOut">
              <a:rPr lang="en-TH" smtClean="0"/>
              <a:t>4/7/2024 R</a:t>
            </a:fld>
            <a:endParaRPr lang="en-TH"/>
          </a:p>
        </p:txBody>
      </p:sp>
      <p:sp>
        <p:nvSpPr>
          <p:cNvPr id="6" name="Footer Placeholder 5"/>
          <p:cNvSpPr>
            <a:spLocks noGrp="1"/>
          </p:cNvSpPr>
          <p:nvPr>
            <p:ph type="ftr" sz="quarter" idx="11"/>
          </p:nvPr>
        </p:nvSpPr>
        <p:spPr/>
        <p:txBody>
          <a:bodyPr/>
          <a:lstStyle/>
          <a:p>
            <a:endParaRPr lang="en-TH"/>
          </a:p>
        </p:txBody>
      </p:sp>
      <p:sp>
        <p:nvSpPr>
          <p:cNvPr id="7" name="Slide Number Placeholder 6"/>
          <p:cNvSpPr>
            <a:spLocks noGrp="1"/>
          </p:cNvSpPr>
          <p:nvPr>
            <p:ph type="sldNum" sz="quarter" idx="12"/>
          </p:nvPr>
        </p:nvSpPr>
        <p:spPr/>
        <p:txBody>
          <a:bodyPr/>
          <a:lstStyle/>
          <a:p>
            <a:fld id="{06E5CAF6-AA2B-5D49-A341-07984A18BF5C}" type="slidenum">
              <a:rPr lang="en-TH" smtClean="0"/>
              <a:t>‹#›</a:t>
            </a:fld>
            <a:endParaRPr lang="en-TH"/>
          </a:p>
        </p:txBody>
      </p:sp>
    </p:spTree>
    <p:extLst>
      <p:ext uri="{BB962C8B-B14F-4D97-AF65-F5344CB8AC3E}">
        <p14:creationId xmlns:p14="http://schemas.microsoft.com/office/powerpoint/2010/main" val="28330369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F04CF8A-2C78-AB4E-8C99-4C3F59EC46EB}" type="datetimeFigureOut">
              <a:rPr lang="en-TH" smtClean="0"/>
              <a:t>4/7/2024 R</a:t>
            </a:fld>
            <a:endParaRPr lang="en-TH"/>
          </a:p>
        </p:txBody>
      </p:sp>
      <p:sp>
        <p:nvSpPr>
          <p:cNvPr id="8" name="Footer Placeholder 7"/>
          <p:cNvSpPr>
            <a:spLocks noGrp="1"/>
          </p:cNvSpPr>
          <p:nvPr>
            <p:ph type="ftr" sz="quarter" idx="11"/>
          </p:nvPr>
        </p:nvSpPr>
        <p:spPr/>
        <p:txBody>
          <a:bodyPr/>
          <a:lstStyle/>
          <a:p>
            <a:endParaRPr lang="en-TH"/>
          </a:p>
        </p:txBody>
      </p:sp>
      <p:sp>
        <p:nvSpPr>
          <p:cNvPr id="9" name="Slide Number Placeholder 8"/>
          <p:cNvSpPr>
            <a:spLocks noGrp="1"/>
          </p:cNvSpPr>
          <p:nvPr>
            <p:ph type="sldNum" sz="quarter" idx="12"/>
          </p:nvPr>
        </p:nvSpPr>
        <p:spPr/>
        <p:txBody>
          <a:bodyPr/>
          <a:lstStyle/>
          <a:p>
            <a:fld id="{06E5CAF6-AA2B-5D49-A341-07984A18BF5C}" type="slidenum">
              <a:rPr lang="en-TH" smtClean="0"/>
              <a:t>‹#›</a:t>
            </a:fld>
            <a:endParaRPr lang="en-TH"/>
          </a:p>
        </p:txBody>
      </p:sp>
    </p:spTree>
    <p:extLst>
      <p:ext uri="{BB962C8B-B14F-4D97-AF65-F5344CB8AC3E}">
        <p14:creationId xmlns:p14="http://schemas.microsoft.com/office/powerpoint/2010/main" val="38387452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F04CF8A-2C78-AB4E-8C99-4C3F59EC46EB}" type="datetimeFigureOut">
              <a:rPr lang="en-TH" smtClean="0"/>
              <a:t>4/7/2024 R</a:t>
            </a:fld>
            <a:endParaRPr lang="en-TH"/>
          </a:p>
        </p:txBody>
      </p:sp>
      <p:sp>
        <p:nvSpPr>
          <p:cNvPr id="4" name="Footer Placeholder 3"/>
          <p:cNvSpPr>
            <a:spLocks noGrp="1"/>
          </p:cNvSpPr>
          <p:nvPr>
            <p:ph type="ftr" sz="quarter" idx="11"/>
          </p:nvPr>
        </p:nvSpPr>
        <p:spPr/>
        <p:txBody>
          <a:bodyPr/>
          <a:lstStyle/>
          <a:p>
            <a:endParaRPr lang="en-TH"/>
          </a:p>
        </p:txBody>
      </p:sp>
      <p:sp>
        <p:nvSpPr>
          <p:cNvPr id="5" name="Slide Number Placeholder 4"/>
          <p:cNvSpPr>
            <a:spLocks noGrp="1"/>
          </p:cNvSpPr>
          <p:nvPr>
            <p:ph type="sldNum" sz="quarter" idx="12"/>
          </p:nvPr>
        </p:nvSpPr>
        <p:spPr/>
        <p:txBody>
          <a:bodyPr/>
          <a:lstStyle/>
          <a:p>
            <a:fld id="{06E5CAF6-AA2B-5D49-A341-07984A18BF5C}" type="slidenum">
              <a:rPr lang="en-TH" smtClean="0"/>
              <a:t>‹#›</a:t>
            </a:fld>
            <a:endParaRPr lang="en-TH"/>
          </a:p>
        </p:txBody>
      </p:sp>
    </p:spTree>
    <p:extLst>
      <p:ext uri="{BB962C8B-B14F-4D97-AF65-F5344CB8AC3E}">
        <p14:creationId xmlns:p14="http://schemas.microsoft.com/office/powerpoint/2010/main" val="115455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04CF8A-2C78-AB4E-8C99-4C3F59EC46EB}" type="datetimeFigureOut">
              <a:rPr lang="en-TH" smtClean="0"/>
              <a:t>4/7/2024 R</a:t>
            </a:fld>
            <a:endParaRPr lang="en-TH"/>
          </a:p>
        </p:txBody>
      </p:sp>
      <p:sp>
        <p:nvSpPr>
          <p:cNvPr id="3" name="Footer Placeholder 2"/>
          <p:cNvSpPr>
            <a:spLocks noGrp="1"/>
          </p:cNvSpPr>
          <p:nvPr>
            <p:ph type="ftr" sz="quarter" idx="11"/>
          </p:nvPr>
        </p:nvSpPr>
        <p:spPr/>
        <p:txBody>
          <a:bodyPr/>
          <a:lstStyle/>
          <a:p>
            <a:endParaRPr lang="en-TH"/>
          </a:p>
        </p:txBody>
      </p:sp>
      <p:sp>
        <p:nvSpPr>
          <p:cNvPr id="4" name="Slide Number Placeholder 3"/>
          <p:cNvSpPr>
            <a:spLocks noGrp="1"/>
          </p:cNvSpPr>
          <p:nvPr>
            <p:ph type="sldNum" sz="quarter" idx="12"/>
          </p:nvPr>
        </p:nvSpPr>
        <p:spPr/>
        <p:txBody>
          <a:bodyPr/>
          <a:lstStyle/>
          <a:p>
            <a:fld id="{06E5CAF6-AA2B-5D49-A341-07984A18BF5C}" type="slidenum">
              <a:rPr lang="en-TH" smtClean="0"/>
              <a:t>‹#›</a:t>
            </a:fld>
            <a:endParaRPr lang="en-TH"/>
          </a:p>
        </p:txBody>
      </p:sp>
    </p:spTree>
    <p:extLst>
      <p:ext uri="{BB962C8B-B14F-4D97-AF65-F5344CB8AC3E}">
        <p14:creationId xmlns:p14="http://schemas.microsoft.com/office/powerpoint/2010/main" val="30425142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F04CF8A-2C78-AB4E-8C99-4C3F59EC46EB}" type="datetimeFigureOut">
              <a:rPr lang="en-TH" smtClean="0"/>
              <a:t>4/7/2024 R</a:t>
            </a:fld>
            <a:endParaRPr lang="en-TH"/>
          </a:p>
        </p:txBody>
      </p:sp>
      <p:sp>
        <p:nvSpPr>
          <p:cNvPr id="6" name="Footer Placeholder 5"/>
          <p:cNvSpPr>
            <a:spLocks noGrp="1"/>
          </p:cNvSpPr>
          <p:nvPr>
            <p:ph type="ftr" sz="quarter" idx="11"/>
          </p:nvPr>
        </p:nvSpPr>
        <p:spPr/>
        <p:txBody>
          <a:bodyPr/>
          <a:lstStyle/>
          <a:p>
            <a:endParaRPr lang="en-TH"/>
          </a:p>
        </p:txBody>
      </p:sp>
      <p:sp>
        <p:nvSpPr>
          <p:cNvPr id="7" name="Slide Number Placeholder 6"/>
          <p:cNvSpPr>
            <a:spLocks noGrp="1"/>
          </p:cNvSpPr>
          <p:nvPr>
            <p:ph type="sldNum" sz="quarter" idx="12"/>
          </p:nvPr>
        </p:nvSpPr>
        <p:spPr/>
        <p:txBody>
          <a:bodyPr/>
          <a:lstStyle/>
          <a:p>
            <a:fld id="{06E5CAF6-AA2B-5D49-A341-07984A18BF5C}" type="slidenum">
              <a:rPr lang="en-TH" smtClean="0"/>
              <a:t>‹#›</a:t>
            </a:fld>
            <a:endParaRPr lang="en-TH"/>
          </a:p>
        </p:txBody>
      </p:sp>
    </p:spTree>
    <p:extLst>
      <p:ext uri="{BB962C8B-B14F-4D97-AF65-F5344CB8AC3E}">
        <p14:creationId xmlns:p14="http://schemas.microsoft.com/office/powerpoint/2010/main" val="1783345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F04CF8A-2C78-AB4E-8C99-4C3F59EC46EB}" type="datetimeFigureOut">
              <a:rPr lang="en-TH" smtClean="0"/>
              <a:t>4/7/2024 R</a:t>
            </a:fld>
            <a:endParaRPr lang="en-TH"/>
          </a:p>
        </p:txBody>
      </p:sp>
      <p:sp>
        <p:nvSpPr>
          <p:cNvPr id="6" name="Footer Placeholder 5"/>
          <p:cNvSpPr>
            <a:spLocks noGrp="1"/>
          </p:cNvSpPr>
          <p:nvPr>
            <p:ph type="ftr" sz="quarter" idx="11"/>
          </p:nvPr>
        </p:nvSpPr>
        <p:spPr/>
        <p:txBody>
          <a:bodyPr/>
          <a:lstStyle/>
          <a:p>
            <a:endParaRPr lang="en-TH"/>
          </a:p>
        </p:txBody>
      </p:sp>
      <p:sp>
        <p:nvSpPr>
          <p:cNvPr id="7" name="Slide Number Placeholder 6"/>
          <p:cNvSpPr>
            <a:spLocks noGrp="1"/>
          </p:cNvSpPr>
          <p:nvPr>
            <p:ph type="sldNum" sz="quarter" idx="12"/>
          </p:nvPr>
        </p:nvSpPr>
        <p:spPr/>
        <p:txBody>
          <a:bodyPr/>
          <a:lstStyle/>
          <a:p>
            <a:fld id="{06E5CAF6-AA2B-5D49-A341-07984A18BF5C}" type="slidenum">
              <a:rPr lang="en-TH" smtClean="0"/>
              <a:t>‹#›</a:t>
            </a:fld>
            <a:endParaRPr lang="en-TH"/>
          </a:p>
        </p:txBody>
      </p:sp>
    </p:spTree>
    <p:extLst>
      <p:ext uri="{BB962C8B-B14F-4D97-AF65-F5344CB8AC3E}">
        <p14:creationId xmlns:p14="http://schemas.microsoft.com/office/powerpoint/2010/main" val="4768439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BF04CF8A-2C78-AB4E-8C99-4C3F59EC46EB}" type="datetimeFigureOut">
              <a:rPr lang="en-TH" smtClean="0"/>
              <a:t>4/7/2024 R</a:t>
            </a:fld>
            <a:endParaRPr lang="en-TH"/>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TH"/>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06E5CAF6-AA2B-5D49-A341-07984A18BF5C}" type="slidenum">
              <a:rPr lang="en-TH" smtClean="0"/>
              <a:t>‹#›</a:t>
            </a:fld>
            <a:endParaRPr lang="en-TH"/>
          </a:p>
        </p:txBody>
      </p:sp>
    </p:spTree>
    <p:extLst>
      <p:ext uri="{BB962C8B-B14F-4D97-AF65-F5344CB8AC3E}">
        <p14:creationId xmlns:p14="http://schemas.microsoft.com/office/powerpoint/2010/main" val="1936930943"/>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DA04D7F-2A34-21C7-F4DC-344E3B836476}"/>
              </a:ext>
            </a:extLst>
          </p:cNvPr>
          <p:cNvSpPr txBox="1"/>
          <p:nvPr/>
        </p:nvSpPr>
        <p:spPr>
          <a:xfrm>
            <a:off x="1089212" y="662510"/>
            <a:ext cx="10004612" cy="1200329"/>
          </a:xfrm>
          <a:prstGeom prst="rect">
            <a:avLst/>
          </a:prstGeom>
          <a:noFill/>
        </p:spPr>
        <p:txBody>
          <a:bodyPr wrap="square">
            <a:spAutoFit/>
          </a:bodyPr>
          <a:lstStyle/>
          <a:p>
            <a:pPr algn="ctr"/>
            <a:r>
              <a:rPr lang="en-US" sz="3600" b="1" dirty="0"/>
              <a:t>Context of Educational Administration and Organization</a:t>
            </a:r>
            <a:r>
              <a:rPr lang="en-TH" sz="3600" b="1" dirty="0"/>
              <a:t> </a:t>
            </a:r>
          </a:p>
        </p:txBody>
      </p:sp>
      <p:sp>
        <p:nvSpPr>
          <p:cNvPr id="4" name="ชื่อเรื่องรอง 2">
            <a:extLst>
              <a:ext uri="{FF2B5EF4-FFF2-40B4-BE49-F238E27FC236}">
                <a16:creationId xmlns:a16="http://schemas.microsoft.com/office/drawing/2014/main" id="{0C2D90C3-E296-B1C8-2981-524AB3954F45}"/>
              </a:ext>
            </a:extLst>
          </p:cNvPr>
          <p:cNvSpPr txBox="1">
            <a:spLocks noGrp="1"/>
          </p:cNvSpPr>
          <p:nvPr>
            <p:ph type="subTitle" idx="1"/>
          </p:nvPr>
        </p:nvSpPr>
        <p:spPr>
          <a:xfrm>
            <a:off x="2202761" y="3886200"/>
            <a:ext cx="7643867" cy="1991074"/>
          </a:xfrm>
          <a:prstGeom prst="rect">
            <a:avLst/>
          </a:prstGeom>
        </p:spPr>
        <p:txBody>
          <a:bodyPr/>
          <a:lstStyle/>
          <a:p>
            <a:pPr algn="r" defTabSz="751361">
              <a:defRPr sz="3267"/>
            </a:pPr>
            <a:r>
              <a:rPr lang="en-US" b="1" dirty="0"/>
              <a:t>Prof. Dr. Saman Asawapoom</a:t>
            </a:r>
            <a:r>
              <a:rPr b="1" dirty="0"/>
              <a:t> </a:t>
            </a:r>
          </a:p>
          <a:p>
            <a:pPr algn="r" defTabSz="751361">
              <a:defRPr sz="4356"/>
            </a:pPr>
            <a:r>
              <a:rPr lang="en-US" sz="4000" b="1" dirty="0"/>
              <a:t>Si Sa </a:t>
            </a:r>
            <a:r>
              <a:rPr lang="en-US" sz="4000" b="1" dirty="0" err="1"/>
              <a:t>Ket</a:t>
            </a:r>
            <a:r>
              <a:rPr lang="en-US" sz="4000" b="1" dirty="0"/>
              <a:t> Rajabhat University</a:t>
            </a:r>
            <a:r>
              <a:rPr lang="th-TH" sz="4000" b="1" dirty="0"/>
              <a:t> </a:t>
            </a:r>
            <a:r>
              <a:rPr lang="th-TH" b="1" dirty="0"/>
              <a:t>(</a:t>
            </a:r>
            <a:r>
              <a:rPr lang="en-US" sz="2800" b="1" dirty="0"/>
              <a:t>1/2024</a:t>
            </a:r>
            <a:r>
              <a:rPr lang="th-TH" b="1" dirty="0"/>
              <a:t>)</a:t>
            </a:r>
            <a:r>
              <a:rPr b="1" dirty="0"/>
              <a:t> </a:t>
            </a:r>
          </a:p>
        </p:txBody>
      </p:sp>
    </p:spTree>
    <p:extLst>
      <p:ext uri="{BB962C8B-B14F-4D97-AF65-F5344CB8AC3E}">
        <p14:creationId xmlns:p14="http://schemas.microsoft.com/office/powerpoint/2010/main" val="19586210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1233053" y="690162"/>
            <a:ext cx="9767454" cy="2554545"/>
          </a:xfrm>
          <a:prstGeom prst="rect">
            <a:avLst/>
          </a:prstGeom>
          <a:noFill/>
        </p:spPr>
        <p:txBody>
          <a:bodyPr wrap="square" rtlCol="0">
            <a:spAutoFit/>
          </a:bodyPr>
          <a:lstStyle/>
          <a:p>
            <a:pPr lvl="0"/>
            <a:r>
              <a:rPr lang="th-TH" sz="40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4000" b="1" kern="100" dirty="0">
                <a:effectLst/>
                <a:latin typeface="Calibri" panose="020F0502020204030204" pitchFamily="34" charset="0"/>
                <a:ea typeface="Calibri" panose="020F0502020204030204" pitchFamily="34" charset="0"/>
                <a:cs typeface="Cordia New" panose="020B0304020202020204" pitchFamily="34" charset="-34"/>
              </a:rPr>
              <a:t>	Influence sources of politic that affect educational administration are politic products,  politician behaviors, and politic enforcement.  </a:t>
            </a:r>
            <a:endParaRPr lang="en-TH" sz="4000" b="1" kern="100" dirty="0">
              <a:effectLst/>
              <a:latin typeface="Calibri" panose="020F0502020204030204" pitchFamily="34" charset="0"/>
              <a:ea typeface="Calibri" panose="020F0502020204030204" pitchFamily="34" charset="0"/>
              <a:cs typeface="Cordia New" panose="020B0304020202020204" pitchFamily="34" charset="-34"/>
            </a:endParaRP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
        <p:nvSpPr>
          <p:cNvPr id="3" name="TextBox 2">
            <a:extLst>
              <a:ext uri="{FF2B5EF4-FFF2-40B4-BE49-F238E27FC236}">
                <a16:creationId xmlns:a16="http://schemas.microsoft.com/office/drawing/2014/main" id="{6760E430-6FFB-2535-984B-87D8682BF846}"/>
              </a:ext>
            </a:extLst>
          </p:cNvPr>
          <p:cNvSpPr txBox="1"/>
          <p:nvPr/>
        </p:nvSpPr>
        <p:spPr>
          <a:xfrm>
            <a:off x="1385453" y="3627336"/>
            <a:ext cx="9767454" cy="2554545"/>
          </a:xfrm>
          <a:prstGeom prst="rect">
            <a:avLst/>
          </a:prstGeom>
          <a:noFill/>
        </p:spPr>
        <p:txBody>
          <a:bodyPr wrap="square" rtlCol="0">
            <a:spAutoFit/>
          </a:bodyPr>
          <a:lstStyle/>
          <a:p>
            <a:pPr lvl="0"/>
            <a:r>
              <a:rPr lang="th-TH" sz="40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40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4000" b="1" kern="100" dirty="0">
                <a:latin typeface="Calibri" panose="020F0502020204030204" pitchFamily="34" charset="0"/>
                <a:ea typeface="Calibri" panose="020F0502020204030204" pitchFamily="34" charset="0"/>
                <a:cs typeface="Cordia New" panose="020B0304020202020204" pitchFamily="34" charset="-34"/>
              </a:rPr>
              <a:t>Administrator and school personnel should take related politic influence sources to consideration to run educational  organization. </a:t>
            </a:r>
            <a:endParaRPr lang="en-TH" sz="4000" b="1" kern="100" dirty="0">
              <a:effectLst/>
              <a:latin typeface="Calibri" panose="020F0502020204030204" pitchFamily="34" charset="0"/>
              <a:ea typeface="Calibri" panose="020F0502020204030204" pitchFamily="34" charset="0"/>
              <a:cs typeface="Cordia New" panose="020B0304020202020204" pitchFamily="34" charset="-34"/>
            </a:endParaRPr>
          </a:p>
        </p:txBody>
      </p:sp>
    </p:spTree>
    <p:extLst>
      <p:ext uri="{BB962C8B-B14F-4D97-AF65-F5344CB8AC3E}">
        <p14:creationId xmlns:p14="http://schemas.microsoft.com/office/powerpoint/2010/main" val="1212717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886692" y="246837"/>
            <a:ext cx="10584870" cy="3170099"/>
          </a:xfrm>
          <a:prstGeom prst="rect">
            <a:avLst/>
          </a:prstGeom>
          <a:noFill/>
        </p:spPr>
        <p:txBody>
          <a:bodyPr wrap="square" rtlCol="0">
            <a:spAutoFit/>
          </a:bodyPr>
          <a:lstStyle/>
          <a:p>
            <a:pPr lvl="0"/>
            <a:r>
              <a:rPr lang="th-TH" sz="40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40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4000" b="1" kern="100" dirty="0">
                <a:solidFill>
                  <a:srgbClr val="FFFF00"/>
                </a:solidFill>
                <a:effectLst/>
                <a:latin typeface="Calibri" panose="020F0502020204030204" pitchFamily="34" charset="0"/>
                <a:ea typeface="Calibri" panose="020F0502020204030204" pitchFamily="34" charset="0"/>
                <a:cs typeface="Cordia New" panose="020B0304020202020204" pitchFamily="34" charset="-34"/>
              </a:rPr>
              <a:t>Social</a:t>
            </a:r>
            <a:r>
              <a:rPr lang="en-US" sz="40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 context</a:t>
            </a:r>
          </a:p>
          <a:p>
            <a:pPr lvl="0"/>
            <a:r>
              <a:rPr lang="en-US" sz="40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		</a:t>
            </a:r>
            <a:r>
              <a:rPr lang="en-US" sz="4000" b="1" kern="100" dirty="0">
                <a:latin typeface="Calibri" panose="020F0502020204030204" pitchFamily="34" charset="0"/>
                <a:ea typeface="Calibri" panose="020F0502020204030204" pitchFamily="34" charset="0"/>
                <a:cs typeface="Cordia New" panose="020B0304020202020204" pitchFamily="34" charset="-34"/>
              </a:rPr>
              <a:t>Social context of educational administration refers to various factors that influence administrative process in educational organization, in this case: school</a:t>
            </a: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
        <p:nvSpPr>
          <p:cNvPr id="3" name="TextBox 2">
            <a:extLst>
              <a:ext uri="{FF2B5EF4-FFF2-40B4-BE49-F238E27FC236}">
                <a16:creationId xmlns:a16="http://schemas.microsoft.com/office/drawing/2014/main" id="{08665B1C-5675-7BB5-EA19-34F57E3D59A8}"/>
              </a:ext>
            </a:extLst>
          </p:cNvPr>
          <p:cNvSpPr txBox="1"/>
          <p:nvPr/>
        </p:nvSpPr>
        <p:spPr>
          <a:xfrm>
            <a:off x="1343888" y="3724295"/>
            <a:ext cx="10127674" cy="1938992"/>
          </a:xfrm>
          <a:prstGeom prst="rect">
            <a:avLst/>
          </a:prstGeom>
          <a:noFill/>
        </p:spPr>
        <p:txBody>
          <a:bodyPr wrap="square" rtlCol="0">
            <a:spAutoFit/>
          </a:bodyPr>
          <a:lstStyle/>
          <a:p>
            <a:pPr lvl="0"/>
            <a:r>
              <a:rPr lang="th-TH" sz="40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40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4000" b="1" kern="100" dirty="0">
                <a:latin typeface="Calibri" panose="020F0502020204030204" pitchFamily="34" charset="0"/>
                <a:ea typeface="Calibri" panose="020F0502020204030204" pitchFamily="34" charset="0"/>
                <a:cs typeface="Cordia New" panose="020B0304020202020204" pitchFamily="34" charset="-34"/>
              </a:rPr>
              <a:t>To define social context of educational administration depends on how you define school organization</a:t>
            </a:r>
            <a:endParaRPr lang="en-TH" sz="4000" b="1" kern="100" dirty="0">
              <a:effectLst/>
              <a:latin typeface="Calibri" panose="020F0502020204030204" pitchFamily="34" charset="0"/>
              <a:ea typeface="Calibri" panose="020F0502020204030204" pitchFamily="34" charset="0"/>
              <a:cs typeface="Cordia New" panose="020B0304020202020204" pitchFamily="34" charset="-34"/>
            </a:endParaRPr>
          </a:p>
        </p:txBody>
      </p:sp>
    </p:spTree>
    <p:extLst>
      <p:ext uri="{BB962C8B-B14F-4D97-AF65-F5344CB8AC3E}">
        <p14:creationId xmlns:p14="http://schemas.microsoft.com/office/powerpoint/2010/main" val="95481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1233053" y="565471"/>
            <a:ext cx="9767454" cy="5632311"/>
          </a:xfrm>
          <a:prstGeom prst="rect">
            <a:avLst/>
          </a:prstGeom>
          <a:noFill/>
        </p:spPr>
        <p:txBody>
          <a:bodyPr wrap="square" rtlCol="0">
            <a:spAutoFit/>
          </a:bodyPr>
          <a:lstStyle/>
          <a:p>
            <a:pPr lvl="0"/>
            <a:r>
              <a:rPr lang="th-TH" sz="36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6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600" b="1" kern="100" dirty="0">
                <a:latin typeface="Calibri" panose="020F0502020204030204" pitchFamily="34" charset="0"/>
                <a:ea typeface="Calibri" panose="020F0502020204030204" pitchFamily="34" charset="0"/>
                <a:cs typeface="Cordia New" panose="020B0304020202020204" pitchFamily="34" charset="-34"/>
              </a:rPr>
              <a:t>According to the definition of organization as a social entity compiling of two or more people who come to work together to achieve goal (s). Then if we define school as an organization as a social entity compiling of administrator, teachers, school personnel and students who come to work together for the student learning.   In this case, parents are social context, but if we include parents in the definition of school as an organization, parents are not social context. </a:t>
            </a:r>
            <a:endParaRPr lang="en-TH" sz="3600" b="1" kern="100" dirty="0">
              <a:effectLst/>
              <a:latin typeface="Calibri" panose="020F0502020204030204" pitchFamily="34" charset="0"/>
              <a:ea typeface="Calibri" panose="020F0502020204030204" pitchFamily="34" charset="0"/>
              <a:cs typeface="Cordia New" panose="020B0304020202020204" pitchFamily="34" charset="-34"/>
            </a:endParaRP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Tree>
    <p:extLst>
      <p:ext uri="{BB962C8B-B14F-4D97-AF65-F5344CB8AC3E}">
        <p14:creationId xmlns:p14="http://schemas.microsoft.com/office/powerpoint/2010/main" val="41506557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1233053" y="1022676"/>
            <a:ext cx="9767454" cy="5016758"/>
          </a:xfrm>
          <a:prstGeom prst="rect">
            <a:avLst/>
          </a:prstGeom>
          <a:noFill/>
        </p:spPr>
        <p:txBody>
          <a:bodyPr wrap="square" rtlCol="0">
            <a:spAutoFit/>
          </a:bodyPr>
          <a:lstStyle/>
          <a:p>
            <a:pPr lvl="0"/>
            <a:r>
              <a:rPr lang="th-TH" sz="40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40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4000" b="1" kern="100" dirty="0">
                <a:latin typeface="Calibri" panose="020F0502020204030204" pitchFamily="34" charset="0"/>
                <a:ea typeface="Calibri" panose="020F0502020204030204" pitchFamily="34" charset="0"/>
                <a:cs typeface="Cordia New" panose="020B0304020202020204" pitchFamily="34" charset="-34"/>
              </a:rPr>
              <a:t>Social context signifies role and action of social figures that affect educational administration.  Key figures that shape educational organization and administration are individual social members, students’ parents, and local organizations. Social context influence education in term of needs, participation, resistance, and support.   </a:t>
            </a:r>
            <a:endParaRPr lang="en-TH" sz="4000" b="1" kern="100" dirty="0">
              <a:effectLst/>
              <a:latin typeface="Calibri" panose="020F0502020204030204" pitchFamily="34" charset="0"/>
              <a:ea typeface="Calibri" panose="020F0502020204030204" pitchFamily="34" charset="0"/>
              <a:cs typeface="Cordia New" panose="020B0304020202020204" pitchFamily="34" charset="-34"/>
            </a:endParaRP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Tree>
    <p:extLst>
      <p:ext uri="{BB962C8B-B14F-4D97-AF65-F5344CB8AC3E}">
        <p14:creationId xmlns:p14="http://schemas.microsoft.com/office/powerpoint/2010/main" val="33152111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609600" y="426916"/>
            <a:ext cx="10723418" cy="6247864"/>
          </a:xfrm>
          <a:prstGeom prst="rect">
            <a:avLst/>
          </a:prstGeom>
          <a:noFill/>
        </p:spPr>
        <p:txBody>
          <a:bodyPr wrap="square" rtlCol="0">
            <a:spAutoFit/>
          </a:bodyPr>
          <a:lstStyle/>
          <a:p>
            <a:pPr lvl="0"/>
            <a:r>
              <a:rPr lang="th-TH" sz="40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40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4000" b="1" kern="100" dirty="0">
                <a:solidFill>
                  <a:srgbClr val="FFFF00"/>
                </a:solidFill>
                <a:effectLst/>
                <a:latin typeface="Calibri" panose="020F0502020204030204" pitchFamily="34" charset="0"/>
                <a:ea typeface="Calibri" panose="020F0502020204030204" pitchFamily="34" charset="0"/>
                <a:cs typeface="Cordia New" panose="020B0304020202020204" pitchFamily="34" charset="-34"/>
              </a:rPr>
              <a:t>Culture context</a:t>
            </a:r>
          </a:p>
          <a:p>
            <a:pPr lvl="0"/>
            <a:r>
              <a:rPr lang="th-TH" sz="40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4000" b="1" kern="100" dirty="0">
                <a:effectLst/>
                <a:latin typeface="Calibri" panose="020F0502020204030204" pitchFamily="34" charset="0"/>
                <a:ea typeface="Calibri" panose="020F0502020204030204" pitchFamily="34" charset="0"/>
                <a:cs typeface="Cordia New" panose="020B0304020202020204" pitchFamily="34" charset="-34"/>
              </a:rPr>
              <a:t>I separate culture context from social context because I think of social context as roles and functions of social figures toward schools whil</a:t>
            </a:r>
            <a:r>
              <a:rPr lang="en-US" sz="4000" b="1" kern="100" dirty="0">
                <a:latin typeface="Calibri" panose="020F0502020204030204" pitchFamily="34" charset="0"/>
                <a:ea typeface="Calibri" panose="020F0502020204030204" pitchFamily="34" charset="0"/>
                <a:cs typeface="Cordia New" panose="020B0304020202020204" pitchFamily="34" charset="-34"/>
              </a:rPr>
              <a:t>e culture context is more like condition that shape and mold student learning.</a:t>
            </a:r>
          </a:p>
          <a:p>
            <a:pPr lvl="0"/>
            <a:r>
              <a:rPr lang="en-US" sz="4000" b="1" kern="100" dirty="0">
                <a:latin typeface="Calibri" panose="020F0502020204030204" pitchFamily="34" charset="0"/>
                <a:ea typeface="Calibri" panose="020F0502020204030204" pitchFamily="34" charset="0"/>
                <a:cs typeface="Cordia New" panose="020B0304020202020204" pitchFamily="34" charset="-34"/>
              </a:rPr>
              <a:t>		Culture is highly abstract concept, appearing in forms of behaviors, norms, and artifacts based on understanding, believes, values of social members </a:t>
            </a:r>
            <a:endParaRPr lang="en-TH" sz="4000" b="1" kern="100" dirty="0">
              <a:effectLst/>
              <a:latin typeface="Calibri" panose="020F0502020204030204" pitchFamily="34" charset="0"/>
              <a:ea typeface="Calibri" panose="020F0502020204030204" pitchFamily="34" charset="0"/>
              <a:cs typeface="Cordia New" panose="020B0304020202020204" pitchFamily="34" charset="-34"/>
            </a:endParaRP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Tree>
    <p:extLst>
      <p:ext uri="{BB962C8B-B14F-4D97-AF65-F5344CB8AC3E}">
        <p14:creationId xmlns:p14="http://schemas.microsoft.com/office/powerpoint/2010/main" val="9132385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1233053" y="1479876"/>
            <a:ext cx="9767454" cy="3785652"/>
          </a:xfrm>
          <a:prstGeom prst="rect">
            <a:avLst/>
          </a:prstGeom>
          <a:noFill/>
        </p:spPr>
        <p:txBody>
          <a:bodyPr wrap="square" rtlCol="0">
            <a:spAutoFit/>
          </a:bodyPr>
          <a:lstStyle/>
          <a:p>
            <a:pPr lvl="0"/>
            <a:r>
              <a:rPr lang="th-TH" sz="40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40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4000" b="1" kern="100" dirty="0">
                <a:latin typeface="Calibri" panose="020F0502020204030204" pitchFamily="34" charset="0"/>
                <a:ea typeface="Calibri" panose="020F0502020204030204" pitchFamily="34" charset="0"/>
                <a:cs typeface="Cordia New" panose="020B0304020202020204" pitchFamily="34" charset="-34"/>
              </a:rPr>
              <a:t>You might try your best to mold student mind that ‘being honest is high standard morality, but corruption is seen in every level of societies. Prediction of educational outcome would conform social norms rather than lesson taught.   Would you think so? </a:t>
            </a:r>
            <a:endParaRPr lang="en-TH" sz="4000" b="1" kern="100" dirty="0">
              <a:effectLst/>
              <a:latin typeface="Calibri" panose="020F0502020204030204" pitchFamily="34" charset="0"/>
              <a:ea typeface="Calibri" panose="020F0502020204030204" pitchFamily="34" charset="0"/>
              <a:cs typeface="Cordia New" panose="020B0304020202020204" pitchFamily="34" charset="-34"/>
            </a:endParaRP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Tree>
    <p:extLst>
      <p:ext uri="{BB962C8B-B14F-4D97-AF65-F5344CB8AC3E}">
        <p14:creationId xmlns:p14="http://schemas.microsoft.com/office/powerpoint/2010/main" val="32643732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762000" y="385364"/>
            <a:ext cx="10695709" cy="5016758"/>
          </a:xfrm>
          <a:prstGeom prst="rect">
            <a:avLst/>
          </a:prstGeom>
          <a:noFill/>
        </p:spPr>
        <p:txBody>
          <a:bodyPr wrap="square" rtlCol="0">
            <a:spAutoFit/>
          </a:bodyPr>
          <a:lstStyle/>
          <a:p>
            <a:pPr lvl="0"/>
            <a:r>
              <a:rPr lang="th-TH" sz="40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40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40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Economic context</a:t>
            </a:r>
          </a:p>
          <a:p>
            <a:pPr lvl="0"/>
            <a:r>
              <a:rPr lang="en-US" sz="40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4000" b="1" kern="100" dirty="0">
                <a:latin typeface="Calibri" panose="020F0502020204030204" pitchFamily="34" charset="0"/>
                <a:ea typeface="Calibri" panose="020F0502020204030204" pitchFamily="34" charset="0"/>
                <a:cs typeface="Cordia New" panose="020B0304020202020204" pitchFamily="34" charset="-34"/>
              </a:rPr>
              <a:t>Economic context, mostly, refers to financial circumstances of a particular setting. Educational budgets, parents’ incomes, and overall living standard of society members are key factors of economic context of educational administration. These factors affect education directly and indirectly as following:  </a:t>
            </a:r>
            <a:endParaRPr lang="en-TH" sz="4000" b="1" kern="100" dirty="0">
              <a:effectLst/>
              <a:latin typeface="Calibri" panose="020F0502020204030204" pitchFamily="34" charset="0"/>
              <a:ea typeface="Calibri" panose="020F0502020204030204" pitchFamily="34" charset="0"/>
              <a:cs typeface="Cordia New" panose="020B0304020202020204" pitchFamily="34" charset="-34"/>
            </a:endParaRP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Tree>
    <p:extLst>
      <p:ext uri="{BB962C8B-B14F-4D97-AF65-F5344CB8AC3E}">
        <p14:creationId xmlns:p14="http://schemas.microsoft.com/office/powerpoint/2010/main" val="23322241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526472" y="413066"/>
            <a:ext cx="11208328" cy="6247864"/>
          </a:xfrm>
          <a:prstGeom prst="rect">
            <a:avLst/>
          </a:prstGeom>
          <a:noFill/>
        </p:spPr>
        <p:txBody>
          <a:bodyPr wrap="square" rtlCol="0">
            <a:spAutoFit/>
          </a:bodyPr>
          <a:lstStyle/>
          <a:p>
            <a:pPr lvl="0"/>
            <a:r>
              <a:rPr lang="th-TH" sz="40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40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4000" b="1" kern="100" dirty="0">
                <a:latin typeface="Calibri" panose="020F0502020204030204" pitchFamily="34" charset="0"/>
                <a:ea typeface="Calibri" panose="020F0502020204030204" pitchFamily="34" charset="0"/>
                <a:cs typeface="Cordia New" panose="020B0304020202020204" pitchFamily="34" charset="-34"/>
              </a:rPr>
              <a:t>Educational budget is primary source providing for educational personnel, buildings, equipment, resources, and operational transformation of education. Sufficient and efficient budget leads to better education.</a:t>
            </a:r>
          </a:p>
          <a:p>
            <a:pPr lvl="0"/>
            <a:r>
              <a:rPr lang="en-US" sz="4000" b="1" kern="100" dirty="0">
                <a:effectLst/>
                <a:latin typeface="Calibri" panose="020F0502020204030204" pitchFamily="34" charset="0"/>
                <a:ea typeface="Calibri" panose="020F0502020204030204" pitchFamily="34" charset="0"/>
                <a:cs typeface="Cordia New" panose="020B0304020202020204" pitchFamily="34" charset="-34"/>
              </a:rPr>
              <a:t>		Parents’</a:t>
            </a:r>
            <a:r>
              <a:rPr lang="en-US" sz="4000" b="1" kern="100" dirty="0">
                <a:latin typeface="Calibri" panose="020F0502020204030204" pitchFamily="34" charset="0"/>
                <a:ea typeface="Calibri" panose="020F0502020204030204" pitchFamily="34" charset="0"/>
                <a:cs typeface="Cordia New" panose="020B0304020202020204" pitchFamily="34" charset="-34"/>
              </a:rPr>
              <a:t> incomes provide both psychological and practical supports of students’ learning.</a:t>
            </a:r>
          </a:p>
          <a:p>
            <a:pPr lvl="0"/>
            <a:r>
              <a:rPr lang="en-US" sz="4000" b="1" kern="100" dirty="0">
                <a:effectLst/>
                <a:latin typeface="Calibri" panose="020F0502020204030204" pitchFamily="34" charset="0"/>
                <a:ea typeface="Calibri" panose="020F0502020204030204" pitchFamily="34" charset="0"/>
                <a:cs typeface="Cordia New" panose="020B0304020202020204" pitchFamily="34" charset="-34"/>
              </a:rPr>
              <a:t>		And overall </a:t>
            </a:r>
            <a:r>
              <a:rPr lang="en-US" sz="4000" b="1" kern="100" dirty="0">
                <a:latin typeface="Calibri" panose="020F0502020204030204" pitchFamily="34" charset="0"/>
                <a:ea typeface="Calibri" panose="020F0502020204030204" pitchFamily="34" charset="0"/>
                <a:cs typeface="Cordia New" panose="020B0304020202020204" pitchFamily="34" charset="-34"/>
              </a:rPr>
              <a:t>well-being of society members yield positive and supportive environment towards community education as whole. </a:t>
            </a:r>
            <a:endParaRPr lang="en-TH" sz="4000" b="1" kern="100" dirty="0">
              <a:effectLst/>
              <a:latin typeface="Calibri" panose="020F0502020204030204" pitchFamily="34" charset="0"/>
              <a:ea typeface="Calibri" panose="020F0502020204030204" pitchFamily="34" charset="0"/>
              <a:cs typeface="Cordia New" panose="020B0304020202020204" pitchFamily="34" charset="-34"/>
            </a:endParaRP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Tree>
    <p:extLst>
      <p:ext uri="{BB962C8B-B14F-4D97-AF65-F5344CB8AC3E}">
        <p14:creationId xmlns:p14="http://schemas.microsoft.com/office/powerpoint/2010/main" val="4851284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540327" y="537757"/>
            <a:ext cx="10723418" cy="5632311"/>
          </a:xfrm>
          <a:prstGeom prst="rect">
            <a:avLst/>
          </a:prstGeom>
          <a:noFill/>
        </p:spPr>
        <p:txBody>
          <a:bodyPr wrap="square" rtlCol="0">
            <a:spAutoFit/>
          </a:bodyPr>
          <a:lstStyle/>
          <a:p>
            <a:pPr lvl="0"/>
            <a:r>
              <a:rPr lang="th-TH" sz="40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40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4000" b="1" kern="100" dirty="0">
                <a:solidFill>
                  <a:srgbClr val="FFFF00"/>
                </a:solidFill>
                <a:effectLst/>
                <a:latin typeface="Calibri" panose="020F0502020204030204" pitchFamily="34" charset="0"/>
                <a:ea typeface="Calibri" panose="020F0502020204030204" pitchFamily="34" charset="0"/>
                <a:cs typeface="Cordia New" panose="020B0304020202020204" pitchFamily="34" charset="-34"/>
              </a:rPr>
              <a:t>Technological context</a:t>
            </a:r>
          </a:p>
          <a:p>
            <a:pPr lvl="0"/>
            <a:r>
              <a:rPr lang="en-US" sz="4000" b="1" kern="100" dirty="0">
                <a:latin typeface="Calibri" panose="020F0502020204030204" pitchFamily="34" charset="0"/>
                <a:ea typeface="Calibri" panose="020F0502020204030204" pitchFamily="34" charset="0"/>
                <a:cs typeface="Cordia New" panose="020B0304020202020204" pitchFamily="34" charset="-34"/>
              </a:rPr>
              <a:t>		Technological context refers to the influences of technology on educational administration.  And when we talk about technology, we mean two types of technology : methodological technology and equipment or tool technology. Based on these two types of technology, you could easily recognize how technology influences school administration.  </a:t>
            </a:r>
            <a:endParaRPr lang="en-TH" sz="4000" b="1" kern="100" dirty="0">
              <a:effectLst/>
              <a:latin typeface="Calibri" panose="020F0502020204030204" pitchFamily="34" charset="0"/>
              <a:ea typeface="Calibri" panose="020F0502020204030204" pitchFamily="34" charset="0"/>
              <a:cs typeface="Cordia New" panose="020B0304020202020204" pitchFamily="34" charset="-34"/>
            </a:endParaRP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Tree>
    <p:extLst>
      <p:ext uri="{BB962C8B-B14F-4D97-AF65-F5344CB8AC3E}">
        <p14:creationId xmlns:p14="http://schemas.microsoft.com/office/powerpoint/2010/main" val="30703850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1233053" y="1507585"/>
            <a:ext cx="9767454" cy="4401205"/>
          </a:xfrm>
          <a:prstGeom prst="rect">
            <a:avLst/>
          </a:prstGeom>
          <a:noFill/>
        </p:spPr>
        <p:txBody>
          <a:bodyPr wrap="square" rtlCol="0">
            <a:spAutoFit/>
          </a:bodyPr>
          <a:lstStyle/>
          <a:p>
            <a:pPr lvl="0"/>
            <a:r>
              <a:rPr lang="th-TH" sz="40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40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4000" b="1" kern="100" dirty="0">
                <a:latin typeface="Calibri" panose="020F0502020204030204" pitchFamily="34" charset="0"/>
                <a:ea typeface="Calibri" panose="020F0502020204030204" pitchFamily="34" charset="0"/>
                <a:cs typeface="Cordia New" panose="020B0304020202020204" pitchFamily="34" charset="-34"/>
              </a:rPr>
              <a:t>Methodological technology refers to methods or technics could be used to operate schools better, more efficiently and effectively.  The technology may be used in the areas of management processes and school-work processes, such as teaching or student counselling, for examples. </a:t>
            </a:r>
            <a:endParaRPr lang="en-TH" sz="4000" b="1" kern="100" dirty="0">
              <a:effectLst/>
              <a:latin typeface="Calibri" panose="020F0502020204030204" pitchFamily="34" charset="0"/>
              <a:ea typeface="Calibri" panose="020F0502020204030204" pitchFamily="34" charset="0"/>
              <a:cs typeface="Cordia New" panose="020B0304020202020204" pitchFamily="34" charset="-34"/>
            </a:endParaRP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Tree>
    <p:extLst>
      <p:ext uri="{BB962C8B-B14F-4D97-AF65-F5344CB8AC3E}">
        <p14:creationId xmlns:p14="http://schemas.microsoft.com/office/powerpoint/2010/main" val="24185658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789710" y="648601"/>
            <a:ext cx="10044546" cy="2554545"/>
          </a:xfrm>
          <a:prstGeom prst="rect">
            <a:avLst/>
          </a:prstGeom>
          <a:noFill/>
        </p:spPr>
        <p:txBody>
          <a:bodyPr wrap="square" rtlCol="0">
            <a:spAutoFit/>
          </a:bodyPr>
          <a:lstStyle/>
          <a:p>
            <a:pPr lvl="0"/>
            <a:r>
              <a:rPr lang="th-TH" sz="40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4000" b="1" kern="100" dirty="0">
                <a:effectLst/>
                <a:latin typeface="Calibri" panose="020F0502020204030204" pitchFamily="34" charset="0"/>
                <a:ea typeface="Calibri" panose="020F0502020204030204" pitchFamily="34" charset="0"/>
                <a:cs typeface="Cordia New" panose="020B0304020202020204" pitchFamily="34" charset="-34"/>
              </a:rPr>
              <a:t>	In the last unit, we share experiences and learni</a:t>
            </a:r>
            <a:r>
              <a:rPr lang="en-US" sz="4000" b="1" kern="100" dirty="0">
                <a:latin typeface="Calibri" panose="020F0502020204030204" pitchFamily="34" charset="0"/>
                <a:ea typeface="Calibri" panose="020F0502020204030204" pitchFamily="34" charset="0"/>
                <a:cs typeface="Cordia New" panose="020B0304020202020204" pitchFamily="34" charset="-34"/>
              </a:rPr>
              <a:t>ngs on various concepts: Education, Learning, Administration, including the development of administration eras  </a:t>
            </a:r>
            <a:r>
              <a:rPr lang="th-TH" sz="4000" b="1" kern="100" dirty="0">
                <a:latin typeface="Calibri" panose="020F0502020204030204" pitchFamily="34" charset="0"/>
                <a:ea typeface="Calibri" panose="020F0502020204030204" pitchFamily="34" charset="0"/>
                <a:cs typeface="Cordia New" panose="020B0304020202020204" pitchFamily="34" charset="-34"/>
              </a:rPr>
              <a:t> </a:t>
            </a:r>
            <a:endParaRPr lang="en-TH" sz="4000" b="1" kern="100" dirty="0">
              <a:effectLst/>
              <a:latin typeface="Calibri" panose="020F0502020204030204" pitchFamily="34" charset="0"/>
              <a:ea typeface="Calibri" panose="020F0502020204030204" pitchFamily="34" charset="0"/>
              <a:cs typeface="Cordia New" panose="020B0304020202020204" pitchFamily="34" charset="-34"/>
            </a:endParaRP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
        <p:nvSpPr>
          <p:cNvPr id="3" name="TextBox 2">
            <a:extLst>
              <a:ext uri="{FF2B5EF4-FFF2-40B4-BE49-F238E27FC236}">
                <a16:creationId xmlns:a16="http://schemas.microsoft.com/office/drawing/2014/main" id="{8909AC72-D634-2C17-56DB-9B35C70DD938}"/>
              </a:ext>
            </a:extLst>
          </p:cNvPr>
          <p:cNvSpPr txBox="1"/>
          <p:nvPr/>
        </p:nvSpPr>
        <p:spPr>
          <a:xfrm>
            <a:off x="969818" y="3419514"/>
            <a:ext cx="9864438" cy="2554545"/>
          </a:xfrm>
          <a:prstGeom prst="rect">
            <a:avLst/>
          </a:prstGeom>
          <a:noFill/>
        </p:spPr>
        <p:txBody>
          <a:bodyPr wrap="square" rtlCol="0">
            <a:spAutoFit/>
          </a:bodyPr>
          <a:lstStyle/>
          <a:p>
            <a:pPr lvl="0"/>
            <a:r>
              <a:rPr lang="th-TH" sz="40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4000" b="1" kern="100" dirty="0">
                <a:effectLst/>
                <a:latin typeface="Calibri" panose="020F0502020204030204" pitchFamily="34" charset="0"/>
                <a:ea typeface="Calibri" panose="020F0502020204030204" pitchFamily="34" charset="0"/>
                <a:cs typeface="Cordia New" panose="020B0304020202020204" pitchFamily="34" charset="-34"/>
              </a:rPr>
              <a:t>	As we all know that educational organization and administration or management are not operated in vacuum, but among context elements  </a:t>
            </a:r>
            <a:r>
              <a:rPr lang="en-US" sz="4000" b="1" kern="100" dirty="0">
                <a:latin typeface="Calibri" panose="020F0502020204030204" pitchFamily="34" charset="0"/>
                <a:ea typeface="Calibri" panose="020F0502020204030204" pitchFamily="34" charset="0"/>
                <a:cs typeface="Cordia New" panose="020B0304020202020204" pitchFamily="34" charset="-34"/>
              </a:rPr>
              <a:t>  </a:t>
            </a:r>
            <a:r>
              <a:rPr lang="th-TH" sz="4000" b="1" kern="100" dirty="0">
                <a:latin typeface="Calibri" panose="020F0502020204030204" pitchFamily="34" charset="0"/>
                <a:ea typeface="Calibri" panose="020F0502020204030204" pitchFamily="34" charset="0"/>
                <a:cs typeface="Cordia New" panose="020B0304020202020204" pitchFamily="34" charset="-34"/>
              </a:rPr>
              <a:t> </a:t>
            </a:r>
            <a:endParaRPr lang="en-TH" sz="4000" b="1" kern="100" dirty="0">
              <a:effectLst/>
              <a:latin typeface="Calibri" panose="020F0502020204030204" pitchFamily="34" charset="0"/>
              <a:ea typeface="Calibri" panose="020F0502020204030204" pitchFamily="34" charset="0"/>
              <a:cs typeface="Cordia New" panose="020B0304020202020204" pitchFamily="34" charset="-34"/>
            </a:endParaRPr>
          </a:p>
        </p:txBody>
      </p:sp>
    </p:spTree>
    <p:extLst>
      <p:ext uri="{BB962C8B-B14F-4D97-AF65-F5344CB8AC3E}">
        <p14:creationId xmlns:p14="http://schemas.microsoft.com/office/powerpoint/2010/main" val="3530804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1233053" y="1604570"/>
            <a:ext cx="9767454" cy="3170099"/>
          </a:xfrm>
          <a:prstGeom prst="rect">
            <a:avLst/>
          </a:prstGeom>
          <a:noFill/>
        </p:spPr>
        <p:txBody>
          <a:bodyPr wrap="square" rtlCol="0">
            <a:spAutoFit/>
          </a:bodyPr>
          <a:lstStyle/>
          <a:p>
            <a:pPr lvl="0"/>
            <a:r>
              <a:rPr lang="th-TH" sz="40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40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4000" b="1" kern="100" dirty="0">
                <a:latin typeface="Calibri" panose="020F0502020204030204" pitchFamily="34" charset="0"/>
                <a:ea typeface="Calibri" panose="020F0502020204030204" pitchFamily="34" charset="0"/>
                <a:cs typeface="Cordia New" panose="020B0304020202020204" pitchFamily="34" charset="-34"/>
              </a:rPr>
              <a:t>Equipment technology refer to hardware and software technology suitable for specific administrative tasks or school-work tasks, such as automatic information program, and Instructional Machine, for examples.  </a:t>
            </a:r>
            <a:endParaRPr lang="en-TH" sz="4000" b="1" kern="100" dirty="0">
              <a:effectLst/>
              <a:latin typeface="Calibri" panose="020F0502020204030204" pitchFamily="34" charset="0"/>
              <a:ea typeface="Calibri" panose="020F0502020204030204" pitchFamily="34" charset="0"/>
              <a:cs typeface="Cordia New" panose="020B0304020202020204" pitchFamily="34" charset="-34"/>
            </a:endParaRP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Tree>
    <p:extLst>
      <p:ext uri="{BB962C8B-B14F-4D97-AF65-F5344CB8AC3E}">
        <p14:creationId xmlns:p14="http://schemas.microsoft.com/office/powerpoint/2010/main" val="13974629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803563" y="717872"/>
            <a:ext cx="10404763" cy="5632311"/>
          </a:xfrm>
          <a:prstGeom prst="rect">
            <a:avLst/>
          </a:prstGeom>
          <a:noFill/>
        </p:spPr>
        <p:txBody>
          <a:bodyPr wrap="square" rtlCol="0">
            <a:spAutoFit/>
          </a:bodyPr>
          <a:lstStyle/>
          <a:p>
            <a:pPr lvl="0"/>
            <a:r>
              <a:rPr lang="th-TH" sz="4000" b="1" kern="100" dirty="0">
                <a:solidFill>
                  <a:srgbClr val="FFFF00"/>
                </a:solidFill>
                <a:effectLst/>
                <a:latin typeface="Calibri" panose="020F0502020204030204" pitchFamily="34" charset="0"/>
                <a:ea typeface="Calibri" panose="020F0502020204030204" pitchFamily="34" charset="0"/>
                <a:cs typeface="Cordia New" panose="020B0304020202020204" pitchFamily="34" charset="-34"/>
              </a:rPr>
              <a:t>	</a:t>
            </a:r>
            <a:r>
              <a:rPr lang="en-US" sz="4000" b="1" kern="100" dirty="0">
                <a:solidFill>
                  <a:srgbClr val="FFFF00"/>
                </a:solidFill>
                <a:effectLst/>
                <a:latin typeface="Calibri" panose="020F0502020204030204" pitchFamily="34" charset="0"/>
                <a:ea typeface="Calibri" panose="020F0502020204030204" pitchFamily="34" charset="0"/>
                <a:cs typeface="Cordia New" panose="020B0304020202020204" pitchFamily="34" charset="-34"/>
              </a:rPr>
              <a:t>All essence of educational contexts presented earlier covers only how those contexts </a:t>
            </a:r>
            <a:r>
              <a:rPr lang="en-US" sz="40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affect educational or school administration. However, I would like to suggest reversed effects: education as influence towards contexts, meaning how education is functioning to change and upgrade contexts in order to become spiral improvement of the whole systems (Saman </a:t>
            </a:r>
            <a:r>
              <a:rPr lang="en-US" sz="4000" b="1" kern="100" dirty="0" err="1">
                <a:solidFill>
                  <a:srgbClr val="FFFF00"/>
                </a:solidFill>
                <a:latin typeface="Calibri" panose="020F0502020204030204" pitchFamily="34" charset="0"/>
                <a:ea typeface="Calibri" panose="020F0502020204030204" pitchFamily="34" charset="0"/>
                <a:cs typeface="Cordia New" panose="020B0304020202020204" pitchFamily="34" charset="-34"/>
              </a:rPr>
              <a:t>Asawpoom</a:t>
            </a:r>
            <a:r>
              <a:rPr lang="en-US" sz="40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 2021) </a:t>
            </a:r>
            <a:r>
              <a:rPr lang="en-US" sz="4000" b="1" kern="100" dirty="0">
                <a:solidFill>
                  <a:srgbClr val="FFFF00"/>
                </a:solidFill>
                <a:effectLst/>
                <a:latin typeface="Calibri" panose="020F0502020204030204" pitchFamily="34" charset="0"/>
                <a:ea typeface="Calibri" panose="020F0502020204030204" pitchFamily="34" charset="0"/>
                <a:cs typeface="Cordia New" panose="020B0304020202020204" pitchFamily="34" charset="-34"/>
              </a:rPr>
              <a:t> </a:t>
            </a:r>
            <a:endParaRPr lang="en-TH" sz="4000" b="1" kern="100" dirty="0">
              <a:solidFill>
                <a:srgbClr val="FFFF00"/>
              </a:solidFill>
              <a:effectLst/>
              <a:latin typeface="Calibri" panose="020F0502020204030204" pitchFamily="34" charset="0"/>
              <a:ea typeface="Calibri" panose="020F0502020204030204" pitchFamily="34" charset="0"/>
              <a:cs typeface="Cordia New" panose="020B0304020202020204" pitchFamily="34" charset="-34"/>
            </a:endParaRP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Tree>
    <p:extLst>
      <p:ext uri="{BB962C8B-B14F-4D97-AF65-F5344CB8AC3E}">
        <p14:creationId xmlns:p14="http://schemas.microsoft.com/office/powerpoint/2010/main" val="27119628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40363A0-6C53-5C03-0321-486D7A69F5B9}"/>
              </a:ext>
            </a:extLst>
          </p:cNvPr>
          <p:cNvSpPr txBox="1"/>
          <p:nvPr/>
        </p:nvSpPr>
        <p:spPr>
          <a:xfrm>
            <a:off x="276131" y="1535979"/>
            <a:ext cx="11349814" cy="3600986"/>
          </a:xfrm>
          <a:prstGeom prst="rect">
            <a:avLst/>
          </a:prstGeom>
          <a:noFill/>
        </p:spPr>
        <p:txBody>
          <a:bodyPr wrap="square">
            <a:spAutoFit/>
          </a:bodyPr>
          <a:lstStyle/>
          <a:p>
            <a:r>
              <a:rPr lang="en-US" sz="3200" b="1" dirty="0">
                <a:latin typeface="Gill Sans" panose="020B0502020104020203" pitchFamily="34" charset="-79"/>
                <a:cs typeface="Gill Sans" panose="020B0502020104020203" pitchFamily="34" charset="-79"/>
              </a:rPr>
              <a:t>	</a:t>
            </a:r>
            <a:r>
              <a:rPr lang="en-US" sz="2800" b="1" dirty="0">
                <a:solidFill>
                  <a:srgbClr val="FFFF00"/>
                </a:solidFill>
                <a:latin typeface="Angsana New" panose="02020603050405020304" pitchFamily="18" charset="-34"/>
                <a:cs typeface="Angsana New" panose="02020603050405020304" pitchFamily="18" charset="-34"/>
              </a:rPr>
              <a:t>Reference resources</a:t>
            </a:r>
            <a:r>
              <a:rPr lang="en-US" sz="2800" b="1" dirty="0">
                <a:latin typeface="Angsana New" panose="02020603050405020304" pitchFamily="18" charset="-34"/>
                <a:cs typeface="Angsana New" panose="02020603050405020304" pitchFamily="18" charset="-34"/>
              </a:rPr>
              <a:t>	</a:t>
            </a:r>
          </a:p>
          <a:p>
            <a:r>
              <a:rPr lang="en-US" sz="2800" b="1" dirty="0">
                <a:latin typeface="Angsana New" panose="02020603050405020304" pitchFamily="18" charset="-34"/>
                <a:cs typeface="Angsana New" panose="02020603050405020304" pitchFamily="18" charset="-34"/>
              </a:rPr>
              <a:t>	</a:t>
            </a:r>
            <a:r>
              <a:rPr lang="en-US" sz="2800" dirty="0">
                <a:latin typeface="Angsana New" panose="02020603050405020304" pitchFamily="18" charset="-34"/>
                <a:cs typeface="Angsana New" panose="02020603050405020304" pitchFamily="18" charset="-34"/>
              </a:rPr>
              <a:t>Cunningham, W.G. &amp; Cordeiro, P.A. Educational Administration: A Problem-based Approach. </a:t>
            </a:r>
          </a:p>
          <a:p>
            <a:r>
              <a:rPr lang="en-US" sz="2800" dirty="0">
                <a:latin typeface="Angsana New" panose="02020603050405020304" pitchFamily="18" charset="-34"/>
                <a:cs typeface="Angsana New" panose="02020603050405020304" pitchFamily="18" charset="-34"/>
              </a:rPr>
              <a:t>	Dictionary of Royal Academy. (2199).</a:t>
            </a:r>
          </a:p>
          <a:p>
            <a:r>
              <a:rPr lang="en-US" sz="2800" dirty="0">
                <a:latin typeface="Angsana New" panose="02020603050405020304" pitchFamily="18" charset="-34"/>
                <a:cs typeface="Angsana New" panose="02020603050405020304" pitchFamily="18" charset="-34"/>
              </a:rPr>
              <a:t>	</a:t>
            </a:r>
            <a:r>
              <a:rPr lang="en-US" sz="2800" dirty="0" err="1">
                <a:latin typeface="Angsana New" panose="02020603050405020304" pitchFamily="18" charset="-34"/>
                <a:cs typeface="Angsana New" panose="02020603050405020304" pitchFamily="18" charset="-34"/>
              </a:rPr>
              <a:t>Hoy,W.K</a:t>
            </a:r>
            <a:r>
              <a:rPr lang="en-US" sz="2800">
                <a:latin typeface="Angsana New" panose="02020603050405020304" pitchFamily="18" charset="-34"/>
                <a:cs typeface="Angsana New" panose="02020603050405020304" pitchFamily="18" charset="-34"/>
              </a:rPr>
              <a:t>. &amp; </a:t>
            </a:r>
            <a:r>
              <a:rPr lang="en-US" sz="2800" dirty="0" err="1">
                <a:latin typeface="Angsana New" panose="02020603050405020304" pitchFamily="18" charset="-34"/>
                <a:cs typeface="Angsana New" panose="02020603050405020304" pitchFamily="18" charset="-34"/>
              </a:rPr>
              <a:t>Miskel</a:t>
            </a:r>
            <a:r>
              <a:rPr lang="en-US" sz="2800" dirty="0">
                <a:latin typeface="Angsana New" panose="02020603050405020304" pitchFamily="18" charset="-34"/>
                <a:cs typeface="Angsana New" panose="02020603050405020304" pitchFamily="18" charset="-34"/>
              </a:rPr>
              <a:t>, C.G. (7</a:t>
            </a:r>
            <a:r>
              <a:rPr lang="en-US" sz="2800" baseline="30000" dirty="0">
                <a:latin typeface="Angsana New" panose="02020603050405020304" pitchFamily="18" charset="-34"/>
                <a:cs typeface="Angsana New" panose="02020603050405020304" pitchFamily="18" charset="-34"/>
              </a:rPr>
              <a:t>th</a:t>
            </a:r>
            <a:r>
              <a:rPr lang="en-US" sz="2800" dirty="0">
                <a:latin typeface="Angsana New" panose="02020603050405020304" pitchFamily="18" charset="-34"/>
                <a:cs typeface="Angsana New" panose="02020603050405020304" pitchFamily="18" charset="-34"/>
              </a:rPr>
              <a:t>ed., 2005) Educational Administration: Theory, Research, and Practice.</a:t>
            </a:r>
          </a:p>
          <a:p>
            <a:r>
              <a:rPr lang="en-US" sz="2800" dirty="0">
                <a:latin typeface="Angsana New" panose="02020603050405020304" pitchFamily="18" charset="-34"/>
                <a:cs typeface="Angsana New" panose="02020603050405020304" pitchFamily="18" charset="-34"/>
              </a:rPr>
              <a:t>	Longman Dictionary. (2001). </a:t>
            </a:r>
          </a:p>
          <a:p>
            <a:r>
              <a:rPr lang="en-US" sz="2800" dirty="0">
                <a:latin typeface="Angsana New" panose="02020603050405020304" pitchFamily="18" charset="-34"/>
                <a:cs typeface="Angsana New" panose="02020603050405020304" pitchFamily="18" charset="-34"/>
              </a:rPr>
              <a:t>	Saman Asawapoom. (2014). 	Educational Institution Administration according to the New  Era Reform</a:t>
            </a:r>
          </a:p>
          <a:p>
            <a:r>
              <a:rPr lang="en-US" sz="2800" dirty="0">
                <a:latin typeface="Angsana New" panose="02020603050405020304" pitchFamily="18" charset="-34"/>
                <a:cs typeface="Angsana New" panose="02020603050405020304" pitchFamily="18" charset="-34"/>
              </a:rPr>
              <a:t>	Saman Asawapoom. (2021). Organizing and Management of Thai Education: Survival How to.</a:t>
            </a:r>
          </a:p>
          <a:p>
            <a:r>
              <a:rPr lang="en-US" sz="2800" dirty="0">
                <a:latin typeface="Angsana New" panose="02020603050405020304" pitchFamily="18" charset="-34"/>
                <a:cs typeface="Angsana New" panose="02020603050405020304" pitchFamily="18" charset="-34"/>
              </a:rPr>
              <a:t>	Everard, K.B., Morris, G. &amp; Wilson, I. (4</a:t>
            </a:r>
            <a:r>
              <a:rPr lang="en-US" sz="2800" baseline="30000" dirty="0">
                <a:latin typeface="Angsana New" panose="02020603050405020304" pitchFamily="18" charset="-34"/>
                <a:cs typeface="Angsana New" panose="02020603050405020304" pitchFamily="18" charset="-34"/>
              </a:rPr>
              <a:t>th </a:t>
            </a:r>
            <a:r>
              <a:rPr lang="en-US" sz="2800" dirty="0">
                <a:latin typeface="Angsana New" panose="02020603050405020304" pitchFamily="18" charset="-34"/>
                <a:cs typeface="Angsana New" panose="02020603050405020304" pitchFamily="18" charset="-34"/>
              </a:rPr>
              <a:t>ed., 2004). Effective School Management. </a:t>
            </a:r>
          </a:p>
        </p:txBody>
      </p:sp>
    </p:spTree>
    <p:extLst>
      <p:ext uri="{BB962C8B-B14F-4D97-AF65-F5344CB8AC3E}">
        <p14:creationId xmlns:p14="http://schemas.microsoft.com/office/powerpoint/2010/main" val="40821124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1066800" y="648601"/>
            <a:ext cx="9545781" cy="1938992"/>
          </a:xfrm>
          <a:prstGeom prst="rect">
            <a:avLst/>
          </a:prstGeom>
          <a:noFill/>
        </p:spPr>
        <p:txBody>
          <a:bodyPr wrap="square" rtlCol="0">
            <a:spAutoFit/>
          </a:bodyPr>
          <a:lstStyle/>
          <a:p>
            <a:pPr lvl="0"/>
            <a:r>
              <a:rPr lang="th-TH" sz="40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4000" b="1" kern="100" dirty="0">
                <a:effectLst/>
                <a:latin typeface="Calibri" panose="020F0502020204030204" pitchFamily="34" charset="0"/>
                <a:ea typeface="Calibri" panose="020F0502020204030204" pitchFamily="34" charset="0"/>
                <a:cs typeface="Cordia New" panose="020B0304020202020204" pitchFamily="34" charset="-34"/>
              </a:rPr>
              <a:t>	Today we shall explore those elements or factors influencing educational organization  and administration </a:t>
            </a:r>
            <a:endParaRPr lang="en-TH" sz="4000" b="1" kern="100" dirty="0">
              <a:effectLst/>
              <a:latin typeface="Calibri" panose="020F0502020204030204" pitchFamily="34" charset="0"/>
              <a:ea typeface="Calibri" panose="020F0502020204030204" pitchFamily="34" charset="0"/>
              <a:cs typeface="Cordia New" panose="020B0304020202020204" pitchFamily="34" charset="-34"/>
            </a:endParaRP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
        <p:nvSpPr>
          <p:cNvPr id="3" name="TextBox 2">
            <a:extLst>
              <a:ext uri="{FF2B5EF4-FFF2-40B4-BE49-F238E27FC236}">
                <a16:creationId xmlns:a16="http://schemas.microsoft.com/office/drawing/2014/main" id="{8909AC72-D634-2C17-56DB-9B35C70DD938}"/>
              </a:ext>
            </a:extLst>
          </p:cNvPr>
          <p:cNvSpPr txBox="1"/>
          <p:nvPr/>
        </p:nvSpPr>
        <p:spPr>
          <a:xfrm>
            <a:off x="1163780" y="3419514"/>
            <a:ext cx="9545781" cy="2554545"/>
          </a:xfrm>
          <a:prstGeom prst="rect">
            <a:avLst/>
          </a:prstGeom>
          <a:noFill/>
        </p:spPr>
        <p:txBody>
          <a:bodyPr wrap="square" rtlCol="0">
            <a:spAutoFit/>
          </a:bodyPr>
          <a:lstStyle/>
          <a:p>
            <a:pPr lvl="0"/>
            <a:r>
              <a:rPr lang="th-TH" sz="40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4000" b="1" kern="100" dirty="0">
                <a:effectLst/>
                <a:latin typeface="Calibri" panose="020F0502020204030204" pitchFamily="34" charset="0"/>
                <a:ea typeface="Calibri" panose="020F0502020204030204" pitchFamily="34" charset="0"/>
                <a:cs typeface="Cordia New" panose="020B0304020202020204" pitchFamily="34" charset="-34"/>
              </a:rPr>
              <a:t>	Let’s start with what we mean by ‘context’</a:t>
            </a:r>
          </a:p>
          <a:p>
            <a:pPr lvl="0"/>
            <a:endParaRPr lang="en-US" sz="4000" b="1" kern="100" dirty="0">
              <a:latin typeface="Calibri" panose="020F0502020204030204" pitchFamily="34" charset="0"/>
              <a:ea typeface="Calibri" panose="020F0502020204030204" pitchFamily="34" charset="0"/>
              <a:cs typeface="Cordia New" panose="020B0304020202020204" pitchFamily="34" charset="-34"/>
            </a:endParaRPr>
          </a:p>
          <a:p>
            <a:pPr lvl="0"/>
            <a:r>
              <a:rPr lang="en-US" sz="4000" b="1" kern="100" dirty="0">
                <a:effectLst/>
                <a:latin typeface="Calibri" panose="020F0502020204030204" pitchFamily="34" charset="0"/>
                <a:ea typeface="Calibri" panose="020F0502020204030204" pitchFamily="34" charset="0"/>
                <a:cs typeface="Cordia New" panose="020B0304020202020204" pitchFamily="34" charset="-34"/>
              </a:rPr>
              <a:t>		What do you think?    </a:t>
            </a:r>
            <a:r>
              <a:rPr lang="en-US" sz="4000" b="1" kern="100" dirty="0">
                <a:latin typeface="Calibri" panose="020F0502020204030204" pitchFamily="34" charset="0"/>
                <a:ea typeface="Calibri" panose="020F0502020204030204" pitchFamily="34" charset="0"/>
                <a:cs typeface="Cordia New" panose="020B0304020202020204" pitchFamily="34" charset="-34"/>
              </a:rPr>
              <a:t>  </a:t>
            </a:r>
            <a:r>
              <a:rPr lang="th-TH" sz="4000" b="1" kern="100" dirty="0">
                <a:latin typeface="Calibri" panose="020F0502020204030204" pitchFamily="34" charset="0"/>
                <a:ea typeface="Calibri" panose="020F0502020204030204" pitchFamily="34" charset="0"/>
                <a:cs typeface="Cordia New" panose="020B0304020202020204" pitchFamily="34" charset="-34"/>
              </a:rPr>
              <a:t> </a:t>
            </a:r>
            <a:endParaRPr lang="en-TH" sz="4000" b="1" kern="100" dirty="0">
              <a:effectLst/>
              <a:latin typeface="Calibri" panose="020F0502020204030204" pitchFamily="34" charset="0"/>
              <a:ea typeface="Calibri" panose="020F0502020204030204" pitchFamily="34" charset="0"/>
              <a:cs typeface="Cordia New" panose="020B0304020202020204" pitchFamily="34" charset="-34"/>
            </a:endParaRPr>
          </a:p>
        </p:txBody>
      </p:sp>
    </p:spTree>
    <p:extLst>
      <p:ext uri="{BB962C8B-B14F-4D97-AF65-F5344CB8AC3E}">
        <p14:creationId xmlns:p14="http://schemas.microsoft.com/office/powerpoint/2010/main" val="2346166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845128" y="648601"/>
            <a:ext cx="9767454" cy="2554545"/>
          </a:xfrm>
          <a:prstGeom prst="rect">
            <a:avLst/>
          </a:prstGeom>
          <a:noFill/>
        </p:spPr>
        <p:txBody>
          <a:bodyPr wrap="square" rtlCol="0">
            <a:spAutoFit/>
          </a:bodyPr>
          <a:lstStyle/>
          <a:p>
            <a:pPr lvl="0"/>
            <a:r>
              <a:rPr lang="th-TH" sz="40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4000" b="1" kern="100" dirty="0">
                <a:effectLst/>
                <a:latin typeface="Calibri" panose="020F0502020204030204" pitchFamily="34" charset="0"/>
                <a:ea typeface="Calibri" panose="020F0502020204030204" pitchFamily="34" charset="0"/>
                <a:cs typeface="Cordia New" panose="020B0304020202020204" pitchFamily="34" charset="-34"/>
              </a:rPr>
              <a:t>	Dictionary of Royal Academy </a:t>
            </a:r>
            <a:r>
              <a:rPr lang="en-US" sz="4000" b="1" kern="100" dirty="0">
                <a:latin typeface="Calibri" panose="020F0502020204030204" pitchFamily="34" charset="0"/>
                <a:ea typeface="Calibri" panose="020F0502020204030204" pitchFamily="34" charset="0"/>
                <a:cs typeface="Cordia New" panose="020B0304020202020204" pitchFamily="34" charset="-34"/>
              </a:rPr>
              <a:t>(1999) </a:t>
            </a:r>
            <a:r>
              <a:rPr lang="en-US" sz="4000" b="1" kern="100" dirty="0">
                <a:effectLst/>
                <a:latin typeface="Calibri" panose="020F0502020204030204" pitchFamily="34" charset="0"/>
                <a:ea typeface="Calibri" panose="020F0502020204030204" pitchFamily="34" charset="0"/>
                <a:cs typeface="Cordia New" panose="020B0304020202020204" pitchFamily="34" charset="-34"/>
              </a:rPr>
              <a:t>defined </a:t>
            </a:r>
            <a:r>
              <a:rPr lang="en-US" sz="4000" b="1" kern="100" dirty="0">
                <a:latin typeface="Calibri" panose="020F0502020204030204" pitchFamily="34" charset="0"/>
                <a:ea typeface="Calibri" panose="020F0502020204030204" pitchFamily="34" charset="0"/>
                <a:cs typeface="Cordia New" panose="020B0304020202020204" pitchFamily="34" charset="-34"/>
              </a:rPr>
              <a:t>‘context’ as surrounding words or statements that</a:t>
            </a:r>
            <a:r>
              <a:rPr lang="en-US" sz="4000" b="1" kern="100" dirty="0">
                <a:effectLst/>
                <a:latin typeface="Calibri" panose="020F0502020204030204" pitchFamily="34" charset="0"/>
                <a:ea typeface="Calibri" panose="020F0502020204030204" pitchFamily="34" charset="0"/>
                <a:cs typeface="Cordia New" panose="020B0304020202020204" pitchFamily="34" charset="-34"/>
              </a:rPr>
              <a:t> enable us to understand the meaning of what is being said or written.</a:t>
            </a:r>
            <a:endParaRPr lang="en-TH" sz="4000" b="1" kern="100" dirty="0">
              <a:effectLst/>
              <a:latin typeface="Calibri" panose="020F0502020204030204" pitchFamily="34" charset="0"/>
              <a:ea typeface="Calibri" panose="020F0502020204030204" pitchFamily="34" charset="0"/>
              <a:cs typeface="Cordia New" panose="020B0304020202020204" pitchFamily="34" charset="-34"/>
            </a:endParaRP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
        <p:nvSpPr>
          <p:cNvPr id="3" name="TextBox 2">
            <a:extLst>
              <a:ext uri="{FF2B5EF4-FFF2-40B4-BE49-F238E27FC236}">
                <a16:creationId xmlns:a16="http://schemas.microsoft.com/office/drawing/2014/main" id="{8909AC72-D634-2C17-56DB-9B35C70DD938}"/>
              </a:ext>
            </a:extLst>
          </p:cNvPr>
          <p:cNvSpPr txBox="1"/>
          <p:nvPr/>
        </p:nvSpPr>
        <p:spPr>
          <a:xfrm>
            <a:off x="1163780" y="3516496"/>
            <a:ext cx="9545781" cy="2554545"/>
          </a:xfrm>
          <a:prstGeom prst="rect">
            <a:avLst/>
          </a:prstGeom>
          <a:noFill/>
        </p:spPr>
        <p:txBody>
          <a:bodyPr wrap="square" rtlCol="0">
            <a:spAutoFit/>
          </a:bodyPr>
          <a:lstStyle/>
          <a:p>
            <a:pPr lvl="0"/>
            <a:r>
              <a:rPr lang="th-TH" sz="40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4000" b="1" kern="100" dirty="0">
                <a:latin typeface="Calibri" panose="020F0502020204030204" pitchFamily="34" charset="0"/>
                <a:ea typeface="Calibri" panose="020F0502020204030204" pitchFamily="34" charset="0"/>
                <a:cs typeface="Cordia New" panose="020B0304020202020204" pitchFamily="34" charset="-34"/>
              </a:rPr>
              <a:t>Longman Dictionary (2001) defined ‘context’ as situation, event, or information that were related to something that helped you understand it better </a:t>
            </a:r>
            <a:r>
              <a:rPr lang="en-US" sz="40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4000" b="1" kern="100" dirty="0">
                <a:latin typeface="Calibri" panose="020F0502020204030204" pitchFamily="34" charset="0"/>
                <a:ea typeface="Calibri" panose="020F0502020204030204" pitchFamily="34" charset="0"/>
                <a:cs typeface="Cordia New" panose="020B0304020202020204" pitchFamily="34" charset="-34"/>
              </a:rPr>
              <a:t>  </a:t>
            </a:r>
            <a:r>
              <a:rPr lang="th-TH" sz="4000" b="1" kern="100" dirty="0">
                <a:latin typeface="Calibri" panose="020F0502020204030204" pitchFamily="34" charset="0"/>
                <a:ea typeface="Calibri" panose="020F0502020204030204" pitchFamily="34" charset="0"/>
                <a:cs typeface="Cordia New" panose="020B0304020202020204" pitchFamily="34" charset="-34"/>
              </a:rPr>
              <a:t> </a:t>
            </a:r>
            <a:endParaRPr lang="en-TH" sz="4000" b="1" kern="100" dirty="0">
              <a:effectLst/>
              <a:latin typeface="Calibri" panose="020F0502020204030204" pitchFamily="34" charset="0"/>
              <a:ea typeface="Calibri" panose="020F0502020204030204" pitchFamily="34" charset="0"/>
              <a:cs typeface="Cordia New" panose="020B0304020202020204" pitchFamily="34" charset="-34"/>
            </a:endParaRPr>
          </a:p>
        </p:txBody>
      </p:sp>
    </p:spTree>
    <p:extLst>
      <p:ext uri="{BB962C8B-B14F-4D97-AF65-F5344CB8AC3E}">
        <p14:creationId xmlns:p14="http://schemas.microsoft.com/office/powerpoint/2010/main" val="962194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845128" y="1216640"/>
            <a:ext cx="9767454" cy="4401205"/>
          </a:xfrm>
          <a:prstGeom prst="rect">
            <a:avLst/>
          </a:prstGeom>
          <a:noFill/>
        </p:spPr>
        <p:txBody>
          <a:bodyPr wrap="square" rtlCol="0">
            <a:spAutoFit/>
          </a:bodyPr>
          <a:lstStyle/>
          <a:p>
            <a:pPr lvl="0"/>
            <a:r>
              <a:rPr lang="th-TH" sz="40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4000" b="1" kern="100" dirty="0">
                <a:effectLst/>
                <a:latin typeface="Calibri" panose="020F0502020204030204" pitchFamily="34" charset="0"/>
                <a:ea typeface="Calibri" panose="020F0502020204030204" pitchFamily="34" charset="0"/>
                <a:cs typeface="Cordia New" panose="020B0304020202020204" pitchFamily="34" charset="-34"/>
              </a:rPr>
              <a:t>	From what -Cunningham &amp; Cordeiro (2000) described as ‘context’ that influenced educational administration; it cou</a:t>
            </a:r>
            <a:r>
              <a:rPr lang="en-US" sz="4000" b="1" kern="100" dirty="0">
                <a:latin typeface="Calibri" panose="020F0502020204030204" pitchFamily="34" charset="0"/>
                <a:ea typeface="Calibri" panose="020F0502020204030204" pitchFamily="34" charset="0"/>
                <a:cs typeface="Cordia New" panose="020B0304020202020204" pitchFamily="34" charset="-34"/>
              </a:rPr>
              <a:t>ld be inferred that ‘context’ was a set of variables or forces that influenced how educational administration should be planned and operated. </a:t>
            </a:r>
            <a:endParaRPr lang="en-TH" sz="4000" b="1" kern="100" dirty="0">
              <a:effectLst/>
              <a:latin typeface="Calibri" panose="020F0502020204030204" pitchFamily="34" charset="0"/>
              <a:ea typeface="Calibri" panose="020F0502020204030204" pitchFamily="34" charset="0"/>
              <a:cs typeface="Cordia New" panose="020B0304020202020204" pitchFamily="34" charset="-34"/>
            </a:endParaRP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Tree>
    <p:extLst>
      <p:ext uri="{BB962C8B-B14F-4D97-AF65-F5344CB8AC3E}">
        <p14:creationId xmlns:p14="http://schemas.microsoft.com/office/powerpoint/2010/main" val="37002014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484909" y="246807"/>
            <a:ext cx="10571017" cy="2308324"/>
          </a:xfrm>
          <a:prstGeom prst="rect">
            <a:avLst/>
          </a:prstGeom>
          <a:noFill/>
        </p:spPr>
        <p:txBody>
          <a:bodyPr wrap="square" rtlCol="0">
            <a:spAutoFit/>
          </a:bodyPr>
          <a:lstStyle/>
          <a:p>
            <a:pPr lvl="0"/>
            <a:r>
              <a:rPr lang="th-TH" sz="36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600" b="1" kern="100" dirty="0">
                <a:effectLst/>
                <a:latin typeface="Calibri" panose="020F0502020204030204" pitchFamily="34" charset="0"/>
                <a:ea typeface="Calibri" panose="020F0502020204030204" pitchFamily="34" charset="0"/>
                <a:cs typeface="Cordia New" panose="020B0304020202020204" pitchFamily="34" charset="-34"/>
              </a:rPr>
              <a:t>	However, w</a:t>
            </a:r>
            <a:r>
              <a:rPr lang="en-US" sz="3600" b="1" kern="100" dirty="0">
                <a:latin typeface="Calibri" panose="020F0502020204030204" pitchFamily="34" charset="0"/>
                <a:ea typeface="Calibri" panose="020F0502020204030204" pitchFamily="34" charset="0"/>
                <a:cs typeface="Cordia New" panose="020B0304020202020204" pitchFamily="34" charset="-34"/>
              </a:rPr>
              <a:t>hatever you name and include as context of educational administration, but  one more element to be considered is ‘an administrator’</a:t>
            </a:r>
            <a:r>
              <a:rPr lang="th-TH" sz="3600" b="1" kern="100" dirty="0">
                <a:latin typeface="Calibri" panose="020F0502020204030204" pitchFamily="34" charset="0"/>
                <a:ea typeface="Calibri" panose="020F0502020204030204" pitchFamily="34" charset="0"/>
                <a:cs typeface="Cordia New" panose="020B0304020202020204" pitchFamily="34" charset="-34"/>
              </a:rPr>
              <a:t> (</a:t>
            </a:r>
            <a:r>
              <a:rPr lang="en-US" sz="3600" b="1" kern="100" dirty="0">
                <a:latin typeface="Calibri" panose="020F0502020204030204" pitchFamily="34" charset="0"/>
                <a:ea typeface="Calibri" panose="020F0502020204030204" pitchFamily="34" charset="0"/>
                <a:cs typeface="Cordia New" panose="020B0304020202020204" pitchFamily="34" charset="-34"/>
              </a:rPr>
              <a:t>Saman Asawapoom,</a:t>
            </a:r>
            <a:r>
              <a:rPr lang="th-TH" sz="3600" b="1" kern="100" dirty="0">
                <a:latin typeface="Calibri" panose="020F0502020204030204" pitchFamily="34" charset="0"/>
                <a:ea typeface="Calibri" panose="020F0502020204030204" pitchFamily="34" charset="0"/>
                <a:cs typeface="Cordia New" panose="020B0304020202020204" pitchFamily="34" charset="-34"/>
              </a:rPr>
              <a:t> </a:t>
            </a:r>
            <a:r>
              <a:rPr lang="en-US" sz="3600" b="1" kern="100" dirty="0">
                <a:latin typeface="Calibri" panose="020F0502020204030204" pitchFamily="34" charset="0"/>
                <a:ea typeface="Calibri" panose="020F0502020204030204" pitchFamily="34" charset="0"/>
                <a:cs typeface="Cordia New" panose="020B0304020202020204" pitchFamily="34" charset="-34"/>
              </a:rPr>
              <a:t>2021) </a:t>
            </a:r>
            <a:endParaRPr lang="en-TH" sz="3600" b="1" kern="100" dirty="0">
              <a:effectLst/>
              <a:latin typeface="Calibri" panose="020F0502020204030204" pitchFamily="34" charset="0"/>
              <a:ea typeface="Calibri" panose="020F0502020204030204" pitchFamily="34" charset="0"/>
              <a:cs typeface="Cordia New" panose="020B0304020202020204" pitchFamily="34" charset="-34"/>
            </a:endParaRP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
        <p:nvSpPr>
          <p:cNvPr id="3" name="TextBox 2">
            <a:extLst>
              <a:ext uri="{FF2B5EF4-FFF2-40B4-BE49-F238E27FC236}">
                <a16:creationId xmlns:a16="http://schemas.microsoft.com/office/drawing/2014/main" id="{9977BEE9-388E-C6A6-2254-4962C3010403}"/>
              </a:ext>
            </a:extLst>
          </p:cNvPr>
          <p:cNvSpPr txBox="1"/>
          <p:nvPr/>
        </p:nvSpPr>
        <p:spPr>
          <a:xfrm>
            <a:off x="484909" y="2588232"/>
            <a:ext cx="10958946" cy="3970318"/>
          </a:xfrm>
          <a:prstGeom prst="rect">
            <a:avLst/>
          </a:prstGeom>
          <a:noFill/>
        </p:spPr>
        <p:txBody>
          <a:bodyPr wrap="square" rtlCol="0">
            <a:spAutoFit/>
          </a:bodyPr>
          <a:lstStyle/>
          <a:p>
            <a:pPr lvl="0"/>
            <a:r>
              <a:rPr lang="th-TH" sz="36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600" b="1" kern="100" dirty="0">
                <a:effectLst/>
                <a:latin typeface="Calibri" panose="020F0502020204030204" pitchFamily="34" charset="0"/>
                <a:ea typeface="Calibri" panose="020F0502020204030204" pitchFamily="34" charset="0"/>
                <a:cs typeface="Cordia New" panose="020B0304020202020204" pitchFamily="34" charset="-34"/>
              </a:rPr>
              <a:t>	School</a:t>
            </a:r>
            <a:r>
              <a:rPr lang="en-US" sz="3600" b="1" kern="100" dirty="0">
                <a:latin typeface="Calibri" panose="020F0502020204030204" pitchFamily="34" charset="0"/>
                <a:ea typeface="Calibri" panose="020F0502020204030204" pitchFamily="34" charset="0"/>
                <a:cs typeface="Cordia New" panose="020B0304020202020204" pitchFamily="34" charset="-34"/>
              </a:rPr>
              <a:t>, as an organization, with an administrator to oversee the operation, is subjected to be monitored by the administrator.  How a school functions meaningfully, it depends much on the leader,  although teachers do the work, but working under leadership of the administrator: the most important context of a particular school </a:t>
            </a:r>
            <a:endParaRPr lang="en-TH" sz="3600" b="1" kern="100" dirty="0">
              <a:effectLst/>
              <a:latin typeface="Calibri" panose="020F0502020204030204" pitchFamily="34" charset="0"/>
              <a:ea typeface="Calibri" panose="020F0502020204030204" pitchFamily="34" charset="0"/>
              <a:cs typeface="Cordia New" panose="020B0304020202020204" pitchFamily="34" charset="-34"/>
            </a:endParaRPr>
          </a:p>
        </p:txBody>
      </p:sp>
    </p:spTree>
    <p:extLst>
      <p:ext uri="{BB962C8B-B14F-4D97-AF65-F5344CB8AC3E}">
        <p14:creationId xmlns:p14="http://schemas.microsoft.com/office/powerpoint/2010/main" val="10447817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1052949" y="717875"/>
            <a:ext cx="9878290" cy="5016758"/>
          </a:xfrm>
          <a:prstGeom prst="rect">
            <a:avLst/>
          </a:prstGeom>
          <a:noFill/>
        </p:spPr>
        <p:txBody>
          <a:bodyPr wrap="square" rtlCol="0">
            <a:spAutoFit/>
          </a:bodyPr>
          <a:lstStyle/>
          <a:p>
            <a:pPr lvl="0"/>
            <a:r>
              <a:rPr lang="th-TH" sz="40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4000" b="1" kern="100" dirty="0">
                <a:effectLst/>
                <a:latin typeface="Calibri" panose="020F0502020204030204" pitchFamily="34" charset="0"/>
                <a:ea typeface="Calibri" panose="020F0502020204030204" pitchFamily="34" charset="0"/>
                <a:cs typeface="Cordia New" panose="020B0304020202020204" pitchFamily="34" charset="-34"/>
              </a:rPr>
              <a:t>	Mostly known</a:t>
            </a:r>
            <a:r>
              <a:rPr lang="en-US" sz="4000" b="1" kern="100" dirty="0">
                <a:latin typeface="Calibri" panose="020F0502020204030204" pitchFamily="34" charset="0"/>
                <a:ea typeface="Calibri" panose="020F0502020204030204" pitchFamily="34" charset="0"/>
                <a:cs typeface="Cordia New" panose="020B0304020202020204" pitchFamily="34" charset="-34"/>
              </a:rPr>
              <a:t> elements of school context are political context (policy &amp; laws), social context (parents &amp; local organization), economic context (of family &amp; community), culture context (inside and outside), and technological context (hardware &amp; software)</a:t>
            </a:r>
          </a:p>
          <a:p>
            <a:pPr lvl="0"/>
            <a:endParaRPr lang="en-US" sz="4000" b="1" kern="100" dirty="0">
              <a:effectLst/>
              <a:latin typeface="Calibri" panose="020F0502020204030204" pitchFamily="34" charset="0"/>
              <a:ea typeface="Calibri" panose="020F0502020204030204" pitchFamily="34" charset="0"/>
              <a:cs typeface="Cordia New" panose="020B0304020202020204" pitchFamily="34" charset="-34"/>
            </a:endParaRPr>
          </a:p>
          <a:p>
            <a:pPr lvl="0"/>
            <a:r>
              <a:rPr lang="en-US" sz="4000" b="1" kern="100" dirty="0">
                <a:latin typeface="Calibri" panose="020F0502020204030204" pitchFamily="34" charset="0"/>
                <a:ea typeface="Calibri" panose="020F0502020204030204" pitchFamily="34" charset="0"/>
                <a:cs typeface="Cordia New" panose="020B0304020202020204" pitchFamily="34" charset="-34"/>
              </a:rPr>
              <a:t>	[read text on the subject and share]</a:t>
            </a:r>
            <a:endParaRPr lang="en-TH" sz="4000" b="1" kern="100" dirty="0">
              <a:effectLst/>
              <a:latin typeface="Calibri" panose="020F0502020204030204" pitchFamily="34" charset="0"/>
              <a:ea typeface="Calibri" panose="020F0502020204030204" pitchFamily="34" charset="0"/>
              <a:cs typeface="Cordia New" panose="020B0304020202020204" pitchFamily="34" charset="-34"/>
            </a:endParaRP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Tree>
    <p:extLst>
      <p:ext uri="{BB962C8B-B14F-4D97-AF65-F5344CB8AC3E}">
        <p14:creationId xmlns:p14="http://schemas.microsoft.com/office/powerpoint/2010/main" val="17098456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526473" y="246837"/>
            <a:ext cx="11194472" cy="2554545"/>
          </a:xfrm>
          <a:prstGeom prst="rect">
            <a:avLst/>
          </a:prstGeom>
          <a:noFill/>
        </p:spPr>
        <p:txBody>
          <a:bodyPr wrap="square" rtlCol="0">
            <a:spAutoFit/>
          </a:bodyPr>
          <a:lstStyle/>
          <a:p>
            <a:pPr lvl="0"/>
            <a:r>
              <a:rPr lang="th-TH" sz="40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40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40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Political context</a:t>
            </a:r>
          </a:p>
          <a:p>
            <a:pPr lvl="0"/>
            <a:r>
              <a:rPr lang="en-US" sz="4000" b="1" kern="100" dirty="0">
                <a:latin typeface="Calibri" panose="020F0502020204030204" pitchFamily="34" charset="0"/>
                <a:ea typeface="Calibri" panose="020F0502020204030204" pitchFamily="34" charset="0"/>
                <a:cs typeface="Cordia New" panose="020B0304020202020204" pitchFamily="34" charset="-34"/>
              </a:rPr>
              <a:t>		Talking about ‘politic’, most people think of politicians and their acts. That is partly right, in my opinion. </a:t>
            </a:r>
            <a:endParaRPr lang="en-TH" sz="4000" b="1" kern="100" dirty="0">
              <a:effectLst/>
              <a:latin typeface="Calibri" panose="020F0502020204030204" pitchFamily="34" charset="0"/>
              <a:ea typeface="Calibri" panose="020F0502020204030204" pitchFamily="34" charset="0"/>
              <a:cs typeface="Cordia New" panose="020B0304020202020204" pitchFamily="34" charset="-34"/>
            </a:endParaRP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
        <p:nvSpPr>
          <p:cNvPr id="3" name="TextBox 2">
            <a:extLst>
              <a:ext uri="{FF2B5EF4-FFF2-40B4-BE49-F238E27FC236}">
                <a16:creationId xmlns:a16="http://schemas.microsoft.com/office/drawing/2014/main" id="{08665B1C-5675-7BB5-EA19-34F57E3D59A8}"/>
              </a:ext>
            </a:extLst>
          </p:cNvPr>
          <p:cNvSpPr txBox="1"/>
          <p:nvPr/>
        </p:nvSpPr>
        <p:spPr>
          <a:xfrm>
            <a:off x="526473" y="2851454"/>
            <a:ext cx="11194472" cy="3785652"/>
          </a:xfrm>
          <a:prstGeom prst="rect">
            <a:avLst/>
          </a:prstGeom>
          <a:noFill/>
        </p:spPr>
        <p:txBody>
          <a:bodyPr wrap="square" rtlCol="0">
            <a:spAutoFit/>
          </a:bodyPr>
          <a:lstStyle/>
          <a:p>
            <a:pPr lvl="0"/>
            <a:r>
              <a:rPr lang="th-TH" sz="40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4000" b="1" kern="100" dirty="0">
                <a:effectLst/>
                <a:latin typeface="Calibri" panose="020F0502020204030204" pitchFamily="34" charset="0"/>
                <a:ea typeface="Calibri" panose="020F0502020204030204" pitchFamily="34" charset="0"/>
                <a:cs typeface="Cordia New" panose="020B0304020202020204" pitchFamily="34" charset="-34"/>
              </a:rPr>
              <a:t>	Concept of politic as </a:t>
            </a:r>
            <a:r>
              <a:rPr lang="en-US" sz="4000" b="1" kern="100" dirty="0">
                <a:latin typeface="Calibri" panose="020F0502020204030204" pitchFamily="34" charset="0"/>
                <a:ea typeface="Calibri" panose="020F0502020204030204" pitchFamily="34" charset="0"/>
                <a:cs typeface="Cordia New" panose="020B0304020202020204" pitchFamily="34" charset="-34"/>
              </a:rPr>
              <a:t>politicians and politicians’ acts lead to problems related to politic such as ‘politic is for self and group benefit; or perceiving a politician’s tactic game to win political competition as politic. These symptoms mirror politician behaviors, </a:t>
            </a:r>
            <a:r>
              <a:rPr lang="en-US" sz="4000" b="1" kern="100" dirty="0">
                <a:solidFill>
                  <a:srgbClr val="FF0000"/>
                </a:solidFill>
                <a:latin typeface="Calibri" panose="020F0502020204030204" pitchFamily="34" charset="0"/>
                <a:ea typeface="Calibri" panose="020F0502020204030204" pitchFamily="34" charset="0"/>
                <a:cs typeface="Cordia New" panose="020B0304020202020204" pitchFamily="34" charset="-34"/>
              </a:rPr>
              <a:t>not political behaviors.  </a:t>
            </a:r>
            <a:endParaRPr lang="en-TH" sz="4000" b="1" kern="100" dirty="0">
              <a:solidFill>
                <a:srgbClr val="FF0000"/>
              </a:solidFill>
              <a:effectLst/>
              <a:latin typeface="Calibri" panose="020F0502020204030204" pitchFamily="34" charset="0"/>
              <a:ea typeface="Calibri" panose="020F0502020204030204" pitchFamily="34" charset="0"/>
              <a:cs typeface="Cordia New" panose="020B0304020202020204" pitchFamily="34" charset="-34"/>
            </a:endParaRPr>
          </a:p>
        </p:txBody>
      </p:sp>
    </p:spTree>
    <p:extLst>
      <p:ext uri="{BB962C8B-B14F-4D97-AF65-F5344CB8AC3E}">
        <p14:creationId xmlns:p14="http://schemas.microsoft.com/office/powerpoint/2010/main" val="2933251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1233053" y="1022676"/>
            <a:ext cx="9767454" cy="5016758"/>
          </a:xfrm>
          <a:prstGeom prst="rect">
            <a:avLst/>
          </a:prstGeom>
          <a:noFill/>
        </p:spPr>
        <p:txBody>
          <a:bodyPr wrap="square" rtlCol="0">
            <a:spAutoFit/>
          </a:bodyPr>
          <a:lstStyle/>
          <a:p>
            <a:pPr lvl="0"/>
            <a:r>
              <a:rPr lang="th-TH" sz="40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40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4000" b="1" kern="100" dirty="0">
                <a:latin typeface="Calibri" panose="020F0502020204030204" pitchFamily="34" charset="0"/>
                <a:ea typeface="Calibri" panose="020F0502020204030204" pitchFamily="34" charset="0"/>
                <a:cs typeface="Cordia New" panose="020B0304020202020204" pitchFamily="34" charset="-34"/>
              </a:rPr>
              <a:t>I define </a:t>
            </a:r>
            <a:r>
              <a:rPr lang="en-US" sz="40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‘politic as a process of public decision for public well-beings’</a:t>
            </a:r>
            <a:r>
              <a:rPr lang="en-US" sz="4000" b="1" kern="100" dirty="0">
                <a:latin typeface="Calibri" panose="020F0502020204030204" pitchFamily="34" charset="0"/>
                <a:ea typeface="Calibri" panose="020F0502020204030204" pitchFamily="34" charset="0"/>
                <a:cs typeface="Cordia New" panose="020B0304020202020204" pitchFamily="34" charset="-34"/>
              </a:rPr>
              <a:t>.  Whatever decision that signifies one way or another to all members or citizens in general is politic. Politic products might come in many form, such as policies, laws, regulations, plans, budgets, etc., but the purpose is the same: for public well-being.  </a:t>
            </a:r>
            <a:endParaRPr lang="en-TH" sz="4000" b="1" kern="100" dirty="0">
              <a:effectLst/>
              <a:latin typeface="Calibri" panose="020F0502020204030204" pitchFamily="34" charset="0"/>
              <a:ea typeface="Calibri" panose="020F0502020204030204" pitchFamily="34" charset="0"/>
              <a:cs typeface="Cordia New" panose="020B0304020202020204" pitchFamily="34" charset="-34"/>
            </a:endParaRP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Tree>
    <p:extLst>
      <p:ext uri="{BB962C8B-B14F-4D97-AF65-F5344CB8AC3E}">
        <p14:creationId xmlns:p14="http://schemas.microsoft.com/office/powerpoint/2010/main" val="3694014283"/>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{66B973BC-CB9E-1C45-A989-AD7935990A55}tf10001079</Template>
  <TotalTime>14825</TotalTime>
  <Words>1306</Words>
  <Application>Microsoft Macintosh PowerPoint</Application>
  <PresentationFormat>Widescreen</PresentationFormat>
  <Paragraphs>50</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Angsana New</vt:lpstr>
      <vt:lpstr>Arial</vt:lpstr>
      <vt:lpstr>Calibri</vt:lpstr>
      <vt:lpstr>Century Gothic</vt:lpstr>
      <vt:lpstr>Gill Sans</vt:lpstr>
      <vt:lpstr>Vapor Trail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จิตวิญญาณ &amp;​ อุดมการณ์ ของผู้บริหารการศึกษา</dc:title>
  <dc:creator>Saman Asawapoom</dc:creator>
  <cp:lastModifiedBy>Saman Asawapoom</cp:lastModifiedBy>
  <cp:revision>42</cp:revision>
  <dcterms:created xsi:type="dcterms:W3CDTF">2023-05-21T21:35:41Z</dcterms:created>
  <dcterms:modified xsi:type="dcterms:W3CDTF">2024-07-04T09:26:53Z</dcterms:modified>
</cp:coreProperties>
</file>