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92" r:id="rId2"/>
    <p:sldId id="260" r:id="rId3"/>
    <p:sldId id="352" r:id="rId4"/>
    <p:sldId id="353" r:id="rId5"/>
    <p:sldId id="356" r:id="rId6"/>
    <p:sldId id="357" r:id="rId7"/>
    <p:sldId id="358" r:id="rId8"/>
    <p:sldId id="362" r:id="rId9"/>
    <p:sldId id="366" r:id="rId10"/>
    <p:sldId id="365" r:id="rId11"/>
    <p:sldId id="363" r:id="rId12"/>
    <p:sldId id="364" r:id="rId13"/>
    <p:sldId id="359" r:id="rId14"/>
    <p:sldId id="370" r:id="rId15"/>
    <p:sldId id="367" r:id="rId16"/>
    <p:sldId id="371" r:id="rId17"/>
    <p:sldId id="372" r:id="rId18"/>
    <p:sldId id="373" r:id="rId19"/>
    <p:sldId id="374" r:id="rId20"/>
    <p:sldId id="377" r:id="rId21"/>
    <p:sldId id="375" r:id="rId22"/>
    <p:sldId id="368" r:id="rId23"/>
    <p:sldId id="376" r:id="rId24"/>
    <p:sldId id="378" r:id="rId25"/>
    <p:sldId id="379" r:id="rId26"/>
    <p:sldId id="382" r:id="rId27"/>
    <p:sldId id="383" r:id="rId28"/>
    <p:sldId id="384" r:id="rId29"/>
    <p:sldId id="355" r:id="rId30"/>
    <p:sldId id="385" r:id="rId31"/>
    <p:sldId id="381" r:id="rId32"/>
    <p:sldId id="386" r:id="rId33"/>
    <p:sldId id="387" r:id="rId34"/>
    <p:sldId id="351"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122"/>
    <p:restoredTop sz="94599"/>
  </p:normalViewPr>
  <p:slideViewPr>
    <p:cSldViewPr snapToGrid="0">
      <p:cViewPr varScale="1">
        <p:scale>
          <a:sx n="106" d="100"/>
          <a:sy n="106" d="100"/>
        </p:scale>
        <p:origin x="24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A43DDE-7692-8343-AD37-6B65E63655BF}" type="datetimeFigureOut">
              <a:rPr lang="en-TH" smtClean="0"/>
              <a:t>17/7/2024 R</a:t>
            </a:fld>
            <a:endParaRPr lang="en-TH"/>
          </a:p>
        </p:txBody>
      </p:sp>
      <p:sp>
        <p:nvSpPr>
          <p:cNvPr id="5" name="Footer Placeholder 4"/>
          <p:cNvSpPr>
            <a:spLocks noGrp="1"/>
          </p:cNvSpPr>
          <p:nvPr>
            <p:ph type="ftr" sz="quarter" idx="11"/>
          </p:nvPr>
        </p:nvSpPr>
        <p:spPr/>
        <p:txBody>
          <a:bodyPr/>
          <a:lstStyle/>
          <a:p>
            <a:endParaRPr lang="en-TH"/>
          </a:p>
        </p:txBody>
      </p:sp>
      <p:sp>
        <p:nvSpPr>
          <p:cNvPr id="6" name="Slide Number Placeholder 5"/>
          <p:cNvSpPr>
            <a:spLocks noGrp="1"/>
          </p:cNvSpPr>
          <p:nvPr>
            <p:ph type="sldNum" sz="quarter" idx="12"/>
          </p:nvPr>
        </p:nvSpPr>
        <p:spPr/>
        <p:txBody>
          <a:bodyPr/>
          <a:lstStyle/>
          <a:p>
            <a:fld id="{90B60091-A02B-F249-861C-2142D7A9240E}" type="slidenum">
              <a:rPr lang="en-TH" smtClean="0"/>
              <a:t>‹#›</a:t>
            </a:fld>
            <a:endParaRPr lang="en-TH"/>
          </a:p>
        </p:txBody>
      </p:sp>
    </p:spTree>
    <p:extLst>
      <p:ext uri="{BB962C8B-B14F-4D97-AF65-F5344CB8AC3E}">
        <p14:creationId xmlns:p14="http://schemas.microsoft.com/office/powerpoint/2010/main" val="3279205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A43DDE-7692-8343-AD37-6B65E63655BF}" type="datetimeFigureOut">
              <a:rPr lang="en-TH" smtClean="0"/>
              <a:t>17/7/2024 R</a:t>
            </a:fld>
            <a:endParaRPr lang="en-TH"/>
          </a:p>
        </p:txBody>
      </p:sp>
      <p:sp>
        <p:nvSpPr>
          <p:cNvPr id="5" name="Footer Placeholder 4"/>
          <p:cNvSpPr>
            <a:spLocks noGrp="1"/>
          </p:cNvSpPr>
          <p:nvPr>
            <p:ph type="ftr" sz="quarter" idx="11"/>
          </p:nvPr>
        </p:nvSpPr>
        <p:spPr/>
        <p:txBody>
          <a:bodyPr/>
          <a:lstStyle/>
          <a:p>
            <a:endParaRPr lang="en-TH"/>
          </a:p>
        </p:txBody>
      </p:sp>
      <p:sp>
        <p:nvSpPr>
          <p:cNvPr id="6" name="Slide Number Placeholder 5"/>
          <p:cNvSpPr>
            <a:spLocks noGrp="1"/>
          </p:cNvSpPr>
          <p:nvPr>
            <p:ph type="sldNum" sz="quarter" idx="12"/>
          </p:nvPr>
        </p:nvSpPr>
        <p:spPr/>
        <p:txBody>
          <a:bodyPr/>
          <a:lstStyle/>
          <a:p>
            <a:fld id="{90B60091-A02B-F249-861C-2142D7A9240E}" type="slidenum">
              <a:rPr lang="en-TH" smtClean="0"/>
              <a:t>‹#›</a:t>
            </a:fld>
            <a:endParaRPr lang="en-TH"/>
          </a:p>
        </p:txBody>
      </p:sp>
    </p:spTree>
    <p:extLst>
      <p:ext uri="{BB962C8B-B14F-4D97-AF65-F5344CB8AC3E}">
        <p14:creationId xmlns:p14="http://schemas.microsoft.com/office/powerpoint/2010/main" val="3003036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A43DDE-7692-8343-AD37-6B65E63655BF}" type="datetimeFigureOut">
              <a:rPr lang="en-TH" smtClean="0"/>
              <a:t>17/7/2024 R</a:t>
            </a:fld>
            <a:endParaRPr lang="en-TH"/>
          </a:p>
        </p:txBody>
      </p:sp>
      <p:sp>
        <p:nvSpPr>
          <p:cNvPr id="5" name="Footer Placeholder 4"/>
          <p:cNvSpPr>
            <a:spLocks noGrp="1"/>
          </p:cNvSpPr>
          <p:nvPr>
            <p:ph type="ftr" sz="quarter" idx="11"/>
          </p:nvPr>
        </p:nvSpPr>
        <p:spPr/>
        <p:txBody>
          <a:bodyPr/>
          <a:lstStyle/>
          <a:p>
            <a:endParaRPr lang="en-TH"/>
          </a:p>
        </p:txBody>
      </p:sp>
      <p:sp>
        <p:nvSpPr>
          <p:cNvPr id="6" name="Slide Number Placeholder 5"/>
          <p:cNvSpPr>
            <a:spLocks noGrp="1"/>
          </p:cNvSpPr>
          <p:nvPr>
            <p:ph type="sldNum" sz="quarter" idx="12"/>
          </p:nvPr>
        </p:nvSpPr>
        <p:spPr/>
        <p:txBody>
          <a:bodyPr/>
          <a:lstStyle/>
          <a:p>
            <a:fld id="{90B60091-A02B-F249-861C-2142D7A9240E}" type="slidenum">
              <a:rPr lang="en-TH" smtClean="0"/>
              <a:t>‹#›</a:t>
            </a:fld>
            <a:endParaRPr lang="en-TH"/>
          </a:p>
        </p:txBody>
      </p:sp>
    </p:spTree>
    <p:extLst>
      <p:ext uri="{BB962C8B-B14F-4D97-AF65-F5344CB8AC3E}">
        <p14:creationId xmlns:p14="http://schemas.microsoft.com/office/powerpoint/2010/main" val="1299473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A43DDE-7692-8343-AD37-6B65E63655BF}" type="datetimeFigureOut">
              <a:rPr lang="en-TH" smtClean="0"/>
              <a:t>17/7/2024 R</a:t>
            </a:fld>
            <a:endParaRPr lang="en-TH"/>
          </a:p>
        </p:txBody>
      </p:sp>
      <p:sp>
        <p:nvSpPr>
          <p:cNvPr id="5" name="Footer Placeholder 4"/>
          <p:cNvSpPr>
            <a:spLocks noGrp="1"/>
          </p:cNvSpPr>
          <p:nvPr>
            <p:ph type="ftr" sz="quarter" idx="11"/>
          </p:nvPr>
        </p:nvSpPr>
        <p:spPr/>
        <p:txBody>
          <a:bodyPr/>
          <a:lstStyle/>
          <a:p>
            <a:endParaRPr lang="en-TH"/>
          </a:p>
        </p:txBody>
      </p:sp>
      <p:sp>
        <p:nvSpPr>
          <p:cNvPr id="6" name="Slide Number Placeholder 5"/>
          <p:cNvSpPr>
            <a:spLocks noGrp="1"/>
          </p:cNvSpPr>
          <p:nvPr>
            <p:ph type="sldNum" sz="quarter" idx="12"/>
          </p:nvPr>
        </p:nvSpPr>
        <p:spPr/>
        <p:txBody>
          <a:bodyPr/>
          <a:lstStyle/>
          <a:p>
            <a:fld id="{90B60091-A02B-F249-861C-2142D7A9240E}" type="slidenum">
              <a:rPr lang="en-TH" smtClean="0"/>
              <a:t>‹#›</a:t>
            </a:fld>
            <a:endParaRPr lang="en-TH"/>
          </a:p>
        </p:txBody>
      </p:sp>
    </p:spTree>
    <p:extLst>
      <p:ext uri="{BB962C8B-B14F-4D97-AF65-F5344CB8AC3E}">
        <p14:creationId xmlns:p14="http://schemas.microsoft.com/office/powerpoint/2010/main" val="2972891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A43DDE-7692-8343-AD37-6B65E63655BF}" type="datetimeFigureOut">
              <a:rPr lang="en-TH" smtClean="0"/>
              <a:t>17/7/2024 R</a:t>
            </a:fld>
            <a:endParaRPr lang="en-TH"/>
          </a:p>
        </p:txBody>
      </p:sp>
      <p:sp>
        <p:nvSpPr>
          <p:cNvPr id="5" name="Footer Placeholder 4"/>
          <p:cNvSpPr>
            <a:spLocks noGrp="1"/>
          </p:cNvSpPr>
          <p:nvPr>
            <p:ph type="ftr" sz="quarter" idx="11"/>
          </p:nvPr>
        </p:nvSpPr>
        <p:spPr/>
        <p:txBody>
          <a:bodyPr/>
          <a:lstStyle/>
          <a:p>
            <a:endParaRPr lang="en-TH"/>
          </a:p>
        </p:txBody>
      </p:sp>
      <p:sp>
        <p:nvSpPr>
          <p:cNvPr id="6" name="Slide Number Placeholder 5"/>
          <p:cNvSpPr>
            <a:spLocks noGrp="1"/>
          </p:cNvSpPr>
          <p:nvPr>
            <p:ph type="sldNum" sz="quarter" idx="12"/>
          </p:nvPr>
        </p:nvSpPr>
        <p:spPr/>
        <p:txBody>
          <a:bodyPr/>
          <a:lstStyle/>
          <a:p>
            <a:fld id="{90B60091-A02B-F249-861C-2142D7A9240E}" type="slidenum">
              <a:rPr lang="en-TH" smtClean="0"/>
              <a:t>‹#›</a:t>
            </a:fld>
            <a:endParaRPr lang="en-TH"/>
          </a:p>
        </p:txBody>
      </p:sp>
    </p:spTree>
    <p:extLst>
      <p:ext uri="{BB962C8B-B14F-4D97-AF65-F5344CB8AC3E}">
        <p14:creationId xmlns:p14="http://schemas.microsoft.com/office/powerpoint/2010/main" val="1725168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A43DDE-7692-8343-AD37-6B65E63655BF}" type="datetimeFigureOut">
              <a:rPr lang="en-TH" smtClean="0"/>
              <a:t>17/7/2024 R</a:t>
            </a:fld>
            <a:endParaRPr lang="en-TH"/>
          </a:p>
        </p:txBody>
      </p:sp>
      <p:sp>
        <p:nvSpPr>
          <p:cNvPr id="6" name="Footer Placeholder 5"/>
          <p:cNvSpPr>
            <a:spLocks noGrp="1"/>
          </p:cNvSpPr>
          <p:nvPr>
            <p:ph type="ftr" sz="quarter" idx="11"/>
          </p:nvPr>
        </p:nvSpPr>
        <p:spPr/>
        <p:txBody>
          <a:bodyPr/>
          <a:lstStyle/>
          <a:p>
            <a:endParaRPr lang="en-TH"/>
          </a:p>
        </p:txBody>
      </p:sp>
      <p:sp>
        <p:nvSpPr>
          <p:cNvPr id="7" name="Slide Number Placeholder 6"/>
          <p:cNvSpPr>
            <a:spLocks noGrp="1"/>
          </p:cNvSpPr>
          <p:nvPr>
            <p:ph type="sldNum" sz="quarter" idx="12"/>
          </p:nvPr>
        </p:nvSpPr>
        <p:spPr/>
        <p:txBody>
          <a:bodyPr/>
          <a:lstStyle/>
          <a:p>
            <a:fld id="{90B60091-A02B-F249-861C-2142D7A9240E}" type="slidenum">
              <a:rPr lang="en-TH" smtClean="0"/>
              <a:t>‹#›</a:t>
            </a:fld>
            <a:endParaRPr lang="en-TH"/>
          </a:p>
        </p:txBody>
      </p:sp>
    </p:spTree>
    <p:extLst>
      <p:ext uri="{BB962C8B-B14F-4D97-AF65-F5344CB8AC3E}">
        <p14:creationId xmlns:p14="http://schemas.microsoft.com/office/powerpoint/2010/main" val="229135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A43DDE-7692-8343-AD37-6B65E63655BF}" type="datetimeFigureOut">
              <a:rPr lang="en-TH" smtClean="0"/>
              <a:t>17/7/2024 R</a:t>
            </a:fld>
            <a:endParaRPr lang="en-TH"/>
          </a:p>
        </p:txBody>
      </p:sp>
      <p:sp>
        <p:nvSpPr>
          <p:cNvPr id="8" name="Footer Placeholder 7"/>
          <p:cNvSpPr>
            <a:spLocks noGrp="1"/>
          </p:cNvSpPr>
          <p:nvPr>
            <p:ph type="ftr" sz="quarter" idx="11"/>
          </p:nvPr>
        </p:nvSpPr>
        <p:spPr/>
        <p:txBody>
          <a:bodyPr/>
          <a:lstStyle/>
          <a:p>
            <a:endParaRPr lang="en-TH"/>
          </a:p>
        </p:txBody>
      </p:sp>
      <p:sp>
        <p:nvSpPr>
          <p:cNvPr id="9" name="Slide Number Placeholder 8"/>
          <p:cNvSpPr>
            <a:spLocks noGrp="1"/>
          </p:cNvSpPr>
          <p:nvPr>
            <p:ph type="sldNum" sz="quarter" idx="12"/>
          </p:nvPr>
        </p:nvSpPr>
        <p:spPr/>
        <p:txBody>
          <a:bodyPr/>
          <a:lstStyle/>
          <a:p>
            <a:fld id="{90B60091-A02B-F249-861C-2142D7A9240E}" type="slidenum">
              <a:rPr lang="en-TH" smtClean="0"/>
              <a:t>‹#›</a:t>
            </a:fld>
            <a:endParaRPr lang="en-TH"/>
          </a:p>
        </p:txBody>
      </p:sp>
    </p:spTree>
    <p:extLst>
      <p:ext uri="{BB962C8B-B14F-4D97-AF65-F5344CB8AC3E}">
        <p14:creationId xmlns:p14="http://schemas.microsoft.com/office/powerpoint/2010/main" val="1232480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A43DDE-7692-8343-AD37-6B65E63655BF}" type="datetimeFigureOut">
              <a:rPr lang="en-TH" smtClean="0"/>
              <a:t>17/7/2024 R</a:t>
            </a:fld>
            <a:endParaRPr lang="en-TH"/>
          </a:p>
        </p:txBody>
      </p:sp>
      <p:sp>
        <p:nvSpPr>
          <p:cNvPr id="4" name="Footer Placeholder 3"/>
          <p:cNvSpPr>
            <a:spLocks noGrp="1"/>
          </p:cNvSpPr>
          <p:nvPr>
            <p:ph type="ftr" sz="quarter" idx="11"/>
          </p:nvPr>
        </p:nvSpPr>
        <p:spPr/>
        <p:txBody>
          <a:bodyPr/>
          <a:lstStyle/>
          <a:p>
            <a:endParaRPr lang="en-TH"/>
          </a:p>
        </p:txBody>
      </p:sp>
      <p:sp>
        <p:nvSpPr>
          <p:cNvPr id="5" name="Slide Number Placeholder 4"/>
          <p:cNvSpPr>
            <a:spLocks noGrp="1"/>
          </p:cNvSpPr>
          <p:nvPr>
            <p:ph type="sldNum" sz="quarter" idx="12"/>
          </p:nvPr>
        </p:nvSpPr>
        <p:spPr/>
        <p:txBody>
          <a:bodyPr/>
          <a:lstStyle/>
          <a:p>
            <a:fld id="{90B60091-A02B-F249-861C-2142D7A9240E}" type="slidenum">
              <a:rPr lang="en-TH" smtClean="0"/>
              <a:t>‹#›</a:t>
            </a:fld>
            <a:endParaRPr lang="en-TH"/>
          </a:p>
        </p:txBody>
      </p:sp>
    </p:spTree>
    <p:extLst>
      <p:ext uri="{BB962C8B-B14F-4D97-AF65-F5344CB8AC3E}">
        <p14:creationId xmlns:p14="http://schemas.microsoft.com/office/powerpoint/2010/main" val="1132651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A43DDE-7692-8343-AD37-6B65E63655BF}" type="datetimeFigureOut">
              <a:rPr lang="en-TH" smtClean="0"/>
              <a:t>17/7/2024 R</a:t>
            </a:fld>
            <a:endParaRPr lang="en-TH"/>
          </a:p>
        </p:txBody>
      </p:sp>
      <p:sp>
        <p:nvSpPr>
          <p:cNvPr id="3" name="Footer Placeholder 2"/>
          <p:cNvSpPr>
            <a:spLocks noGrp="1"/>
          </p:cNvSpPr>
          <p:nvPr>
            <p:ph type="ftr" sz="quarter" idx="11"/>
          </p:nvPr>
        </p:nvSpPr>
        <p:spPr/>
        <p:txBody>
          <a:bodyPr/>
          <a:lstStyle/>
          <a:p>
            <a:endParaRPr lang="en-TH"/>
          </a:p>
        </p:txBody>
      </p:sp>
      <p:sp>
        <p:nvSpPr>
          <p:cNvPr id="4" name="Slide Number Placeholder 3"/>
          <p:cNvSpPr>
            <a:spLocks noGrp="1"/>
          </p:cNvSpPr>
          <p:nvPr>
            <p:ph type="sldNum" sz="quarter" idx="12"/>
          </p:nvPr>
        </p:nvSpPr>
        <p:spPr/>
        <p:txBody>
          <a:bodyPr/>
          <a:lstStyle/>
          <a:p>
            <a:fld id="{90B60091-A02B-F249-861C-2142D7A9240E}" type="slidenum">
              <a:rPr lang="en-TH" smtClean="0"/>
              <a:t>‹#›</a:t>
            </a:fld>
            <a:endParaRPr lang="en-TH"/>
          </a:p>
        </p:txBody>
      </p:sp>
    </p:spTree>
    <p:extLst>
      <p:ext uri="{BB962C8B-B14F-4D97-AF65-F5344CB8AC3E}">
        <p14:creationId xmlns:p14="http://schemas.microsoft.com/office/powerpoint/2010/main" val="2173494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A43DDE-7692-8343-AD37-6B65E63655BF}" type="datetimeFigureOut">
              <a:rPr lang="en-TH" smtClean="0"/>
              <a:t>17/7/2024 R</a:t>
            </a:fld>
            <a:endParaRPr lang="en-TH"/>
          </a:p>
        </p:txBody>
      </p:sp>
      <p:sp>
        <p:nvSpPr>
          <p:cNvPr id="6" name="Footer Placeholder 5"/>
          <p:cNvSpPr>
            <a:spLocks noGrp="1"/>
          </p:cNvSpPr>
          <p:nvPr>
            <p:ph type="ftr" sz="quarter" idx="11"/>
          </p:nvPr>
        </p:nvSpPr>
        <p:spPr/>
        <p:txBody>
          <a:bodyPr/>
          <a:lstStyle/>
          <a:p>
            <a:endParaRPr lang="en-TH"/>
          </a:p>
        </p:txBody>
      </p:sp>
      <p:sp>
        <p:nvSpPr>
          <p:cNvPr id="7" name="Slide Number Placeholder 6"/>
          <p:cNvSpPr>
            <a:spLocks noGrp="1"/>
          </p:cNvSpPr>
          <p:nvPr>
            <p:ph type="sldNum" sz="quarter" idx="12"/>
          </p:nvPr>
        </p:nvSpPr>
        <p:spPr/>
        <p:txBody>
          <a:bodyPr/>
          <a:lstStyle/>
          <a:p>
            <a:fld id="{90B60091-A02B-F249-861C-2142D7A9240E}" type="slidenum">
              <a:rPr lang="en-TH" smtClean="0"/>
              <a:t>‹#›</a:t>
            </a:fld>
            <a:endParaRPr lang="en-TH"/>
          </a:p>
        </p:txBody>
      </p:sp>
    </p:spTree>
    <p:extLst>
      <p:ext uri="{BB962C8B-B14F-4D97-AF65-F5344CB8AC3E}">
        <p14:creationId xmlns:p14="http://schemas.microsoft.com/office/powerpoint/2010/main" val="4263704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A43DDE-7692-8343-AD37-6B65E63655BF}" type="datetimeFigureOut">
              <a:rPr lang="en-TH" smtClean="0"/>
              <a:t>17/7/2024 R</a:t>
            </a:fld>
            <a:endParaRPr lang="en-TH"/>
          </a:p>
        </p:txBody>
      </p:sp>
      <p:sp>
        <p:nvSpPr>
          <p:cNvPr id="6" name="Footer Placeholder 5"/>
          <p:cNvSpPr>
            <a:spLocks noGrp="1"/>
          </p:cNvSpPr>
          <p:nvPr>
            <p:ph type="ftr" sz="quarter" idx="11"/>
          </p:nvPr>
        </p:nvSpPr>
        <p:spPr/>
        <p:txBody>
          <a:bodyPr/>
          <a:lstStyle/>
          <a:p>
            <a:endParaRPr lang="en-TH"/>
          </a:p>
        </p:txBody>
      </p:sp>
      <p:sp>
        <p:nvSpPr>
          <p:cNvPr id="7" name="Slide Number Placeholder 6"/>
          <p:cNvSpPr>
            <a:spLocks noGrp="1"/>
          </p:cNvSpPr>
          <p:nvPr>
            <p:ph type="sldNum" sz="quarter" idx="12"/>
          </p:nvPr>
        </p:nvSpPr>
        <p:spPr/>
        <p:txBody>
          <a:bodyPr/>
          <a:lstStyle/>
          <a:p>
            <a:fld id="{90B60091-A02B-F249-861C-2142D7A9240E}" type="slidenum">
              <a:rPr lang="en-TH" smtClean="0"/>
              <a:t>‹#›</a:t>
            </a:fld>
            <a:endParaRPr lang="en-TH"/>
          </a:p>
        </p:txBody>
      </p:sp>
    </p:spTree>
    <p:extLst>
      <p:ext uri="{BB962C8B-B14F-4D97-AF65-F5344CB8AC3E}">
        <p14:creationId xmlns:p14="http://schemas.microsoft.com/office/powerpoint/2010/main" val="967606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82A43DDE-7692-8343-AD37-6B65E63655BF}" type="datetimeFigureOut">
              <a:rPr lang="en-TH" smtClean="0"/>
              <a:t>17/7/2024 R</a:t>
            </a:fld>
            <a:endParaRPr lang="en-TH"/>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TH"/>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90B60091-A02B-F249-861C-2142D7A9240E}" type="slidenum">
              <a:rPr lang="en-TH" smtClean="0"/>
              <a:t>‹#›</a:t>
            </a:fld>
            <a:endParaRPr lang="en-TH"/>
          </a:p>
        </p:txBody>
      </p:sp>
    </p:spTree>
    <p:extLst>
      <p:ext uri="{BB962C8B-B14F-4D97-AF65-F5344CB8AC3E}">
        <p14:creationId xmlns:p14="http://schemas.microsoft.com/office/powerpoint/2010/main" val="263730963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A04D7F-2A34-21C7-F4DC-344E3B836476}"/>
              </a:ext>
            </a:extLst>
          </p:cNvPr>
          <p:cNvSpPr txBox="1"/>
          <p:nvPr/>
        </p:nvSpPr>
        <p:spPr>
          <a:xfrm>
            <a:off x="1089212" y="662510"/>
            <a:ext cx="10004612" cy="1754326"/>
          </a:xfrm>
          <a:prstGeom prst="rect">
            <a:avLst/>
          </a:prstGeom>
          <a:noFill/>
        </p:spPr>
        <p:txBody>
          <a:bodyPr wrap="square">
            <a:spAutoFit/>
          </a:bodyPr>
          <a:lstStyle/>
          <a:p>
            <a:pPr algn="ctr"/>
            <a:r>
              <a:rPr lang="en-US" sz="3600" b="1" dirty="0"/>
              <a:t>21</a:t>
            </a:r>
            <a:r>
              <a:rPr lang="en-US" sz="3600" b="1" baseline="30000" dirty="0"/>
              <a:t>st</a:t>
            </a:r>
            <a:r>
              <a:rPr lang="en-US" sz="3600" b="1" dirty="0"/>
              <a:t> Century Educational Administration, Learning Organization, and Administrators’ Attributes  </a:t>
            </a:r>
            <a:r>
              <a:rPr lang="en-TH" sz="3600" b="1" dirty="0"/>
              <a:t> </a:t>
            </a:r>
          </a:p>
        </p:txBody>
      </p:sp>
      <p:sp>
        <p:nvSpPr>
          <p:cNvPr id="4" name="ชื่อเรื่องรอง 2">
            <a:extLst>
              <a:ext uri="{FF2B5EF4-FFF2-40B4-BE49-F238E27FC236}">
                <a16:creationId xmlns:a16="http://schemas.microsoft.com/office/drawing/2014/main" id="{0C2D90C3-E296-B1C8-2981-524AB3954F45}"/>
              </a:ext>
            </a:extLst>
          </p:cNvPr>
          <p:cNvSpPr txBox="1">
            <a:spLocks noGrp="1"/>
          </p:cNvSpPr>
          <p:nvPr>
            <p:ph type="subTitle" idx="1"/>
          </p:nvPr>
        </p:nvSpPr>
        <p:spPr>
          <a:xfrm>
            <a:off x="2202761" y="3886200"/>
            <a:ext cx="7643867" cy="1991074"/>
          </a:xfrm>
          <a:prstGeom prst="rect">
            <a:avLst/>
          </a:prstGeom>
        </p:spPr>
        <p:txBody>
          <a:bodyPr/>
          <a:lstStyle/>
          <a:p>
            <a:pPr algn="r" defTabSz="751361">
              <a:defRPr sz="3267"/>
            </a:pPr>
            <a:r>
              <a:rPr lang="en-US" b="1" dirty="0"/>
              <a:t>Prof. Dr. Saman Asawapoom </a:t>
            </a:r>
          </a:p>
          <a:p>
            <a:pPr algn="r" defTabSz="751361">
              <a:defRPr sz="4356"/>
            </a:pPr>
            <a:r>
              <a:rPr lang="en-US" sz="4000" b="1" dirty="0"/>
              <a:t>Si Sa Ket Rajabhat University </a:t>
            </a:r>
            <a:r>
              <a:rPr lang="en-US" b="1" dirty="0"/>
              <a:t>(</a:t>
            </a:r>
            <a:r>
              <a:rPr lang="en-US" sz="2800" b="1" dirty="0"/>
              <a:t>1/2024</a:t>
            </a:r>
            <a:r>
              <a:rPr lang="en-US" b="1" dirty="0"/>
              <a:t>) </a:t>
            </a:r>
          </a:p>
        </p:txBody>
      </p:sp>
    </p:spTree>
    <p:extLst>
      <p:ext uri="{BB962C8B-B14F-4D97-AF65-F5344CB8AC3E}">
        <p14:creationId xmlns:p14="http://schemas.microsoft.com/office/powerpoint/2010/main" val="1958621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E17B9A8-FFA4-DF2C-2B0E-3F9EA73F2547}"/>
              </a:ext>
            </a:extLst>
          </p:cNvPr>
          <p:cNvSpPr txBox="1"/>
          <p:nvPr/>
        </p:nvSpPr>
        <p:spPr>
          <a:xfrm>
            <a:off x="766762" y="316552"/>
            <a:ext cx="11044237" cy="6001643"/>
          </a:xfrm>
          <a:prstGeom prst="rect">
            <a:avLst/>
          </a:prstGeom>
          <a:noFill/>
        </p:spPr>
        <p:txBody>
          <a:bodyPr wrap="square" rtlCol="0">
            <a:spAutoFit/>
          </a:bodyPr>
          <a:lstStyle/>
          <a:p>
            <a:pPr lvl="0"/>
            <a:r>
              <a:rPr lang="en-US" sz="3200" b="1" kern="100" dirty="0">
                <a:effectLst/>
                <a:latin typeface="Calibri" panose="020F0502020204030204" pitchFamily="34" charset="0"/>
                <a:ea typeface="Calibri" panose="020F0502020204030204" pitchFamily="34" charset="0"/>
                <a:cs typeface="Cordia New" panose="020B0304020202020204" pitchFamily="34" charset="-34"/>
              </a:rPr>
              <a:t>		From 20 skills: </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(1) Digital Literacy,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(2) Data Literacy,  </a:t>
            </a:r>
            <a:r>
              <a:rPr lang="en-US" sz="3200" b="1" kern="100" dirty="0">
                <a:latin typeface="Calibri" panose="020F0502020204030204" pitchFamily="34" charset="0"/>
                <a:ea typeface="Calibri" panose="020F0502020204030204" pitchFamily="34" charset="0"/>
                <a:cs typeface="Cordia New" panose="020B0304020202020204" pitchFamily="34" charset="-34"/>
              </a:rPr>
              <a:t>(3) Technical Skills,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(4) Digital Threat Awareness, </a:t>
            </a:r>
            <a:r>
              <a:rPr lang="en-US" sz="3200" b="1" kern="100" dirty="0">
                <a:latin typeface="Calibri" panose="020F0502020204030204" pitchFamily="34" charset="0"/>
                <a:ea typeface="Calibri" panose="020F0502020204030204" pitchFamily="34" charset="0"/>
                <a:cs typeface="Cordia New" panose="020B0304020202020204" pitchFamily="34" charset="-34"/>
              </a:rPr>
              <a:t>(5) Critical Thinking,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(6) Judgement and Complex Decision-Making,</a:t>
            </a:r>
            <a:r>
              <a:rPr lang="en-US" sz="3200" b="1" kern="100" dirty="0">
                <a:latin typeface="Calibri" panose="020F0502020204030204" pitchFamily="34" charset="0"/>
                <a:ea typeface="Calibri" panose="020F0502020204030204" pitchFamily="34" charset="0"/>
                <a:cs typeface="Cordia New" panose="020B0304020202020204" pitchFamily="34" charset="-34"/>
              </a:rPr>
              <a:t> (7) Emotional Intelligence and Empathy,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(8) Creativity,   </a:t>
            </a:r>
            <a:r>
              <a:rPr lang="en-US" sz="3200" b="1" kern="100" dirty="0">
                <a:latin typeface="Calibri" panose="020F0502020204030204" pitchFamily="34" charset="0"/>
                <a:ea typeface="Calibri" panose="020F0502020204030204" pitchFamily="34" charset="0"/>
                <a:cs typeface="Cordia New" panose="020B0304020202020204" pitchFamily="34" charset="-34"/>
              </a:rPr>
              <a:t>(9) Collaboration and Working in Team,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(10) Interpersonal Communication, </a:t>
            </a:r>
            <a:r>
              <a:rPr lang="en-US" sz="3200" b="1" kern="100" dirty="0">
                <a:latin typeface="Calibri" panose="020F0502020204030204" pitchFamily="34" charset="0"/>
                <a:ea typeface="Calibri" panose="020F0502020204030204" pitchFamily="34" charset="0"/>
                <a:cs typeface="Cordia New" panose="020B0304020202020204" pitchFamily="34" charset="-34"/>
              </a:rPr>
              <a:t>(11) Working in GIGs,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(12) Adaptability and Flexibility</a:t>
            </a:r>
            <a:r>
              <a:rPr lang="en-US" sz="3200" b="1" kern="100" dirty="0">
                <a:latin typeface="Calibri" panose="020F0502020204030204" pitchFamily="34" charset="0"/>
                <a:ea typeface="Calibri" panose="020F0502020204030204" pitchFamily="34" charset="0"/>
                <a:cs typeface="Cordia New" panose="020B0304020202020204" pitchFamily="34" charset="-34"/>
              </a:rPr>
              <a:t>, (13)  Cultural Intelligence and Diversity Consciousness,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14) Ethical Awareness, </a:t>
            </a:r>
            <a:r>
              <a:rPr lang="en-US" sz="3200" b="1" kern="100" dirty="0">
                <a:latin typeface="Calibri" panose="020F0502020204030204" pitchFamily="34" charset="0"/>
                <a:ea typeface="Calibri" panose="020F0502020204030204" pitchFamily="34" charset="0"/>
                <a:cs typeface="Cordia New" panose="020B0304020202020204" pitchFamily="34" charset="-34"/>
              </a:rPr>
              <a:t>(15) Leadership Skills,</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(16) Brand of “YOU” and Networking, </a:t>
            </a:r>
            <a:r>
              <a:rPr lang="en-US" sz="3200" b="1" kern="100" dirty="0">
                <a:latin typeface="Calibri" panose="020F0502020204030204" pitchFamily="34" charset="0"/>
                <a:ea typeface="Calibri" panose="020F0502020204030204" pitchFamily="34" charset="0"/>
                <a:cs typeface="Cordia New" panose="020B0304020202020204" pitchFamily="34" charset="-34"/>
              </a:rPr>
              <a:t>(17) Time Management,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(18) Curiosity and Continual Learning,                </a:t>
            </a:r>
            <a:r>
              <a:rPr lang="en-US" sz="3200" b="1" kern="100" dirty="0">
                <a:latin typeface="Calibri" panose="020F0502020204030204" pitchFamily="34" charset="0"/>
                <a:ea typeface="Calibri" panose="020F0502020204030204" pitchFamily="34" charset="0"/>
                <a:cs typeface="Cordia New" panose="020B0304020202020204" pitchFamily="34" charset="-34"/>
              </a:rPr>
              <a:t>(19) Embracing and Celebrating Change, and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(20) Looking After Yourself</a:t>
            </a:r>
          </a:p>
        </p:txBody>
      </p:sp>
    </p:spTree>
    <p:extLst>
      <p:ext uri="{BB962C8B-B14F-4D97-AF65-F5344CB8AC3E}">
        <p14:creationId xmlns:p14="http://schemas.microsoft.com/office/powerpoint/2010/main" val="82897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E17B9A8-FFA4-DF2C-2B0E-3F9EA73F2547}"/>
              </a:ext>
            </a:extLst>
          </p:cNvPr>
          <p:cNvSpPr txBox="1"/>
          <p:nvPr/>
        </p:nvSpPr>
        <p:spPr>
          <a:xfrm>
            <a:off x="766762" y="629394"/>
            <a:ext cx="11044237" cy="4524315"/>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21</a:t>
            </a:r>
            <a:r>
              <a:rPr lang="en-US" sz="3600" b="1" kern="100" baseline="30000" dirty="0">
                <a:latin typeface="Calibri" panose="020F0502020204030204" pitchFamily="34" charset="0"/>
                <a:ea typeface="Calibri" panose="020F0502020204030204" pitchFamily="34" charset="0"/>
                <a:cs typeface="Cordia New" panose="020B0304020202020204" pitchFamily="34" charset="-34"/>
              </a:rPr>
              <a:t>st</a:t>
            </a:r>
            <a:r>
              <a:rPr lang="en-US" sz="3600" b="1" kern="100" dirty="0">
                <a:latin typeface="Calibri" panose="020F0502020204030204" pitchFamily="34" charset="0"/>
                <a:ea typeface="Calibri" panose="020F0502020204030204" pitchFamily="34" charset="0"/>
                <a:cs typeface="Cordia New" panose="020B0304020202020204" pitchFamily="34" charset="-34"/>
              </a:rPr>
              <a:t> Education according to Saman Asawapoom  (2567)</a:t>
            </a:r>
          </a:p>
          <a:p>
            <a:pPr lvl="0"/>
            <a:r>
              <a:rPr lang="en-US" sz="3600" b="1" kern="100" dirty="0">
                <a:effectLst/>
                <a:latin typeface="Calibri" panose="020F0502020204030204" pitchFamily="34" charset="0"/>
                <a:ea typeface="Calibri" panose="020F0502020204030204" pitchFamily="34" charset="0"/>
                <a:cs typeface="Cordia New" panose="020B0304020202020204" pitchFamily="34" charset="-34"/>
              </a:rPr>
              <a:t>			(1) </a:t>
            </a:r>
            <a:r>
              <a:rPr lang="en-US" sz="3600" b="1" kern="100" dirty="0">
                <a:latin typeface="Calibri" panose="020F0502020204030204" pitchFamily="34" charset="0"/>
                <a:ea typeface="Calibri" panose="020F0502020204030204" pitchFamily="34" charset="0"/>
                <a:cs typeface="Cordia New" panose="020B0304020202020204" pitchFamily="34" charset="-34"/>
              </a:rPr>
              <a:t>Learning to learn Skills </a:t>
            </a:r>
          </a:p>
          <a:p>
            <a:pPr lvl="0"/>
            <a:r>
              <a:rPr lang="en-US" sz="3600" b="1" kern="1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(2) Flexible and Adaptable Skills</a:t>
            </a:r>
          </a:p>
          <a:p>
            <a:pPr lvl="0"/>
            <a:r>
              <a:rPr lang="en-US" sz="3600" b="1" kern="1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a:t>
            </a:r>
            <a:r>
              <a:rPr lang="en-US" sz="3600" b="1" kern="100" dirty="0">
                <a:latin typeface="Calibri" panose="020F0502020204030204" pitchFamily="34" charset="0"/>
                <a:ea typeface="Calibri" panose="020F0502020204030204" pitchFamily="34" charset="0"/>
                <a:cs typeface="Cordia New" panose="020B0304020202020204" pitchFamily="34" charset="-34"/>
              </a:rPr>
              <a:t>3</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 Diversity Interpersonal and Human Skills</a:t>
            </a:r>
          </a:p>
          <a:p>
            <a:pPr lvl="0"/>
            <a:r>
              <a:rPr lang="en-US" sz="3600" b="1" kern="1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(4) Digital and Technological Skills</a:t>
            </a:r>
          </a:p>
          <a:p>
            <a:pPr lvl="0"/>
            <a:r>
              <a:rPr lang="en-US" sz="3600" b="1" kern="1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(5) Language and </a:t>
            </a:r>
            <a:r>
              <a:rPr lang="en-TH" sz="3600" b="1" kern="100" dirty="0">
                <a:latin typeface="Calibri" panose="020F0502020204030204" pitchFamily="34" charset="0"/>
                <a:ea typeface="Calibri" panose="020F0502020204030204" pitchFamily="34" charset="0"/>
                <a:cs typeface="Cordia New" panose="020B0304020202020204" pitchFamily="34" charset="-34"/>
              </a:rPr>
              <a:t>Communicational Skills</a:t>
            </a:r>
          </a:p>
          <a:p>
            <a:r>
              <a:rPr lang="en-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(6)  Creative and Innovative Skills</a:t>
            </a:r>
          </a:p>
          <a:p>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a:t>
            </a:r>
            <a:r>
              <a:rPr lang="en-US" sz="3600" b="1" kern="100" dirty="0">
                <a:latin typeface="Calibri" panose="020F0502020204030204" pitchFamily="34" charset="0"/>
                <a:ea typeface="Calibri" panose="020F0502020204030204" pitchFamily="34" charset="0"/>
                <a:cs typeface="Cordia New" panose="020B0304020202020204" pitchFamily="34" charset="-34"/>
              </a:rPr>
              <a:t>7</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 Economy Management Skills</a:t>
            </a:r>
            <a:endPar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41520992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E17B9A8-FFA4-DF2C-2B0E-3F9EA73F2547}"/>
              </a:ext>
            </a:extLst>
          </p:cNvPr>
          <p:cNvSpPr txBox="1"/>
          <p:nvPr/>
        </p:nvSpPr>
        <p:spPr>
          <a:xfrm>
            <a:off x="766762" y="954237"/>
            <a:ext cx="11044237" cy="4524315"/>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	According to my definition of ‘education’ as ‘a process to facilitate learners’ learning and expected learning outcomes (educational aims). </a:t>
            </a:r>
          </a:p>
          <a:p>
            <a:pPr lvl="0"/>
            <a:endPar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endParaRPr>
          </a:p>
          <a:p>
            <a:pPr lvl="0"/>
            <a:r>
              <a:rPr lang="en-US" sz="3600" b="1" kern="1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rPr>
              <a:t>		21</a:t>
            </a:r>
            <a:r>
              <a:rPr lang="en-US" sz="3600" b="1" kern="100" baseline="300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rPr>
              <a:t>st</a:t>
            </a:r>
            <a:r>
              <a:rPr lang="en-US" sz="3600" b="1" kern="1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rPr>
              <a:t> education aims are expected learning outcomes (educational aims) </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and making sure that educational processes are designed and implemented to facilitate learners’ learning. </a:t>
            </a:r>
            <a:endParaRPr lang="en-TH" sz="3600" b="1" kern="100" dirty="0">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33875453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E17B9A8-FFA4-DF2C-2B0E-3F9EA73F2547}"/>
              </a:ext>
            </a:extLst>
          </p:cNvPr>
          <p:cNvSpPr txBox="1"/>
          <p:nvPr/>
        </p:nvSpPr>
        <p:spPr>
          <a:xfrm>
            <a:off x="766762" y="316564"/>
            <a:ext cx="11044237" cy="6001643"/>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The second issue </a:t>
            </a:r>
            <a:r>
              <a:rPr lang="en-US" sz="3200" b="1" kern="100" dirty="0">
                <a:latin typeface="Calibri" panose="020F0502020204030204" pitchFamily="34" charset="0"/>
                <a:ea typeface="Calibri" panose="020F0502020204030204" pitchFamily="34" charset="0"/>
                <a:cs typeface="Cordia New" panose="020B0304020202020204" pitchFamily="34" charset="-34"/>
              </a:rPr>
              <a:t>to talk about today is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‘Learning Organization’</a:t>
            </a:r>
            <a:r>
              <a:rPr lang="en-US" sz="3200" b="1" kern="100" dirty="0">
                <a:latin typeface="Calibri" panose="020F0502020204030204" pitchFamily="34" charset="0"/>
                <a:ea typeface="Calibri" panose="020F0502020204030204" pitchFamily="34" charset="0"/>
                <a:cs typeface="Cordia New" panose="020B0304020202020204" pitchFamily="34" charset="-34"/>
              </a:rPr>
              <a:t> : The long-time concept that still is applicable.  On the other hand, the understanding and implementing the concept vary from one to another. Why?  My study comes to conclusion that :</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1. People often perceive, understand, and practice on what they think it is true.</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2. People must choose one way over another to do thing, so there is no ways the other alternative is better. </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3. People experience only things that come to their experience and assume it the best. (For we don’t  know the other ways around.) </a:t>
            </a:r>
          </a:p>
        </p:txBody>
      </p:sp>
    </p:spTree>
    <p:extLst>
      <p:ext uri="{BB962C8B-B14F-4D97-AF65-F5344CB8AC3E}">
        <p14:creationId xmlns:p14="http://schemas.microsoft.com/office/powerpoint/2010/main" val="25481627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E17B9A8-FFA4-DF2C-2B0E-3F9EA73F2547}"/>
              </a:ext>
            </a:extLst>
          </p:cNvPr>
          <p:cNvSpPr txBox="1"/>
          <p:nvPr/>
        </p:nvSpPr>
        <p:spPr>
          <a:xfrm>
            <a:off x="766762" y="725636"/>
            <a:ext cx="11044237" cy="1200329"/>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Let’s see  how we </a:t>
            </a:r>
            <a:r>
              <a:rPr lang="en-US" sz="3600" b="1" kern="100" dirty="0">
                <a:latin typeface="Calibri" panose="020F0502020204030204" pitchFamily="34" charset="0"/>
                <a:ea typeface="Calibri" panose="020F0502020204030204" pitchFamily="34" charset="0"/>
                <a:cs typeface="Cordia New" panose="020B0304020202020204" pitchFamily="34" charset="-34"/>
              </a:rPr>
              <a:t>would  do about it. </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a:t>
            </a:r>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2.1 Understanding ‘Learning Organization’ </a:t>
            </a:r>
          </a:p>
        </p:txBody>
      </p:sp>
      <p:sp>
        <p:nvSpPr>
          <p:cNvPr id="3" name="TextBox 2">
            <a:extLst>
              <a:ext uri="{FF2B5EF4-FFF2-40B4-BE49-F238E27FC236}">
                <a16:creationId xmlns:a16="http://schemas.microsoft.com/office/drawing/2014/main" id="{398F0FFE-C8D3-B3FF-8BFF-DDDD6DCB0AEB}"/>
              </a:ext>
            </a:extLst>
          </p:cNvPr>
          <p:cNvSpPr txBox="1"/>
          <p:nvPr/>
        </p:nvSpPr>
        <p:spPr>
          <a:xfrm>
            <a:off x="574253" y="2057126"/>
            <a:ext cx="11264817" cy="4524315"/>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During the years of 1983-1986, I had been experimented supervision practice on Clinical Supervision in secondary school in Educational Supervision Region 10. The supervision based on ‘peer supervising concept’, which was originally developed by Cogan, and rather by </a:t>
            </a:r>
            <a:r>
              <a:rPr lang="en-US" sz="3600" b="1" kern="100" dirty="0" err="1">
                <a:latin typeface="Calibri" panose="020F0502020204030204" pitchFamily="34" charset="0"/>
                <a:ea typeface="Calibri" panose="020F0502020204030204" pitchFamily="34" charset="0"/>
                <a:cs typeface="Cordia New" panose="020B0304020202020204" pitchFamily="34" charset="-34"/>
              </a:rPr>
              <a:t>Goldhammer</a:t>
            </a:r>
            <a:r>
              <a:rPr lang="en-US" sz="3600" b="1" kern="100" dirty="0">
                <a:latin typeface="Calibri" panose="020F0502020204030204" pitchFamily="34" charset="0"/>
                <a:ea typeface="Calibri" panose="020F0502020204030204" pitchFamily="34" charset="0"/>
                <a:cs typeface="Cordia New" panose="020B0304020202020204" pitchFamily="34" charset="-34"/>
              </a:rPr>
              <a:t>.  The concept proposed that the best way of teacher development was ‘learning among teachers themselves. </a:t>
            </a:r>
          </a:p>
        </p:txBody>
      </p:sp>
    </p:spTree>
    <p:extLst>
      <p:ext uri="{BB962C8B-B14F-4D97-AF65-F5344CB8AC3E}">
        <p14:creationId xmlns:p14="http://schemas.microsoft.com/office/powerpoint/2010/main" val="1387993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E17B9A8-FFA4-DF2C-2B0E-3F9EA73F2547}"/>
              </a:ext>
            </a:extLst>
          </p:cNvPr>
          <p:cNvSpPr txBox="1"/>
          <p:nvPr/>
        </p:nvSpPr>
        <p:spPr>
          <a:xfrm>
            <a:off x="766762" y="336171"/>
            <a:ext cx="11044237" cy="3970318"/>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After a year of experience, I had learned that  ’school would continuously improve if school, as an organization, functions like a living unit’.  However, at that time  the concept of ‘learning organization’ has not yet been developed.  But I perceived a school, as a living unit, with an administrator and teachers were functioning like ‘living cells’.</a:t>
            </a:r>
          </a:p>
        </p:txBody>
      </p:sp>
      <p:sp>
        <p:nvSpPr>
          <p:cNvPr id="3" name="TextBox 2">
            <a:extLst>
              <a:ext uri="{FF2B5EF4-FFF2-40B4-BE49-F238E27FC236}">
                <a16:creationId xmlns:a16="http://schemas.microsoft.com/office/drawing/2014/main" id="{398F0FFE-C8D3-B3FF-8BFF-DDDD6DCB0AEB}"/>
              </a:ext>
            </a:extLst>
          </p:cNvPr>
          <p:cNvSpPr txBox="1"/>
          <p:nvPr/>
        </p:nvSpPr>
        <p:spPr>
          <a:xfrm>
            <a:off x="673768" y="4436394"/>
            <a:ext cx="10888579" cy="2308324"/>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My experiment was interested by the Department of Secondary School, Ministry of Education, and institutionalized as ‘Internal School Supervision’.  I was of the leading team members. </a:t>
            </a:r>
          </a:p>
        </p:txBody>
      </p:sp>
    </p:spTree>
    <p:extLst>
      <p:ext uri="{BB962C8B-B14F-4D97-AF65-F5344CB8AC3E}">
        <p14:creationId xmlns:p14="http://schemas.microsoft.com/office/powerpoint/2010/main" val="1447818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E17B9A8-FFA4-DF2C-2B0E-3F9EA73F2547}"/>
              </a:ext>
            </a:extLst>
          </p:cNvPr>
          <p:cNvSpPr txBox="1"/>
          <p:nvPr/>
        </p:nvSpPr>
        <p:spPr>
          <a:xfrm>
            <a:off x="766762" y="1216701"/>
            <a:ext cx="11044237" cy="4524315"/>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	In 1991, as a Fulbright visiting scholar to State University of New York, at Buffalo (UB), I read an article  on ‘Learning Organization,’ by Peter Senge. The concept is very similar to mine of ‘a school as a living unit’. I pursued  my curiosity by reading more of Senge’s works. One of his best book is ‘The Fifth Discipline: The Art and Practice of The Learning Organization’. Parts of the concept will be shared in the next frame.</a:t>
            </a:r>
          </a:p>
        </p:txBody>
      </p:sp>
    </p:spTree>
    <p:extLst>
      <p:ext uri="{BB962C8B-B14F-4D97-AF65-F5344CB8AC3E}">
        <p14:creationId xmlns:p14="http://schemas.microsoft.com/office/powerpoint/2010/main" val="5262039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E17B9A8-FFA4-DF2C-2B0E-3F9EA73F2547}"/>
              </a:ext>
            </a:extLst>
          </p:cNvPr>
          <p:cNvSpPr txBox="1"/>
          <p:nvPr/>
        </p:nvSpPr>
        <p:spPr>
          <a:xfrm>
            <a:off x="766762" y="1216701"/>
            <a:ext cx="11044237" cy="3416320"/>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	</a:t>
            </a:r>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Peter Senge </a:t>
            </a:r>
            <a:r>
              <a:rPr lang="en-US" sz="3600" b="1" kern="100" dirty="0">
                <a:latin typeface="Calibri" panose="020F0502020204030204" pitchFamily="34" charset="0"/>
                <a:ea typeface="Calibri" panose="020F0502020204030204" pitchFamily="34" charset="0"/>
                <a:cs typeface="Cordia New" panose="020B0304020202020204" pitchFamily="34" charset="-34"/>
              </a:rPr>
              <a:t>defined ‘Learning Organization’ as “an organization that is continuously expanding its capacity to create its future’.  Survival learning or adaptive learning is crucial, but adaptive learning must be joined with generative learning where learning enhancing our capacity to create.  </a:t>
            </a:r>
          </a:p>
        </p:txBody>
      </p:sp>
    </p:spTree>
    <p:extLst>
      <p:ext uri="{BB962C8B-B14F-4D97-AF65-F5344CB8AC3E}">
        <p14:creationId xmlns:p14="http://schemas.microsoft.com/office/powerpoint/2010/main" val="7959974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dirty="0"/>
          </a:p>
        </p:txBody>
      </p:sp>
      <p:sp>
        <p:nvSpPr>
          <p:cNvPr id="4" name="TextBox 3">
            <a:extLst>
              <a:ext uri="{FF2B5EF4-FFF2-40B4-BE49-F238E27FC236}">
                <a16:creationId xmlns:a16="http://schemas.microsoft.com/office/drawing/2014/main" id="{EE17B9A8-FFA4-DF2C-2B0E-3F9EA73F2547}"/>
              </a:ext>
            </a:extLst>
          </p:cNvPr>
          <p:cNvSpPr txBox="1"/>
          <p:nvPr/>
        </p:nvSpPr>
        <p:spPr>
          <a:xfrm>
            <a:off x="491067" y="99112"/>
            <a:ext cx="11463865" cy="6740307"/>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	Five main elements of Learning Organization proposed by Senge are</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1. </a:t>
            </a:r>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Systems Thinking</a:t>
            </a:r>
            <a:r>
              <a:rPr lang="en-US" sz="3600" b="1" kern="100" dirty="0">
                <a:latin typeface="Calibri" panose="020F0502020204030204" pitchFamily="34" charset="0"/>
                <a:ea typeface="Calibri" panose="020F0502020204030204" pitchFamily="34" charset="0"/>
                <a:cs typeface="Cordia New" panose="020B0304020202020204" pitchFamily="34" charset="-34"/>
              </a:rPr>
              <a:t>: A conceptual framework to make the full pattern clear, and to help us see how to change them effectively. </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2. </a:t>
            </a:r>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Personal Mastery</a:t>
            </a:r>
            <a:r>
              <a:rPr lang="en-US" sz="3600" b="1" kern="100" dirty="0">
                <a:latin typeface="Calibri" panose="020F0502020204030204" pitchFamily="34" charset="0"/>
                <a:ea typeface="Calibri" panose="020F0502020204030204" pitchFamily="34" charset="0"/>
                <a:cs typeface="Cordia New" panose="020B0304020202020204" pitchFamily="34" charset="-34"/>
              </a:rPr>
              <a:t>: The discipline of continually clarifying and deepening our personal vision of focusing our energies. </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3. </a:t>
            </a:r>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Mental Model</a:t>
            </a:r>
            <a:r>
              <a:rPr lang="en-US" sz="3600" b="1" kern="100" dirty="0">
                <a:latin typeface="Calibri" panose="020F0502020204030204" pitchFamily="34" charset="0"/>
                <a:ea typeface="Calibri" panose="020F0502020204030204" pitchFamily="34" charset="0"/>
                <a:cs typeface="Cordia New" panose="020B0304020202020204" pitchFamily="34" charset="-34"/>
              </a:rPr>
              <a:t>: Mental models are deeply ingrained assumptions, generalizations, or even  pictures or  images that influence how we understand the world and how we take actions.</a:t>
            </a:r>
          </a:p>
        </p:txBody>
      </p:sp>
    </p:spTree>
    <p:extLst>
      <p:ext uri="{BB962C8B-B14F-4D97-AF65-F5344CB8AC3E}">
        <p14:creationId xmlns:p14="http://schemas.microsoft.com/office/powerpoint/2010/main" val="22188955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dirty="0"/>
          </a:p>
        </p:txBody>
      </p:sp>
      <p:sp>
        <p:nvSpPr>
          <p:cNvPr id="4" name="TextBox 3">
            <a:extLst>
              <a:ext uri="{FF2B5EF4-FFF2-40B4-BE49-F238E27FC236}">
                <a16:creationId xmlns:a16="http://schemas.microsoft.com/office/drawing/2014/main" id="{EE17B9A8-FFA4-DF2C-2B0E-3F9EA73F2547}"/>
              </a:ext>
            </a:extLst>
          </p:cNvPr>
          <p:cNvSpPr txBox="1"/>
          <p:nvPr/>
        </p:nvSpPr>
        <p:spPr>
          <a:xfrm>
            <a:off x="372533" y="131640"/>
            <a:ext cx="11582399" cy="6740307"/>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	2. </a:t>
            </a:r>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Building Shared Vision</a:t>
            </a:r>
            <a:r>
              <a:rPr lang="en-US" sz="3600" b="1" kern="100" dirty="0">
                <a:latin typeface="Calibri" panose="020F0502020204030204" pitchFamily="34" charset="0"/>
                <a:ea typeface="Calibri" panose="020F0502020204030204" pitchFamily="34" charset="0"/>
                <a:cs typeface="Cordia New" panose="020B0304020202020204" pitchFamily="34" charset="-34"/>
              </a:rPr>
              <a:t>: Shared visions are organizational goals, values, and missions that become deeply shared throughout the organization, for examples: IBM, service; Polaroid, instant photography; Apple, computing power for the mass.  </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3. </a:t>
            </a:r>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Team Learning</a:t>
            </a:r>
            <a:r>
              <a:rPr lang="en-US" sz="3600" b="1" kern="100" dirty="0">
                <a:latin typeface="Calibri" panose="020F0502020204030204" pitchFamily="34" charset="0"/>
                <a:ea typeface="Calibri" panose="020F0502020204030204" pitchFamily="34" charset="0"/>
                <a:cs typeface="Cordia New" panose="020B0304020202020204" pitchFamily="34" charset="-34"/>
              </a:rPr>
              <a:t>: Team Learning means team members learn together, not learning of an individual member. Unless teams can learn, the organization cannot learn.  The team can learn by starting with dialogue, thinking together, and discussion.  Patterns underline team interaction are keys to promote or the other ways around: such as defensive vs creative pattern</a:t>
            </a:r>
          </a:p>
        </p:txBody>
      </p:sp>
    </p:spTree>
    <p:extLst>
      <p:ext uri="{BB962C8B-B14F-4D97-AF65-F5344CB8AC3E}">
        <p14:creationId xmlns:p14="http://schemas.microsoft.com/office/powerpoint/2010/main" val="2083096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219961"/>
            <a:ext cx="11044237" cy="1569660"/>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latin typeface="Calibri" panose="020F0502020204030204" pitchFamily="34" charset="0"/>
                <a:ea typeface="Calibri" panose="020F0502020204030204" pitchFamily="34" charset="0"/>
                <a:cs typeface="Cordia New" panose="020B0304020202020204" pitchFamily="34" charset="-34"/>
              </a:rPr>
              <a:t>This last unit includes three main areas: 21</a:t>
            </a:r>
            <a:r>
              <a:rPr lang="en-US" sz="3200" b="1" kern="100" baseline="30000" dirty="0">
                <a:latin typeface="Calibri" panose="020F0502020204030204" pitchFamily="34" charset="0"/>
                <a:ea typeface="Calibri" panose="020F0502020204030204" pitchFamily="34" charset="0"/>
                <a:cs typeface="Cordia New" panose="020B0304020202020204" pitchFamily="34" charset="-34"/>
              </a:rPr>
              <a:t>st</a:t>
            </a:r>
            <a:r>
              <a:rPr lang="en-US" sz="3200" b="1" kern="100" dirty="0">
                <a:latin typeface="Calibri" panose="020F0502020204030204" pitchFamily="34" charset="0"/>
                <a:ea typeface="Calibri" panose="020F0502020204030204" pitchFamily="34" charset="0"/>
                <a:cs typeface="Cordia New" panose="020B0304020202020204" pitchFamily="34" charset="-34"/>
              </a:rPr>
              <a:t> Century Administration, Learning Organization, and Administrators’ Attributes, including Professionalism, Ideology, and Spirituality</a:t>
            </a:r>
            <a:endParaRPr lang="en-TH" sz="32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3" name="TextBox 2">
            <a:extLst>
              <a:ext uri="{FF2B5EF4-FFF2-40B4-BE49-F238E27FC236}">
                <a16:creationId xmlns:a16="http://schemas.microsoft.com/office/drawing/2014/main" id="{8909AC72-D634-2C17-56DB-9B35C70DD938}"/>
              </a:ext>
            </a:extLst>
          </p:cNvPr>
          <p:cNvSpPr txBox="1"/>
          <p:nvPr/>
        </p:nvSpPr>
        <p:spPr>
          <a:xfrm>
            <a:off x="614362" y="2173445"/>
            <a:ext cx="10929937" cy="3539430"/>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latin typeface="Calibri" panose="020F0502020204030204" pitchFamily="34" charset="0"/>
                <a:ea typeface="Calibri" panose="020F0502020204030204" pitchFamily="34" charset="0"/>
                <a:cs typeface="Cordia New" panose="020B0304020202020204" pitchFamily="34" charset="-34"/>
              </a:rPr>
              <a:t>How these three concepts come together might be perceived differently, but to me I conclude that</a:t>
            </a:r>
          </a:p>
          <a:p>
            <a:pPr lvl="0"/>
            <a:r>
              <a:rPr lang="en-US" sz="3200" b="1" kern="100" dirty="0">
                <a:effectLst/>
                <a:latin typeface="Calibri" panose="020F0502020204030204" pitchFamily="34" charset="0"/>
                <a:ea typeface="Calibri" panose="020F0502020204030204" pitchFamily="34" charset="0"/>
                <a:cs typeface="Cordia New" panose="020B0304020202020204" pitchFamily="34" charset="-34"/>
              </a:rPr>
              <a:t>		Firstly,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21</a:t>
            </a:r>
            <a:r>
              <a:rPr lang="en-US" sz="3200" b="1" kern="100" baseline="30000" dirty="0">
                <a:solidFill>
                  <a:srgbClr val="FFFF00"/>
                </a:solidFill>
                <a:latin typeface="Calibri" panose="020F0502020204030204" pitchFamily="34" charset="0"/>
                <a:ea typeface="Calibri" panose="020F0502020204030204" pitchFamily="34" charset="0"/>
                <a:cs typeface="Cordia New" panose="020B0304020202020204" pitchFamily="34" charset="-34"/>
              </a:rPr>
              <a:t>st</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Century Education and administration </a:t>
            </a:r>
            <a:r>
              <a:rPr lang="en-US" sz="3200" b="1" kern="100" dirty="0">
                <a:latin typeface="Calibri" panose="020F0502020204030204" pitchFamily="34" charset="0"/>
                <a:ea typeface="Calibri" panose="020F0502020204030204" pitchFamily="34" charset="0"/>
                <a:cs typeface="Cordia New" panose="020B0304020202020204" pitchFamily="34" charset="-34"/>
              </a:rPr>
              <a:t>is a challenging topic, reminding us that future educational administrators should pay attention to and keep in mind that our job is to facilitate learners to be ready for whatever will be, and learning to learn should be the key mission of education. </a:t>
            </a:r>
            <a:endParaRPr lang="en-TH" sz="3200" b="1" kern="100" dirty="0">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3530804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E17B9A8-FFA4-DF2C-2B0E-3F9EA73F2547}"/>
              </a:ext>
            </a:extLst>
          </p:cNvPr>
          <p:cNvSpPr txBox="1"/>
          <p:nvPr/>
        </p:nvSpPr>
        <p:spPr>
          <a:xfrm>
            <a:off x="766762" y="1132034"/>
            <a:ext cx="11044237" cy="3416320"/>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	Learning Organization according to </a:t>
            </a:r>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Garvin</a:t>
            </a:r>
            <a:r>
              <a:rPr lang="en-US" sz="3600" b="1" kern="100" dirty="0">
                <a:latin typeface="Calibri" panose="020F0502020204030204" pitchFamily="34" charset="0"/>
                <a:ea typeface="Calibri" panose="020F0502020204030204" pitchFamily="34" charset="0"/>
                <a:cs typeface="Cordia New" panose="020B0304020202020204" pitchFamily="34" charset="-34"/>
              </a:rPr>
              <a:t>: </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Garvin defined Learning Organization as an organization that processes creative skills, seeks knowledge, interprets, transfer, installs, and applies what have learned objectively  and adapts to environments. </a:t>
            </a:r>
          </a:p>
        </p:txBody>
      </p:sp>
    </p:spTree>
    <p:extLst>
      <p:ext uri="{BB962C8B-B14F-4D97-AF65-F5344CB8AC3E}">
        <p14:creationId xmlns:p14="http://schemas.microsoft.com/office/powerpoint/2010/main" val="10583620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E17B9A8-FFA4-DF2C-2B0E-3F9EA73F2547}"/>
              </a:ext>
            </a:extLst>
          </p:cNvPr>
          <p:cNvSpPr txBox="1"/>
          <p:nvPr/>
        </p:nvSpPr>
        <p:spPr>
          <a:xfrm>
            <a:off x="766762" y="607102"/>
            <a:ext cx="11044237" cy="5078313"/>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	</a:t>
            </a:r>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Garvin’ Organizational Characteristics &amp; Process:</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Learning Organization should (1) Have learning schedules and guidelines, (2) Open access to new information, (3) Avoid doing the same mistake over again, (4) Do not lose best practice or knowledge from losing an employee, and (5) Take actions or solve problems using knowledge they have or have learned</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And the process includes (1) Seeking information, (2) Interpret information, and (3) Apply the information</a:t>
            </a:r>
          </a:p>
        </p:txBody>
      </p:sp>
    </p:spTree>
    <p:extLst>
      <p:ext uri="{BB962C8B-B14F-4D97-AF65-F5344CB8AC3E}">
        <p14:creationId xmlns:p14="http://schemas.microsoft.com/office/powerpoint/2010/main" val="24094982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E17B9A8-FFA4-DF2C-2B0E-3F9EA73F2547}"/>
              </a:ext>
            </a:extLst>
          </p:cNvPr>
          <p:cNvSpPr txBox="1"/>
          <p:nvPr/>
        </p:nvSpPr>
        <p:spPr>
          <a:xfrm>
            <a:off x="766762" y="411487"/>
            <a:ext cx="11044237" cy="2308324"/>
          </a:xfrm>
          <a:prstGeom prst="rect">
            <a:avLst/>
          </a:prstGeom>
          <a:noFill/>
        </p:spPr>
        <p:txBody>
          <a:bodyPr wrap="square" rtlCol="0">
            <a:spAutoFit/>
          </a:bodyPr>
          <a:lstStyle/>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a:t>
            </a:r>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2.2 Building a learning organization </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Building a learning organization is a gradual process of organizational capability and culture towards excellence. </a:t>
            </a:r>
          </a:p>
        </p:txBody>
      </p:sp>
      <p:sp>
        <p:nvSpPr>
          <p:cNvPr id="3" name="TextBox 2">
            <a:extLst>
              <a:ext uri="{FF2B5EF4-FFF2-40B4-BE49-F238E27FC236}">
                <a16:creationId xmlns:a16="http://schemas.microsoft.com/office/drawing/2014/main" id="{4A86B44C-6158-03B2-3FDD-EB4A9BD5F6B5}"/>
              </a:ext>
            </a:extLst>
          </p:cNvPr>
          <p:cNvSpPr txBox="1"/>
          <p:nvPr/>
        </p:nvSpPr>
        <p:spPr>
          <a:xfrm>
            <a:off x="766762" y="2943903"/>
            <a:ext cx="11044237" cy="3416320"/>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	If you agree with Senge’s  disciplines (principles) of ‘Learning Organization’ , then in order to build a learning organization, you must enable organization  (Two or more of people working </a:t>
            </a:r>
            <a:r>
              <a:rPr lang="en-US" sz="3600" b="1" kern="100" dirty="0" err="1">
                <a:latin typeface="Calibri" panose="020F0502020204030204" pitchFamily="34" charset="0"/>
                <a:ea typeface="Calibri" panose="020F0502020204030204" pitchFamily="34" charset="0"/>
                <a:cs typeface="Cordia New" panose="020B0304020202020204" pitchFamily="34" charset="-34"/>
              </a:rPr>
              <a:t>collaboratorily</a:t>
            </a:r>
            <a:r>
              <a:rPr lang="en-US" sz="3600" b="1" kern="100" dirty="0">
                <a:latin typeface="Calibri" panose="020F0502020204030204" pitchFamily="34" charset="0"/>
                <a:ea typeface="Calibri" panose="020F0502020204030204" pitchFamily="34" charset="0"/>
                <a:cs typeface="Cordia New" panose="020B0304020202020204" pitchFamily="34" charset="-34"/>
              </a:rPr>
              <a:t> to achieve goals) to characterize those five disciplines, according to organizational contexts and needs. </a:t>
            </a:r>
          </a:p>
        </p:txBody>
      </p:sp>
    </p:spTree>
    <p:extLst>
      <p:ext uri="{BB962C8B-B14F-4D97-AF65-F5344CB8AC3E}">
        <p14:creationId xmlns:p14="http://schemas.microsoft.com/office/powerpoint/2010/main" val="18650162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E17B9A8-FFA4-DF2C-2B0E-3F9EA73F2547}"/>
              </a:ext>
            </a:extLst>
          </p:cNvPr>
          <p:cNvSpPr txBox="1"/>
          <p:nvPr/>
        </p:nvSpPr>
        <p:spPr>
          <a:xfrm>
            <a:off x="766762" y="1301366"/>
            <a:ext cx="11044237" cy="3416320"/>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	If you agree with Garvin, you should create 5 characters of Learning Organization, and implement 3</a:t>
            </a:r>
            <a:r>
              <a:rPr lang="th-TH" sz="3600" b="1" kern="100" dirty="0">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procedures of conducting Learning Organization. </a:t>
            </a:r>
          </a:p>
          <a:p>
            <a:pPr lvl="0"/>
            <a:endParaRPr lang="en-US" sz="3600" b="1" kern="100" dirty="0">
              <a:latin typeface="Calibri" panose="020F0502020204030204" pitchFamily="34" charset="0"/>
              <a:ea typeface="Calibri" panose="020F0502020204030204" pitchFamily="34" charset="0"/>
              <a:cs typeface="Cordia New" panose="020B0304020202020204" pitchFamily="34" charset="-34"/>
            </a:endParaRP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But if you agree with  Marquardt  or others, study their concepts and apply.</a:t>
            </a:r>
          </a:p>
        </p:txBody>
      </p:sp>
    </p:spTree>
    <p:extLst>
      <p:ext uri="{BB962C8B-B14F-4D97-AF65-F5344CB8AC3E}">
        <p14:creationId xmlns:p14="http://schemas.microsoft.com/office/powerpoint/2010/main" val="10890329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E17B9A8-FFA4-DF2C-2B0E-3F9EA73F2547}"/>
              </a:ext>
            </a:extLst>
          </p:cNvPr>
          <p:cNvSpPr txBox="1"/>
          <p:nvPr/>
        </p:nvSpPr>
        <p:spPr>
          <a:xfrm>
            <a:off x="541868" y="691767"/>
            <a:ext cx="11311466" cy="5632311"/>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	My concept of Learning Organization:</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Since I define ‘organization’ as an assembling of two or more people working to achieve common goal(s), so </a:t>
            </a:r>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Learning Organization </a:t>
            </a:r>
            <a:r>
              <a:rPr lang="en-US" sz="3600" b="1" kern="100" dirty="0">
                <a:latin typeface="Calibri" panose="020F0502020204030204" pitchFamily="34" charset="0"/>
                <a:ea typeface="Calibri" panose="020F0502020204030204" pitchFamily="34" charset="0"/>
                <a:cs typeface="Cordia New" panose="020B0304020202020204" pitchFamily="34" charset="-34"/>
              </a:rPr>
              <a:t>refers to the act of organizational members on learning together towards realizing the organization’s purpose and how to achieve their purpose.  If any  problem occurs, they should detect it and seek how to solve that problem in team to realize their purpose. </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Personal learning is good, but as a learning organization, team learning is crucial.  </a:t>
            </a:r>
          </a:p>
        </p:txBody>
      </p:sp>
    </p:spTree>
    <p:extLst>
      <p:ext uri="{BB962C8B-B14F-4D97-AF65-F5344CB8AC3E}">
        <p14:creationId xmlns:p14="http://schemas.microsoft.com/office/powerpoint/2010/main" val="37355156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E17B9A8-FFA4-DF2C-2B0E-3F9EA73F2547}"/>
              </a:ext>
            </a:extLst>
          </p:cNvPr>
          <p:cNvSpPr txBox="1"/>
          <p:nvPr/>
        </p:nvSpPr>
        <p:spPr>
          <a:xfrm>
            <a:off x="766762" y="691767"/>
            <a:ext cx="11044237" cy="5632311"/>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	To build a Learning Organization, you should start with (1) Enable ‘your workplace to become organization’,</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(2)  Establish an organizational learning systems and culture,</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(3) Clarify and share an organizational purpose, values, mission, and benefit, </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(4) Utilize participative approach in operating the organization,  and be accountable for the result, and</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(5) Build a learning resource asset and activate effective usages</a:t>
            </a:r>
          </a:p>
        </p:txBody>
      </p:sp>
    </p:spTree>
    <p:extLst>
      <p:ext uri="{BB962C8B-B14F-4D97-AF65-F5344CB8AC3E}">
        <p14:creationId xmlns:p14="http://schemas.microsoft.com/office/powerpoint/2010/main" val="22404304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219961"/>
            <a:ext cx="11044237" cy="1077218"/>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latin typeface="Calibri" panose="020F0502020204030204" pitchFamily="34" charset="0"/>
                <a:ea typeface="Calibri" panose="020F0502020204030204" pitchFamily="34" charset="0"/>
                <a:cs typeface="Cordia New" panose="020B0304020202020204" pitchFamily="34" charset="-34"/>
              </a:rPr>
              <a:t>	The last issue, we shall exchange our understanding and experiences on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administrators’ attributes</a:t>
            </a:r>
            <a:r>
              <a:rPr lang="en-US" sz="3200" b="1" kern="100" dirty="0">
                <a:latin typeface="Calibri" panose="020F0502020204030204" pitchFamily="34" charset="0"/>
                <a:ea typeface="Calibri" panose="020F0502020204030204" pitchFamily="34" charset="0"/>
                <a:cs typeface="Cordia New" panose="020B0304020202020204" pitchFamily="34" charset="-34"/>
              </a:rPr>
              <a:t>’ </a:t>
            </a:r>
            <a:endParaRPr lang="en-TH" sz="32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70D119A-63A2-D1A6-4392-E71009332537}"/>
              </a:ext>
            </a:extLst>
          </p:cNvPr>
          <p:cNvSpPr txBox="1"/>
          <p:nvPr/>
        </p:nvSpPr>
        <p:spPr>
          <a:xfrm>
            <a:off x="766762" y="1693162"/>
            <a:ext cx="11044237" cy="4524315"/>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latin typeface="Calibri" panose="020F0502020204030204" pitchFamily="34" charset="0"/>
                <a:ea typeface="Calibri" panose="020F0502020204030204" pitchFamily="34" charset="0"/>
                <a:cs typeface="Cordia New" panose="020B0304020202020204" pitchFamily="34" charset="-34"/>
              </a:rPr>
              <a:t>	 3.1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Administrators’ attributes</a:t>
            </a:r>
            <a:r>
              <a:rPr lang="en-US" sz="3200" b="1" kern="100" dirty="0">
                <a:latin typeface="Calibri" panose="020F0502020204030204" pitchFamily="34" charset="0"/>
                <a:ea typeface="Calibri" panose="020F0502020204030204" pitchFamily="34" charset="0"/>
                <a:cs typeface="Cordia New" panose="020B0304020202020204" pitchFamily="34" charset="-34"/>
              </a:rPr>
              <a:t>’ : professionalism</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Education organization and administration is ‘no trail &amp; error mission’.  It is a must to do the job ‘right from the beginning to the end.  No second chance-room for this job. So, an educational administrator must or should be a professional. </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By professionalism, it refers to the career of ‘client protected’, meaning anyone in this position must guarantee ‘quality work’, making sure that every single student must receive the best education one should have.  </a:t>
            </a:r>
            <a:endParaRPr lang="en-TH" sz="3200" b="1" kern="100" dirty="0">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25361546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70D119A-63A2-D1A6-4392-E71009332537}"/>
              </a:ext>
            </a:extLst>
          </p:cNvPr>
          <p:cNvSpPr txBox="1"/>
          <p:nvPr/>
        </p:nvSpPr>
        <p:spPr>
          <a:xfrm>
            <a:off x="766762" y="1100494"/>
            <a:ext cx="11044237" cy="4524315"/>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latin typeface="Calibri" panose="020F0502020204030204" pitchFamily="34" charset="0"/>
                <a:ea typeface="Calibri" panose="020F0502020204030204" pitchFamily="34" charset="0"/>
                <a:cs typeface="Cordia New" panose="020B0304020202020204" pitchFamily="34" charset="-34"/>
              </a:rPr>
              <a:t>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Professional </a:t>
            </a:r>
            <a:r>
              <a:rPr lang="en-US" sz="3200" b="1" kern="100" dirty="0">
                <a:latin typeface="Calibri" panose="020F0502020204030204" pitchFamily="34" charset="0"/>
                <a:ea typeface="Calibri" panose="020F0502020204030204" pitchFamily="34" charset="0"/>
                <a:cs typeface="Cordia New" panose="020B0304020202020204" pitchFamily="34" charset="-34"/>
              </a:rPr>
              <a:t>is a divided line between those who do their jobs based on the following principles:</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1. High achievement and accountability, doing their jobs more than responsibility (enough to get paid), but with high standard</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2. Full commitment, doing their jobs at the top of potential capacity and excellent result </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3. Open mind and learn, accepting defects, opening for critics, and continuous learning </a:t>
            </a:r>
            <a:endParaRPr lang="en-TH" sz="3200" b="1" kern="100" dirty="0">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9888860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70D119A-63A2-D1A6-4392-E71009332537}"/>
              </a:ext>
            </a:extLst>
          </p:cNvPr>
          <p:cNvSpPr txBox="1"/>
          <p:nvPr/>
        </p:nvSpPr>
        <p:spPr>
          <a:xfrm>
            <a:off x="766762" y="1870515"/>
            <a:ext cx="11044237" cy="3046988"/>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latin typeface="Calibri" panose="020F0502020204030204" pitchFamily="34" charset="0"/>
                <a:ea typeface="Calibri" panose="020F0502020204030204" pitchFamily="34" charset="0"/>
                <a:cs typeface="Cordia New" panose="020B0304020202020204" pitchFamily="34" charset="-34"/>
              </a:rPr>
              <a:t>	4. Prioritization, choosing the most needed alternative,  work over personal interests, and organizational benefit over his/her own</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5. Principle over emotion, basing decisions and actions on grounded principles (theories) and information, and  not bias and emotion  </a:t>
            </a:r>
            <a:endParaRPr lang="en-TH" sz="3200" b="1" kern="100" dirty="0">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35217608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70D119A-63A2-D1A6-4392-E71009332537}"/>
              </a:ext>
            </a:extLst>
          </p:cNvPr>
          <p:cNvSpPr txBox="1"/>
          <p:nvPr/>
        </p:nvSpPr>
        <p:spPr>
          <a:xfrm>
            <a:off x="766762" y="1100494"/>
            <a:ext cx="11044237" cy="4031873"/>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latin typeface="Calibri" panose="020F0502020204030204" pitchFamily="34" charset="0"/>
                <a:ea typeface="Calibri" panose="020F0502020204030204" pitchFamily="34" charset="0"/>
                <a:cs typeface="Cordia New" panose="020B0304020202020204" pitchFamily="34" charset="-34"/>
              </a:rPr>
              <a:t>	 3.2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Administrators’ attributes</a:t>
            </a:r>
            <a:r>
              <a:rPr lang="en-US" sz="3200" b="1" kern="100" dirty="0">
                <a:latin typeface="Calibri" panose="020F0502020204030204" pitchFamily="34" charset="0"/>
                <a:ea typeface="Calibri" panose="020F0502020204030204" pitchFamily="34" charset="0"/>
                <a:cs typeface="Cordia New" panose="020B0304020202020204" pitchFamily="34" charset="-34"/>
              </a:rPr>
              <a:t>’ : ideology</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Ideology represents ‘a standpoint of a person or a group of people’, based on beliefs, values, and deeds. Ideology might appear in many areas and facets, personal, public, political, educational, living, and so on. Educational administrator should have clear ideology of  personal life, education, and society in general. </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a:t>
            </a:r>
            <a:endParaRPr lang="en-TH" sz="3200" b="1" kern="100" dirty="0">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1230879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219961"/>
            <a:ext cx="11044237" cy="3046988"/>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effectLst/>
                <a:latin typeface="Calibri" panose="020F0502020204030204" pitchFamily="34" charset="0"/>
                <a:ea typeface="Calibri" panose="020F0502020204030204" pitchFamily="34" charset="0"/>
                <a:cs typeface="Cordia New" panose="020B0304020202020204" pitchFamily="34" charset="-34"/>
              </a:rPr>
              <a:t>	Secondly, School as a social institute, holding responsibility to realize its purpose, shou</a:t>
            </a:r>
            <a:r>
              <a:rPr lang="en-US" sz="3200" b="1" kern="100" dirty="0">
                <a:latin typeface="Calibri" panose="020F0502020204030204" pitchFamily="34" charset="0"/>
                <a:ea typeface="Calibri" panose="020F0502020204030204" pitchFamily="34" charset="0"/>
                <a:cs typeface="Cordia New" panose="020B0304020202020204" pitchFamily="34" charset="-34"/>
              </a:rPr>
              <a:t>ld be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a learning organization </a:t>
            </a:r>
            <a:r>
              <a:rPr lang="en-US" sz="3200" b="1" kern="100" dirty="0">
                <a:latin typeface="Calibri" panose="020F0502020204030204" pitchFamily="34" charset="0"/>
                <a:ea typeface="Calibri" panose="020F0502020204030204" pitchFamily="34" charset="0"/>
                <a:cs typeface="Cordia New" panose="020B0304020202020204" pitchFamily="34" charset="-34"/>
              </a:rPr>
              <a:t>while  functioning as learning stewardship of learners, both on campus and out campus.  An educational institution, as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a learning organization</a:t>
            </a:r>
            <a:r>
              <a:rPr lang="en-US" sz="3200" b="1" kern="100" dirty="0">
                <a:latin typeface="Calibri" panose="020F0502020204030204" pitchFamily="34" charset="0"/>
                <a:ea typeface="Calibri" panose="020F0502020204030204" pitchFamily="34" charset="0"/>
                <a:cs typeface="Cordia New" panose="020B0304020202020204" pitchFamily="34" charset="-34"/>
              </a:rPr>
              <a:t>, demonstrates how human organization lives to learn and learns to survive in this rapid changing world. </a:t>
            </a:r>
            <a:endParaRPr lang="en-TH" sz="32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3" name="TextBox 2">
            <a:extLst>
              <a:ext uri="{FF2B5EF4-FFF2-40B4-BE49-F238E27FC236}">
                <a16:creationId xmlns:a16="http://schemas.microsoft.com/office/drawing/2014/main" id="{8909AC72-D634-2C17-56DB-9B35C70DD938}"/>
              </a:ext>
            </a:extLst>
          </p:cNvPr>
          <p:cNvSpPr txBox="1"/>
          <p:nvPr/>
        </p:nvSpPr>
        <p:spPr>
          <a:xfrm>
            <a:off x="614362" y="3893958"/>
            <a:ext cx="10929937" cy="2554545"/>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latin typeface="Calibri" panose="020F0502020204030204" pitchFamily="34" charset="0"/>
                <a:ea typeface="Calibri" panose="020F0502020204030204" pitchFamily="34" charset="0"/>
                <a:cs typeface="Cordia New" panose="020B0304020202020204" pitchFamily="34" charset="-34"/>
              </a:rPr>
              <a:t> Finally, no matter what happens,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an administrator whose job is to lead an educational organization </a:t>
            </a:r>
            <a:r>
              <a:rPr lang="en-US" sz="3200" b="1" kern="100" dirty="0">
                <a:latin typeface="Calibri" panose="020F0502020204030204" pitchFamily="34" charset="0"/>
                <a:ea typeface="Calibri" panose="020F0502020204030204" pitchFamily="34" charset="0"/>
                <a:cs typeface="Cordia New" panose="020B0304020202020204" pitchFamily="34" charset="-34"/>
              </a:rPr>
              <a:t>to achieve desired goal(s) in human factorized influences among rapid changing context should have and demonstrate high standard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professionalism, with determined ideology and spirituality</a:t>
            </a:r>
            <a:r>
              <a:rPr lang="en-US" sz="3200" b="1" kern="100" dirty="0">
                <a:latin typeface="Calibri" panose="020F0502020204030204" pitchFamily="34" charset="0"/>
                <a:ea typeface="Calibri" panose="020F0502020204030204" pitchFamily="34" charset="0"/>
                <a:cs typeface="Cordia New" panose="020B0304020202020204" pitchFamily="34" charset="-34"/>
              </a:rPr>
              <a:t>. </a:t>
            </a:r>
            <a:endParaRPr lang="en-TH" sz="3200" b="1" kern="100" dirty="0">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4182146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70D119A-63A2-D1A6-4392-E71009332537}"/>
              </a:ext>
            </a:extLst>
          </p:cNvPr>
          <p:cNvSpPr txBox="1"/>
          <p:nvPr/>
        </p:nvSpPr>
        <p:spPr>
          <a:xfrm>
            <a:off x="766762" y="474848"/>
            <a:ext cx="11044237" cy="6001643"/>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effectLst/>
                <a:latin typeface="Calibri" panose="020F0502020204030204" pitchFamily="34" charset="0"/>
                <a:ea typeface="Calibri" panose="020F0502020204030204" pitchFamily="34" charset="0"/>
                <a:cs typeface="Cordia New" panose="020B0304020202020204" pitchFamily="34" charset="-34"/>
              </a:rPr>
              <a:t>Educational figures should be good m</a:t>
            </a:r>
            <a:r>
              <a:rPr lang="en-US" sz="3200" b="1" kern="100" dirty="0">
                <a:latin typeface="Calibri" panose="020F0502020204030204" pitchFamily="34" charset="0"/>
                <a:ea typeface="Calibri" panose="020F0502020204030204" pitchFamily="34" charset="0"/>
                <a:cs typeface="Cordia New" panose="020B0304020202020204" pitchFamily="34" charset="-34"/>
              </a:rPr>
              <a:t>odels of living, working, and learning. They should have passion of inquiry and facilitating of others’ learning, self-understanding, and well-being.  </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I do not know why there are human-beings on earth among many other living things and non-living things. I do not know what goes after death. I do not know about rebirth or transmigration of souls. But now, I am a human-being. So, I shall do my best to function and live. Also, facilitate others to understand themselves and decide what to do by themselves </a:t>
            </a:r>
          </a:p>
          <a:p>
            <a:pPr lvl="0"/>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One may think and want to stay idly.  If so, what is the difference between  ‘human-beings  and worms or stones? </a:t>
            </a:r>
          </a:p>
        </p:txBody>
      </p:sp>
    </p:spTree>
    <p:extLst>
      <p:ext uri="{BB962C8B-B14F-4D97-AF65-F5344CB8AC3E}">
        <p14:creationId xmlns:p14="http://schemas.microsoft.com/office/powerpoint/2010/main" val="36364654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70D119A-63A2-D1A6-4392-E71009332537}"/>
              </a:ext>
            </a:extLst>
          </p:cNvPr>
          <p:cNvSpPr txBox="1"/>
          <p:nvPr/>
        </p:nvSpPr>
        <p:spPr>
          <a:xfrm>
            <a:off x="766762" y="457036"/>
            <a:ext cx="11044237" cy="3539430"/>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latin typeface="Calibri" panose="020F0502020204030204" pitchFamily="34" charset="0"/>
                <a:ea typeface="Calibri" panose="020F0502020204030204" pitchFamily="34" charset="0"/>
                <a:cs typeface="Cordia New" panose="020B0304020202020204" pitchFamily="34" charset="-34"/>
              </a:rPr>
              <a:t>	 3.3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Administrators’ attributes</a:t>
            </a:r>
            <a:r>
              <a:rPr lang="en-US" sz="3200" b="1" kern="100" dirty="0">
                <a:latin typeface="Calibri" panose="020F0502020204030204" pitchFamily="34" charset="0"/>
                <a:ea typeface="Calibri" panose="020F0502020204030204" pitchFamily="34" charset="0"/>
                <a:cs typeface="Cordia New" panose="020B0304020202020204" pitchFamily="34" charset="-34"/>
              </a:rPr>
              <a:t>’ : spirituality</a:t>
            </a:r>
          </a:p>
          <a:p>
            <a:pPr lvl="0"/>
            <a:r>
              <a:rPr lang="en-US" sz="3200" b="1" kern="100" dirty="0">
                <a:effectLst/>
                <a:latin typeface="Calibri" panose="020F0502020204030204" pitchFamily="34" charset="0"/>
                <a:ea typeface="Calibri" panose="020F0502020204030204" pitchFamily="34" charset="0"/>
                <a:cs typeface="Cordia New" panose="020B0304020202020204" pitchFamily="34" charset="-34"/>
              </a:rPr>
              <a:t>			    Spirituality often refers to ‘something or behavior </a:t>
            </a:r>
            <a:r>
              <a:rPr lang="en-US" sz="3200" b="1" kern="100" dirty="0">
                <a:latin typeface="Calibri" panose="020F0502020204030204" pitchFamily="34" charset="0"/>
                <a:ea typeface="Calibri" panose="020F0502020204030204" pitchFamily="34" charset="0"/>
                <a:cs typeface="Cordia New" panose="020B0304020202020204" pitchFamily="34" charset="-34"/>
              </a:rPr>
              <a:t>related to </a:t>
            </a:r>
            <a:r>
              <a:rPr lang="en-US" sz="3200" b="1" kern="100" dirty="0">
                <a:effectLst/>
                <a:latin typeface="Calibri" panose="020F0502020204030204" pitchFamily="34" charset="0"/>
                <a:ea typeface="Calibri" panose="020F0502020204030204" pitchFamily="34" charset="0"/>
                <a:cs typeface="Cordia New" panose="020B0304020202020204" pitchFamily="34" charset="-34"/>
              </a:rPr>
              <a:t>soul’ like a definition </a:t>
            </a:r>
            <a:r>
              <a:rPr lang="en-US" sz="3200" b="1" kern="100" dirty="0">
                <a:latin typeface="Calibri" panose="020F0502020204030204" pitchFamily="34" charset="0"/>
                <a:ea typeface="Calibri" panose="020F0502020204030204" pitchFamily="34" charset="0"/>
                <a:cs typeface="Cordia New" panose="020B0304020202020204" pitchFamily="34" charset="-34"/>
              </a:rPr>
              <a:t>in Wikipedia, saying that spirituality may involve belief in a supernatural realm beyond the ordinarily observable world,  such as personal growth, religious experiences, a quest for an ultimate or sacred meaning,  and  or purpose of in life. </a:t>
            </a:r>
          </a:p>
        </p:txBody>
      </p:sp>
      <p:sp>
        <p:nvSpPr>
          <p:cNvPr id="3" name="TextBox 2">
            <a:extLst>
              <a:ext uri="{FF2B5EF4-FFF2-40B4-BE49-F238E27FC236}">
                <a16:creationId xmlns:a16="http://schemas.microsoft.com/office/drawing/2014/main" id="{234A50AB-196C-FD73-5C41-BB5468E53633}"/>
              </a:ext>
            </a:extLst>
          </p:cNvPr>
          <p:cNvSpPr txBox="1"/>
          <p:nvPr/>
        </p:nvSpPr>
        <p:spPr>
          <a:xfrm>
            <a:off x="919162" y="4158749"/>
            <a:ext cx="11044237" cy="2062103"/>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latin typeface="Calibri" panose="020F0502020204030204" pitchFamily="34" charset="0"/>
                <a:ea typeface="Calibri" panose="020F0502020204030204" pitchFamily="34" charset="0"/>
                <a:cs typeface="Cordia New" panose="020B0304020202020204" pitchFamily="34" charset="-34"/>
              </a:rPr>
              <a:t>	 However, in work context, spirituality should refer to the act of working with heart, soul, and meaning with mindful consideration.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In short, working by a human being, with human beings, and for human beings and related. </a:t>
            </a:r>
          </a:p>
        </p:txBody>
      </p:sp>
    </p:spTree>
    <p:extLst>
      <p:ext uri="{BB962C8B-B14F-4D97-AF65-F5344CB8AC3E}">
        <p14:creationId xmlns:p14="http://schemas.microsoft.com/office/powerpoint/2010/main" val="1663970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70D119A-63A2-D1A6-4392-E71009332537}"/>
              </a:ext>
            </a:extLst>
          </p:cNvPr>
          <p:cNvSpPr txBox="1"/>
          <p:nvPr/>
        </p:nvSpPr>
        <p:spPr>
          <a:xfrm>
            <a:off x="766762" y="506933"/>
            <a:ext cx="11044237" cy="1077218"/>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latin typeface="Calibri" panose="020F0502020204030204" pitchFamily="34" charset="0"/>
                <a:ea typeface="Calibri" panose="020F0502020204030204" pitchFamily="34" charset="0"/>
                <a:cs typeface="Cordia New" panose="020B0304020202020204" pitchFamily="34" charset="-34"/>
              </a:rPr>
              <a:t>	 Three criteria are crucial to measure spirituality: Mindfulness, Consequence Impact, and Accountability. </a:t>
            </a:r>
          </a:p>
        </p:txBody>
      </p:sp>
      <p:sp>
        <p:nvSpPr>
          <p:cNvPr id="3" name="TextBox 2">
            <a:extLst>
              <a:ext uri="{FF2B5EF4-FFF2-40B4-BE49-F238E27FC236}">
                <a16:creationId xmlns:a16="http://schemas.microsoft.com/office/drawing/2014/main" id="{234A50AB-196C-FD73-5C41-BB5468E53633}"/>
              </a:ext>
            </a:extLst>
          </p:cNvPr>
          <p:cNvSpPr txBox="1"/>
          <p:nvPr/>
        </p:nvSpPr>
        <p:spPr>
          <a:xfrm>
            <a:off x="919162" y="1718113"/>
            <a:ext cx="11044237" cy="1569660"/>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latin typeface="Calibri" panose="020F0502020204030204" pitchFamily="34" charset="0"/>
                <a:ea typeface="Calibri" panose="020F0502020204030204" pitchFamily="34" charset="0"/>
                <a:cs typeface="Cordia New" panose="020B0304020202020204" pitchFamily="34" charset="-34"/>
              </a:rPr>
              <a:t>	  Mindfulness means paying full attention on what you about to do, while doing it, and being ready for the consequences. </a:t>
            </a:r>
          </a:p>
        </p:txBody>
      </p:sp>
      <p:sp>
        <p:nvSpPr>
          <p:cNvPr id="5" name="TextBox 4">
            <a:extLst>
              <a:ext uri="{FF2B5EF4-FFF2-40B4-BE49-F238E27FC236}">
                <a16:creationId xmlns:a16="http://schemas.microsoft.com/office/drawing/2014/main" id="{D26BD361-596E-DB0B-DE0E-E00513759D7E}"/>
              </a:ext>
            </a:extLst>
          </p:cNvPr>
          <p:cNvSpPr txBox="1"/>
          <p:nvPr/>
        </p:nvSpPr>
        <p:spPr>
          <a:xfrm>
            <a:off x="1035466" y="3338367"/>
            <a:ext cx="11044237" cy="1569660"/>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latin typeface="Calibri" panose="020F0502020204030204" pitchFamily="34" charset="0"/>
                <a:ea typeface="Calibri" panose="020F0502020204030204" pitchFamily="34" charset="0"/>
                <a:cs typeface="Cordia New" panose="020B0304020202020204" pitchFamily="34" charset="-34"/>
              </a:rPr>
              <a:t>	Consequence Impact means what was, is, and will be the cause impacts to others, you, and environment. A professional should be aware and consider the impacts of their deeds. </a:t>
            </a:r>
          </a:p>
        </p:txBody>
      </p:sp>
      <p:sp>
        <p:nvSpPr>
          <p:cNvPr id="6" name="TextBox 5">
            <a:extLst>
              <a:ext uri="{FF2B5EF4-FFF2-40B4-BE49-F238E27FC236}">
                <a16:creationId xmlns:a16="http://schemas.microsoft.com/office/drawing/2014/main" id="{B3D5F56B-B9D8-0619-D61E-A7F207BA6363}"/>
              </a:ext>
            </a:extLst>
          </p:cNvPr>
          <p:cNvSpPr txBox="1"/>
          <p:nvPr/>
        </p:nvSpPr>
        <p:spPr>
          <a:xfrm>
            <a:off x="1003386" y="5135089"/>
            <a:ext cx="11044237" cy="1077218"/>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latin typeface="Calibri" panose="020F0502020204030204" pitchFamily="34" charset="0"/>
                <a:ea typeface="Calibri" panose="020F0502020204030204" pitchFamily="34" charset="0"/>
                <a:cs typeface="Cordia New" panose="020B0304020202020204" pitchFamily="34" charset="-34"/>
              </a:rPr>
              <a:t>	Accountability means being responsible to do your job well and accountable for your deeds.  </a:t>
            </a:r>
          </a:p>
        </p:txBody>
      </p:sp>
    </p:spTree>
    <p:extLst>
      <p:ext uri="{BB962C8B-B14F-4D97-AF65-F5344CB8AC3E}">
        <p14:creationId xmlns:p14="http://schemas.microsoft.com/office/powerpoint/2010/main" val="3031664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70D119A-63A2-D1A6-4392-E71009332537}"/>
              </a:ext>
            </a:extLst>
          </p:cNvPr>
          <p:cNvSpPr txBox="1"/>
          <p:nvPr/>
        </p:nvSpPr>
        <p:spPr>
          <a:xfrm>
            <a:off x="766762" y="1469462"/>
            <a:ext cx="11044237" cy="4832092"/>
          </a:xfrm>
          <a:prstGeom prst="rect">
            <a:avLst/>
          </a:prstGeom>
          <a:noFill/>
        </p:spPr>
        <p:txBody>
          <a:bodyPr wrap="square" rtlCol="0">
            <a:spAutoFit/>
          </a:bodyPr>
          <a:lstStyle/>
          <a:p>
            <a:pPr lvl="0"/>
            <a:r>
              <a:rPr lang="th-TH" sz="4400" b="1" kern="1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rPr>
              <a:t>	</a:t>
            </a:r>
            <a:r>
              <a:rPr lang="en-US" sz="4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Spirituality is a divided line between human beings and none-living things, including AI, and between human beings and other living creators, and between professionals and non-professionals.  </a:t>
            </a:r>
          </a:p>
          <a:p>
            <a:pPr lvl="0"/>
            <a:endParaRPr lang="en-US" sz="4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endParaRPr>
          </a:p>
          <a:p>
            <a:pPr lvl="0"/>
            <a:r>
              <a:rPr lang="en-US" sz="4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THANK YOU</a:t>
            </a:r>
          </a:p>
        </p:txBody>
      </p:sp>
    </p:spTree>
    <p:extLst>
      <p:ext uri="{BB962C8B-B14F-4D97-AF65-F5344CB8AC3E}">
        <p14:creationId xmlns:p14="http://schemas.microsoft.com/office/powerpoint/2010/main" val="5423230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428531" y="127481"/>
            <a:ext cx="11349814" cy="6617196"/>
          </a:xfrm>
          <a:prstGeom prst="rect">
            <a:avLst/>
          </a:prstGeom>
          <a:noFill/>
        </p:spPr>
        <p:txBody>
          <a:bodyPr wrap="square">
            <a:spAutoFit/>
          </a:bodyPr>
          <a:lstStyle/>
          <a:p>
            <a:r>
              <a:rPr lang="en-US" sz="3200" b="1" dirty="0">
                <a:latin typeface="Gill Sans" panose="020B0502020104020203" pitchFamily="34" charset="-79"/>
                <a:cs typeface="Gill Sans" panose="020B0502020104020203" pitchFamily="34" charset="-79"/>
              </a:rPr>
              <a:t>	</a:t>
            </a:r>
            <a:r>
              <a:rPr lang="en-US" sz="2800" b="1" dirty="0">
                <a:solidFill>
                  <a:srgbClr val="FFFF00"/>
                </a:solidFill>
                <a:latin typeface="Angsana New" panose="02020603050405020304" pitchFamily="18" charset="-34"/>
                <a:cs typeface="Angsana New" panose="02020603050405020304" pitchFamily="18" charset="-34"/>
              </a:rPr>
              <a:t>Reference resources</a:t>
            </a:r>
            <a:r>
              <a:rPr lang="en-US" sz="2800" b="1" dirty="0">
                <a:latin typeface="Angsana New" panose="02020603050405020304" pitchFamily="18" charset="-34"/>
                <a:cs typeface="Angsana New" panose="02020603050405020304" pitchFamily="18" charset="-34"/>
              </a:rPr>
              <a:t>	</a:t>
            </a:r>
          </a:p>
          <a:p>
            <a:r>
              <a:rPr lang="en-US" sz="2800" b="1" dirty="0">
                <a:latin typeface="Angsana New" panose="02020603050405020304" pitchFamily="18" charset="-34"/>
                <a:cs typeface="Angsana New" panose="02020603050405020304" pitchFamily="18" charset="-34"/>
              </a:rPr>
              <a:t>	Garvin, D. (2000). Learning in Action: A Guide in Putting Learning Organization to Work.</a:t>
            </a:r>
          </a:p>
          <a:p>
            <a:r>
              <a:rPr lang="en-US" sz="2800" b="1" dirty="0">
                <a:latin typeface="Angsana New" panose="02020603050405020304" pitchFamily="18" charset="-34"/>
                <a:cs typeface="Angsana New" panose="02020603050405020304" pitchFamily="18" charset="-34"/>
              </a:rPr>
              <a:t>	Trilling ,B.&amp; Fadel., C. (200).  21</a:t>
            </a:r>
            <a:r>
              <a:rPr lang="en-US" sz="2800" b="1" baseline="30000" dirty="0">
                <a:latin typeface="Angsana New" panose="02020603050405020304" pitchFamily="18" charset="-34"/>
                <a:cs typeface="Angsana New" panose="02020603050405020304" pitchFamily="18" charset="-34"/>
              </a:rPr>
              <a:t>st</a:t>
            </a:r>
            <a:r>
              <a:rPr lang="en-US" sz="2800" b="1" dirty="0">
                <a:latin typeface="Angsana New" panose="02020603050405020304" pitchFamily="18" charset="-34"/>
                <a:cs typeface="Angsana New" panose="02020603050405020304" pitchFamily="18" charset="-34"/>
              </a:rPr>
              <a:t> Century Skills: Learning for Life in our Time. </a:t>
            </a:r>
          </a:p>
          <a:p>
            <a:r>
              <a:rPr lang="en-US" sz="2800" b="1" dirty="0">
                <a:latin typeface="Angsana New" panose="02020603050405020304" pitchFamily="18" charset="-34"/>
                <a:cs typeface="Angsana New" panose="02020603050405020304" pitchFamily="18" charset="-34"/>
              </a:rPr>
              <a:t>	Smith, G. (2009). The Next 100 Years: A Forecast for the 21</a:t>
            </a:r>
            <a:r>
              <a:rPr lang="en-US" sz="2800" b="1" baseline="30000" dirty="0">
                <a:latin typeface="Angsana New" panose="02020603050405020304" pitchFamily="18" charset="-34"/>
                <a:cs typeface="Angsana New" panose="02020603050405020304" pitchFamily="18" charset="-34"/>
              </a:rPr>
              <a:t>st</a:t>
            </a:r>
            <a:r>
              <a:rPr lang="en-US" sz="2800" b="1" dirty="0">
                <a:latin typeface="Angsana New" panose="02020603050405020304" pitchFamily="18" charset="-34"/>
                <a:cs typeface="Angsana New" panose="02020603050405020304" pitchFamily="18" charset="-34"/>
              </a:rPr>
              <a:t> Century. </a:t>
            </a:r>
          </a:p>
          <a:p>
            <a:r>
              <a:rPr lang="en-US" sz="2800" b="1" dirty="0">
                <a:latin typeface="Angsana New" panose="02020603050405020304" pitchFamily="18" charset="-34"/>
                <a:cs typeface="Angsana New" panose="02020603050405020304" pitchFamily="18" charset="-34"/>
              </a:rPr>
              <a:t>	Marquardt, M.J. (2011). Building the Learning Organization: Achieving Strategic Advantage trough a </a:t>
            </a:r>
          </a:p>
          <a:p>
            <a:r>
              <a:rPr lang="th-TH" sz="2800" b="1" dirty="0">
                <a:latin typeface="Angsana New" panose="02020603050405020304" pitchFamily="18" charset="-34"/>
                <a:cs typeface="Angsana New" panose="02020603050405020304" pitchFamily="18" charset="-34"/>
              </a:rPr>
              <a:t>		</a:t>
            </a:r>
            <a:r>
              <a:rPr lang="en-US" sz="2800" b="1" dirty="0">
                <a:latin typeface="Angsana New" panose="02020603050405020304" pitchFamily="18" charset="-34"/>
                <a:cs typeface="Angsana New" panose="02020603050405020304" pitchFamily="18" charset="-34"/>
              </a:rPr>
              <a:t>Commitment to Learning. </a:t>
            </a:r>
            <a:endParaRPr lang="th-TH" sz="2800" b="1" dirty="0">
              <a:latin typeface="Angsana New" panose="02020603050405020304" pitchFamily="18" charset="-34"/>
              <a:cs typeface="Angsana New" panose="02020603050405020304" pitchFamily="18" charset="-34"/>
            </a:endParaRPr>
          </a:p>
          <a:p>
            <a:r>
              <a:rPr lang="th-TH" sz="2800" b="1" dirty="0">
                <a:latin typeface="Angsana New" panose="02020603050405020304" pitchFamily="18" charset="-34"/>
                <a:cs typeface="Angsana New" panose="02020603050405020304" pitchFamily="18" charset="-34"/>
              </a:rPr>
              <a:t>	</a:t>
            </a:r>
            <a:r>
              <a:rPr lang="en-US" sz="2800" b="1" dirty="0">
                <a:latin typeface="Angsana New" panose="02020603050405020304" pitchFamily="18" charset="-34"/>
                <a:cs typeface="Angsana New" panose="02020603050405020304" pitchFamily="18" charset="-34"/>
              </a:rPr>
              <a:t>McCloskey, M.W. (2014). Learning Leadership in A Changing World: Virtue and Effective Leadership in </a:t>
            </a:r>
          </a:p>
          <a:p>
            <a:r>
              <a:rPr lang="en-US" sz="2800" b="1" dirty="0">
                <a:latin typeface="Angsana New" panose="02020603050405020304" pitchFamily="18" charset="-34"/>
                <a:cs typeface="Angsana New" panose="02020603050405020304" pitchFamily="18" charset="-34"/>
              </a:rPr>
              <a:t>		the 21</a:t>
            </a:r>
            <a:r>
              <a:rPr lang="en-US" sz="2800" b="1" baseline="30000" dirty="0">
                <a:latin typeface="Angsana New" panose="02020603050405020304" pitchFamily="18" charset="-34"/>
                <a:cs typeface="Angsana New" panose="02020603050405020304" pitchFamily="18" charset="-34"/>
              </a:rPr>
              <a:t>st</a:t>
            </a:r>
            <a:r>
              <a:rPr lang="en-US" sz="2800" b="1" dirty="0">
                <a:latin typeface="Angsana New" panose="02020603050405020304" pitchFamily="18" charset="-34"/>
                <a:cs typeface="Angsana New" panose="02020603050405020304" pitchFamily="18" charset="-34"/>
              </a:rPr>
              <a:t> Century. : Four Forces Shaping Civilization’s Northern Future. </a:t>
            </a:r>
          </a:p>
          <a:p>
            <a:r>
              <a:rPr lang="en-US" sz="2800" b="1" dirty="0">
                <a:latin typeface="Angsana New" panose="02020603050405020304" pitchFamily="18" charset="-34"/>
                <a:cs typeface="Angsana New" panose="02020603050405020304" pitchFamily="18" charset="-34"/>
              </a:rPr>
              <a:t>	Smith, L.C. (2011). The World in 1050</a:t>
            </a:r>
          </a:p>
          <a:p>
            <a:r>
              <a:rPr lang="en-US" sz="2800" b="1" dirty="0">
                <a:latin typeface="Angsana New" panose="02020603050405020304" pitchFamily="18" charset="-34"/>
                <a:cs typeface="Angsana New" panose="02020603050405020304" pitchFamily="18" charset="-34"/>
              </a:rPr>
              <a:t>	</a:t>
            </a:r>
            <a:r>
              <a:rPr lang="en-US" sz="2800" dirty="0">
                <a:latin typeface="Angsana New" panose="02020603050405020304" pitchFamily="18" charset="-34"/>
                <a:cs typeface="Angsana New" panose="02020603050405020304" pitchFamily="18" charset="-34"/>
              </a:rPr>
              <a:t>Saman Asawapoom. (2021). Organizing and Management of Thai Education: Survival How to.</a:t>
            </a:r>
          </a:p>
          <a:p>
            <a:r>
              <a:rPr lang="en-US" sz="2800" dirty="0">
                <a:latin typeface="Angsana New" panose="02020603050405020304" pitchFamily="18" charset="-34"/>
                <a:cs typeface="Angsana New" panose="02020603050405020304" pitchFamily="18" charset="-34"/>
              </a:rPr>
              <a:t>	Senge, P.M. (1990). ///The Fifth Discipline: The Art &amp; Practice of The Leaning Organization.</a:t>
            </a:r>
          </a:p>
          <a:p>
            <a:r>
              <a:rPr lang="en-US" sz="2800" dirty="0">
                <a:latin typeface="Angsana New" panose="02020603050405020304" pitchFamily="18" charset="-34"/>
                <a:cs typeface="Angsana New" panose="02020603050405020304" pitchFamily="18" charset="-34"/>
              </a:rPr>
              <a:t>	Watson, R. (2008). Future Files: The 5 Trends that Will Shape the New 50 Years. </a:t>
            </a:r>
          </a:p>
          <a:p>
            <a:r>
              <a:rPr lang="en-US" sz="2800" dirty="0">
                <a:latin typeface="Angsana New" panose="02020603050405020304" pitchFamily="18" charset="-34"/>
                <a:cs typeface="Angsana New" panose="02020603050405020304" pitchFamily="18" charset="-34"/>
              </a:rPr>
              <a:t>	Wikipedia. (2024). </a:t>
            </a:r>
            <a:r>
              <a:rPr lang="en-US" sz="2800" dirty="0" err="1">
                <a:latin typeface="Angsana New" panose="02020603050405020304" pitchFamily="18" charset="-34"/>
                <a:cs typeface="Angsana New" panose="02020603050405020304" pitchFamily="18" charset="-34"/>
              </a:rPr>
              <a:t>en.m.wikipekia.org</a:t>
            </a:r>
            <a:r>
              <a:rPr lang="en-US" sz="2800" dirty="0">
                <a:latin typeface="Angsana New" panose="02020603050405020304" pitchFamily="18" charset="-34"/>
                <a:cs typeface="Angsana New" panose="02020603050405020304" pitchFamily="18" charset="-34"/>
              </a:rPr>
              <a:t>, spirituality.</a:t>
            </a:r>
          </a:p>
          <a:p>
            <a:r>
              <a:rPr lang="en-US" sz="2800" dirty="0">
                <a:latin typeface="Angsana New" panose="02020603050405020304" pitchFamily="18" charset="-34"/>
                <a:cs typeface="Angsana New" panose="02020603050405020304" pitchFamily="18" charset="-34"/>
              </a:rPr>
              <a:t>	</a:t>
            </a:r>
          </a:p>
          <a:p>
            <a:r>
              <a:rPr lang="en-US" sz="2800" dirty="0">
                <a:latin typeface="Angsana New" panose="02020603050405020304" pitchFamily="18" charset="-34"/>
                <a:cs typeface="Angsana New" panose="02020603050405020304" pitchFamily="18" charset="-34"/>
              </a:rPr>
              <a:t>	</a:t>
            </a:r>
          </a:p>
        </p:txBody>
      </p:sp>
    </p:spTree>
    <p:extLst>
      <p:ext uri="{BB962C8B-B14F-4D97-AF65-F5344CB8AC3E}">
        <p14:creationId xmlns:p14="http://schemas.microsoft.com/office/powerpoint/2010/main" val="4082112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727959"/>
            <a:ext cx="11044237" cy="1323439"/>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Now, let’s start with ‘21</a:t>
            </a:r>
            <a:r>
              <a:rPr lang="en-US" sz="4000" b="1" kern="100" baseline="30000" dirty="0">
                <a:solidFill>
                  <a:srgbClr val="FFFF00"/>
                </a:solidFill>
                <a:latin typeface="Calibri" panose="020F0502020204030204" pitchFamily="34" charset="0"/>
                <a:ea typeface="Calibri" panose="020F0502020204030204" pitchFamily="34" charset="0"/>
                <a:cs typeface="Cordia New" panose="020B0304020202020204" pitchFamily="34" charset="-34"/>
              </a:rPr>
              <a:t>st</a:t>
            </a:r>
            <a:r>
              <a:rPr lang="en-US" sz="40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century education and administration. </a:t>
            </a:r>
            <a:endParaRPr lang="en-TH" sz="4000" b="1" kern="1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3" name="TextBox 2">
            <a:extLst>
              <a:ext uri="{FF2B5EF4-FFF2-40B4-BE49-F238E27FC236}">
                <a16:creationId xmlns:a16="http://schemas.microsoft.com/office/drawing/2014/main" id="{8909AC72-D634-2C17-56DB-9B35C70DD938}"/>
              </a:ext>
            </a:extLst>
          </p:cNvPr>
          <p:cNvSpPr txBox="1"/>
          <p:nvPr/>
        </p:nvSpPr>
        <p:spPr>
          <a:xfrm>
            <a:off x="614362" y="2822245"/>
            <a:ext cx="11044237" cy="2862322"/>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The administrator’s job is to run an educational organization efficiently and effectively to facilitate learning of learners. So, before w</a:t>
            </a:r>
            <a:r>
              <a:rPr lang="en-US" sz="3600" b="1" kern="100" dirty="0">
                <a:latin typeface="Calibri" panose="020F0502020204030204" pitchFamily="34" charset="0"/>
                <a:ea typeface="Calibri" panose="020F0502020204030204" pitchFamily="34" charset="0"/>
                <a:cs typeface="Cordia New" panose="020B0304020202020204" pitchFamily="34" charset="-34"/>
              </a:rPr>
              <a:t>e  discuss about how educational administration in 21</a:t>
            </a:r>
            <a:r>
              <a:rPr lang="en-US" sz="3600" b="1" kern="100" baseline="30000" dirty="0">
                <a:latin typeface="Calibri" panose="020F0502020204030204" pitchFamily="34" charset="0"/>
                <a:ea typeface="Calibri" panose="020F0502020204030204" pitchFamily="34" charset="0"/>
                <a:cs typeface="Cordia New" panose="020B0304020202020204" pitchFamily="34" charset="-34"/>
              </a:rPr>
              <a:t>st</a:t>
            </a:r>
            <a:r>
              <a:rPr lang="en-US" sz="3600" b="1" kern="100" dirty="0">
                <a:latin typeface="Calibri" panose="020F0502020204030204" pitchFamily="34" charset="0"/>
                <a:ea typeface="Calibri" panose="020F0502020204030204" pitchFamily="34" charset="0"/>
                <a:cs typeface="Cordia New" panose="020B0304020202020204" pitchFamily="34" charset="-34"/>
              </a:rPr>
              <a:t> century be like, let us start with what 21</a:t>
            </a:r>
            <a:r>
              <a:rPr lang="en-US" sz="3600" b="1" kern="100" baseline="30000" dirty="0">
                <a:latin typeface="Calibri" panose="020F0502020204030204" pitchFamily="34" charset="0"/>
                <a:ea typeface="Calibri" panose="020F0502020204030204" pitchFamily="34" charset="0"/>
                <a:cs typeface="Cordia New" panose="020B0304020202020204" pitchFamily="34" charset="-34"/>
              </a:rPr>
              <a:t>st</a:t>
            </a:r>
            <a:r>
              <a:rPr lang="en-US" sz="3600" b="1" kern="100" dirty="0">
                <a:latin typeface="Calibri" panose="020F0502020204030204" pitchFamily="34" charset="0"/>
                <a:ea typeface="Calibri" panose="020F0502020204030204" pitchFamily="34" charset="0"/>
                <a:cs typeface="Cordia New" panose="020B0304020202020204" pitchFamily="34" charset="-34"/>
              </a:rPr>
              <a:t> century education shall be like.</a:t>
            </a:r>
            <a:endParaRPr lang="en-TH" sz="3600" b="1" kern="100" dirty="0">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386895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E17B9A8-FFA4-DF2C-2B0E-3F9EA73F2547}"/>
              </a:ext>
            </a:extLst>
          </p:cNvPr>
          <p:cNvSpPr txBox="1"/>
          <p:nvPr/>
        </p:nvSpPr>
        <p:spPr>
          <a:xfrm>
            <a:off x="766762" y="1122682"/>
            <a:ext cx="11044237" cy="4524315"/>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Talking about the future education, </a:t>
            </a:r>
            <a:r>
              <a:rPr lang="en-US" sz="3600" b="1" kern="100" dirty="0">
                <a:latin typeface="Calibri" panose="020F0502020204030204" pitchFamily="34" charset="0"/>
                <a:ea typeface="Calibri" panose="020F0502020204030204" pitchFamily="34" charset="0"/>
                <a:cs typeface="Cordia New" panose="020B0304020202020204" pitchFamily="34" charset="-34"/>
              </a:rPr>
              <a:t>I am not saying that ‘I am a great predictor or a fortune teller, but I (and WE) cannot plan  the future if  I (WE)</a:t>
            </a:r>
            <a:r>
              <a:rPr lang="th-TH" sz="3600" b="1" kern="100" dirty="0">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do not have clue guesses of what the future will be like.  My academic guesses of what the future education should be like is based on a few books I have read (Watson, 2008; Friedman, 2009; Smith, 2011; Trilling &amp; Fadel; and  Marr, 2022),and also my own experiences.         </a:t>
            </a:r>
            <a:endParaRPr lang="en-TH" sz="3600" b="1" kern="100" dirty="0">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1583342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E17B9A8-FFA4-DF2C-2B0E-3F9EA73F2547}"/>
              </a:ext>
            </a:extLst>
          </p:cNvPr>
          <p:cNvSpPr txBox="1"/>
          <p:nvPr/>
        </p:nvSpPr>
        <p:spPr>
          <a:xfrm>
            <a:off x="766762" y="1122682"/>
            <a:ext cx="11044237" cy="5078313"/>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Crucial trends are (1) Overpopulation while decreasing resources; and more senior citizens and less newly born generation, (2) Climate changes, living chains changes, (3) Unclear community and social boundary, (4) Work setting and approach changes, (5) More problems, but less concerns, (6) Overflooded with data, information, knowledge, but lack of skills and deep understanding to make good uses, and (7) Complex management of state and organizations.   </a:t>
            </a:r>
            <a:endParaRPr lang="en-TH" sz="3600" b="1" kern="100" dirty="0">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3632569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E17B9A8-FFA4-DF2C-2B0E-3F9EA73F2547}"/>
              </a:ext>
            </a:extLst>
          </p:cNvPr>
          <p:cNvSpPr txBox="1"/>
          <p:nvPr/>
        </p:nvSpPr>
        <p:spPr>
          <a:xfrm>
            <a:off x="766762" y="304530"/>
            <a:ext cx="11044237" cy="6063198"/>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21</a:t>
            </a:r>
            <a:r>
              <a:rPr lang="en-US" sz="3600" b="1" kern="100" baseline="30000" dirty="0">
                <a:latin typeface="Calibri" panose="020F0502020204030204" pitchFamily="34" charset="0"/>
                <a:ea typeface="Calibri" panose="020F0502020204030204" pitchFamily="34" charset="0"/>
                <a:cs typeface="Cordia New" panose="020B0304020202020204" pitchFamily="34" charset="-34"/>
              </a:rPr>
              <a:t>st</a:t>
            </a:r>
            <a:r>
              <a:rPr lang="en-US" sz="3600" b="1" kern="100" dirty="0">
                <a:latin typeface="Calibri" panose="020F0502020204030204" pitchFamily="34" charset="0"/>
                <a:ea typeface="Calibri" panose="020F0502020204030204" pitchFamily="34" charset="0"/>
                <a:cs typeface="Cordia New" panose="020B0304020202020204" pitchFamily="34" charset="-34"/>
              </a:rPr>
              <a:t> Education according to Trilling &amp; Fadel:</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 Learning to Create together</a:t>
            </a:r>
            <a:endParaRPr lang="en-US" sz="3600" b="1" kern="100" dirty="0">
              <a:latin typeface="Calibri" panose="020F0502020204030204" pitchFamily="34" charset="0"/>
              <a:ea typeface="Calibri" panose="020F0502020204030204" pitchFamily="34" charset="0"/>
              <a:cs typeface="Cordia New" panose="020B0304020202020204" pitchFamily="34" charset="-34"/>
            </a:endParaRPr>
          </a:p>
          <a:p>
            <a:pPr lvl="0"/>
            <a:r>
              <a:rPr lang="en-US" sz="3600" b="1" kern="100" dirty="0">
                <a:effectLst/>
                <a:latin typeface="Calibri" panose="020F0502020204030204" pitchFamily="34" charset="0"/>
                <a:ea typeface="Calibri" panose="020F0502020204030204" pitchFamily="34" charset="0"/>
                <a:cs typeface="Cordia New" panose="020B0304020202020204" pitchFamily="34" charset="-34"/>
              </a:rPr>
              <a:t>			(1) Learning and Innovation Skills:</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-The Knowledge-and-Skills Rainbow</a:t>
            </a:r>
          </a:p>
          <a:p>
            <a:pPr lvl="0"/>
            <a:r>
              <a:rPr lang="en-US" sz="3600" b="1" kern="100" dirty="0">
                <a:effectLst/>
                <a:latin typeface="Calibri" panose="020F0502020204030204" pitchFamily="34" charset="0"/>
                <a:ea typeface="Calibri" panose="020F0502020204030204" pitchFamily="34" charset="0"/>
                <a:cs typeface="Cordia New" panose="020B0304020202020204" pitchFamily="34" charset="-34"/>
              </a:rPr>
              <a:t>				-Learning to Learn and Innovate</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-Critical Thinking and Problem Solving</a:t>
            </a:r>
          </a:p>
          <a:p>
            <a:pPr lvl="0"/>
            <a:r>
              <a:rPr lang="en-US"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	-Communication and Collaboration</a:t>
            </a:r>
          </a:p>
          <a:p>
            <a:pPr lvl="0"/>
            <a:r>
              <a:rPr lang="en-US" sz="3600" b="1" kern="100" dirty="0">
                <a:effectLst/>
                <a:latin typeface="Calibri" panose="020F0502020204030204" pitchFamily="34" charset="0"/>
                <a:ea typeface="Calibri" panose="020F0502020204030204" pitchFamily="34" charset="0"/>
                <a:cs typeface="Cordia New" panose="020B0304020202020204" pitchFamily="34" charset="-34"/>
              </a:rPr>
              <a:t>				-Creativity and Innovation</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[Knowledge-and Skills Rainbow, Core Subjects and 21</a:t>
            </a:r>
            <a:r>
              <a:rPr lang="en-US" sz="3200" b="1" kern="100" baseline="30000" dirty="0">
                <a:solidFill>
                  <a:srgbClr val="FFFF00"/>
                </a:solidFill>
                <a:latin typeface="Calibri" panose="020F0502020204030204" pitchFamily="34" charset="0"/>
                <a:ea typeface="Calibri" panose="020F0502020204030204" pitchFamily="34" charset="0"/>
                <a:cs typeface="Cordia New" panose="020B0304020202020204" pitchFamily="34" charset="-34"/>
              </a:rPr>
              <a:t>st</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Century Theme:  Live and Career Skills; Learning and Innovation Skills; and  Information, Media, and Technology Skills]</a:t>
            </a:r>
            <a:endParaRPr lang="en-TH" sz="3600" b="1" kern="1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2123500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E17B9A8-FFA4-DF2C-2B0E-3F9EA73F2547}"/>
              </a:ext>
            </a:extLst>
          </p:cNvPr>
          <p:cNvSpPr txBox="1"/>
          <p:nvPr/>
        </p:nvSpPr>
        <p:spPr>
          <a:xfrm>
            <a:off x="766762" y="316552"/>
            <a:ext cx="11044237" cy="6186309"/>
          </a:xfrm>
          <a:prstGeom prst="rect">
            <a:avLst/>
          </a:prstGeom>
          <a:noFill/>
        </p:spPr>
        <p:txBody>
          <a:bodyPr wrap="square" rtlCol="0">
            <a:spAutoFit/>
          </a:bodyPr>
          <a:lstStyle/>
          <a:p>
            <a:pPr lvl="0"/>
            <a:r>
              <a:rPr lang="en-US" sz="3600" b="1" kern="100" dirty="0">
                <a:effectLst/>
                <a:latin typeface="Calibri" panose="020F0502020204030204" pitchFamily="34" charset="0"/>
                <a:ea typeface="Calibri" panose="020F0502020204030204" pitchFamily="34" charset="0"/>
                <a:cs typeface="Cordia New" panose="020B0304020202020204" pitchFamily="34" charset="-34"/>
              </a:rPr>
              <a:t>			(2) Digital Literacy Skills: Info-Savvy, Media-Fluent, Tech-Tuned</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-Information Literacy</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-Media Literacy</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-ICT Literacy</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(3) Career and Life Skills: Work-Ready</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-Flexibility and Adaptability</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-Initiative and Self-Direction</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-Social and Cross-Culture Interaction</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-Productivity and Accountability</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-Leadership and Responsibility</a:t>
            </a:r>
          </a:p>
        </p:txBody>
      </p:sp>
    </p:spTree>
    <p:extLst>
      <p:ext uri="{BB962C8B-B14F-4D97-AF65-F5344CB8AC3E}">
        <p14:creationId xmlns:p14="http://schemas.microsoft.com/office/powerpoint/2010/main" val="383908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EE17B9A8-FFA4-DF2C-2B0E-3F9EA73F2547}"/>
              </a:ext>
            </a:extLst>
          </p:cNvPr>
          <p:cNvSpPr txBox="1"/>
          <p:nvPr/>
        </p:nvSpPr>
        <p:spPr>
          <a:xfrm>
            <a:off x="433140" y="485018"/>
            <a:ext cx="11425988" cy="5632311"/>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21</a:t>
            </a:r>
            <a:r>
              <a:rPr lang="en-US" sz="3600" b="1" kern="100" baseline="30000" dirty="0">
                <a:latin typeface="Calibri" panose="020F0502020204030204" pitchFamily="34" charset="0"/>
                <a:ea typeface="Calibri" panose="020F0502020204030204" pitchFamily="34" charset="0"/>
                <a:cs typeface="Cordia New" panose="020B0304020202020204" pitchFamily="34" charset="-34"/>
              </a:rPr>
              <a:t>st</a:t>
            </a:r>
            <a:r>
              <a:rPr lang="en-US" sz="3600" b="1" kern="100" dirty="0">
                <a:latin typeface="Calibri" panose="020F0502020204030204" pitchFamily="34" charset="0"/>
                <a:ea typeface="Calibri" panose="020F0502020204030204" pitchFamily="34" charset="0"/>
                <a:cs typeface="Cordia New" panose="020B0304020202020204" pitchFamily="34" charset="-34"/>
              </a:rPr>
              <a:t> Education according to Marr </a:t>
            </a:r>
          </a:p>
          <a:p>
            <a:pPr lvl="0"/>
            <a:r>
              <a:rPr lang="en-US" sz="3600" b="1" kern="100" dirty="0">
                <a:effectLst/>
                <a:latin typeface="Calibri" panose="020F0502020204030204" pitchFamily="34" charset="0"/>
                <a:ea typeface="Calibri" panose="020F0502020204030204" pitchFamily="34" charset="0"/>
                <a:cs typeface="Cordia New" panose="020B0304020202020204" pitchFamily="34" charset="-34"/>
              </a:rPr>
              <a:t>			(1) Humility, recognize strength and weakness so that we can grow and improve</a:t>
            </a:r>
            <a:r>
              <a:rPr lang="en-US" sz="3600" b="1" kern="100" dirty="0">
                <a:latin typeface="Calibri" panose="020F0502020204030204" pitchFamily="34" charset="0"/>
                <a:ea typeface="Calibri" panose="020F0502020204030204" pitchFamily="34" charset="0"/>
                <a:cs typeface="Cordia New" panose="020B0304020202020204" pitchFamily="34" charset="-34"/>
              </a:rPr>
              <a:t> </a:t>
            </a:r>
          </a:p>
          <a:p>
            <a:pPr lvl="0"/>
            <a:r>
              <a:rPr lang="en-US" sz="3600" b="1" kern="1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(2) Optimism, ability to surf the wave of transformation within our grasp, and no one is left behind </a:t>
            </a:r>
          </a:p>
          <a:p>
            <a:pPr lvl="0"/>
            <a:r>
              <a:rPr lang="en-US" sz="3600" b="1" kern="1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a:t>
            </a:r>
            <a:r>
              <a:rPr lang="en-US" sz="3600" b="1" kern="100" dirty="0">
                <a:latin typeface="Calibri" panose="020F0502020204030204" pitchFamily="34" charset="0"/>
                <a:ea typeface="Calibri" panose="020F0502020204030204" pitchFamily="34" charset="0"/>
                <a:cs typeface="Cordia New" panose="020B0304020202020204" pitchFamily="34" charset="-34"/>
              </a:rPr>
              <a:t>3</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 Self-confidence, </a:t>
            </a:r>
            <a:r>
              <a:rPr lang="en-US" sz="3600" b="1" kern="100" dirty="0">
                <a:latin typeface="Calibri" panose="020F0502020204030204" pitchFamily="34" charset="0"/>
                <a:ea typeface="Calibri" panose="020F0502020204030204" pitchFamily="34" charset="0"/>
                <a:cs typeface="Cordia New" panose="020B0304020202020204" pitchFamily="34" charset="-34"/>
              </a:rPr>
              <a:t>everyone can learn and improve</a:t>
            </a:r>
            <a:endParaRPr lang="en-US" sz="3600" b="1" kern="100" dirty="0">
              <a:effectLst/>
              <a:latin typeface="Calibri" panose="020F0502020204030204" pitchFamily="34" charset="0"/>
              <a:ea typeface="Calibri" panose="020F0502020204030204" pitchFamily="34" charset="0"/>
              <a:cs typeface="Cordia New" panose="020B0304020202020204" pitchFamily="34" charset="-34"/>
            </a:endParaRPr>
          </a:p>
          <a:p>
            <a:pPr lvl="0"/>
            <a:r>
              <a:rPr lang="en-US" sz="3600" b="1" kern="1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(4) Resilience, knowing that these skills can help us to navigate changes and challenges</a:t>
            </a:r>
          </a:p>
          <a:p>
            <a:pPr lvl="0"/>
            <a:r>
              <a:rPr lang="en-US" sz="3600" b="1" kern="1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(5) Taking the initiative, being ignored in traditional education, should now be focused</a:t>
            </a:r>
            <a:endPar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7459313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docProps/app.xml><?xml version="1.0" encoding="utf-8"?>
<Properties xmlns="http://schemas.openxmlformats.org/officeDocument/2006/extended-properties" xmlns:vt="http://schemas.openxmlformats.org/officeDocument/2006/docPropsVTypes">
  <Template>Office Theme</Template>
  <TotalTime>6016</TotalTime>
  <Words>3140</Words>
  <Application>Microsoft Macintosh PowerPoint</Application>
  <PresentationFormat>Widescreen</PresentationFormat>
  <Paragraphs>126</Paragraphs>
  <Slides>34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Angsana New</vt:lpstr>
      <vt:lpstr>Aptos</vt:lpstr>
      <vt:lpstr>Aptos Display</vt:lpstr>
      <vt:lpstr>Arial</vt:lpstr>
      <vt:lpstr>Calibri</vt:lpstr>
      <vt:lpstr>Gill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Saman Asawapoom</dc:creator>
  <cp:lastModifiedBy>Saman Asawapoom</cp:lastModifiedBy>
  <cp:revision>133</cp:revision>
  <dcterms:created xsi:type="dcterms:W3CDTF">2024-07-04T06:29:30Z</dcterms:created>
  <dcterms:modified xsi:type="dcterms:W3CDTF">2024-07-17T03:56:49Z</dcterms:modified>
</cp:coreProperties>
</file>