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92" r:id="rId2"/>
    <p:sldId id="295" r:id="rId3"/>
    <p:sldId id="308" r:id="rId4"/>
    <p:sldId id="309" r:id="rId5"/>
    <p:sldId id="310" r:id="rId6"/>
    <p:sldId id="311" r:id="rId7"/>
    <p:sldId id="312" r:id="rId8"/>
    <p:sldId id="348" r:id="rId9"/>
    <p:sldId id="350" r:id="rId10"/>
    <p:sldId id="313" r:id="rId11"/>
    <p:sldId id="314" r:id="rId12"/>
    <p:sldId id="315" r:id="rId13"/>
    <p:sldId id="317" r:id="rId14"/>
    <p:sldId id="318" r:id="rId15"/>
    <p:sldId id="319" r:id="rId16"/>
    <p:sldId id="320" r:id="rId17"/>
    <p:sldId id="321" r:id="rId18"/>
    <p:sldId id="322" r:id="rId19"/>
    <p:sldId id="323" r:id="rId20"/>
    <p:sldId id="324" r:id="rId21"/>
    <p:sldId id="325" r:id="rId22"/>
    <p:sldId id="326" r:id="rId23"/>
    <p:sldId id="330" r:id="rId24"/>
    <p:sldId id="352" r:id="rId25"/>
    <p:sldId id="333" r:id="rId26"/>
    <p:sldId id="353" r:id="rId27"/>
    <p:sldId id="329" r:id="rId28"/>
    <p:sldId id="335" r:id="rId29"/>
    <p:sldId id="340" r:id="rId30"/>
    <p:sldId id="336" r:id="rId31"/>
    <p:sldId id="341" r:id="rId32"/>
    <p:sldId id="342" r:id="rId33"/>
    <p:sldId id="343" r:id="rId34"/>
    <p:sldId id="337" r:id="rId35"/>
    <p:sldId id="344" r:id="rId36"/>
    <p:sldId id="345" r:id="rId37"/>
    <p:sldId id="346" r:id="rId38"/>
    <p:sldId id="347" r:id="rId39"/>
    <p:sldId id="338" r:id="rId40"/>
    <p:sldId id="351" r:id="rId41"/>
    <p:sldId id="307"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118"/>
  </p:normalViewPr>
  <p:slideViewPr>
    <p:cSldViewPr snapToGrid="0">
      <p:cViewPr varScale="1">
        <p:scale>
          <a:sx n="121" d="100"/>
          <a:sy n="121" d="100"/>
        </p:scale>
        <p:origin x="200" y="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2DD8B00A-4CAF-B54E-83FA-55063B061058}" type="datetimeFigureOut">
              <a:rPr lang="en-TH" smtClean="0"/>
              <a:t>11/7/2024 R</a:t>
            </a:fld>
            <a:endParaRPr lang="en-TH"/>
          </a:p>
        </p:txBody>
      </p:sp>
      <p:sp>
        <p:nvSpPr>
          <p:cNvPr id="5" name="Footer Placeholder 4"/>
          <p:cNvSpPr>
            <a:spLocks noGrp="1"/>
          </p:cNvSpPr>
          <p:nvPr>
            <p:ph type="ftr" sz="quarter" idx="11"/>
          </p:nvPr>
        </p:nvSpPr>
        <p:spPr>
          <a:xfrm>
            <a:off x="1371600" y="4323845"/>
            <a:ext cx="6400800" cy="365125"/>
          </a:xfrm>
        </p:spPr>
        <p:txBody>
          <a:bodyPr/>
          <a:lstStyle/>
          <a:p>
            <a:endParaRPr lang="en-TH"/>
          </a:p>
        </p:txBody>
      </p:sp>
      <p:sp>
        <p:nvSpPr>
          <p:cNvPr id="6" name="Slide Number Placeholder 5"/>
          <p:cNvSpPr>
            <a:spLocks noGrp="1"/>
          </p:cNvSpPr>
          <p:nvPr>
            <p:ph type="sldNum" sz="quarter" idx="12"/>
          </p:nvPr>
        </p:nvSpPr>
        <p:spPr>
          <a:xfrm>
            <a:off x="8077200" y="1430866"/>
            <a:ext cx="2743200" cy="365125"/>
          </a:xfrm>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1032426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D8B00A-4CAF-B54E-83FA-55063B061058}" type="datetimeFigureOut">
              <a:rPr lang="en-TH" smtClean="0"/>
              <a:t>11/7/2024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2005160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DD8B00A-4CAF-B54E-83FA-55063B061058}" type="datetimeFigureOut">
              <a:rPr lang="en-TH" smtClean="0"/>
              <a:t>11/7/2024 R</a:t>
            </a:fld>
            <a:endParaRPr lang="en-TH"/>
          </a:p>
        </p:txBody>
      </p:sp>
      <p:sp>
        <p:nvSpPr>
          <p:cNvPr id="6" name="Footer Placeholder 5"/>
          <p:cNvSpPr>
            <a:spLocks noGrp="1"/>
          </p:cNvSpPr>
          <p:nvPr>
            <p:ph type="ftr" sz="quarter" idx="11"/>
          </p:nvPr>
        </p:nvSpPr>
        <p:spPr>
          <a:xfrm>
            <a:off x="685800" y="379941"/>
            <a:ext cx="6991492" cy="365125"/>
          </a:xfrm>
        </p:spPr>
        <p:txBody>
          <a:bodyPr/>
          <a:lstStyle/>
          <a:p>
            <a:endParaRPr lang="en-TH"/>
          </a:p>
        </p:txBody>
      </p:sp>
      <p:sp>
        <p:nvSpPr>
          <p:cNvPr id="7" name="Slide Number Placeholder 6"/>
          <p:cNvSpPr>
            <a:spLocks noGrp="1"/>
          </p:cNvSpPr>
          <p:nvPr>
            <p:ph type="sldNum" sz="quarter" idx="12"/>
          </p:nvPr>
        </p:nvSpPr>
        <p:spPr>
          <a:xfrm>
            <a:off x="10862452" y="381000"/>
            <a:ext cx="643748" cy="365125"/>
          </a:xfrm>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2347406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DD8B00A-4CAF-B54E-83FA-55063B061058}" type="datetimeFigureOut">
              <a:rPr lang="en-TH" smtClean="0"/>
              <a:t>11/7/2024 R</a:t>
            </a:fld>
            <a:endParaRPr lang="en-TH"/>
          </a:p>
        </p:txBody>
      </p:sp>
      <p:sp>
        <p:nvSpPr>
          <p:cNvPr id="6" name="Footer Placeholder 5"/>
          <p:cNvSpPr>
            <a:spLocks noGrp="1"/>
          </p:cNvSpPr>
          <p:nvPr>
            <p:ph type="ftr" sz="quarter" idx="11"/>
          </p:nvPr>
        </p:nvSpPr>
        <p:spPr>
          <a:xfrm>
            <a:off x="685800" y="379941"/>
            <a:ext cx="6991492" cy="365125"/>
          </a:xfrm>
        </p:spPr>
        <p:txBody>
          <a:bodyPr/>
          <a:lstStyle/>
          <a:p>
            <a:endParaRPr lang="en-TH"/>
          </a:p>
        </p:txBody>
      </p:sp>
      <p:sp>
        <p:nvSpPr>
          <p:cNvPr id="7" name="Slide Number Placeholder 6"/>
          <p:cNvSpPr>
            <a:spLocks noGrp="1"/>
          </p:cNvSpPr>
          <p:nvPr>
            <p:ph type="sldNum" sz="quarter" idx="12"/>
          </p:nvPr>
        </p:nvSpPr>
        <p:spPr>
          <a:xfrm>
            <a:off x="10862452" y="381000"/>
            <a:ext cx="643748" cy="365125"/>
          </a:xfrm>
        </p:spPr>
        <p:txBody>
          <a:bodyPr/>
          <a:lstStyle/>
          <a:p>
            <a:fld id="{CDB43036-7CE9-6040-B2D4-4CBAC39C00C3}" type="slidenum">
              <a:rPr lang="en-TH" smtClean="0"/>
              <a:t>‹#›</a:t>
            </a:fld>
            <a:endParaRPr lang="en-TH"/>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83674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2DD8B00A-4CAF-B54E-83FA-55063B061058}" type="datetimeFigureOut">
              <a:rPr lang="en-TH" smtClean="0"/>
              <a:t>11/7/2024 R</a:t>
            </a:fld>
            <a:endParaRPr lang="en-TH"/>
          </a:p>
        </p:txBody>
      </p:sp>
      <p:sp>
        <p:nvSpPr>
          <p:cNvPr id="6" name="Footer Placeholder 5"/>
          <p:cNvSpPr>
            <a:spLocks noGrp="1"/>
          </p:cNvSpPr>
          <p:nvPr>
            <p:ph type="ftr" sz="quarter" idx="11"/>
          </p:nvPr>
        </p:nvSpPr>
        <p:spPr>
          <a:xfrm>
            <a:off x="685800" y="378883"/>
            <a:ext cx="6991492" cy="365125"/>
          </a:xfrm>
        </p:spPr>
        <p:txBody>
          <a:bodyPr/>
          <a:lstStyle/>
          <a:p>
            <a:endParaRPr lang="en-TH"/>
          </a:p>
        </p:txBody>
      </p:sp>
      <p:sp>
        <p:nvSpPr>
          <p:cNvPr id="7" name="Slide Number Placeholder 6"/>
          <p:cNvSpPr>
            <a:spLocks noGrp="1"/>
          </p:cNvSpPr>
          <p:nvPr>
            <p:ph type="sldNum" sz="quarter" idx="12"/>
          </p:nvPr>
        </p:nvSpPr>
        <p:spPr>
          <a:xfrm>
            <a:off x="10862452" y="381000"/>
            <a:ext cx="643748" cy="365125"/>
          </a:xfrm>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3908028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DD8B00A-4CAF-B54E-83FA-55063B061058}" type="datetimeFigureOut">
              <a:rPr lang="en-TH" smtClean="0"/>
              <a:t>11/7/2024 R</a:t>
            </a:fld>
            <a:endParaRPr lang="en-TH"/>
          </a:p>
        </p:txBody>
      </p:sp>
      <p:sp>
        <p:nvSpPr>
          <p:cNvPr id="4" name="Footer Placeholder 3"/>
          <p:cNvSpPr>
            <a:spLocks noGrp="1"/>
          </p:cNvSpPr>
          <p:nvPr>
            <p:ph type="ftr" sz="quarter" idx="11"/>
          </p:nvPr>
        </p:nvSpPr>
        <p:spPr/>
        <p:txBody>
          <a:bodyPr/>
          <a:lstStyle/>
          <a:p>
            <a:endParaRPr lang="en-TH"/>
          </a:p>
        </p:txBody>
      </p:sp>
      <p:sp>
        <p:nvSpPr>
          <p:cNvPr id="5" name="Slide Number Placeholder 4"/>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1081248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DD8B00A-4CAF-B54E-83FA-55063B061058}" type="datetimeFigureOut">
              <a:rPr lang="en-TH" smtClean="0"/>
              <a:t>11/7/2024 R</a:t>
            </a:fld>
            <a:endParaRPr lang="en-TH"/>
          </a:p>
        </p:txBody>
      </p:sp>
      <p:sp>
        <p:nvSpPr>
          <p:cNvPr id="4" name="Footer Placeholder 3"/>
          <p:cNvSpPr>
            <a:spLocks noGrp="1"/>
          </p:cNvSpPr>
          <p:nvPr>
            <p:ph type="ftr" sz="quarter" idx="11"/>
          </p:nvPr>
        </p:nvSpPr>
        <p:spPr/>
        <p:txBody>
          <a:bodyPr/>
          <a:lstStyle/>
          <a:p>
            <a:endParaRPr lang="en-TH"/>
          </a:p>
        </p:txBody>
      </p:sp>
      <p:sp>
        <p:nvSpPr>
          <p:cNvPr id="5" name="Slide Number Placeholder 4"/>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1161070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8B00A-4CAF-B54E-83FA-55063B061058}" type="datetimeFigureOut">
              <a:rPr lang="en-TH" smtClean="0"/>
              <a:t>11/7/2024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18794178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2DD8B00A-4CAF-B54E-83FA-55063B061058}" type="datetimeFigureOut">
              <a:rPr lang="en-TH" smtClean="0"/>
              <a:t>11/7/2024 R</a:t>
            </a:fld>
            <a:endParaRPr lang="en-TH"/>
          </a:p>
        </p:txBody>
      </p:sp>
      <p:sp>
        <p:nvSpPr>
          <p:cNvPr id="5" name="Footer Placeholder 4"/>
          <p:cNvSpPr>
            <a:spLocks noGrp="1"/>
          </p:cNvSpPr>
          <p:nvPr>
            <p:ph type="ftr" sz="quarter" idx="11"/>
          </p:nvPr>
        </p:nvSpPr>
        <p:spPr>
          <a:xfrm>
            <a:off x="685800" y="381000"/>
            <a:ext cx="6991492" cy="365125"/>
          </a:xfrm>
        </p:spPr>
        <p:txBody>
          <a:bodyPr/>
          <a:lstStyle/>
          <a:p>
            <a:endParaRPr lang="en-TH"/>
          </a:p>
        </p:txBody>
      </p:sp>
      <p:sp>
        <p:nvSpPr>
          <p:cNvPr id="6" name="Slide Number Placeholder 5"/>
          <p:cNvSpPr>
            <a:spLocks noGrp="1"/>
          </p:cNvSpPr>
          <p:nvPr>
            <p:ph type="sldNum" sz="quarter" idx="12"/>
          </p:nvPr>
        </p:nvSpPr>
        <p:spPr>
          <a:xfrm>
            <a:off x="10862452" y="381000"/>
            <a:ext cx="643748" cy="365125"/>
          </a:xfrm>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3681140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8B00A-4CAF-B54E-83FA-55063B061058}" type="datetimeFigureOut">
              <a:rPr lang="en-TH" smtClean="0"/>
              <a:t>11/7/2024 R</a:t>
            </a:fld>
            <a:endParaRPr lang="en-TH"/>
          </a:p>
        </p:txBody>
      </p:sp>
      <p:sp>
        <p:nvSpPr>
          <p:cNvPr id="5" name="Footer Placeholder 4"/>
          <p:cNvSpPr>
            <a:spLocks noGrp="1"/>
          </p:cNvSpPr>
          <p:nvPr>
            <p:ph type="ftr" sz="quarter" idx="11"/>
          </p:nvPr>
        </p:nvSpPr>
        <p:spPr/>
        <p:txBody>
          <a:bodyPr/>
          <a:lstStyle/>
          <a:p>
            <a:endParaRPr lang="en-TH"/>
          </a:p>
        </p:txBody>
      </p:sp>
      <p:sp>
        <p:nvSpPr>
          <p:cNvPr id="6" name="Slide Number Placeholder 5"/>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3979416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2DD8B00A-4CAF-B54E-83FA-55063B061058}" type="datetimeFigureOut">
              <a:rPr lang="en-TH" smtClean="0"/>
              <a:t>11/7/2024 R</a:t>
            </a:fld>
            <a:endParaRPr lang="en-TH"/>
          </a:p>
        </p:txBody>
      </p:sp>
      <p:sp>
        <p:nvSpPr>
          <p:cNvPr id="5" name="Footer Placeholder 4"/>
          <p:cNvSpPr>
            <a:spLocks noGrp="1"/>
          </p:cNvSpPr>
          <p:nvPr>
            <p:ph type="ftr" sz="quarter" idx="11"/>
          </p:nvPr>
        </p:nvSpPr>
        <p:spPr>
          <a:xfrm>
            <a:off x="685800" y="381001"/>
            <a:ext cx="6991492" cy="364065"/>
          </a:xfrm>
        </p:spPr>
        <p:txBody>
          <a:bodyPr/>
          <a:lstStyle/>
          <a:p>
            <a:endParaRPr lang="en-TH"/>
          </a:p>
        </p:txBody>
      </p:sp>
      <p:sp>
        <p:nvSpPr>
          <p:cNvPr id="6" name="Slide Number Placeholder 5"/>
          <p:cNvSpPr>
            <a:spLocks noGrp="1"/>
          </p:cNvSpPr>
          <p:nvPr>
            <p:ph type="sldNum" sz="quarter" idx="12"/>
          </p:nvPr>
        </p:nvSpPr>
        <p:spPr>
          <a:xfrm>
            <a:off x="10862452" y="381000"/>
            <a:ext cx="643748" cy="365125"/>
          </a:xfrm>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507236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D8B00A-4CAF-B54E-83FA-55063B061058}" type="datetimeFigureOut">
              <a:rPr lang="en-TH" smtClean="0"/>
              <a:t>11/7/2024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1734788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D8B00A-4CAF-B54E-83FA-55063B061058}" type="datetimeFigureOut">
              <a:rPr lang="en-TH" smtClean="0"/>
              <a:t>11/7/2024 R</a:t>
            </a:fld>
            <a:endParaRPr lang="en-TH"/>
          </a:p>
        </p:txBody>
      </p:sp>
      <p:sp>
        <p:nvSpPr>
          <p:cNvPr id="8" name="Footer Placeholder 7"/>
          <p:cNvSpPr>
            <a:spLocks noGrp="1"/>
          </p:cNvSpPr>
          <p:nvPr>
            <p:ph type="ftr" sz="quarter" idx="11"/>
          </p:nvPr>
        </p:nvSpPr>
        <p:spPr/>
        <p:txBody>
          <a:bodyPr/>
          <a:lstStyle/>
          <a:p>
            <a:endParaRPr lang="en-TH"/>
          </a:p>
        </p:txBody>
      </p:sp>
      <p:sp>
        <p:nvSpPr>
          <p:cNvPr id="9" name="Slide Number Placeholder 8"/>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455492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D8B00A-4CAF-B54E-83FA-55063B061058}" type="datetimeFigureOut">
              <a:rPr lang="en-TH" smtClean="0"/>
              <a:t>11/7/2024 R</a:t>
            </a:fld>
            <a:endParaRPr lang="en-TH"/>
          </a:p>
        </p:txBody>
      </p:sp>
      <p:sp>
        <p:nvSpPr>
          <p:cNvPr id="4" name="Footer Placeholder 3"/>
          <p:cNvSpPr>
            <a:spLocks noGrp="1"/>
          </p:cNvSpPr>
          <p:nvPr>
            <p:ph type="ftr" sz="quarter" idx="11"/>
          </p:nvPr>
        </p:nvSpPr>
        <p:spPr/>
        <p:txBody>
          <a:bodyPr/>
          <a:lstStyle/>
          <a:p>
            <a:endParaRPr lang="en-TH"/>
          </a:p>
        </p:txBody>
      </p:sp>
      <p:sp>
        <p:nvSpPr>
          <p:cNvPr id="5" name="Slide Number Placeholder 4"/>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1413860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8B00A-4CAF-B54E-83FA-55063B061058}" type="datetimeFigureOut">
              <a:rPr lang="en-TH" smtClean="0"/>
              <a:t>11/7/2024 R</a:t>
            </a:fld>
            <a:endParaRPr lang="en-TH"/>
          </a:p>
        </p:txBody>
      </p:sp>
      <p:sp>
        <p:nvSpPr>
          <p:cNvPr id="3" name="Footer Placeholder 2"/>
          <p:cNvSpPr>
            <a:spLocks noGrp="1"/>
          </p:cNvSpPr>
          <p:nvPr>
            <p:ph type="ftr" sz="quarter" idx="11"/>
          </p:nvPr>
        </p:nvSpPr>
        <p:spPr/>
        <p:txBody>
          <a:bodyPr/>
          <a:lstStyle/>
          <a:p>
            <a:endParaRPr lang="en-TH"/>
          </a:p>
        </p:txBody>
      </p:sp>
      <p:sp>
        <p:nvSpPr>
          <p:cNvPr id="4" name="Slide Number Placeholder 3"/>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235862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D8B00A-4CAF-B54E-83FA-55063B061058}" type="datetimeFigureOut">
              <a:rPr lang="en-TH" smtClean="0"/>
              <a:t>11/7/2024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2703559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D8B00A-4CAF-B54E-83FA-55063B061058}" type="datetimeFigureOut">
              <a:rPr lang="en-TH" smtClean="0"/>
              <a:t>11/7/2024 R</a:t>
            </a:fld>
            <a:endParaRPr lang="en-TH"/>
          </a:p>
        </p:txBody>
      </p:sp>
      <p:sp>
        <p:nvSpPr>
          <p:cNvPr id="6" name="Footer Placeholder 5"/>
          <p:cNvSpPr>
            <a:spLocks noGrp="1"/>
          </p:cNvSpPr>
          <p:nvPr>
            <p:ph type="ftr" sz="quarter" idx="11"/>
          </p:nvPr>
        </p:nvSpPr>
        <p:spPr/>
        <p:txBody>
          <a:bodyPr/>
          <a:lstStyle/>
          <a:p>
            <a:endParaRPr lang="en-TH"/>
          </a:p>
        </p:txBody>
      </p:sp>
      <p:sp>
        <p:nvSpPr>
          <p:cNvPr id="7" name="Slide Number Placeholder 6"/>
          <p:cNvSpPr>
            <a:spLocks noGrp="1"/>
          </p:cNvSpPr>
          <p:nvPr>
            <p:ph type="sldNum" sz="quarter" idx="12"/>
          </p:nvPr>
        </p:nvSpPr>
        <p:spPr/>
        <p:txBody>
          <a:bodyPr/>
          <a:lstStyle/>
          <a:p>
            <a:fld id="{CDB43036-7CE9-6040-B2D4-4CBAC39C00C3}" type="slidenum">
              <a:rPr lang="en-TH" smtClean="0"/>
              <a:t>‹#›</a:t>
            </a:fld>
            <a:endParaRPr lang="en-TH"/>
          </a:p>
        </p:txBody>
      </p:sp>
    </p:spTree>
    <p:extLst>
      <p:ext uri="{BB962C8B-B14F-4D97-AF65-F5344CB8AC3E}">
        <p14:creationId xmlns:p14="http://schemas.microsoft.com/office/powerpoint/2010/main" val="378377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DD8B00A-4CAF-B54E-83FA-55063B061058}" type="datetimeFigureOut">
              <a:rPr lang="en-TH" smtClean="0"/>
              <a:t>11/7/2024 R</a:t>
            </a:fld>
            <a:endParaRPr lang="en-TH"/>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TH"/>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DB43036-7CE9-6040-B2D4-4CBAC39C00C3}" type="slidenum">
              <a:rPr lang="en-TH" smtClean="0"/>
              <a:t>‹#›</a:t>
            </a:fld>
            <a:endParaRPr lang="en-TH"/>
          </a:p>
        </p:txBody>
      </p:sp>
    </p:spTree>
    <p:extLst>
      <p:ext uri="{BB962C8B-B14F-4D97-AF65-F5344CB8AC3E}">
        <p14:creationId xmlns:p14="http://schemas.microsoft.com/office/powerpoint/2010/main" val="240489524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hyperlink" Target="mailto:samubon@hotmail.com"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A04D7F-2A34-21C7-F4DC-344E3B836476}"/>
              </a:ext>
            </a:extLst>
          </p:cNvPr>
          <p:cNvSpPr txBox="1"/>
          <p:nvPr/>
        </p:nvSpPr>
        <p:spPr>
          <a:xfrm>
            <a:off x="1089212" y="662510"/>
            <a:ext cx="10004612" cy="1200329"/>
          </a:xfrm>
          <a:prstGeom prst="rect">
            <a:avLst/>
          </a:prstGeom>
          <a:noFill/>
        </p:spPr>
        <p:txBody>
          <a:bodyPr wrap="square">
            <a:spAutoFit/>
          </a:bodyPr>
          <a:lstStyle/>
          <a:p>
            <a:pPr algn="ctr"/>
            <a:r>
              <a:rPr lang="en-US" sz="3600" b="1" dirty="0"/>
              <a:t>Orientation, educational</a:t>
            </a:r>
            <a:r>
              <a:rPr lang="th-TH" sz="3600" b="1" dirty="0"/>
              <a:t> </a:t>
            </a:r>
            <a:r>
              <a:rPr lang="en-US" sz="3600" b="1" dirty="0"/>
              <a:t> organization </a:t>
            </a:r>
            <a:r>
              <a:rPr lang="en-US" sz="3600" b="1"/>
              <a:t>and administration </a:t>
            </a:r>
            <a:r>
              <a:rPr lang="en-US" sz="3600" b="1" dirty="0"/>
              <a:t>&amp; Trends</a:t>
            </a:r>
            <a:r>
              <a:rPr lang="en-TH" sz="3600" b="1" dirty="0"/>
              <a:t> </a:t>
            </a:r>
          </a:p>
        </p:txBody>
      </p:sp>
      <p:sp>
        <p:nvSpPr>
          <p:cNvPr id="4" name="ชื่อเรื่องรอง 2">
            <a:extLst>
              <a:ext uri="{FF2B5EF4-FFF2-40B4-BE49-F238E27FC236}">
                <a16:creationId xmlns:a16="http://schemas.microsoft.com/office/drawing/2014/main" id="{0C2D90C3-E296-B1C8-2981-524AB3954F45}"/>
              </a:ext>
            </a:extLst>
          </p:cNvPr>
          <p:cNvSpPr txBox="1">
            <a:spLocks noGrp="1"/>
          </p:cNvSpPr>
          <p:nvPr>
            <p:ph type="subTitle" idx="1"/>
          </p:nvPr>
        </p:nvSpPr>
        <p:spPr>
          <a:xfrm>
            <a:off x="2202761" y="3886200"/>
            <a:ext cx="7643867" cy="1991074"/>
          </a:xfrm>
          <a:prstGeom prst="rect">
            <a:avLst/>
          </a:prstGeom>
        </p:spPr>
        <p:txBody>
          <a:bodyPr/>
          <a:lstStyle/>
          <a:p>
            <a:pPr algn="r" defTabSz="751361">
              <a:defRPr sz="3267"/>
            </a:pPr>
            <a:r>
              <a:rPr lang="en-US" b="1" dirty="0"/>
              <a:t>Prof. Dr. Saman Asawapoom</a:t>
            </a:r>
            <a:r>
              <a:rPr b="1" dirty="0"/>
              <a:t> </a:t>
            </a:r>
          </a:p>
          <a:p>
            <a:pPr algn="r" defTabSz="751361">
              <a:defRPr sz="4356"/>
            </a:pPr>
            <a:r>
              <a:rPr lang="en-US" sz="4000" b="1" dirty="0"/>
              <a:t>Si Sa </a:t>
            </a:r>
            <a:r>
              <a:rPr lang="en-US" sz="4000" b="1" dirty="0" err="1"/>
              <a:t>Ket</a:t>
            </a:r>
            <a:r>
              <a:rPr lang="en-US" sz="4000" b="1" dirty="0"/>
              <a:t> Rajabhat University</a:t>
            </a:r>
            <a:r>
              <a:rPr lang="th-TH" sz="4000" b="1" dirty="0"/>
              <a:t> </a:t>
            </a:r>
            <a:r>
              <a:rPr lang="th-TH" b="1" dirty="0"/>
              <a:t>(</a:t>
            </a:r>
            <a:r>
              <a:rPr lang="en-US" sz="2800" b="1"/>
              <a:t>1/2024</a:t>
            </a:r>
            <a:r>
              <a:rPr lang="th-TH" b="1"/>
              <a:t>)</a:t>
            </a:r>
            <a:r>
              <a:rPr b="1" dirty="0"/>
              <a:t> </a:t>
            </a:r>
          </a:p>
        </p:txBody>
      </p:sp>
    </p:spTree>
    <p:extLst>
      <p:ext uri="{BB962C8B-B14F-4D97-AF65-F5344CB8AC3E}">
        <p14:creationId xmlns:p14="http://schemas.microsoft.com/office/powerpoint/2010/main" val="1958621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1223708"/>
            <a:ext cx="10354234" cy="4524315"/>
          </a:xfrm>
          <a:prstGeom prst="rect">
            <a:avLst/>
          </a:prstGeom>
          <a:noFill/>
        </p:spPr>
        <p:txBody>
          <a:bodyPr wrap="square">
            <a:spAutoFit/>
          </a:bodyPr>
          <a:lstStyle/>
          <a:p>
            <a:r>
              <a:rPr lang="th-TH" sz="3200" b="1" dirty="0">
                <a:latin typeface="Gill Sans" panose="020B0502020104020203" pitchFamily="34" charset="-79"/>
                <a:cs typeface="Gill Sans" panose="020B0502020104020203" pitchFamily="34" charset="-79"/>
              </a:rPr>
              <a:t>	</a:t>
            </a:r>
            <a:r>
              <a:rPr lang="en-US" sz="3200" b="1" dirty="0">
                <a:latin typeface="Gill Sans" panose="020B0502020104020203" pitchFamily="34" charset="-79"/>
                <a:cs typeface="Gill Sans" panose="020B0502020104020203" pitchFamily="34" charset="-79"/>
              </a:rPr>
              <a:t>I know we have been with and through educational systems for most of life, but do you think your really know what ‘education and learning’ are. </a:t>
            </a:r>
          </a:p>
          <a:p>
            <a:endParaRPr lang="en-US" sz="3200" b="1" dirty="0">
              <a:latin typeface="Gill Sans" panose="020B0502020104020203" pitchFamily="34" charset="-79"/>
              <a:cs typeface="Gill Sans" panose="020B0502020104020203" pitchFamily="34" charset="-79"/>
            </a:endParaRPr>
          </a:p>
          <a:p>
            <a:r>
              <a:rPr lang="en-US" sz="3200" b="1" dirty="0">
                <a:latin typeface="Gill Sans" panose="020B0502020104020203" pitchFamily="34" charset="-79"/>
                <a:cs typeface="Gill Sans" panose="020B0502020104020203" pitchFamily="34" charset="-79"/>
              </a:rPr>
              <a:t>	Let us do a little quiz on these two concepts:</a:t>
            </a:r>
          </a:p>
          <a:p>
            <a:r>
              <a:rPr lang="en-US" sz="3200" b="1" dirty="0">
                <a:latin typeface="Gill Sans" panose="020B0502020104020203" pitchFamily="34" charset="-79"/>
                <a:cs typeface="Gill Sans" panose="020B0502020104020203" pitchFamily="34" charset="-79"/>
              </a:rPr>
              <a:t>		Write and post your definitions of education and learning in WeChat or Line application or on the paper, then we shall discuss on the concepts. </a:t>
            </a:r>
          </a:p>
        </p:txBody>
      </p:sp>
    </p:spTree>
    <p:extLst>
      <p:ext uri="{BB962C8B-B14F-4D97-AF65-F5344CB8AC3E}">
        <p14:creationId xmlns:p14="http://schemas.microsoft.com/office/powerpoint/2010/main" val="323023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2312915"/>
            <a:ext cx="10354234" cy="1323439"/>
          </a:xfrm>
          <a:prstGeom prst="rect">
            <a:avLst/>
          </a:prstGeom>
          <a:noFill/>
        </p:spPr>
        <p:txBody>
          <a:bodyPr wrap="square">
            <a:spAutoFit/>
          </a:bodyPr>
          <a:lstStyle/>
          <a:p>
            <a:r>
              <a:rPr lang="th-TH" sz="4000" b="1" dirty="0">
                <a:latin typeface="Gill Sans" panose="020B0502020104020203" pitchFamily="34" charset="-79"/>
                <a:cs typeface="Gill Sans" panose="020B0502020104020203" pitchFamily="34" charset="-79"/>
              </a:rPr>
              <a:t>	</a:t>
            </a:r>
            <a:r>
              <a:rPr lang="en-US" sz="4000" b="1" dirty="0">
                <a:latin typeface="Gill Sans" panose="020B0502020104020203" pitchFamily="34" charset="-79"/>
                <a:cs typeface="Gill Sans" panose="020B0502020104020203" pitchFamily="34" charset="-79"/>
              </a:rPr>
              <a:t>Class Activity I: Present and discuss the terms: Education  and Learning</a:t>
            </a:r>
          </a:p>
        </p:txBody>
      </p:sp>
    </p:spTree>
    <p:extLst>
      <p:ext uri="{BB962C8B-B14F-4D97-AF65-F5344CB8AC3E}">
        <p14:creationId xmlns:p14="http://schemas.microsoft.com/office/powerpoint/2010/main" val="4253949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1425413"/>
            <a:ext cx="10354234" cy="3539430"/>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I define terms on two levels: Theoretical  [TD] &amp; Operational [OD] levels. </a:t>
            </a:r>
          </a:p>
          <a:p>
            <a:r>
              <a:rPr lang="en-US" sz="3200" b="1" dirty="0">
                <a:latin typeface="Gill Sans" panose="020B0502020104020203" pitchFamily="34" charset="-79"/>
                <a:cs typeface="Gill Sans" panose="020B0502020104020203" pitchFamily="34" charset="-79"/>
              </a:rPr>
              <a:t>	Theoretical  level: give you the idea of such concept should be like. </a:t>
            </a:r>
          </a:p>
          <a:p>
            <a:r>
              <a:rPr lang="en-US" sz="3200" b="1" dirty="0">
                <a:latin typeface="Gill Sans" panose="020B0502020104020203" pitchFamily="34" charset="-79"/>
                <a:cs typeface="Gill Sans" panose="020B0502020104020203" pitchFamily="34" charset="-79"/>
              </a:rPr>
              <a:t>	Operational level: provide you how that concept is operated, how to apply it in daily life and working life. </a:t>
            </a:r>
          </a:p>
        </p:txBody>
      </p:sp>
    </p:spTree>
    <p:extLst>
      <p:ext uri="{BB962C8B-B14F-4D97-AF65-F5344CB8AC3E}">
        <p14:creationId xmlns:p14="http://schemas.microsoft.com/office/powerpoint/2010/main" val="46267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1102685"/>
            <a:ext cx="10354234" cy="4524315"/>
          </a:xfrm>
          <a:prstGeom prst="rect">
            <a:avLst/>
          </a:prstGeom>
          <a:noFill/>
        </p:spPr>
        <p:txBody>
          <a:bodyPr wrap="square">
            <a:spAutoFit/>
          </a:bodyPr>
          <a:lstStyle/>
          <a:p>
            <a:r>
              <a:rPr lang="th-TH" sz="3200" b="1" dirty="0">
                <a:latin typeface="Gill Sans" panose="020B0502020104020203" pitchFamily="34" charset="-79"/>
                <a:cs typeface="Gill Sans" panose="020B0502020104020203" pitchFamily="34" charset="-79"/>
              </a:rPr>
              <a:t>	</a:t>
            </a:r>
            <a:r>
              <a:rPr lang="en-US" sz="3200" b="1" dirty="0">
                <a:latin typeface="Gill Sans" panose="020B0502020104020203" pitchFamily="34" charset="-79"/>
                <a:cs typeface="Gill Sans" panose="020B0502020104020203" pitchFamily="34" charset="-79"/>
              </a:rPr>
              <a:t>My definition on ‘education’</a:t>
            </a:r>
          </a:p>
          <a:p>
            <a:r>
              <a:rPr lang="en-US" sz="3200" b="1" dirty="0">
                <a:latin typeface="Gill Sans" panose="020B0502020104020203" pitchFamily="34" charset="-79"/>
                <a:cs typeface="Gill Sans" panose="020B0502020104020203" pitchFamily="34" charset="-79"/>
              </a:rPr>
              <a:t>	TD :  Education is a process through which learning activities are provided and expected learning achievement  is realized. </a:t>
            </a:r>
          </a:p>
          <a:p>
            <a:endParaRPr lang="en-US" sz="3200" b="1" dirty="0">
              <a:latin typeface="Gill Sans" panose="020B0502020104020203" pitchFamily="34" charset="-79"/>
              <a:cs typeface="Gill Sans" panose="020B0502020104020203" pitchFamily="34" charset="-79"/>
            </a:endParaRPr>
          </a:p>
          <a:p>
            <a:r>
              <a:rPr lang="en-US" sz="3200" b="1" dirty="0">
                <a:latin typeface="Gill Sans" panose="020B0502020104020203" pitchFamily="34" charset="-79"/>
                <a:cs typeface="Gill Sans" panose="020B0502020104020203" pitchFamily="34" charset="-79"/>
              </a:rPr>
              <a:t>	OD: Education is a planned process to facilitate learners to learn competencies designed in a certain curriculum and the certified achievement of learning level according to the curriculum.   </a:t>
            </a:r>
          </a:p>
        </p:txBody>
      </p:sp>
    </p:spTree>
    <p:extLst>
      <p:ext uri="{BB962C8B-B14F-4D97-AF65-F5344CB8AC3E}">
        <p14:creationId xmlns:p14="http://schemas.microsoft.com/office/powerpoint/2010/main" val="799235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940526" y="222149"/>
            <a:ext cx="10614980" cy="6494085"/>
          </a:xfrm>
          <a:prstGeom prst="rect">
            <a:avLst/>
          </a:prstGeom>
          <a:noFill/>
        </p:spPr>
        <p:txBody>
          <a:bodyPr wrap="square">
            <a:spAutoFit/>
          </a:bodyPr>
          <a:lstStyle/>
          <a:p>
            <a:r>
              <a:rPr lang="th-TH" sz="3200" b="1" dirty="0">
                <a:latin typeface="Gill Sans" panose="020B0502020104020203" pitchFamily="34" charset="-79"/>
                <a:cs typeface="Gill Sans" panose="020B0502020104020203" pitchFamily="34" charset="-79"/>
              </a:rPr>
              <a:t>	</a:t>
            </a:r>
            <a:r>
              <a:rPr lang="en-US" sz="3200" b="1" dirty="0">
                <a:latin typeface="Gill Sans" panose="020B0502020104020203" pitchFamily="34" charset="-79"/>
                <a:cs typeface="Gill Sans" panose="020B0502020104020203" pitchFamily="34" charset="-79"/>
              </a:rPr>
              <a:t>My definition on ‘learning’</a:t>
            </a:r>
          </a:p>
          <a:p>
            <a:r>
              <a:rPr lang="en-US" sz="3200" b="1" dirty="0">
                <a:latin typeface="Gill Sans" panose="020B0502020104020203" pitchFamily="34" charset="-79"/>
                <a:cs typeface="Gill Sans" panose="020B0502020104020203" pitchFamily="34" charset="-79"/>
              </a:rPr>
              <a:t>	TD :   Learning is a process on which a learner actively engage in order to acquire useful and meaningful thing (information, knowledge, skills, and/or appropriate attributes</a:t>
            </a:r>
            <a:r>
              <a:rPr lang="th-TH" sz="3200" b="1" dirty="0">
                <a:latin typeface="Gill Sans" panose="020B0502020104020203" pitchFamily="34" charset="-79"/>
                <a:cs typeface="Gill Sans" panose="020B0502020104020203" pitchFamily="34" charset="-79"/>
              </a:rPr>
              <a:t>)</a:t>
            </a:r>
            <a:r>
              <a:rPr lang="en-US" sz="3200" b="1" dirty="0">
                <a:latin typeface="Gill Sans" panose="020B0502020104020203" pitchFamily="34" charset="-79"/>
                <a:cs typeface="Gill Sans" panose="020B0502020104020203" pitchFamily="34" charset="-79"/>
              </a:rPr>
              <a:t> and use that to transform (change) one’s life towards a better  self. </a:t>
            </a:r>
          </a:p>
          <a:p>
            <a:endParaRPr lang="en-US" sz="3200" b="1" dirty="0">
              <a:latin typeface="Gill Sans" panose="020B0502020104020203" pitchFamily="34" charset="-79"/>
              <a:cs typeface="Gill Sans" panose="020B0502020104020203" pitchFamily="34" charset="-79"/>
            </a:endParaRPr>
          </a:p>
          <a:p>
            <a:r>
              <a:rPr lang="en-US" sz="3200" b="1" dirty="0">
                <a:latin typeface="Gill Sans" panose="020B0502020104020203" pitchFamily="34" charset="-79"/>
                <a:cs typeface="Gill Sans" panose="020B0502020104020203" pitchFamily="34" charset="-79"/>
              </a:rPr>
              <a:t>	OD: Learning is a process that a learner chooses or is assigned to do as a mean to gain (act of learning) useful and meaningful competencies needed for better living , working, and socializing (result of learning).        </a:t>
            </a:r>
          </a:p>
        </p:txBody>
      </p:sp>
    </p:spTree>
    <p:extLst>
      <p:ext uri="{BB962C8B-B14F-4D97-AF65-F5344CB8AC3E}">
        <p14:creationId xmlns:p14="http://schemas.microsoft.com/office/powerpoint/2010/main" val="3776286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570413"/>
            <a:ext cx="10354234" cy="6001643"/>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Now, if you have a clear view on ‘education and learning’, you shall be able to apply the concept to educational organization and administration, which is the main issue of this course, to do your job as educational administrators  or academics. </a:t>
            </a:r>
          </a:p>
          <a:p>
            <a:endParaRPr lang="en-US" sz="3200" b="1" dirty="0">
              <a:latin typeface="Gill Sans" panose="020B0502020104020203" pitchFamily="34" charset="-79"/>
              <a:cs typeface="Gill Sans" panose="020B0502020104020203" pitchFamily="34" charset="-79"/>
            </a:endParaRPr>
          </a:p>
          <a:p>
            <a:r>
              <a:rPr lang="en-US" sz="3200" b="1" dirty="0">
                <a:latin typeface="Gill Sans" panose="020B0502020104020203" pitchFamily="34" charset="-79"/>
                <a:cs typeface="Gill Sans" panose="020B0502020104020203" pitchFamily="34" charset="-79"/>
              </a:rPr>
              <a:t>	As an administrator, your job is to make sure that ‘educational</a:t>
            </a:r>
            <a:r>
              <a:rPr lang="en-US" sz="3200" b="1" dirty="0">
                <a:solidFill>
                  <a:srgbClr val="FFFF00"/>
                </a:solidFill>
                <a:latin typeface="Gill Sans" panose="020B0502020104020203" pitchFamily="34" charset="-79"/>
                <a:cs typeface="Gill Sans" panose="020B0502020104020203" pitchFamily="34" charset="-79"/>
              </a:rPr>
              <a:t> </a:t>
            </a:r>
            <a:r>
              <a:rPr lang="en-US" sz="3200" b="1" dirty="0">
                <a:solidFill>
                  <a:schemeClr val="accent5">
                    <a:lumMod val="60000"/>
                    <a:lumOff val="40000"/>
                  </a:schemeClr>
                </a:solidFill>
                <a:latin typeface="Gill Sans" panose="020B0502020104020203" pitchFamily="34" charset="-79"/>
                <a:cs typeface="Gill Sans" panose="020B0502020104020203" pitchFamily="34" charset="-79"/>
              </a:rPr>
              <a:t>goals</a:t>
            </a:r>
            <a:r>
              <a:rPr lang="en-US" sz="3200" b="1" dirty="0">
                <a:solidFill>
                  <a:srgbClr val="FFFF00"/>
                </a:solidFill>
                <a:latin typeface="Gill Sans" panose="020B0502020104020203" pitchFamily="34" charset="-79"/>
                <a:cs typeface="Gill Sans" panose="020B0502020104020203" pitchFamily="34" charset="-79"/>
              </a:rPr>
              <a:t> </a:t>
            </a:r>
            <a:r>
              <a:rPr lang="en-US" sz="3200" b="1" dirty="0">
                <a:latin typeface="Gill Sans" panose="020B0502020104020203" pitchFamily="34" charset="-79"/>
                <a:cs typeface="Gill Sans" panose="020B0502020104020203" pitchFamily="34" charset="-79"/>
              </a:rPr>
              <a:t>(competencies) are useful and meaningful for learners and educational </a:t>
            </a:r>
            <a:r>
              <a:rPr lang="en-US" sz="3200" b="1" dirty="0">
                <a:solidFill>
                  <a:schemeClr val="accent5">
                    <a:lumMod val="60000"/>
                    <a:lumOff val="40000"/>
                  </a:schemeClr>
                </a:solidFill>
                <a:latin typeface="Gill Sans" panose="020B0502020104020203" pitchFamily="34" charset="-79"/>
                <a:cs typeface="Gill Sans" panose="020B0502020104020203" pitchFamily="34" charset="-79"/>
              </a:rPr>
              <a:t>processes</a:t>
            </a:r>
            <a:r>
              <a:rPr lang="en-US" sz="3200" b="1" dirty="0">
                <a:latin typeface="Gill Sans" panose="020B0502020104020203" pitchFamily="34" charset="-79"/>
                <a:cs typeface="Gill Sans" panose="020B0502020104020203" pitchFamily="34" charset="-79"/>
              </a:rPr>
              <a:t> are best choices for learners to achieve educational goals.)</a:t>
            </a:r>
          </a:p>
        </p:txBody>
      </p:sp>
    </p:spTree>
    <p:extLst>
      <p:ext uri="{BB962C8B-B14F-4D97-AF65-F5344CB8AC3E}">
        <p14:creationId xmlns:p14="http://schemas.microsoft.com/office/powerpoint/2010/main" val="2943042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570413"/>
            <a:ext cx="10968652" cy="5509200"/>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the same time, the administrators or academics must make sure that learning processes and learning results must also be best choices. </a:t>
            </a:r>
          </a:p>
          <a:p>
            <a:r>
              <a:rPr lang="en-US" sz="3200" b="1" dirty="0">
                <a:latin typeface="Gill Sans" panose="020B0502020104020203" pitchFamily="34" charset="-79"/>
                <a:cs typeface="Gill Sans" panose="020B0502020104020203" pitchFamily="34" charset="-79"/>
              </a:rPr>
              <a:t>	Education is meaningless if learning is not  achieved by learners. Learners’ learning motives and styles must be identified and optimized.  Learning processes and learning results must be realized. Student learning is the priority job of the educational organization and administration. Administrator is held responsible, although teachers are main staffs of schools. </a:t>
            </a:r>
          </a:p>
        </p:txBody>
      </p:sp>
    </p:spTree>
    <p:extLst>
      <p:ext uri="{BB962C8B-B14F-4D97-AF65-F5344CB8AC3E}">
        <p14:creationId xmlns:p14="http://schemas.microsoft.com/office/powerpoint/2010/main" val="3002129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570413"/>
            <a:ext cx="10968652" cy="5509200"/>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Now, let us come to the main part of the topic: ‘Administration and Organization’ </a:t>
            </a:r>
          </a:p>
          <a:p>
            <a:endParaRPr lang="en-US" sz="3200" b="1" dirty="0">
              <a:latin typeface="Gill Sans" panose="020B0502020104020203" pitchFamily="34" charset="-79"/>
              <a:cs typeface="Gill Sans" panose="020B0502020104020203" pitchFamily="34" charset="-79"/>
            </a:endParaRPr>
          </a:p>
          <a:p>
            <a:r>
              <a:rPr lang="en-US" sz="3200" b="1" dirty="0">
                <a:latin typeface="Gill Sans" panose="020B0502020104020203" pitchFamily="34" charset="-79"/>
                <a:cs typeface="Gill Sans" panose="020B0502020104020203" pitchFamily="34" charset="-79"/>
              </a:rPr>
              <a:t>	First, let’s define our own definition of administration and organization. </a:t>
            </a:r>
          </a:p>
          <a:p>
            <a:endParaRPr lang="en-US" sz="3200" b="1" dirty="0">
              <a:latin typeface="Gill Sans" panose="020B0502020104020203" pitchFamily="34" charset="-79"/>
              <a:cs typeface="Gill Sans" panose="020B0502020104020203" pitchFamily="34" charset="-79"/>
            </a:endParaRPr>
          </a:p>
          <a:p>
            <a:r>
              <a:rPr lang="en-US" sz="3200" b="1" dirty="0">
                <a:latin typeface="Gill Sans" panose="020B0502020104020203" pitchFamily="34" charset="-79"/>
                <a:cs typeface="Gill Sans" panose="020B0502020104020203" pitchFamily="34" charset="-79"/>
              </a:rPr>
              <a:t>	I won’t mind what definition you define or whose definition you use, but I mind what you or he/she means. </a:t>
            </a:r>
          </a:p>
          <a:p>
            <a:r>
              <a:rPr lang="en-US" sz="3200" b="1" dirty="0">
                <a:latin typeface="Gill Sans" panose="020B0502020104020203" pitchFamily="34" charset="-79"/>
                <a:cs typeface="Gill Sans" panose="020B0502020104020203" pitchFamily="34" charset="-79"/>
              </a:rPr>
              <a:t>	</a:t>
            </a:r>
          </a:p>
          <a:p>
            <a:r>
              <a:rPr lang="en-US" sz="3200" b="1" dirty="0">
                <a:latin typeface="Gill Sans" panose="020B0502020104020203" pitchFamily="34" charset="-79"/>
                <a:cs typeface="Gill Sans" panose="020B0502020104020203" pitchFamily="34" charset="-79"/>
              </a:rPr>
              <a:t>	Look at the following definitions and discuss. </a:t>
            </a:r>
          </a:p>
        </p:txBody>
      </p:sp>
    </p:spTree>
    <p:extLst>
      <p:ext uri="{BB962C8B-B14F-4D97-AF65-F5344CB8AC3E}">
        <p14:creationId xmlns:p14="http://schemas.microsoft.com/office/powerpoint/2010/main" val="360541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38755" y="748538"/>
            <a:ext cx="10968652" cy="2554545"/>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Fayol: Administration meant three things connected but distinct : an ensemble of the executive power and the exercise of this power; the body of functionaries and employees; and the administrative personnel. </a:t>
            </a:r>
          </a:p>
        </p:txBody>
      </p:sp>
      <p:sp>
        <p:nvSpPr>
          <p:cNvPr id="3" name="TextBox 2">
            <a:extLst>
              <a:ext uri="{FF2B5EF4-FFF2-40B4-BE49-F238E27FC236}">
                <a16:creationId xmlns:a16="http://schemas.microsoft.com/office/drawing/2014/main" id="{8F5D2276-6544-DD01-493D-4AC8AE688973}"/>
              </a:ext>
            </a:extLst>
          </p:cNvPr>
          <p:cNvSpPr txBox="1"/>
          <p:nvPr/>
        </p:nvSpPr>
        <p:spPr>
          <a:xfrm>
            <a:off x="819905" y="3762813"/>
            <a:ext cx="10968652" cy="1569660"/>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Meaning: 	1. having and exercising power</a:t>
            </a:r>
          </a:p>
          <a:p>
            <a:r>
              <a:rPr lang="en-US" sz="3200" b="1" dirty="0">
                <a:latin typeface="Gill Sans" panose="020B0502020104020203" pitchFamily="34" charset="-79"/>
                <a:cs typeface="Gill Sans" panose="020B0502020104020203" pitchFamily="34" charset="-79"/>
              </a:rPr>
              <a:t>						2. dividing work and staffing</a:t>
            </a:r>
          </a:p>
          <a:p>
            <a:r>
              <a:rPr lang="en-US" sz="3200" b="1" dirty="0">
                <a:latin typeface="Gill Sans" panose="020B0502020104020203" pitchFamily="34" charset="-79"/>
                <a:cs typeface="Gill Sans" panose="020B0502020104020203" pitchFamily="34" charset="-79"/>
              </a:rPr>
              <a:t>						3. managing people</a:t>
            </a:r>
          </a:p>
        </p:txBody>
      </p:sp>
    </p:spTree>
    <p:extLst>
      <p:ext uri="{BB962C8B-B14F-4D97-AF65-F5344CB8AC3E}">
        <p14:creationId xmlns:p14="http://schemas.microsoft.com/office/powerpoint/2010/main" val="449347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1104788"/>
            <a:ext cx="10968652" cy="2062103"/>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3200" b="1" dirty="0" err="1">
                <a:latin typeface="Gill Sans" panose="020B0502020104020203" pitchFamily="34" charset="-79"/>
                <a:cs typeface="Gill Sans" panose="020B0502020104020203" pitchFamily="34" charset="-79"/>
              </a:rPr>
              <a:t>Aldag</a:t>
            </a:r>
            <a:r>
              <a:rPr lang="en-US" sz="3200" b="1" dirty="0">
                <a:latin typeface="Gill Sans" panose="020B0502020104020203" pitchFamily="34" charset="-79"/>
                <a:cs typeface="Gill Sans" panose="020B0502020104020203" pitchFamily="34" charset="-79"/>
              </a:rPr>
              <a:t> &amp; </a:t>
            </a:r>
            <a:r>
              <a:rPr lang="en-US" sz="3200" b="1" dirty="0" err="1">
                <a:latin typeface="Gill Sans" panose="020B0502020104020203" pitchFamily="34" charset="-79"/>
                <a:cs typeface="Gill Sans" panose="020B0502020104020203" pitchFamily="34" charset="-79"/>
              </a:rPr>
              <a:t>Stearn</a:t>
            </a:r>
            <a:r>
              <a:rPr lang="en-US" sz="3200" b="1" dirty="0">
                <a:latin typeface="Gill Sans" panose="020B0502020104020203" pitchFamily="34" charset="-79"/>
                <a:cs typeface="Gill Sans" panose="020B0502020104020203" pitchFamily="34" charset="-79"/>
              </a:rPr>
              <a:t> (1991): Administration refers to processes of planning, organizing, staffing, directing, and controlling organizational business systematically to achieve goal(s).  </a:t>
            </a:r>
          </a:p>
        </p:txBody>
      </p:sp>
      <p:sp>
        <p:nvSpPr>
          <p:cNvPr id="3" name="TextBox 2">
            <a:extLst>
              <a:ext uri="{FF2B5EF4-FFF2-40B4-BE49-F238E27FC236}">
                <a16:creationId xmlns:a16="http://schemas.microsoft.com/office/drawing/2014/main" id="{99BBD94D-3D9C-EE79-7D50-5F94C1DEC64D}"/>
              </a:ext>
            </a:extLst>
          </p:cNvPr>
          <p:cNvSpPr txBox="1"/>
          <p:nvPr/>
        </p:nvSpPr>
        <p:spPr>
          <a:xfrm>
            <a:off x="750630" y="3487516"/>
            <a:ext cx="10875313" cy="3046988"/>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Meaning: </a:t>
            </a:r>
          </a:p>
          <a:p>
            <a:r>
              <a:rPr lang="en-US" sz="3200" b="1" dirty="0">
                <a:latin typeface="Gill Sans" panose="020B0502020104020203" pitchFamily="34" charset="-79"/>
                <a:cs typeface="Gill Sans" panose="020B0502020104020203" pitchFamily="34" charset="-79"/>
              </a:rPr>
              <a:t>						1. processes of running  an enterprise.</a:t>
            </a:r>
          </a:p>
          <a:p>
            <a:r>
              <a:rPr lang="en-US" sz="3200" b="1" dirty="0">
                <a:latin typeface="Gill Sans" panose="020B0502020104020203" pitchFamily="34" charset="-79"/>
                <a:cs typeface="Gill Sans" panose="020B0502020104020203" pitchFamily="34" charset="-79"/>
              </a:rPr>
              <a:t>						2.  processes include planning, organizing, staffing, directing, and controlling</a:t>
            </a:r>
          </a:p>
          <a:p>
            <a:r>
              <a:rPr lang="en-US" sz="3200" b="1" dirty="0">
                <a:latin typeface="Gill Sans" panose="020B0502020104020203" pitchFamily="34" charset="-79"/>
                <a:cs typeface="Gill Sans" panose="020B0502020104020203" pitchFamily="34" charset="-79"/>
              </a:rPr>
              <a:t>						3.  the processes must be systematically done to achieve goal (s)  </a:t>
            </a:r>
          </a:p>
        </p:txBody>
      </p:sp>
    </p:spTree>
    <p:extLst>
      <p:ext uri="{BB962C8B-B14F-4D97-AF65-F5344CB8AC3E}">
        <p14:creationId xmlns:p14="http://schemas.microsoft.com/office/powerpoint/2010/main" val="616687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612BF2-6512-01CF-5BE6-21542245AD77}"/>
              </a:ext>
            </a:extLst>
          </p:cNvPr>
          <p:cNvSpPr txBox="1"/>
          <p:nvPr/>
        </p:nvSpPr>
        <p:spPr>
          <a:xfrm>
            <a:off x="1048872" y="842709"/>
            <a:ext cx="10354234" cy="1323439"/>
          </a:xfrm>
          <a:prstGeom prst="rect">
            <a:avLst/>
          </a:prstGeom>
          <a:noFill/>
        </p:spPr>
        <p:txBody>
          <a:bodyPr wrap="square">
            <a:spAutoFit/>
          </a:bodyPr>
          <a:lstStyle/>
          <a:p>
            <a:r>
              <a:rPr lang="th-TH" sz="4000" b="1" dirty="0">
                <a:latin typeface="Gill Sans" panose="020B0502020104020203" pitchFamily="34" charset="-79"/>
                <a:cs typeface="Gill Sans" panose="020B0502020104020203" pitchFamily="34" charset="-79"/>
              </a:rPr>
              <a:t>	</a:t>
            </a:r>
            <a:r>
              <a:rPr lang="en-US" sz="4000" b="1" dirty="0">
                <a:latin typeface="Gill Sans" panose="020B0502020104020203" pitchFamily="34" charset="-79"/>
                <a:cs typeface="Gill Sans" panose="020B0502020104020203" pitchFamily="34" charset="-79"/>
              </a:rPr>
              <a:t>Introduction to Doctoral Degree Program in Educational Administration</a:t>
            </a:r>
            <a:endParaRPr lang="th-TH" sz="4000" b="1" dirty="0">
              <a:latin typeface="Gill Sans" panose="020B0502020104020203" pitchFamily="34" charset="-79"/>
              <a:cs typeface="Gill Sans" panose="020B0502020104020203" pitchFamily="34" charset="-79"/>
            </a:endParaRPr>
          </a:p>
        </p:txBody>
      </p:sp>
      <p:sp>
        <p:nvSpPr>
          <p:cNvPr id="2" name="TextBox 1">
            <a:extLst>
              <a:ext uri="{FF2B5EF4-FFF2-40B4-BE49-F238E27FC236}">
                <a16:creationId xmlns:a16="http://schemas.microsoft.com/office/drawing/2014/main" id="{440363A0-6C53-5C03-0321-486D7A69F5B9}"/>
              </a:ext>
            </a:extLst>
          </p:cNvPr>
          <p:cNvSpPr txBox="1"/>
          <p:nvPr/>
        </p:nvSpPr>
        <p:spPr>
          <a:xfrm>
            <a:off x="1201272" y="2797007"/>
            <a:ext cx="10354234" cy="3046988"/>
          </a:xfrm>
          <a:prstGeom prst="rect">
            <a:avLst/>
          </a:prstGeom>
          <a:noFill/>
        </p:spPr>
        <p:txBody>
          <a:bodyPr wrap="square">
            <a:spAutoFit/>
          </a:bodyPr>
          <a:lstStyle/>
          <a:p>
            <a:r>
              <a:rPr lang="th-TH" sz="3200" b="1" dirty="0">
                <a:latin typeface="Gill Sans" panose="020B0502020104020203" pitchFamily="34" charset="-79"/>
                <a:cs typeface="Gill Sans" panose="020B0502020104020203" pitchFamily="34" charset="-79"/>
              </a:rPr>
              <a:t>	</a:t>
            </a:r>
            <a:r>
              <a:rPr lang="en-US" sz="3200" b="1" dirty="0">
                <a:latin typeface="Gill Sans" panose="020B0502020104020203" pitchFamily="34" charset="-79"/>
                <a:cs typeface="Gill Sans" panose="020B0502020104020203" pitchFamily="34" charset="-79"/>
              </a:rPr>
              <a:t>The program offers 3 options: Research only, Course and Research leading to earn  a professional license, and not requiring the license. </a:t>
            </a:r>
          </a:p>
          <a:p>
            <a:r>
              <a:rPr lang="en-US" sz="3200" b="1" dirty="0">
                <a:latin typeface="Gill Sans" panose="020B0502020104020203" pitchFamily="34" charset="-79"/>
                <a:cs typeface="Gill Sans" panose="020B0502020104020203" pitchFamily="34" charset="-79"/>
              </a:rPr>
              <a:t>	All students in this group prefer type 3: not requiring the license. </a:t>
            </a:r>
            <a:endParaRPr lang="th-TH" sz="3200" b="1" dirty="0">
              <a:latin typeface="Gill Sans" panose="020B0502020104020203" pitchFamily="34" charset="-79"/>
              <a:cs typeface="Gill Sans" panose="020B0502020104020203" pitchFamily="34" charset="-79"/>
            </a:endParaRPr>
          </a:p>
        </p:txBody>
      </p:sp>
    </p:spTree>
    <p:extLst>
      <p:ext uri="{BB962C8B-B14F-4D97-AF65-F5344CB8AC3E}">
        <p14:creationId xmlns:p14="http://schemas.microsoft.com/office/powerpoint/2010/main" val="27983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952557"/>
            <a:ext cx="10968652" cy="4524315"/>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From  the internet:  </a:t>
            </a:r>
            <a:r>
              <a:rPr lang="en-US" sz="3200" b="1" dirty="0" err="1">
                <a:latin typeface="Gill Sans" panose="020B0502020104020203" pitchFamily="34" charset="-79"/>
                <a:cs typeface="Gill Sans" panose="020B0502020104020203" pitchFamily="34" charset="-79"/>
              </a:rPr>
              <a:t>ifioque.com</a:t>
            </a:r>
            <a:r>
              <a:rPr lang="en-US" sz="3200" b="1" dirty="0">
                <a:latin typeface="Gill Sans" panose="020B0502020104020203" pitchFamily="34" charset="-79"/>
                <a:cs typeface="Gill Sans" panose="020B0502020104020203" pitchFamily="34" charset="-79"/>
              </a:rPr>
              <a:t> reviewed many administration definitions, and one of them is that ‘administration is conceived as the necessary activities of individuals (in case of education, directors) in an organization who are charged with ordering, forwarding and facilitating the associated efforts of a group of individuals brought together to realize certain defined purpose (</a:t>
            </a:r>
            <a:r>
              <a:rPr lang="en-US" sz="3200" b="1" dirty="0" err="1">
                <a:latin typeface="Gill Sans" panose="020B0502020104020203" pitchFamily="34" charset="-79"/>
                <a:cs typeface="Gill Sans" panose="020B0502020104020203" pitchFamily="34" charset="-79"/>
              </a:rPr>
              <a:t>ifioque.com</a:t>
            </a:r>
            <a:r>
              <a:rPr lang="en-US" sz="3200" b="1" dirty="0">
                <a:latin typeface="Gill Sans" panose="020B0502020104020203" pitchFamily="34" charset="-79"/>
                <a:cs typeface="Gill Sans" panose="020B0502020104020203" pitchFamily="34" charset="-79"/>
              </a:rPr>
              <a:t>, 2023).</a:t>
            </a:r>
          </a:p>
          <a:p>
            <a:r>
              <a:rPr lang="en-US" sz="3200" b="1" dirty="0">
                <a:latin typeface="Gill Sans" panose="020B0502020104020203" pitchFamily="34" charset="-79"/>
                <a:cs typeface="Gill Sans" panose="020B0502020104020203" pitchFamily="34" charset="-79"/>
              </a:rPr>
              <a:t>	</a:t>
            </a:r>
          </a:p>
        </p:txBody>
      </p:sp>
    </p:spTree>
    <p:extLst>
      <p:ext uri="{BB962C8B-B14F-4D97-AF65-F5344CB8AC3E}">
        <p14:creationId xmlns:p14="http://schemas.microsoft.com/office/powerpoint/2010/main" val="1361567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600501" y="1092913"/>
            <a:ext cx="11118781" cy="5447645"/>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Meaning:  </a:t>
            </a:r>
          </a:p>
          <a:p>
            <a:r>
              <a:rPr lang="en-US" sz="3200" b="1" dirty="0">
                <a:latin typeface="Gill Sans" panose="020B0502020104020203" pitchFamily="34" charset="-79"/>
                <a:cs typeface="Gill Sans" panose="020B0502020104020203" pitchFamily="34" charset="-79"/>
              </a:rPr>
              <a:t>		1. necessary activities of someone (an administrator)</a:t>
            </a:r>
          </a:p>
          <a:p>
            <a:r>
              <a:rPr lang="en-US" sz="3200" b="1" dirty="0">
                <a:latin typeface="Gill Sans" panose="020B0502020104020203" pitchFamily="34" charset="-79"/>
                <a:cs typeface="Gill Sans" panose="020B0502020104020203" pitchFamily="34" charset="-79"/>
              </a:rPr>
              <a:t>		2. activities may include ordering, forwarding, facilitating</a:t>
            </a:r>
          </a:p>
          <a:p>
            <a:r>
              <a:rPr lang="en-US" sz="3200" b="1" dirty="0">
                <a:latin typeface="Gill Sans" panose="020B0502020104020203" pitchFamily="34" charset="-79"/>
                <a:cs typeface="Gill Sans" panose="020B0502020104020203" pitchFamily="34" charset="-79"/>
              </a:rPr>
              <a:t>		3. those activities are associated to efforts of organization members</a:t>
            </a:r>
            <a:r>
              <a:rPr lang="en-US" sz="4000" b="1" dirty="0">
                <a:latin typeface="Gill Sans" panose="020B0502020104020203" pitchFamily="34" charset="-79"/>
                <a:cs typeface="Gill Sans" panose="020B0502020104020203" pitchFamily="34" charset="-79"/>
              </a:rPr>
              <a:t> </a:t>
            </a:r>
          </a:p>
          <a:p>
            <a:r>
              <a:rPr lang="en-US" sz="4000" b="1" dirty="0">
                <a:latin typeface="Gill Sans" panose="020B0502020104020203" pitchFamily="34" charset="-79"/>
                <a:cs typeface="Gill Sans" panose="020B0502020104020203" pitchFamily="34" charset="-79"/>
              </a:rPr>
              <a:t>		</a:t>
            </a:r>
            <a:r>
              <a:rPr lang="en-US" sz="3600" b="1" dirty="0">
                <a:latin typeface="Gill Sans" panose="020B0502020104020203" pitchFamily="34" charset="-79"/>
                <a:cs typeface="Gill Sans" panose="020B0502020104020203" pitchFamily="34" charset="-79"/>
              </a:rPr>
              <a:t>4. </a:t>
            </a:r>
            <a:r>
              <a:rPr lang="en-US" sz="2800" b="1" dirty="0">
                <a:latin typeface="Gill Sans" panose="020B0502020104020203" pitchFamily="34" charset="-79"/>
                <a:cs typeface="Gill Sans" panose="020B0502020104020203" pitchFamily="34" charset="-79"/>
              </a:rPr>
              <a:t> </a:t>
            </a:r>
            <a:r>
              <a:rPr lang="en-US" sz="3600" b="1" dirty="0">
                <a:latin typeface="Gill Sans" panose="020B0502020104020203" pitchFamily="34" charset="-79"/>
                <a:cs typeface="Gill Sans" panose="020B0502020104020203" pitchFamily="34" charset="-79"/>
              </a:rPr>
              <a:t>efforts to do jobs in order to achieve goal(s) </a:t>
            </a:r>
            <a:endParaRPr lang="en-US" sz="3200" b="1" dirty="0">
              <a:latin typeface="Gill Sans" panose="020B0502020104020203" pitchFamily="34" charset="-79"/>
              <a:cs typeface="Gill Sans" panose="020B0502020104020203" pitchFamily="34" charset="-79"/>
            </a:endParaRPr>
          </a:p>
          <a:p>
            <a:r>
              <a:rPr lang="en-US" sz="4000" b="1" dirty="0">
                <a:latin typeface="Gill Sans" panose="020B0502020104020203" pitchFamily="34" charset="-79"/>
                <a:cs typeface="Gill Sans" panose="020B0502020104020203" pitchFamily="34" charset="-79"/>
              </a:rPr>
              <a:t>	</a:t>
            </a:r>
          </a:p>
        </p:txBody>
      </p:sp>
    </p:spTree>
    <p:extLst>
      <p:ext uri="{BB962C8B-B14F-4D97-AF65-F5344CB8AC3E}">
        <p14:creationId xmlns:p14="http://schemas.microsoft.com/office/powerpoint/2010/main" val="2467011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534390" y="855413"/>
            <a:ext cx="11352810" cy="5262979"/>
          </a:xfrm>
          <a:prstGeom prst="rect">
            <a:avLst/>
          </a:prstGeom>
          <a:noFill/>
        </p:spPr>
        <p:txBody>
          <a:bodyPr wrap="square">
            <a:spAutoFit/>
          </a:bodyPr>
          <a:lstStyle/>
          <a:p>
            <a:r>
              <a:rPr lang="en-US" sz="2800" b="1" dirty="0">
                <a:latin typeface="Gill Sans" panose="020B0502020104020203" pitchFamily="34" charset="-79"/>
                <a:cs typeface="Gill Sans" panose="020B0502020104020203" pitchFamily="34" charset="-79"/>
              </a:rPr>
              <a:t>	My definition   (Saman Asawapoom, 2023) [TD] administration refers to processes of necessary activities to oversee and monitor organizational behaviors to realize organizational goal(s).</a:t>
            </a:r>
          </a:p>
          <a:p>
            <a:endParaRPr lang="en-US" sz="2800" b="1" dirty="0">
              <a:latin typeface="Gill Sans" panose="020B0502020104020203" pitchFamily="34" charset="-79"/>
              <a:cs typeface="Gill Sans" panose="020B0502020104020203" pitchFamily="34" charset="-79"/>
            </a:endParaRPr>
          </a:p>
          <a:p>
            <a:r>
              <a:rPr lang="en-US" sz="2800" b="1" dirty="0">
                <a:latin typeface="Gill Sans" panose="020B0502020104020203" pitchFamily="34" charset="-79"/>
                <a:cs typeface="Gill Sans" panose="020B0502020104020203" pitchFamily="34" charset="-79"/>
              </a:rPr>
              <a:t>	[OD] administration refers to processes of choosing  organizational vision, goals, and  alternative strategies towards vision, inspiring and empowering efforts and commitments of organizational members to work as teams, leading and facilitating teams to maximize efforts in order to realize organizational goal(s) for mutual benefits of the organization, target groups, and societies in general.     </a:t>
            </a:r>
          </a:p>
        </p:txBody>
      </p:sp>
    </p:spTree>
    <p:extLst>
      <p:ext uri="{BB962C8B-B14F-4D97-AF65-F5344CB8AC3E}">
        <p14:creationId xmlns:p14="http://schemas.microsoft.com/office/powerpoint/2010/main" val="357780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600501" y="442408"/>
            <a:ext cx="11320566" cy="6001643"/>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Before we go on to another topic, may I communicate you my analogy of administration. When we talk about administration, besides the variety of definitions, another annoyance is ‘what do me mean when we mention the topic in our study or research.  </a:t>
            </a:r>
          </a:p>
          <a:p>
            <a:r>
              <a:rPr lang="en-US" sz="3200" b="1" dirty="0">
                <a:latin typeface="Gill Sans" panose="020B0502020104020203" pitchFamily="34" charset="-79"/>
                <a:cs typeface="Gill Sans" panose="020B0502020104020203" pitchFamily="34" charset="-79"/>
              </a:rPr>
              <a:t>	From my research, I conclude that we talk about  ‘administration’ mean</a:t>
            </a:r>
          </a:p>
          <a:p>
            <a:r>
              <a:rPr lang="en-US" sz="3200" b="1" dirty="0">
                <a:latin typeface="Gill Sans" panose="020B0502020104020203" pitchFamily="34" charset="-79"/>
                <a:cs typeface="Gill Sans" panose="020B0502020104020203" pitchFamily="34" charset="-79"/>
              </a:rPr>
              <a:t>		1. functions of administration</a:t>
            </a:r>
          </a:p>
          <a:p>
            <a:r>
              <a:rPr lang="en-US" sz="3200" b="1" dirty="0">
                <a:latin typeface="Gill Sans" panose="020B0502020104020203" pitchFamily="34" charset="-79"/>
                <a:cs typeface="Gill Sans" panose="020B0502020104020203" pitchFamily="34" charset="-79"/>
              </a:rPr>
              <a:t>		2. processes of administration </a:t>
            </a:r>
          </a:p>
          <a:p>
            <a:r>
              <a:rPr lang="en-US" sz="3200" b="1" dirty="0">
                <a:latin typeface="Gill Sans" panose="020B0502020104020203" pitchFamily="34" charset="-79"/>
                <a:cs typeface="Gill Sans" panose="020B0502020104020203" pitchFamily="34" charset="-79"/>
              </a:rPr>
              <a:t>		3. organizational tasks  to run the organization</a:t>
            </a:r>
          </a:p>
          <a:p>
            <a:r>
              <a:rPr lang="en-US" sz="3200" b="1" dirty="0">
                <a:latin typeface="Gill Sans" panose="020B0502020104020203" pitchFamily="34" charset="-79"/>
                <a:cs typeface="Gill Sans" panose="020B0502020104020203" pitchFamily="34" charset="-79"/>
              </a:rPr>
              <a:t>		4. administrative or related theories</a:t>
            </a:r>
            <a:endParaRPr lang="en-US" sz="4000" b="1" dirty="0">
              <a:latin typeface="Gill Sans" panose="020B0502020104020203" pitchFamily="34" charset="-79"/>
              <a:cs typeface="Gill Sans" panose="020B0502020104020203" pitchFamily="34" charset="-79"/>
            </a:endParaRPr>
          </a:p>
        </p:txBody>
      </p:sp>
    </p:spTree>
    <p:extLst>
      <p:ext uri="{BB962C8B-B14F-4D97-AF65-F5344CB8AC3E}">
        <p14:creationId xmlns:p14="http://schemas.microsoft.com/office/powerpoint/2010/main" val="858354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600501" y="431126"/>
            <a:ext cx="11118781" cy="6247864"/>
          </a:xfrm>
          <a:prstGeom prst="rect">
            <a:avLst/>
          </a:prstGeom>
          <a:noFill/>
        </p:spPr>
        <p:txBody>
          <a:bodyPr wrap="square">
            <a:spAutoFit/>
          </a:bodyPr>
          <a:lstStyle/>
          <a:p>
            <a:r>
              <a:rPr lang="en-US" sz="4000" b="1" dirty="0">
                <a:latin typeface="Angsana New" panose="02020603050405020304" pitchFamily="18" charset="-34"/>
                <a:cs typeface="Angsana New" panose="02020603050405020304" pitchFamily="18" charset="-34"/>
              </a:rPr>
              <a:t>	1. Administrative function: Administrative tasks or activities that an administrator should do to run the organization. Tasks are not necessarily done in sequences as far as administration is functioned, such as  POSDCORB [by Gulick,  it only tell us only what need to be done, but not step by step] </a:t>
            </a:r>
          </a:p>
          <a:p>
            <a:r>
              <a:rPr lang="en-US" sz="4000" b="1" dirty="0">
                <a:latin typeface="Angsana New" panose="02020603050405020304" pitchFamily="18" charset="-34"/>
                <a:cs typeface="Angsana New" panose="02020603050405020304" pitchFamily="18" charset="-34"/>
              </a:rPr>
              <a:t>	2. Administrative process: Like administrative task, which are administrative tasks or activities needed to be done to run the organization, but only that they have to be done in orders or process manners, such as PDCA.  P: plan comes before D (do), then D (check), and A (act) leading to another cycle of PDCA.  				</a:t>
            </a:r>
          </a:p>
        </p:txBody>
      </p:sp>
    </p:spTree>
    <p:extLst>
      <p:ext uri="{BB962C8B-B14F-4D97-AF65-F5344CB8AC3E}">
        <p14:creationId xmlns:p14="http://schemas.microsoft.com/office/powerpoint/2010/main" val="1748449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600501" y="950413"/>
            <a:ext cx="11118781" cy="5078313"/>
          </a:xfrm>
          <a:prstGeom prst="rect">
            <a:avLst/>
          </a:prstGeom>
          <a:noFill/>
        </p:spPr>
        <p:txBody>
          <a:bodyPr wrap="square">
            <a:spAutoFit/>
          </a:bodyPr>
          <a:lstStyle/>
          <a:p>
            <a:r>
              <a:rPr lang="en-US" sz="3600" b="1" dirty="0">
                <a:latin typeface="Angsana New" panose="02020603050405020304" pitchFamily="18" charset="-34"/>
                <a:cs typeface="Angsana New" panose="02020603050405020304" pitchFamily="18" charset="-34"/>
              </a:rPr>
              <a:t>	</a:t>
            </a:r>
            <a:r>
              <a:rPr lang="en-US" sz="3600" b="1" dirty="0">
                <a:solidFill>
                  <a:schemeClr val="accent5">
                    <a:lumMod val="60000"/>
                    <a:lumOff val="40000"/>
                  </a:schemeClr>
                </a:solidFill>
                <a:latin typeface="Angsana New" panose="02020603050405020304" pitchFamily="18" charset="-34"/>
                <a:cs typeface="Angsana New" panose="02020603050405020304" pitchFamily="18" charset="-34"/>
              </a:rPr>
              <a:t>3. Organizational tasks refer to work divisions needed to be done in the organization, such as Academic Work, School-business Work, Personnel Work, and Budgeting Work.  Carrying out tasks categorized under such work could be described as administration as well. </a:t>
            </a:r>
          </a:p>
          <a:p>
            <a:r>
              <a:rPr lang="en-US" sz="3600" b="1" dirty="0">
                <a:latin typeface="Angsana New" panose="02020603050405020304" pitchFamily="18" charset="-34"/>
                <a:cs typeface="Angsana New" panose="02020603050405020304" pitchFamily="18" charset="-34"/>
              </a:rPr>
              <a:t>	4.  Administrative theories or related are also recognized as administrative field and work. Administrators should keep up and apply new, practical, and appropriate theories or principles to improve administration performance. Students and academics who pursue or conduct researches on administrative theories or related should be honor and credited. </a:t>
            </a:r>
            <a:endParaRPr lang="en-US" sz="4400" b="1" dirty="0">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9490245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577923" y="352103"/>
            <a:ext cx="11118781" cy="6247864"/>
          </a:xfrm>
          <a:prstGeom prst="rect">
            <a:avLst/>
          </a:prstGeom>
          <a:noFill/>
        </p:spPr>
        <p:txBody>
          <a:bodyPr wrap="square">
            <a:spAutoFit/>
          </a:bodyPr>
          <a:lstStyle/>
          <a:p>
            <a:r>
              <a:rPr lang="en-US" sz="4000" b="1" dirty="0">
                <a:latin typeface="Angsana New" panose="02020603050405020304" pitchFamily="18" charset="-34"/>
                <a:cs typeface="Angsana New" panose="02020603050405020304" pitchFamily="18" charset="-34"/>
              </a:rPr>
              <a:t>	Before we go on to the last topic, let me share concept of ‘organization’ , which often is misunderstood and used in the field. </a:t>
            </a:r>
          </a:p>
          <a:p>
            <a:r>
              <a:rPr lang="en-US" sz="4000" b="1" dirty="0">
                <a:latin typeface="Angsana New" panose="02020603050405020304" pitchFamily="18" charset="-34"/>
                <a:cs typeface="Angsana New" panose="02020603050405020304" pitchFamily="18" charset="-34"/>
              </a:rPr>
              <a:t>	School or Educational Office is a given name for a working unit, but schools or educational offices themselves are not ‘organizations’. </a:t>
            </a:r>
          </a:p>
          <a:p>
            <a:r>
              <a:rPr lang="en-US" sz="4000" b="1" dirty="0">
                <a:latin typeface="Angsana New" panose="02020603050405020304" pitchFamily="18" charset="-34"/>
                <a:cs typeface="Angsana New" panose="02020603050405020304" pitchFamily="18" charset="-34"/>
              </a:rPr>
              <a:t>	An organization is a social unit compiling of two or more members who join and work together to achieve a common goal or goals. So, if an administrator wants to run a school as an organization, he or she with all school members, and those included as school-organization must vision themselves as social unit and they are members who join and work together to achieve a common goal: to facilitate students’ learning.  	</a:t>
            </a:r>
          </a:p>
        </p:txBody>
      </p:sp>
    </p:spTree>
    <p:extLst>
      <p:ext uri="{BB962C8B-B14F-4D97-AF65-F5344CB8AC3E}">
        <p14:creationId xmlns:p14="http://schemas.microsoft.com/office/powerpoint/2010/main" val="41164774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760413"/>
            <a:ext cx="10968652" cy="5693866"/>
          </a:xfrm>
          <a:prstGeom prst="rect">
            <a:avLst/>
          </a:prstGeom>
          <a:noFill/>
        </p:spPr>
        <p:txBody>
          <a:bodyPr wrap="square">
            <a:spAutoFit/>
          </a:bodyPr>
          <a:lstStyle/>
          <a:p>
            <a:r>
              <a:rPr lang="en-US" sz="2800" b="1" dirty="0">
                <a:latin typeface="Gill Sans" panose="020B0502020104020203" pitchFamily="34" charset="-79"/>
                <a:cs typeface="Gill Sans" panose="020B0502020104020203" pitchFamily="34" charset="-79"/>
              </a:rPr>
              <a:t>	And the last topic of the day is ‘Trends of organization and administration development. </a:t>
            </a:r>
          </a:p>
          <a:p>
            <a:endParaRPr lang="en-US" sz="2800" b="1" dirty="0">
              <a:latin typeface="Gill Sans" panose="020B0502020104020203" pitchFamily="34" charset="-79"/>
              <a:cs typeface="Gill Sans" panose="020B0502020104020203" pitchFamily="34" charset="-79"/>
            </a:endParaRPr>
          </a:p>
          <a:p>
            <a:r>
              <a:rPr lang="en-US" sz="2800" b="1" dirty="0">
                <a:latin typeface="Gill Sans" panose="020B0502020104020203" pitchFamily="34" charset="-79"/>
                <a:cs typeface="Gill Sans" panose="020B0502020104020203" pitchFamily="34" charset="-79"/>
              </a:rPr>
              <a:t>	Different academics, classify different eras of the development of organization and administration. I divided into 4 eras: </a:t>
            </a:r>
          </a:p>
          <a:p>
            <a:r>
              <a:rPr lang="en-US" sz="2800" b="1" dirty="0">
                <a:latin typeface="Gill Sans" panose="020B0502020104020203" pitchFamily="34" charset="-79"/>
                <a:cs typeface="Gill Sans" panose="020B0502020104020203" pitchFamily="34" charset="-79"/>
              </a:rPr>
              <a:t>		1. Pre-scientific Era</a:t>
            </a:r>
          </a:p>
          <a:p>
            <a:r>
              <a:rPr lang="en-US" sz="2800" b="1" dirty="0">
                <a:latin typeface="Gill Sans" panose="020B0502020104020203" pitchFamily="34" charset="-79"/>
                <a:cs typeface="Gill Sans" panose="020B0502020104020203" pitchFamily="34" charset="-79"/>
              </a:rPr>
              <a:t>		2. Scientific Era</a:t>
            </a:r>
          </a:p>
          <a:p>
            <a:r>
              <a:rPr lang="en-US" sz="2800" b="1" dirty="0">
                <a:latin typeface="Gill Sans" panose="020B0502020104020203" pitchFamily="34" charset="-79"/>
                <a:cs typeface="Gill Sans" panose="020B0502020104020203" pitchFamily="34" charset="-79"/>
              </a:rPr>
              <a:t>		3. Human Relations Era</a:t>
            </a:r>
          </a:p>
          <a:p>
            <a:r>
              <a:rPr lang="en-US" sz="2800" b="1" dirty="0">
                <a:latin typeface="Gill Sans" panose="020B0502020104020203" pitchFamily="34" charset="-79"/>
                <a:cs typeface="Gill Sans" panose="020B0502020104020203" pitchFamily="34" charset="-79"/>
              </a:rPr>
              <a:t>		4. Modern Era</a:t>
            </a:r>
          </a:p>
          <a:p>
            <a:r>
              <a:rPr lang="en-US" sz="2800" b="1" dirty="0">
                <a:latin typeface="Gill Sans" panose="020B0502020104020203" pitchFamily="34" charset="-79"/>
                <a:cs typeface="Gill Sans" panose="020B0502020104020203" pitchFamily="34" charset="-79"/>
              </a:rPr>
              <a:t>	The objective of classification is to see how the development of concepts, principles, and theories come about. So, the easiest, should be the best. </a:t>
            </a:r>
          </a:p>
        </p:txBody>
      </p:sp>
    </p:spTree>
    <p:extLst>
      <p:ext uri="{BB962C8B-B14F-4D97-AF65-F5344CB8AC3E}">
        <p14:creationId xmlns:p14="http://schemas.microsoft.com/office/powerpoint/2010/main" val="702933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879163"/>
            <a:ext cx="10968652" cy="5570756"/>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3200" b="1" dirty="0">
                <a:solidFill>
                  <a:srgbClr val="FFFF00"/>
                </a:solidFill>
                <a:latin typeface="Gill Sans" panose="020B0502020104020203" pitchFamily="34" charset="-79"/>
                <a:cs typeface="Gill Sans" panose="020B0502020104020203" pitchFamily="34" charset="-79"/>
              </a:rPr>
              <a:t>	1. Pre-scientific Era</a:t>
            </a:r>
          </a:p>
          <a:p>
            <a:r>
              <a:rPr lang="en-US" sz="3200" b="1" dirty="0">
                <a:latin typeface="Gill Sans" panose="020B0502020104020203" pitchFamily="34" charset="-79"/>
                <a:cs typeface="Gill Sans" panose="020B0502020104020203" pitchFamily="34" charset="-79"/>
              </a:rPr>
              <a:t>			This era includes all events and developments that have been invented and used before Scientific Era begins. </a:t>
            </a:r>
          </a:p>
          <a:p>
            <a:r>
              <a:rPr lang="en-US" sz="3200" b="1" dirty="0">
                <a:latin typeface="Gill Sans" panose="020B0502020104020203" pitchFamily="34" charset="-79"/>
                <a:cs typeface="Gill Sans" panose="020B0502020104020203" pitchFamily="34" charset="-79"/>
              </a:rPr>
              <a:t>			Big project, like building pyramids, Angkor Wat, or the Great Wall, needed well organizations and administration.  How those organizations were designed and administrated were not clearly known.  Some evidences of organization and administration in this era were those of Catholic Church, Military,</a:t>
            </a:r>
            <a:r>
              <a:rPr lang="th-TH" sz="3200" b="1" dirty="0">
                <a:latin typeface="Gill Sans" panose="020B0502020104020203" pitchFamily="34" charset="-79"/>
                <a:cs typeface="Gill Sans" panose="020B0502020104020203" pitchFamily="34" charset="-79"/>
              </a:rPr>
              <a:t> </a:t>
            </a:r>
            <a:r>
              <a:rPr lang="en-US" sz="3200" b="1" dirty="0">
                <a:latin typeface="Gill Sans" panose="020B0502020104020203" pitchFamily="34" charset="-79"/>
                <a:cs typeface="Gill Sans" panose="020B0502020104020203" pitchFamily="34" charset="-79"/>
              </a:rPr>
              <a:t>for examples.  </a:t>
            </a:r>
          </a:p>
        </p:txBody>
      </p:sp>
    </p:spTree>
    <p:extLst>
      <p:ext uri="{BB962C8B-B14F-4D97-AF65-F5344CB8AC3E}">
        <p14:creationId xmlns:p14="http://schemas.microsoft.com/office/powerpoint/2010/main" val="11688099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1306663"/>
            <a:ext cx="10968652" cy="4031873"/>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3200" b="1" dirty="0">
                <a:solidFill>
                  <a:srgbClr val="FFFF00"/>
                </a:solidFill>
                <a:latin typeface="Gill Sans" panose="020B0502020104020203" pitchFamily="34" charset="-79"/>
                <a:cs typeface="Gill Sans" panose="020B0502020104020203" pitchFamily="34" charset="-79"/>
              </a:rPr>
              <a:t>	2. Scientific Era</a:t>
            </a:r>
          </a:p>
          <a:p>
            <a:r>
              <a:rPr lang="en-US" sz="3200" b="1" dirty="0">
                <a:latin typeface="Gill Sans" panose="020B0502020104020203" pitchFamily="34" charset="-79"/>
                <a:cs typeface="Gill Sans" panose="020B0502020104020203" pitchFamily="34" charset="-79"/>
              </a:rPr>
              <a:t>			 The development was at the edge of scientific invention and industrial revolution. Two main administrative movements had been developed: Scientific Management </a:t>
            </a:r>
            <a:r>
              <a:rPr lang="en-US" sz="3200" b="1" dirty="0">
                <a:solidFill>
                  <a:schemeClr val="accent5">
                    <a:lumMod val="60000"/>
                    <a:lumOff val="40000"/>
                  </a:schemeClr>
                </a:solidFill>
                <a:latin typeface="Gill Sans" panose="020B0502020104020203" pitchFamily="34" charset="-79"/>
                <a:cs typeface="Gill Sans" panose="020B0502020104020203" pitchFamily="34" charset="-79"/>
              </a:rPr>
              <a:t>[seeking most efficient method or one best way] </a:t>
            </a:r>
            <a:r>
              <a:rPr lang="en-US" sz="3200" b="1" dirty="0">
                <a:latin typeface="Gill Sans" panose="020B0502020104020203" pitchFamily="34" charset="-79"/>
                <a:cs typeface="Gill Sans" panose="020B0502020104020203" pitchFamily="34" charset="-79"/>
              </a:rPr>
              <a:t>and Administrative Management  </a:t>
            </a:r>
            <a:r>
              <a:rPr lang="en-US" sz="3200" b="1" dirty="0">
                <a:solidFill>
                  <a:schemeClr val="accent5">
                    <a:lumMod val="60000"/>
                    <a:lumOff val="40000"/>
                  </a:schemeClr>
                </a:solidFill>
                <a:latin typeface="Gill Sans" panose="020B0502020104020203" pitchFamily="34" charset="-79"/>
                <a:cs typeface="Gill Sans" panose="020B0502020104020203" pitchFamily="34" charset="-79"/>
              </a:rPr>
              <a:t>[getting work done through effective organization]</a:t>
            </a:r>
            <a:r>
              <a:rPr lang="en-US" sz="3200" b="1" dirty="0">
                <a:latin typeface="Gill Sans" panose="020B0502020104020203" pitchFamily="34" charset="-79"/>
                <a:cs typeface="Gill Sans" panose="020B0502020104020203" pitchFamily="34" charset="-79"/>
              </a:rPr>
              <a:t> </a:t>
            </a:r>
          </a:p>
        </p:txBody>
      </p:sp>
    </p:spTree>
    <p:extLst>
      <p:ext uri="{BB962C8B-B14F-4D97-AF65-F5344CB8AC3E}">
        <p14:creationId xmlns:p14="http://schemas.microsoft.com/office/powerpoint/2010/main" val="2761110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400758"/>
            <a:ext cx="10354234" cy="5693866"/>
          </a:xfrm>
          <a:prstGeom prst="rect">
            <a:avLst/>
          </a:prstGeom>
          <a:noFill/>
        </p:spPr>
        <p:txBody>
          <a:bodyPr wrap="square">
            <a:spAutoFit/>
          </a:bodyPr>
          <a:lstStyle/>
          <a:p>
            <a:r>
              <a:rPr lang="th-TH" sz="2800" b="1" dirty="0">
                <a:latin typeface="Gill Sans" panose="020B0502020104020203" pitchFamily="34" charset="-79"/>
                <a:cs typeface="Gill Sans" panose="020B0502020104020203" pitchFamily="34" charset="-79"/>
              </a:rPr>
              <a:t>	</a:t>
            </a:r>
            <a:r>
              <a:rPr lang="en-US" sz="2800" b="1" dirty="0">
                <a:latin typeface="Gill Sans" panose="020B0502020104020203" pitchFamily="34" charset="-79"/>
                <a:cs typeface="Gill Sans" panose="020B0502020104020203" pitchFamily="34" charset="-79"/>
              </a:rPr>
              <a:t>Required for graduation:</a:t>
            </a:r>
          </a:p>
          <a:p>
            <a:r>
              <a:rPr lang="en-US" sz="2800" b="1" dirty="0">
                <a:latin typeface="Gill Sans" panose="020B0502020104020203" pitchFamily="34" charset="-79"/>
                <a:cs typeface="Gill Sans" panose="020B0502020104020203" pitchFamily="34" charset="-79"/>
              </a:rPr>
              <a:t>	Pass all requirements : </a:t>
            </a:r>
          </a:p>
          <a:p>
            <a:r>
              <a:rPr lang="th-TH" sz="2800" b="1" dirty="0">
                <a:latin typeface="Gill Sans" panose="020B0502020104020203" pitchFamily="34" charset="-79"/>
                <a:cs typeface="Gill Sans" panose="020B0502020104020203" pitchFamily="34" charset="-79"/>
              </a:rPr>
              <a:t>	</a:t>
            </a:r>
            <a:r>
              <a:rPr lang="en-US" sz="2800" b="1" dirty="0">
                <a:latin typeface="Gill Sans" panose="020B0502020104020203" pitchFamily="34" charset="-79"/>
                <a:cs typeface="Gill Sans" panose="020B0502020104020203" pitchFamily="34" charset="-79"/>
              </a:rPr>
              <a:t>(1) 4 compulsory  courses, </a:t>
            </a:r>
            <a:endParaRPr lang="th-TH" sz="2800" b="1" dirty="0">
              <a:latin typeface="Gill Sans" panose="020B0502020104020203" pitchFamily="34" charset="-79"/>
              <a:cs typeface="Gill Sans" panose="020B0502020104020203" pitchFamily="34" charset="-79"/>
            </a:endParaRPr>
          </a:p>
          <a:p>
            <a:r>
              <a:rPr lang="th-TH" sz="2800" b="1" dirty="0">
                <a:latin typeface="Gill Sans" panose="020B0502020104020203" pitchFamily="34" charset="-79"/>
                <a:cs typeface="Gill Sans" panose="020B0502020104020203" pitchFamily="34" charset="-79"/>
              </a:rPr>
              <a:t>	</a:t>
            </a:r>
            <a:r>
              <a:rPr lang="en-US" sz="2800" b="1" dirty="0">
                <a:latin typeface="Gill Sans" panose="020B0502020104020203" pitchFamily="34" charset="-79"/>
                <a:cs typeface="Gill Sans" panose="020B0502020104020203" pitchFamily="34" charset="-79"/>
              </a:rPr>
              <a:t>(2) 2 elective courses, </a:t>
            </a:r>
            <a:endParaRPr lang="th-TH" sz="2800" b="1" dirty="0">
              <a:latin typeface="Gill Sans" panose="020B0502020104020203" pitchFamily="34" charset="-79"/>
              <a:cs typeface="Gill Sans" panose="020B0502020104020203" pitchFamily="34" charset="-79"/>
            </a:endParaRPr>
          </a:p>
          <a:p>
            <a:r>
              <a:rPr lang="th-TH" sz="2800" b="1" dirty="0">
                <a:latin typeface="Gill Sans" panose="020B0502020104020203" pitchFamily="34" charset="-79"/>
                <a:cs typeface="Gill Sans" panose="020B0502020104020203" pitchFamily="34" charset="-79"/>
              </a:rPr>
              <a:t>	</a:t>
            </a:r>
            <a:r>
              <a:rPr lang="en-US" sz="2800" b="1" dirty="0">
                <a:latin typeface="Gill Sans" panose="020B0502020104020203" pitchFamily="34" charset="-79"/>
                <a:cs typeface="Gill Sans" panose="020B0502020104020203" pitchFamily="34" charset="-79"/>
              </a:rPr>
              <a:t>(3) two related courses, </a:t>
            </a:r>
            <a:endParaRPr lang="th-TH" sz="2800" b="1" dirty="0">
              <a:latin typeface="Gill Sans" panose="020B0502020104020203" pitchFamily="34" charset="-79"/>
              <a:cs typeface="Gill Sans" panose="020B0502020104020203" pitchFamily="34" charset="-79"/>
            </a:endParaRPr>
          </a:p>
          <a:p>
            <a:r>
              <a:rPr lang="th-TH" sz="2800" b="1" dirty="0">
                <a:latin typeface="Gill Sans" panose="020B0502020104020203" pitchFamily="34" charset="-79"/>
                <a:cs typeface="Gill Sans" panose="020B0502020104020203" pitchFamily="34" charset="-79"/>
              </a:rPr>
              <a:t>	</a:t>
            </a:r>
            <a:r>
              <a:rPr lang="en-US" sz="2800" b="1" dirty="0">
                <a:latin typeface="Gill Sans" panose="020B0502020104020203" pitchFamily="34" charset="-79"/>
                <a:cs typeface="Gill Sans" panose="020B0502020104020203" pitchFamily="34" charset="-79"/>
              </a:rPr>
              <a:t>(4) pass qualified exam, </a:t>
            </a:r>
            <a:endParaRPr lang="th-TH" sz="2800" b="1" dirty="0">
              <a:latin typeface="Gill Sans" panose="020B0502020104020203" pitchFamily="34" charset="-79"/>
              <a:cs typeface="Gill Sans" panose="020B0502020104020203" pitchFamily="34" charset="-79"/>
            </a:endParaRPr>
          </a:p>
          <a:p>
            <a:r>
              <a:rPr lang="th-TH" sz="2800" b="1" dirty="0">
                <a:latin typeface="Gill Sans" panose="020B0502020104020203" pitchFamily="34" charset="-79"/>
                <a:cs typeface="Gill Sans" panose="020B0502020104020203" pitchFamily="34" charset="-79"/>
              </a:rPr>
              <a:t>	</a:t>
            </a:r>
            <a:r>
              <a:rPr lang="en-US" sz="2800" b="1" dirty="0">
                <a:latin typeface="Gill Sans" panose="020B0502020104020203" pitchFamily="34" charset="-79"/>
                <a:cs typeface="Gill Sans" panose="020B0502020104020203" pitchFamily="34" charset="-79"/>
              </a:rPr>
              <a:t>(5) meet language standard (English:</a:t>
            </a:r>
            <a:r>
              <a:rPr lang="th-TH" sz="2800" b="1" dirty="0">
                <a:latin typeface="Gill Sans" panose="020B0502020104020203" pitchFamily="34" charset="-79"/>
                <a:cs typeface="Gill Sans" panose="020B0502020104020203" pitchFamily="34" charset="-79"/>
              </a:rPr>
              <a:t> </a:t>
            </a:r>
            <a:r>
              <a:rPr lang="en-US" sz="2800" b="1" dirty="0">
                <a:latin typeface="Gill Sans" panose="020B0502020104020203" pitchFamily="34" charset="-79"/>
                <a:cs typeface="Gill Sans" panose="020B0502020104020203" pitchFamily="34" charset="-79"/>
              </a:rPr>
              <a:t>TOEFL 500 or equivalent), </a:t>
            </a:r>
            <a:endParaRPr lang="th-TH" sz="2800" b="1" dirty="0">
              <a:latin typeface="Gill Sans" panose="020B0502020104020203" pitchFamily="34" charset="-79"/>
              <a:cs typeface="Gill Sans" panose="020B0502020104020203" pitchFamily="34" charset="-79"/>
            </a:endParaRPr>
          </a:p>
          <a:p>
            <a:r>
              <a:rPr lang="th-TH" sz="2800" b="1" dirty="0">
                <a:latin typeface="Gill Sans" panose="020B0502020104020203" pitchFamily="34" charset="-79"/>
                <a:cs typeface="Gill Sans" panose="020B0502020104020203" pitchFamily="34" charset="-79"/>
              </a:rPr>
              <a:t>	</a:t>
            </a:r>
            <a:r>
              <a:rPr lang="en-US" sz="2800" b="1" dirty="0">
                <a:latin typeface="Gill Sans" panose="020B0502020104020203" pitchFamily="34" charset="-79"/>
                <a:cs typeface="Gill Sans" panose="020B0502020104020203" pitchFamily="34" charset="-79"/>
              </a:rPr>
              <a:t>(6) Dissertation, and </a:t>
            </a:r>
          </a:p>
          <a:p>
            <a:r>
              <a:rPr lang="en-US" sz="2800" b="1" dirty="0">
                <a:latin typeface="Gill Sans" panose="020B0502020104020203" pitchFamily="34" charset="-79"/>
                <a:cs typeface="Gill Sans" panose="020B0502020104020203" pitchFamily="34" charset="-79"/>
              </a:rPr>
              <a:t>	(7) for those who do not earn Master Degree in Education Administration/ and who have do not earn degree in education must take two additional courses to cover  those fundamental experiences. </a:t>
            </a:r>
            <a:endParaRPr lang="th-TH" sz="2800" b="1" dirty="0">
              <a:latin typeface="Gill Sans" panose="020B0502020104020203" pitchFamily="34" charset="-79"/>
              <a:cs typeface="Gill Sans" panose="020B0502020104020203" pitchFamily="34" charset="-79"/>
            </a:endParaRPr>
          </a:p>
        </p:txBody>
      </p:sp>
    </p:spTree>
    <p:extLst>
      <p:ext uri="{BB962C8B-B14F-4D97-AF65-F5344CB8AC3E}">
        <p14:creationId xmlns:p14="http://schemas.microsoft.com/office/powerpoint/2010/main" val="18932413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712913"/>
            <a:ext cx="10968652" cy="6001643"/>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3200" b="1" dirty="0">
                <a:solidFill>
                  <a:srgbClr val="FFFF0B"/>
                </a:solidFill>
                <a:effectLst/>
                <a:latin typeface="Times New Roman" panose="02020603050405020304" pitchFamily="18" charset="0"/>
                <a:cs typeface="Thonburi" pitchFamily="2" charset="-34"/>
              </a:rPr>
              <a:t> </a:t>
            </a:r>
            <a:r>
              <a:rPr lang="en-US" sz="3200" b="1" dirty="0">
                <a:solidFill>
                  <a:schemeClr val="accent3">
                    <a:lumMod val="60000"/>
                    <a:lumOff val="40000"/>
                  </a:schemeClr>
                </a:solidFill>
                <a:effectLst/>
                <a:latin typeface="Times New Roman" panose="02020603050405020304" pitchFamily="18" charset="0"/>
                <a:cs typeface="Thonburi" pitchFamily="2" charset="-34"/>
              </a:rPr>
              <a:t>Frederick Winslow Taylor </a:t>
            </a:r>
            <a:r>
              <a:rPr lang="en-US" sz="3200" b="1" dirty="0">
                <a:effectLst/>
                <a:latin typeface="Gill Sans" panose="020B0502020104020203" pitchFamily="34" charset="-79"/>
                <a:cs typeface="Gill Sans" panose="020B0502020104020203" pitchFamily="34" charset="-79"/>
              </a:rPr>
              <a:t>is the p</a:t>
            </a:r>
            <a:r>
              <a:rPr lang="en-US" sz="3200" b="1" dirty="0">
                <a:latin typeface="Gill Sans" panose="020B0502020104020203" pitchFamily="34" charset="-79"/>
                <a:cs typeface="Gill Sans" panose="020B0502020104020203" pitchFamily="34" charset="-79"/>
              </a:rPr>
              <a:t>ioneer of scientific movement. </a:t>
            </a:r>
          </a:p>
          <a:p>
            <a:r>
              <a:rPr lang="en-US" sz="3200" b="1" dirty="0">
                <a:latin typeface="Gill Sans" panose="020B0502020104020203" pitchFamily="34" charset="-79"/>
                <a:cs typeface="Gill Sans" panose="020B0502020104020203" pitchFamily="34" charset="-79"/>
              </a:rPr>
              <a:t>		 Main principles proposed by Taylor are (</a:t>
            </a:r>
            <a:r>
              <a:rPr lang="en-US" sz="3200" b="1" dirty="0">
                <a:solidFill>
                  <a:srgbClr val="FFFFFF"/>
                </a:solidFill>
                <a:effectLst/>
                <a:latin typeface="Courier" panose="02070309020205020404" pitchFamily="49" charset="0"/>
                <a:cs typeface="Thonburi" pitchFamily="2" charset="-34"/>
              </a:rPr>
              <a:t>Koontz, O’Donnell, </a:t>
            </a:r>
            <a:r>
              <a:rPr lang="th-TH" sz="3200" b="1" dirty="0">
                <a:solidFill>
                  <a:srgbClr val="FFFFFF"/>
                </a:solidFill>
                <a:effectLst/>
                <a:latin typeface="Thonburi" pitchFamily="2" charset="-34"/>
                <a:cs typeface="Thonburi" pitchFamily="2" charset="-34"/>
              </a:rPr>
              <a:t>และ</a:t>
            </a:r>
            <a:r>
              <a:rPr lang="th-TH" sz="3200" b="1" dirty="0">
                <a:solidFill>
                  <a:srgbClr val="FFFFFF"/>
                </a:solidFill>
                <a:effectLst/>
                <a:latin typeface="Helvetica" pitchFamily="2" charset="0"/>
                <a:cs typeface="Thonburi" pitchFamily="2" charset="-34"/>
              </a:rPr>
              <a:t> </a:t>
            </a:r>
            <a:r>
              <a:rPr lang="en-US" sz="3200" b="1" dirty="0">
                <a:solidFill>
                  <a:srgbClr val="FFFFFF"/>
                </a:solidFill>
                <a:effectLst/>
                <a:latin typeface="Courier" panose="02070309020205020404" pitchFamily="49" charset="0"/>
                <a:cs typeface="Thonburi" pitchFamily="2" charset="-34"/>
              </a:rPr>
              <a:t>Weihrich</a:t>
            </a:r>
            <a:r>
              <a:rPr lang="en-US" sz="3200" b="1" dirty="0">
                <a:solidFill>
                  <a:srgbClr val="FFFFFF"/>
                </a:solidFill>
                <a:latin typeface="Courier" panose="02070309020205020404" pitchFamily="49" charset="0"/>
                <a:cs typeface="Thonburi" pitchFamily="2" charset="-34"/>
              </a:rPr>
              <a:t>,</a:t>
            </a:r>
            <a:r>
              <a:rPr lang="en-US" sz="3200" b="1" dirty="0">
                <a:solidFill>
                  <a:srgbClr val="FFFFFF"/>
                </a:solidFill>
                <a:effectLst/>
                <a:latin typeface="Courier" panose="02070309020205020404" pitchFamily="49" charset="0"/>
                <a:cs typeface="Thonburi" pitchFamily="2" charset="-34"/>
              </a:rPr>
              <a:t>1984)  </a:t>
            </a:r>
            <a:r>
              <a:rPr lang="en-US" sz="3200" b="1" dirty="0">
                <a:latin typeface="Gill Sans" panose="020B0502020104020203" pitchFamily="34" charset="-79"/>
                <a:cs typeface="Gill Sans" panose="020B0502020104020203" pitchFamily="34" charset="-79"/>
              </a:rPr>
              <a:t>: </a:t>
            </a:r>
          </a:p>
          <a:p>
            <a:r>
              <a:rPr lang="en-US" sz="3200" b="1" dirty="0">
                <a:latin typeface="Gill Sans" panose="020B0502020104020203" pitchFamily="34" charset="-79"/>
                <a:cs typeface="Gill Sans" panose="020B0502020104020203" pitchFamily="34" charset="-79"/>
              </a:rPr>
              <a:t>			1. Use scientific concept and method instead of rule of thumb.</a:t>
            </a:r>
          </a:p>
          <a:p>
            <a:r>
              <a:rPr lang="en-US" sz="3200" b="1" dirty="0">
                <a:latin typeface="Gill Sans" panose="020B0502020104020203" pitchFamily="34" charset="-79"/>
                <a:cs typeface="Gill Sans" panose="020B0502020104020203" pitchFamily="34" charset="-79"/>
              </a:rPr>
              <a:t>			2. Collective efforts over an individual.</a:t>
            </a:r>
          </a:p>
          <a:p>
            <a:r>
              <a:rPr lang="en-US" sz="3200" b="1" dirty="0">
                <a:latin typeface="Gill Sans" panose="020B0502020104020203" pitchFamily="34" charset="-79"/>
                <a:cs typeface="Gill Sans" panose="020B0502020104020203" pitchFamily="34" charset="-79"/>
              </a:rPr>
              <a:t>			3. Achievement could be realized by cooperative forces rather than separated ones. </a:t>
            </a:r>
          </a:p>
          <a:p>
            <a:r>
              <a:rPr lang="en-US" sz="3200" b="1" dirty="0">
                <a:latin typeface="Gill Sans" panose="020B0502020104020203" pitchFamily="34" charset="-79"/>
                <a:cs typeface="Gill Sans" panose="020B0502020104020203" pitchFamily="34" charset="-79"/>
              </a:rPr>
              <a:t>			4. Work beyond expected goals.</a:t>
            </a:r>
          </a:p>
          <a:p>
            <a:r>
              <a:rPr lang="en-US" sz="3200" b="1" dirty="0">
                <a:latin typeface="Gill Sans" panose="020B0502020104020203" pitchFamily="34" charset="-79"/>
                <a:cs typeface="Gill Sans" panose="020B0502020104020203" pitchFamily="34" charset="-79"/>
              </a:rPr>
              <a:t>			5. Develop personnel according to personnel’s needs or organization’s. </a:t>
            </a:r>
          </a:p>
        </p:txBody>
      </p:sp>
    </p:spTree>
    <p:extLst>
      <p:ext uri="{BB962C8B-B14F-4D97-AF65-F5344CB8AC3E}">
        <p14:creationId xmlns:p14="http://schemas.microsoft.com/office/powerpoint/2010/main" val="27823902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712913"/>
            <a:ext cx="10968652" cy="6001643"/>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3200" b="1" dirty="0">
                <a:solidFill>
                  <a:schemeClr val="accent3">
                    <a:lumMod val="60000"/>
                    <a:lumOff val="40000"/>
                  </a:schemeClr>
                </a:solidFill>
                <a:effectLst/>
                <a:latin typeface="Times New Roman" panose="02020603050405020304" pitchFamily="18" charset="0"/>
                <a:cs typeface="Thonburi" pitchFamily="2" charset="-34"/>
              </a:rPr>
              <a:t> Fayol </a:t>
            </a:r>
            <a:r>
              <a:rPr lang="en-US" sz="3200" b="1" dirty="0">
                <a:effectLst/>
                <a:latin typeface="Gill Sans" panose="020B0502020104020203" pitchFamily="34" charset="-79"/>
                <a:cs typeface="Gill Sans" panose="020B0502020104020203" pitchFamily="34" charset="-79"/>
              </a:rPr>
              <a:t>is the p</a:t>
            </a:r>
            <a:r>
              <a:rPr lang="en-US" sz="3200" b="1" dirty="0">
                <a:latin typeface="Gill Sans" panose="020B0502020104020203" pitchFamily="34" charset="-79"/>
                <a:cs typeface="Gill Sans" panose="020B0502020104020203" pitchFamily="34" charset="-79"/>
              </a:rPr>
              <a:t>ioneer of administrative movement . </a:t>
            </a:r>
          </a:p>
          <a:p>
            <a:r>
              <a:rPr lang="en-US" sz="3200" b="1" dirty="0">
                <a:latin typeface="Gill Sans" panose="020B0502020104020203" pitchFamily="34" charset="-79"/>
                <a:cs typeface="Gill Sans" panose="020B0502020104020203" pitchFamily="34" charset="-79"/>
              </a:rPr>
              <a:t>		 Fourteen management principles by Fayol are (Saman Asawapoom, 2010) </a:t>
            </a:r>
          </a:p>
          <a:p>
            <a:r>
              <a:rPr lang="en-US" sz="3200" b="1" dirty="0">
                <a:latin typeface="Gill Sans" panose="020B0502020104020203" pitchFamily="34" charset="-79"/>
                <a:cs typeface="Gill Sans" panose="020B0502020104020203" pitchFamily="34" charset="-79"/>
              </a:rPr>
              <a:t>			1. Division of Work: grouping similar work as a division. </a:t>
            </a:r>
          </a:p>
          <a:p>
            <a:r>
              <a:rPr lang="en-US" sz="3200" b="1" dirty="0">
                <a:latin typeface="Gill Sans" panose="020B0502020104020203" pitchFamily="34" charset="-79"/>
                <a:cs typeface="Gill Sans" panose="020B0502020104020203" pitchFamily="34" charset="-79"/>
              </a:rPr>
              <a:t>			2. Authority and Responsibility: authority is power to do something but do it with responsibility.</a:t>
            </a:r>
          </a:p>
          <a:p>
            <a:r>
              <a:rPr lang="en-US" sz="3200" b="1" dirty="0">
                <a:latin typeface="Gill Sans" panose="020B0502020104020203" pitchFamily="34" charset="-79"/>
                <a:cs typeface="Gill Sans" panose="020B0502020104020203" pitchFamily="34" charset="-79"/>
              </a:rPr>
              <a:t>			3. Discipline: is an internal force control oneself on track. </a:t>
            </a:r>
          </a:p>
          <a:p>
            <a:r>
              <a:rPr lang="en-US" sz="3200" b="1" dirty="0">
                <a:latin typeface="Gill Sans" panose="020B0502020104020203" pitchFamily="34" charset="-79"/>
                <a:cs typeface="Gill Sans" panose="020B0502020104020203" pitchFamily="34" charset="-79"/>
              </a:rPr>
              <a:t>			4. Unity of Command: only one boss for each group/ team.</a:t>
            </a:r>
          </a:p>
        </p:txBody>
      </p:sp>
    </p:spTree>
    <p:extLst>
      <p:ext uri="{BB962C8B-B14F-4D97-AF65-F5344CB8AC3E}">
        <p14:creationId xmlns:p14="http://schemas.microsoft.com/office/powerpoint/2010/main" val="25548136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712913"/>
            <a:ext cx="10968652" cy="6001643"/>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5. Unity of Direction: one division has one plan and one boss.</a:t>
            </a:r>
          </a:p>
          <a:p>
            <a:r>
              <a:rPr lang="en-US" sz="3200" b="1" dirty="0">
                <a:latin typeface="Gill Sans" panose="020B0502020104020203" pitchFamily="34" charset="-79"/>
                <a:cs typeface="Gill Sans" panose="020B0502020104020203" pitchFamily="34" charset="-79"/>
              </a:rPr>
              <a:t>			6. Subordination of Individual to General Interest: organizational benefit over an individual or subgroup.</a:t>
            </a:r>
          </a:p>
          <a:p>
            <a:r>
              <a:rPr lang="en-US" sz="3200" b="1" dirty="0">
                <a:latin typeface="Gill Sans" panose="020B0502020104020203" pitchFamily="34" charset="-79"/>
                <a:cs typeface="Gill Sans" panose="020B0502020104020203" pitchFamily="34" charset="-79"/>
              </a:rPr>
              <a:t>			7.  Remuneration: benefit and paid method should be fair and justice. </a:t>
            </a:r>
          </a:p>
          <a:p>
            <a:r>
              <a:rPr lang="en-US" sz="3200" b="1" dirty="0">
                <a:latin typeface="Gill Sans" panose="020B0502020104020203" pitchFamily="34" charset="-79"/>
                <a:cs typeface="Gill Sans" panose="020B0502020104020203" pitchFamily="34" charset="-79"/>
              </a:rPr>
              <a:t>			8. Centralization: balance of centralization and decentralization must be appropriate according to each organization.</a:t>
            </a:r>
          </a:p>
          <a:p>
            <a:r>
              <a:rPr lang="en-US" sz="3200" b="1" dirty="0">
                <a:latin typeface="Gill Sans" panose="020B0502020104020203" pitchFamily="34" charset="-79"/>
                <a:cs typeface="Gill Sans" panose="020B0502020104020203" pitchFamily="34" charset="-79"/>
              </a:rPr>
              <a:t>			9. Scalar Chain: direction and controlling must be clear and </a:t>
            </a:r>
            <a:r>
              <a:rPr lang="en-US" sz="3200" b="1" dirty="0" err="1">
                <a:latin typeface="Gill Sans" panose="020B0502020104020203" pitchFamily="34" charset="-79"/>
                <a:cs typeface="Gill Sans" panose="020B0502020104020203" pitchFamily="34" charset="-79"/>
              </a:rPr>
              <a:t>stictly</a:t>
            </a:r>
            <a:r>
              <a:rPr lang="en-US" sz="3200" b="1" dirty="0">
                <a:latin typeface="Gill Sans" panose="020B0502020104020203" pitchFamily="34" charset="-79"/>
                <a:cs typeface="Gill Sans" panose="020B0502020104020203" pitchFamily="34" charset="-79"/>
              </a:rPr>
              <a:t> conformed. </a:t>
            </a:r>
          </a:p>
        </p:txBody>
      </p:sp>
    </p:spTree>
    <p:extLst>
      <p:ext uri="{BB962C8B-B14F-4D97-AF65-F5344CB8AC3E}">
        <p14:creationId xmlns:p14="http://schemas.microsoft.com/office/powerpoint/2010/main" val="28247399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712913"/>
            <a:ext cx="10968652" cy="5016758"/>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3200" b="1" dirty="0">
                <a:solidFill>
                  <a:srgbClr val="FFFF0B"/>
                </a:solidFill>
                <a:effectLst/>
                <a:latin typeface="Times New Roman" panose="02020603050405020304" pitchFamily="18" charset="0"/>
                <a:cs typeface="Thonburi" pitchFamily="2" charset="-34"/>
              </a:rPr>
              <a:t> </a:t>
            </a:r>
            <a:r>
              <a:rPr lang="en-US" sz="3200" b="1" dirty="0">
                <a:latin typeface="Gill Sans" panose="020B0502020104020203" pitchFamily="34" charset="-79"/>
                <a:cs typeface="Gill Sans" panose="020B0502020104020203" pitchFamily="34" charset="-79"/>
              </a:rPr>
              <a:t>	10. Order: resources, people, materials, and processes should be orderly arranged. </a:t>
            </a:r>
          </a:p>
          <a:p>
            <a:r>
              <a:rPr lang="en-US" sz="3200" b="1" dirty="0">
                <a:latin typeface="Gill Sans" panose="020B0502020104020203" pitchFamily="34" charset="-79"/>
                <a:cs typeface="Gill Sans" panose="020B0502020104020203" pitchFamily="34" charset="-79"/>
              </a:rPr>
              <a:t>			11.  Equity: all has to be fair and respectful. </a:t>
            </a:r>
          </a:p>
          <a:p>
            <a:r>
              <a:rPr lang="en-US" sz="3200" b="1" dirty="0">
                <a:latin typeface="Gill Sans" panose="020B0502020104020203" pitchFamily="34" charset="-79"/>
                <a:cs typeface="Gill Sans" panose="020B0502020104020203" pitchFamily="34" charset="-79"/>
              </a:rPr>
              <a:t>			12.  Stability of Personnel: work stability is inspirational for personnel [but not without appropriate behaviors]. </a:t>
            </a:r>
          </a:p>
          <a:p>
            <a:r>
              <a:rPr lang="en-US" sz="3200" b="1" dirty="0">
                <a:latin typeface="Gill Sans" panose="020B0502020104020203" pitchFamily="34" charset="-79"/>
                <a:cs typeface="Gill Sans" panose="020B0502020104020203" pitchFamily="34" charset="-79"/>
              </a:rPr>
              <a:t>			13. Initiative: all personnel should be supported and allowed to feel free to initiate. </a:t>
            </a:r>
          </a:p>
          <a:p>
            <a:r>
              <a:rPr lang="en-US" sz="3200" b="1" dirty="0">
                <a:latin typeface="Gill Sans" panose="020B0502020104020203" pitchFamily="34" charset="-79"/>
                <a:cs typeface="Gill Sans" panose="020B0502020104020203" pitchFamily="34" charset="-79"/>
              </a:rPr>
              <a:t>			14. Esprit de Corps: teams, commitment, and sprit is important. </a:t>
            </a:r>
          </a:p>
        </p:txBody>
      </p:sp>
    </p:spTree>
    <p:extLst>
      <p:ext uri="{BB962C8B-B14F-4D97-AF65-F5344CB8AC3E}">
        <p14:creationId xmlns:p14="http://schemas.microsoft.com/office/powerpoint/2010/main" val="20897165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637648"/>
            <a:ext cx="10968652" cy="6186309"/>
          </a:xfrm>
          <a:prstGeom prst="rect">
            <a:avLst/>
          </a:prstGeom>
          <a:noFill/>
        </p:spPr>
        <p:txBody>
          <a:bodyPr wrap="square">
            <a:spAutoFit/>
          </a:bodyPr>
          <a:lstStyle/>
          <a:p>
            <a:r>
              <a:rPr lang="en-US" sz="3600" b="1" dirty="0">
                <a:latin typeface="Gill Sans" panose="020B0502020104020203" pitchFamily="34" charset="-79"/>
                <a:cs typeface="Gill Sans" panose="020B0502020104020203" pitchFamily="34" charset="-79"/>
              </a:rPr>
              <a:t>			</a:t>
            </a:r>
            <a:r>
              <a:rPr lang="en-US" sz="3600" b="1" dirty="0">
                <a:solidFill>
                  <a:srgbClr val="FFFF00"/>
                </a:solidFill>
                <a:latin typeface="Gill Sans" panose="020B0502020104020203" pitchFamily="34" charset="-79"/>
                <a:cs typeface="Gill Sans" panose="020B0502020104020203" pitchFamily="34" charset="-79"/>
              </a:rPr>
              <a:t>3. Human Relations Era</a:t>
            </a:r>
          </a:p>
          <a:p>
            <a:r>
              <a:rPr lang="en-US" sz="3600" b="1" dirty="0">
                <a:latin typeface="Gill Sans" panose="020B0502020104020203" pitchFamily="34" charset="-79"/>
                <a:cs typeface="Gill Sans" panose="020B0502020104020203" pitchFamily="34" charset="-79"/>
              </a:rPr>
              <a:t>			 This movement is accredited to Hawthorne studies at Hawthorne Plant of Western Electric near Chicago by Elton Mayo and others (Lunenberg &amp; Ornstein, 1991). </a:t>
            </a:r>
          </a:p>
          <a:p>
            <a:r>
              <a:rPr lang="en-US" sz="3600" b="1" dirty="0">
                <a:latin typeface="Gill Sans" panose="020B0502020104020203" pitchFamily="34" charset="-79"/>
                <a:cs typeface="Gill Sans" panose="020B0502020104020203" pitchFamily="34" charset="-79"/>
              </a:rPr>
              <a:t>			   The objective of this study was to find out whether working environment had affects to productivities by using light as intervening variable: dim light to bright light, expecting appropriate light was the most effective. </a:t>
            </a:r>
          </a:p>
          <a:p>
            <a:r>
              <a:rPr lang="en-US" sz="3600" b="1" dirty="0">
                <a:latin typeface="Gill Sans" panose="020B0502020104020203" pitchFamily="34" charset="-79"/>
                <a:cs typeface="Gill Sans" panose="020B0502020104020203" pitchFamily="34" charset="-79"/>
              </a:rPr>
              <a:t>	</a:t>
            </a:r>
          </a:p>
        </p:txBody>
      </p:sp>
    </p:spTree>
    <p:extLst>
      <p:ext uri="{BB962C8B-B14F-4D97-AF65-F5344CB8AC3E}">
        <p14:creationId xmlns:p14="http://schemas.microsoft.com/office/powerpoint/2010/main" val="11673306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637648"/>
            <a:ext cx="10968652" cy="6186309"/>
          </a:xfrm>
          <a:prstGeom prst="rect">
            <a:avLst/>
          </a:prstGeom>
          <a:noFill/>
        </p:spPr>
        <p:txBody>
          <a:bodyPr wrap="square">
            <a:spAutoFit/>
          </a:bodyPr>
          <a:lstStyle/>
          <a:p>
            <a:r>
              <a:rPr lang="en-US" sz="3600" b="1" dirty="0">
                <a:latin typeface="Gill Sans" panose="020B0502020104020203" pitchFamily="34" charset="-79"/>
                <a:cs typeface="Gill Sans" panose="020B0502020104020203" pitchFamily="34" charset="-79"/>
              </a:rPr>
              <a:t>			The findings did not prove the hypothesis. Further studies revealed that the productivities were related to co-researchers: the more humanized co-researchers, the more productive. </a:t>
            </a:r>
            <a:br>
              <a:rPr lang="en-US" sz="3600" b="1" dirty="0">
                <a:latin typeface="Gill Sans" panose="020B0502020104020203" pitchFamily="34" charset="-79"/>
                <a:cs typeface="Gill Sans" panose="020B0502020104020203" pitchFamily="34" charset="-79"/>
              </a:rPr>
            </a:br>
            <a:endParaRPr lang="en-US" sz="3600" b="1" dirty="0">
              <a:latin typeface="Gill Sans" panose="020B0502020104020203" pitchFamily="34" charset="-79"/>
              <a:cs typeface="Gill Sans" panose="020B0502020104020203" pitchFamily="34" charset="-79"/>
            </a:endParaRPr>
          </a:p>
          <a:p>
            <a:r>
              <a:rPr lang="en-US" sz="3600" b="1" dirty="0">
                <a:latin typeface="Gill Sans" panose="020B0502020104020203" pitchFamily="34" charset="-79"/>
                <a:cs typeface="Gill Sans" panose="020B0502020104020203" pitchFamily="34" charset="-79"/>
              </a:rPr>
              <a:t>			The findings of this study turned attention more onto human factors, leading to the new movement in administration: The Human Relation Era. </a:t>
            </a:r>
          </a:p>
          <a:p>
            <a:r>
              <a:rPr lang="en-US" sz="3600" b="1" dirty="0">
                <a:latin typeface="Gill Sans" panose="020B0502020104020203" pitchFamily="34" charset="-79"/>
                <a:cs typeface="Gill Sans" panose="020B0502020104020203" pitchFamily="34" charset="-79"/>
              </a:rPr>
              <a:t>	</a:t>
            </a:r>
          </a:p>
        </p:txBody>
      </p:sp>
    </p:spTree>
    <p:extLst>
      <p:ext uri="{BB962C8B-B14F-4D97-AF65-F5344CB8AC3E}">
        <p14:creationId xmlns:p14="http://schemas.microsoft.com/office/powerpoint/2010/main" val="38083878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637648"/>
            <a:ext cx="10968652" cy="2308324"/>
          </a:xfrm>
          <a:prstGeom prst="rect">
            <a:avLst/>
          </a:prstGeom>
          <a:noFill/>
        </p:spPr>
        <p:txBody>
          <a:bodyPr wrap="square">
            <a:spAutoFit/>
          </a:bodyPr>
          <a:lstStyle/>
          <a:p>
            <a:r>
              <a:rPr lang="en-US" sz="3600" b="1" dirty="0">
                <a:latin typeface="Gill Sans" panose="020B0502020104020203" pitchFamily="34" charset="-79"/>
                <a:cs typeface="Gill Sans" panose="020B0502020104020203" pitchFamily="34" charset="-79"/>
              </a:rPr>
              <a:t>			Other contributors to Human Relation Movement were Kurt Lewin (group dynamic), Car; Rogers (counseling approach), Jacob Moreno (interpersonal relations) 	</a:t>
            </a:r>
          </a:p>
        </p:txBody>
      </p:sp>
      <p:sp>
        <p:nvSpPr>
          <p:cNvPr id="3" name="TextBox 2">
            <a:extLst>
              <a:ext uri="{FF2B5EF4-FFF2-40B4-BE49-F238E27FC236}">
                <a16:creationId xmlns:a16="http://schemas.microsoft.com/office/drawing/2014/main" id="{CA197080-63F8-441D-034F-03A1E66F374E}"/>
              </a:ext>
            </a:extLst>
          </p:cNvPr>
          <p:cNvSpPr txBox="1"/>
          <p:nvPr/>
        </p:nvSpPr>
        <p:spPr>
          <a:xfrm>
            <a:off x="903030" y="3250849"/>
            <a:ext cx="10968652" cy="3416320"/>
          </a:xfrm>
          <a:prstGeom prst="rect">
            <a:avLst/>
          </a:prstGeom>
          <a:noFill/>
        </p:spPr>
        <p:txBody>
          <a:bodyPr wrap="square">
            <a:spAutoFit/>
          </a:bodyPr>
          <a:lstStyle/>
          <a:p>
            <a:r>
              <a:rPr lang="en-US" sz="3600" b="1" dirty="0">
                <a:latin typeface="Gill Sans" panose="020B0502020104020203" pitchFamily="34" charset="-79"/>
                <a:cs typeface="Gill Sans" panose="020B0502020104020203" pitchFamily="34" charset="-79"/>
              </a:rPr>
              <a:t>			Majors assumptions of human relations approach (Lunenberg &amp; Ornstein, 1991). include:</a:t>
            </a:r>
          </a:p>
          <a:p>
            <a:r>
              <a:rPr lang="en-US" sz="3600" b="1" dirty="0">
                <a:latin typeface="Gill Sans" panose="020B0502020104020203" pitchFamily="34" charset="-79"/>
                <a:cs typeface="Gill Sans" panose="020B0502020104020203" pitchFamily="34" charset="-79"/>
              </a:rPr>
              <a:t>			1. Employees are motivated by social and psychologic needs, and economic incentives.</a:t>
            </a:r>
          </a:p>
        </p:txBody>
      </p:sp>
    </p:spTree>
    <p:extLst>
      <p:ext uri="{BB962C8B-B14F-4D97-AF65-F5344CB8AC3E}">
        <p14:creationId xmlns:p14="http://schemas.microsoft.com/office/powerpoint/2010/main" val="74562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758671"/>
            <a:ext cx="10968652" cy="5632311"/>
          </a:xfrm>
          <a:prstGeom prst="rect">
            <a:avLst/>
          </a:prstGeom>
          <a:noFill/>
        </p:spPr>
        <p:txBody>
          <a:bodyPr wrap="square">
            <a:spAutoFit/>
          </a:bodyPr>
          <a:lstStyle/>
          <a:p>
            <a:r>
              <a:rPr lang="en-US" sz="3600" b="1" dirty="0">
                <a:latin typeface="Gill Sans" panose="020B0502020104020203" pitchFamily="34" charset="-79"/>
                <a:cs typeface="Gill Sans" panose="020B0502020104020203" pitchFamily="34" charset="-79"/>
              </a:rPr>
              <a:t>			2. These needs mainly include recognition, belongingness, and security. </a:t>
            </a:r>
          </a:p>
          <a:p>
            <a:r>
              <a:rPr lang="en-US" sz="3600" b="1" dirty="0">
                <a:latin typeface="Gill Sans" panose="020B0502020104020203" pitchFamily="34" charset="-79"/>
                <a:cs typeface="Gill Sans" panose="020B0502020104020203" pitchFamily="34" charset="-79"/>
              </a:rPr>
              <a:t>			3. An individual perceptions, beliefs, motivations, cognition, responses to frustration, values and the likes affect behaviors in organizations. </a:t>
            </a:r>
          </a:p>
          <a:p>
            <a:r>
              <a:rPr lang="en-US" sz="3600" b="1" dirty="0">
                <a:latin typeface="Gill Sans" panose="020B0502020104020203" pitchFamily="34" charset="-79"/>
                <a:cs typeface="Gill Sans" panose="020B0502020104020203" pitchFamily="34" charset="-79"/>
              </a:rPr>
              <a:t>			4. Organizational members tends to develop informal social organization, which might help or hinder management. </a:t>
            </a:r>
          </a:p>
          <a:p>
            <a:r>
              <a:rPr lang="en-US" sz="3600" b="1" dirty="0">
                <a:latin typeface="Gill Sans" panose="020B0502020104020203" pitchFamily="34" charset="-79"/>
                <a:cs typeface="Gill Sans" panose="020B0502020104020203" pitchFamily="34" charset="-79"/>
              </a:rPr>
              <a:t>			</a:t>
            </a:r>
          </a:p>
        </p:txBody>
      </p:sp>
    </p:spTree>
    <p:extLst>
      <p:ext uri="{BB962C8B-B14F-4D97-AF65-F5344CB8AC3E}">
        <p14:creationId xmlns:p14="http://schemas.microsoft.com/office/powerpoint/2010/main" val="184537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489731"/>
            <a:ext cx="10968652" cy="6186309"/>
          </a:xfrm>
          <a:prstGeom prst="rect">
            <a:avLst/>
          </a:prstGeom>
          <a:noFill/>
        </p:spPr>
        <p:txBody>
          <a:bodyPr wrap="square">
            <a:spAutoFit/>
          </a:bodyPr>
          <a:lstStyle/>
          <a:p>
            <a:r>
              <a:rPr lang="en-US" sz="3600" b="1" dirty="0">
                <a:latin typeface="Gill Sans" panose="020B0502020104020203" pitchFamily="34" charset="-79"/>
                <a:cs typeface="Gill Sans" panose="020B0502020104020203" pitchFamily="34" charset="-79"/>
              </a:rPr>
              <a:t>			5. Group behaviors might depend on informal social groups, which created their own norms and might lead to other behaviors such as team efforts, conflict between groups, group loyalty, social conformity, communication patterns, and so on. </a:t>
            </a:r>
          </a:p>
          <a:p>
            <a:r>
              <a:rPr lang="en-US" sz="3600" b="1" dirty="0">
                <a:latin typeface="Gill Sans" panose="020B0502020104020203" pitchFamily="34" charset="-79"/>
                <a:cs typeface="Gill Sans" panose="020B0502020104020203" pitchFamily="34" charset="-79"/>
              </a:rPr>
              <a:t>			6. Employees have higher morale and work harder under supportive management. </a:t>
            </a:r>
          </a:p>
          <a:p>
            <a:r>
              <a:rPr lang="en-US" sz="3600" b="1" dirty="0">
                <a:latin typeface="Gill Sans" panose="020B0502020104020203" pitchFamily="34" charset="-79"/>
                <a:cs typeface="Gill Sans" panose="020B0502020104020203" pitchFamily="34" charset="-79"/>
              </a:rPr>
              <a:t>			7. Communication, power, influence, authority, motivation, and manipulation are important relationships. </a:t>
            </a:r>
          </a:p>
        </p:txBody>
      </p:sp>
    </p:spTree>
    <p:extLst>
      <p:ext uri="{BB962C8B-B14F-4D97-AF65-F5344CB8AC3E}">
        <p14:creationId xmlns:p14="http://schemas.microsoft.com/office/powerpoint/2010/main" val="16073260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750630" y="745224"/>
            <a:ext cx="10968652" cy="4524315"/>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3200" b="1" dirty="0">
                <a:solidFill>
                  <a:srgbClr val="FFFF00"/>
                </a:solidFill>
                <a:latin typeface="Gill Sans" panose="020B0502020104020203" pitchFamily="34" charset="-79"/>
                <a:cs typeface="Gill Sans" panose="020B0502020104020203" pitchFamily="34" charset="-79"/>
              </a:rPr>
              <a:t>4. Modern Era</a:t>
            </a:r>
            <a:r>
              <a:rPr lang="en-US" sz="3200" b="1" dirty="0">
                <a:latin typeface="Gill Sans" panose="020B0502020104020203" pitchFamily="34" charset="-79"/>
                <a:cs typeface="Gill Sans" panose="020B0502020104020203" pitchFamily="34" charset="-79"/>
              </a:rPr>
              <a:t>	</a:t>
            </a:r>
          </a:p>
          <a:p>
            <a:r>
              <a:rPr lang="en-US" sz="3200" b="1" dirty="0">
                <a:latin typeface="Gill Sans" panose="020B0502020104020203" pitchFamily="34" charset="-79"/>
                <a:cs typeface="Gill Sans" panose="020B0502020104020203" pitchFamily="34" charset="-79"/>
              </a:rPr>
              <a:t>			    Modern movements on organization and administration root from early movements but more applicable to specific designs and practices such as Total Quality Management, Objective-based Management, School-based Management, Educational Leadership, Transformational Leadership, Bench-marking Approach, etc.</a:t>
            </a:r>
          </a:p>
          <a:p>
            <a:r>
              <a:rPr lang="en-US" sz="3200" b="1" dirty="0">
                <a:latin typeface="Gill Sans" panose="020B0502020104020203" pitchFamily="34" charset="-79"/>
                <a:cs typeface="Gill Sans" panose="020B0502020104020203" pitchFamily="34" charset="-79"/>
              </a:rPr>
              <a:t>	</a:t>
            </a:r>
          </a:p>
        </p:txBody>
      </p:sp>
    </p:spTree>
    <p:extLst>
      <p:ext uri="{BB962C8B-B14F-4D97-AF65-F5344CB8AC3E}">
        <p14:creationId xmlns:p14="http://schemas.microsoft.com/office/powerpoint/2010/main" val="3256818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914427"/>
            <a:ext cx="10354234" cy="4524315"/>
          </a:xfrm>
          <a:prstGeom prst="rect">
            <a:avLst/>
          </a:prstGeom>
          <a:noFill/>
        </p:spPr>
        <p:txBody>
          <a:bodyPr wrap="square">
            <a:spAutoFit/>
          </a:bodyPr>
          <a:lstStyle/>
          <a:p>
            <a:r>
              <a:rPr lang="th-TH" sz="2400" b="1" dirty="0">
                <a:latin typeface="Gill Sans" panose="020B0502020104020203" pitchFamily="34" charset="-79"/>
                <a:cs typeface="Gill Sans" panose="020B0502020104020203" pitchFamily="34" charset="-79"/>
              </a:rPr>
              <a:t>	</a:t>
            </a:r>
            <a:r>
              <a:rPr lang="en-US" sz="2400" b="1" dirty="0">
                <a:latin typeface="Gill Sans" panose="020B0502020104020203" pitchFamily="34" charset="-79"/>
                <a:cs typeface="Gill Sans" panose="020B0502020104020203" pitchFamily="34" charset="-79"/>
              </a:rPr>
              <a:t>The first semester: </a:t>
            </a:r>
          </a:p>
          <a:p>
            <a:r>
              <a:rPr lang="en-US" sz="2400" b="1" dirty="0">
                <a:latin typeface="Gill Sans" panose="020B0502020104020203" pitchFamily="34" charset="-79"/>
                <a:cs typeface="Gill Sans" panose="020B0502020104020203" pitchFamily="34" charset="-79"/>
              </a:rPr>
              <a:t>		All student take 4 courses: </a:t>
            </a:r>
          </a:p>
          <a:p>
            <a:r>
              <a:rPr lang="en-US" sz="2400" b="1" dirty="0">
                <a:latin typeface="Gill Sans" panose="020B0502020104020203" pitchFamily="34" charset="-79"/>
                <a:cs typeface="Gill Sans" panose="020B0502020104020203" pitchFamily="34" charset="-79"/>
              </a:rPr>
              <a:t>		1. 1067302: Concepts, Theories, and Trends on Educational Administration (Compulsory Course: CC)</a:t>
            </a:r>
          </a:p>
          <a:p>
            <a:r>
              <a:rPr lang="en-US" sz="2400" b="1" dirty="0">
                <a:latin typeface="Gill Sans" panose="020B0502020104020203" pitchFamily="34" charset="-79"/>
                <a:cs typeface="Gill Sans" panose="020B0502020104020203" pitchFamily="34" charset="-79"/>
              </a:rPr>
              <a:t> 		2. 1067602: Administration of Educational Resources (CC)</a:t>
            </a:r>
          </a:p>
          <a:p>
            <a:r>
              <a:rPr lang="en-US" sz="2400" b="1" dirty="0">
                <a:latin typeface="Gill Sans" panose="020B0502020104020203" pitchFamily="34" charset="-79"/>
                <a:cs typeface="Gill Sans" panose="020B0502020104020203" pitchFamily="34" charset="-79"/>
              </a:rPr>
              <a:t>		3. 1067911: Seminar in Educational Administration (Elective Course: EC)</a:t>
            </a:r>
          </a:p>
          <a:p>
            <a:r>
              <a:rPr lang="en-US" sz="2400" b="1" dirty="0">
                <a:latin typeface="Gill Sans" panose="020B0502020104020203" pitchFamily="34" charset="-79"/>
                <a:cs typeface="Gill Sans" panose="020B0502020104020203" pitchFamily="34" charset="-79"/>
              </a:rPr>
              <a:t>		4. 1067909: Research Methodology in Educational Administration (Related Course: RC)</a:t>
            </a:r>
          </a:p>
          <a:p>
            <a:endParaRPr lang="en-US" sz="2400" b="1" dirty="0">
              <a:latin typeface="Gill Sans" panose="020B0502020104020203" pitchFamily="34" charset="-79"/>
              <a:cs typeface="Gill Sans" panose="020B0502020104020203" pitchFamily="34" charset="-79"/>
            </a:endParaRPr>
          </a:p>
          <a:p>
            <a:r>
              <a:rPr lang="en-US" sz="2400" b="1" dirty="0">
                <a:latin typeface="Gill Sans" panose="020B0502020104020203" pitchFamily="34" charset="-79"/>
                <a:cs typeface="Gill Sans" panose="020B0502020104020203" pitchFamily="34" charset="-79"/>
              </a:rPr>
              <a:t>		 Provision is conducted in block course manner, both onsite  and online, with two or more instructors. </a:t>
            </a:r>
            <a:endParaRPr lang="th-TH" sz="2400" b="1" dirty="0">
              <a:latin typeface="Gill Sans" panose="020B0502020104020203" pitchFamily="34" charset="-79"/>
              <a:cs typeface="Gill Sans" panose="020B0502020104020203" pitchFamily="34" charset="-79"/>
            </a:endParaRPr>
          </a:p>
        </p:txBody>
      </p:sp>
    </p:spTree>
    <p:extLst>
      <p:ext uri="{BB962C8B-B14F-4D97-AF65-F5344CB8AC3E}">
        <p14:creationId xmlns:p14="http://schemas.microsoft.com/office/powerpoint/2010/main" val="20161434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276131" y="1535979"/>
            <a:ext cx="11349814" cy="3600986"/>
          </a:xfrm>
          <a:prstGeom prst="rect">
            <a:avLst/>
          </a:prstGeom>
          <a:noFill/>
        </p:spPr>
        <p:txBody>
          <a:bodyPr wrap="square">
            <a:spAutoFit/>
          </a:bodyPr>
          <a:lstStyle/>
          <a:p>
            <a:r>
              <a:rPr lang="en-US" sz="3200" b="1" dirty="0">
                <a:latin typeface="Gill Sans" panose="020B0502020104020203" pitchFamily="34" charset="-79"/>
                <a:cs typeface="Gill Sans" panose="020B0502020104020203" pitchFamily="34" charset="-79"/>
              </a:rPr>
              <a:t>	</a:t>
            </a:r>
            <a:r>
              <a:rPr lang="en-US" sz="2800" b="1" dirty="0">
                <a:solidFill>
                  <a:srgbClr val="FFFF00"/>
                </a:solidFill>
                <a:latin typeface="Angsana New" panose="02020603050405020304" pitchFamily="18" charset="-34"/>
                <a:cs typeface="Angsana New" panose="02020603050405020304" pitchFamily="18" charset="-34"/>
              </a:rPr>
              <a:t>Reference resources</a:t>
            </a:r>
            <a:r>
              <a:rPr lang="en-US" sz="2800" b="1" dirty="0">
                <a:latin typeface="Angsana New" panose="02020603050405020304" pitchFamily="18" charset="-34"/>
                <a:cs typeface="Angsana New" panose="02020603050405020304" pitchFamily="18" charset="-34"/>
              </a:rPr>
              <a:t>	</a:t>
            </a:r>
          </a:p>
          <a:p>
            <a:r>
              <a:rPr lang="en-US" sz="2800" b="1" dirty="0">
                <a:latin typeface="Angsana New" panose="02020603050405020304" pitchFamily="18" charset="-34"/>
                <a:cs typeface="Angsana New" panose="02020603050405020304" pitchFamily="18" charset="-34"/>
              </a:rPr>
              <a:t>	</a:t>
            </a:r>
            <a:r>
              <a:rPr lang="en-US" sz="2800" dirty="0">
                <a:latin typeface="Angsana New" panose="02020603050405020304" pitchFamily="18" charset="-34"/>
                <a:cs typeface="Angsana New" panose="02020603050405020304" pitchFamily="18" charset="-34"/>
              </a:rPr>
              <a:t>	Hoy,W.K.&amp;</a:t>
            </a:r>
            <a:r>
              <a:rPr lang="en-US" sz="2800" dirty="0" err="1">
                <a:latin typeface="Angsana New" panose="02020603050405020304" pitchFamily="18" charset="-34"/>
                <a:cs typeface="Angsana New" panose="02020603050405020304" pitchFamily="18" charset="-34"/>
              </a:rPr>
              <a:t>Miskel</a:t>
            </a:r>
            <a:r>
              <a:rPr lang="en-US" sz="2800" dirty="0">
                <a:latin typeface="Angsana New" panose="02020603050405020304" pitchFamily="18" charset="-34"/>
                <a:cs typeface="Angsana New" panose="02020603050405020304" pitchFamily="18" charset="-34"/>
              </a:rPr>
              <a:t>, C.G. (7</a:t>
            </a:r>
            <a:r>
              <a:rPr lang="en-US" sz="2800" baseline="30000" dirty="0">
                <a:latin typeface="Angsana New" panose="02020603050405020304" pitchFamily="18" charset="-34"/>
                <a:cs typeface="Angsana New" panose="02020603050405020304" pitchFamily="18" charset="-34"/>
              </a:rPr>
              <a:t>th</a:t>
            </a:r>
            <a:r>
              <a:rPr lang="en-US" sz="2800" dirty="0">
                <a:latin typeface="Angsana New" panose="02020603050405020304" pitchFamily="18" charset="-34"/>
                <a:cs typeface="Angsana New" panose="02020603050405020304" pitchFamily="18" charset="-34"/>
              </a:rPr>
              <a:t>ed., 2005) Educational Administration: Theory, Research, and Practice. </a:t>
            </a:r>
          </a:p>
          <a:p>
            <a:r>
              <a:rPr lang="en-US" sz="2800" dirty="0">
                <a:latin typeface="Angsana New" panose="02020603050405020304" pitchFamily="18" charset="-34"/>
                <a:cs typeface="Angsana New" panose="02020603050405020304" pitchFamily="18" charset="-34"/>
              </a:rPr>
              <a:t>	Gulick, L &amp; </a:t>
            </a:r>
            <a:r>
              <a:rPr lang="en-US" sz="2800" dirty="0" err="1">
                <a:latin typeface="Angsana New" panose="02020603050405020304" pitchFamily="18" charset="-34"/>
                <a:cs typeface="Angsana New" panose="02020603050405020304" pitchFamily="18" charset="-34"/>
              </a:rPr>
              <a:t>Urwick</a:t>
            </a:r>
            <a:r>
              <a:rPr lang="en-US" sz="2800" dirty="0">
                <a:latin typeface="Angsana New" panose="02020603050405020304" pitchFamily="18" charset="-34"/>
                <a:cs typeface="Angsana New" panose="02020603050405020304" pitchFamily="18" charset="-34"/>
              </a:rPr>
              <a:t>, </a:t>
            </a:r>
            <a:r>
              <a:rPr lang="en-US" sz="2800" dirty="0" err="1">
                <a:latin typeface="Angsana New" panose="02020603050405020304" pitchFamily="18" charset="-34"/>
                <a:cs typeface="Angsana New" panose="02020603050405020304" pitchFamily="18" charset="-34"/>
              </a:rPr>
              <a:t>L.,edited</a:t>
            </a:r>
            <a:r>
              <a:rPr lang="en-US" sz="2800" dirty="0">
                <a:latin typeface="Angsana New" panose="02020603050405020304" pitchFamily="18" charset="-34"/>
                <a:cs typeface="Angsana New" panose="02020603050405020304" pitchFamily="18" charset="-34"/>
              </a:rPr>
              <a:t>. (1937,Reprinte in 1973). Papers on the Science of Administration.</a:t>
            </a:r>
          </a:p>
          <a:p>
            <a:r>
              <a:rPr lang="en-US" sz="2800" dirty="0">
                <a:latin typeface="Angsana New" panose="02020603050405020304" pitchFamily="18" charset="-34"/>
                <a:cs typeface="Angsana New" panose="02020603050405020304" pitchFamily="18" charset="-34"/>
              </a:rPr>
              <a:t>	 Lunenberg, F.C &amp; Ornstein, A.C. (5</a:t>
            </a:r>
            <a:r>
              <a:rPr lang="en-US" sz="2800" baseline="30000" dirty="0">
                <a:latin typeface="Angsana New" panose="02020603050405020304" pitchFamily="18" charset="-34"/>
                <a:cs typeface="Angsana New" panose="02020603050405020304" pitchFamily="18" charset="-34"/>
              </a:rPr>
              <a:t>th </a:t>
            </a:r>
            <a:r>
              <a:rPr lang="en-US" sz="2800" dirty="0">
                <a:latin typeface="Angsana New" panose="02020603050405020304" pitchFamily="18" charset="-34"/>
                <a:cs typeface="Angsana New" panose="02020603050405020304" pitchFamily="18" charset="-34"/>
              </a:rPr>
              <a:t>ed.,2005) Educational Administration.</a:t>
            </a:r>
          </a:p>
          <a:p>
            <a:r>
              <a:rPr lang="en-US" sz="2800" dirty="0">
                <a:latin typeface="Angsana New" panose="02020603050405020304" pitchFamily="18" charset="-34"/>
                <a:cs typeface="Angsana New" panose="02020603050405020304" pitchFamily="18" charset="-34"/>
              </a:rPr>
              <a:t>	Saman Asawapoom. (3</a:t>
            </a:r>
            <a:r>
              <a:rPr lang="en-US" sz="2800" baseline="30000" dirty="0">
                <a:latin typeface="Angsana New" panose="02020603050405020304" pitchFamily="18" charset="-34"/>
                <a:cs typeface="Angsana New" panose="02020603050405020304" pitchFamily="18" charset="-34"/>
              </a:rPr>
              <a:t>rd</a:t>
            </a:r>
            <a:r>
              <a:rPr lang="en-US" sz="2800" dirty="0">
                <a:latin typeface="Angsana New" panose="02020603050405020304" pitchFamily="18" charset="-34"/>
                <a:cs typeface="Angsana New" panose="02020603050405020304" pitchFamily="18" charset="-34"/>
              </a:rPr>
              <a:t>ed.5</a:t>
            </a:r>
            <a:r>
              <a:rPr lang="en-US" sz="2800" baseline="30000" dirty="0">
                <a:latin typeface="Angsana New" panose="02020603050405020304" pitchFamily="18" charset="-34"/>
                <a:cs typeface="Angsana New" panose="02020603050405020304" pitchFamily="18" charset="-34"/>
              </a:rPr>
              <a:t>th </a:t>
            </a:r>
            <a:r>
              <a:rPr lang="en-US" sz="2800" dirty="0">
                <a:latin typeface="Angsana New" panose="02020603050405020304" pitchFamily="18" charset="-34"/>
                <a:cs typeface="Angsana New" panose="02020603050405020304" pitchFamily="18" charset="-34"/>
              </a:rPr>
              <a:t>printed, 2010). New Era Educational Administration: Principles, Theories, and 			Practices.</a:t>
            </a:r>
          </a:p>
          <a:p>
            <a:r>
              <a:rPr lang="en-US" sz="2800" dirty="0">
                <a:latin typeface="Angsana New" panose="02020603050405020304" pitchFamily="18" charset="-34"/>
                <a:cs typeface="Angsana New" panose="02020603050405020304" pitchFamily="18" charset="-34"/>
              </a:rPr>
              <a:t>	Saman Asawapoom. (2014). 	Educational Institution Administration according to the Ne Era Reform</a:t>
            </a:r>
          </a:p>
          <a:p>
            <a:r>
              <a:rPr lang="en-US" sz="2800" dirty="0">
                <a:latin typeface="Angsana New" panose="02020603050405020304" pitchFamily="18" charset="-34"/>
                <a:cs typeface="Angsana New" panose="02020603050405020304" pitchFamily="18" charset="-34"/>
              </a:rPr>
              <a:t>	</a:t>
            </a:r>
          </a:p>
        </p:txBody>
      </p:sp>
    </p:spTree>
    <p:extLst>
      <p:ext uri="{BB962C8B-B14F-4D97-AF65-F5344CB8AC3E}">
        <p14:creationId xmlns:p14="http://schemas.microsoft.com/office/powerpoint/2010/main" val="4082112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887AF2-A245-A09A-A2C4-30551FD9DD7E}"/>
              </a:ext>
            </a:extLst>
          </p:cNvPr>
          <p:cNvSpPr txBox="1"/>
          <p:nvPr/>
        </p:nvSpPr>
        <p:spPr>
          <a:xfrm>
            <a:off x="1075764" y="2828836"/>
            <a:ext cx="9090211" cy="1077218"/>
          </a:xfrm>
          <a:prstGeom prst="rect">
            <a:avLst/>
          </a:prstGeom>
          <a:noFill/>
        </p:spPr>
        <p:txBody>
          <a:bodyPr wrap="square">
            <a:spAutoFit/>
          </a:bodyPr>
          <a:lstStyle/>
          <a:p>
            <a:r>
              <a:rPr lang="th-TH" sz="3200" b="1" dirty="0">
                <a:solidFill>
                  <a:srgbClr val="FFFFFF"/>
                </a:solidFill>
                <a:effectLst/>
                <a:latin typeface="Thonburi" pitchFamily="2" charset="-34"/>
                <a:cs typeface="Thonburi" pitchFamily="2" charset="-34"/>
              </a:rPr>
              <a:t>เชิญแลกเปลี่ยนเรียนรู้เพิ่มเติมครับ</a:t>
            </a:r>
            <a:endParaRPr lang="th-TH" sz="3200" dirty="0">
              <a:solidFill>
                <a:srgbClr val="FFFFFF"/>
              </a:solidFill>
              <a:effectLst/>
              <a:latin typeface="Gill Sans" panose="020B0502020104020203" pitchFamily="34" charset="-79"/>
              <a:cs typeface="Gill Sans" panose="020B0502020104020203" pitchFamily="34" charset="-79"/>
            </a:endParaRPr>
          </a:p>
          <a:p>
            <a:r>
              <a:rPr lang="en-US" sz="3200" u="sng" dirty="0">
                <a:solidFill>
                  <a:srgbClr val="E4740A"/>
                </a:solidFill>
                <a:effectLst/>
                <a:latin typeface="Gill Sans" panose="020B0502020104020203" pitchFamily="34" charset="-79"/>
                <a:cs typeface="Gill Sans" panose="020B0502020104020203" pitchFamily="34" charset="-79"/>
                <a:hlinkClick r:id="rId2"/>
              </a:rPr>
              <a:t>samubon@hotmail.com</a:t>
            </a:r>
            <a:r>
              <a:rPr lang="en-US" sz="3200" dirty="0">
                <a:solidFill>
                  <a:srgbClr val="FFFFFF"/>
                </a:solidFill>
                <a:effectLst/>
                <a:latin typeface="Gill Sans" panose="020B0502020104020203" pitchFamily="34" charset="-79"/>
                <a:cs typeface="Gill Sans" panose="020B0502020104020203" pitchFamily="34" charset="-79"/>
              </a:rPr>
              <a:t> or </a:t>
            </a:r>
            <a:r>
              <a:rPr lang="en-US" sz="3200" dirty="0" err="1">
                <a:solidFill>
                  <a:srgbClr val="FFFFFF"/>
                </a:solidFill>
                <a:effectLst/>
                <a:latin typeface="Gill Sans" panose="020B0502020104020203" pitchFamily="34" charset="-79"/>
                <a:cs typeface="Gill Sans" panose="020B0502020104020203" pitchFamily="34" charset="-79"/>
              </a:rPr>
              <a:t>ksm-academy.com</a:t>
            </a:r>
            <a:endParaRPr lang="en-US" sz="3200" dirty="0">
              <a:solidFill>
                <a:srgbClr val="FFFFFF"/>
              </a:solidFill>
              <a:effectLst/>
              <a:latin typeface="Gill Sans" panose="020B0502020104020203" pitchFamily="34" charset="-79"/>
              <a:cs typeface="Gill Sans" panose="020B0502020104020203" pitchFamily="34" charset="-79"/>
            </a:endParaRPr>
          </a:p>
        </p:txBody>
      </p:sp>
    </p:spTree>
    <p:extLst>
      <p:ext uri="{BB962C8B-B14F-4D97-AF65-F5344CB8AC3E}">
        <p14:creationId xmlns:p14="http://schemas.microsoft.com/office/powerpoint/2010/main" val="4196288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914427"/>
            <a:ext cx="10354234" cy="5816977"/>
          </a:xfrm>
          <a:prstGeom prst="rect">
            <a:avLst/>
          </a:prstGeom>
          <a:noFill/>
        </p:spPr>
        <p:txBody>
          <a:bodyPr wrap="square">
            <a:spAutoFit/>
          </a:bodyPr>
          <a:lstStyle/>
          <a:p>
            <a:pPr algn="ctr"/>
            <a:r>
              <a:rPr lang="th-TH" sz="2400" b="1" dirty="0">
                <a:latin typeface="Gill Sans" panose="020B0502020104020203" pitchFamily="34" charset="-79"/>
                <a:cs typeface="Gill Sans" panose="020B0502020104020203" pitchFamily="34" charset="-79"/>
              </a:rPr>
              <a:t>	</a:t>
            </a:r>
            <a:r>
              <a:rPr lang="en-US" sz="2400" b="1" dirty="0">
                <a:latin typeface="Gill Sans" panose="020B0502020104020203" pitchFamily="34" charset="-79"/>
                <a:cs typeface="Gill Sans" panose="020B0502020104020203" pitchFamily="34" charset="-79"/>
              </a:rPr>
              <a:t>This course is on  ‘Concept, Theories, and Trends in Educational Administration’ which is divided into 8 units: </a:t>
            </a:r>
          </a:p>
          <a:p>
            <a:pPr algn="ctr"/>
            <a:r>
              <a:rPr lang="en-US" sz="1800" b="1" dirty="0">
                <a:effectLst/>
                <a:latin typeface="Calibri" panose="020F0502020204030204" pitchFamily="34" charset="0"/>
                <a:ea typeface="Calibri" panose="020F0502020204030204" pitchFamily="34" charset="0"/>
                <a:cs typeface="Cordia New" panose="020B0304020202020204" pitchFamily="34" charset="-34"/>
              </a:rPr>
              <a:t>Course Syllabus in Brief</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algn="ctr"/>
            <a:r>
              <a:rPr lang="en-US" sz="1800" b="1" dirty="0">
                <a:effectLst/>
                <a:latin typeface="Calibri" panose="020F0502020204030204" pitchFamily="34" charset="0"/>
                <a:ea typeface="Calibri" panose="020F0502020204030204" pitchFamily="34" charset="0"/>
                <a:cs typeface="Cordia New" panose="020B0304020202020204" pitchFamily="34" charset="-34"/>
              </a:rPr>
              <a:t>Concepts, Theories, and Tends on Educational Administration [3 Credits]</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algn="ctr"/>
            <a:r>
              <a:rPr lang="en-US" sz="1800" b="1" dirty="0">
                <a:effectLst/>
                <a:latin typeface="Calibri" panose="020F0502020204030204" pitchFamily="34" charset="0"/>
                <a:ea typeface="Calibri" panose="020F0502020204030204" pitchFamily="34" charset="0"/>
                <a:cs typeface="Cordia New" panose="020B0304020202020204" pitchFamily="34" charset="-34"/>
              </a:rPr>
              <a:t>Si Sa </a:t>
            </a:r>
            <a:r>
              <a:rPr lang="en-US" sz="1800" b="1" dirty="0" err="1">
                <a:effectLst/>
                <a:latin typeface="Calibri" panose="020F0502020204030204" pitchFamily="34" charset="0"/>
                <a:ea typeface="Calibri" panose="020F0502020204030204" pitchFamily="34" charset="0"/>
                <a:cs typeface="Cordia New" panose="020B0304020202020204" pitchFamily="34" charset="-34"/>
              </a:rPr>
              <a:t>Ket</a:t>
            </a:r>
            <a:r>
              <a:rPr lang="en-US" sz="1800" b="1" dirty="0">
                <a:effectLst/>
                <a:latin typeface="Calibri" panose="020F0502020204030204" pitchFamily="34" charset="0"/>
                <a:ea typeface="Calibri" panose="020F0502020204030204" pitchFamily="34" charset="0"/>
                <a:cs typeface="Cordia New" panose="020B0304020202020204" pitchFamily="34" charset="-34"/>
              </a:rPr>
              <a:t> Rajabhat University, THAILAND</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algn="ctr"/>
            <a:r>
              <a:rPr lang="en-US" sz="1800" dirty="0">
                <a:effectLst/>
                <a:latin typeface="Calibri" panose="020F0502020204030204" pitchFamily="34" charset="0"/>
                <a:ea typeface="Calibri" panose="020F0502020204030204" pitchFamily="34" charset="0"/>
                <a:cs typeface="Cordia New" panose="020B0304020202020204" pitchFamily="34" charset="-34"/>
              </a:rPr>
              <a:t>Assoc. Prof. </a:t>
            </a:r>
            <a:r>
              <a:rPr lang="en-US" sz="1800" dirty="0" err="1">
                <a:effectLst/>
                <a:latin typeface="Calibri" panose="020F0502020204030204" pitchFamily="34" charset="0"/>
                <a:ea typeface="Calibri" panose="020F0502020204030204" pitchFamily="34" charset="0"/>
                <a:cs typeface="Cordia New" panose="020B0304020202020204" pitchFamily="34" charset="-34"/>
              </a:rPr>
              <a:t>Dr.Udompun</a:t>
            </a:r>
            <a:r>
              <a:rPr lang="en-US" sz="1800" dirty="0">
                <a:effectLst/>
                <a:latin typeface="Calibri" panose="020F0502020204030204" pitchFamily="34" charset="0"/>
                <a:ea typeface="Calibri" panose="020F0502020204030204" pitchFamily="34" charset="0"/>
                <a:cs typeface="Cordia New" panose="020B0304020202020204" pitchFamily="34" charset="-34"/>
              </a:rPr>
              <a:t> </a:t>
            </a:r>
            <a:r>
              <a:rPr lang="en-US" sz="1800" dirty="0" err="1">
                <a:effectLst/>
                <a:latin typeface="Calibri" panose="020F0502020204030204" pitchFamily="34" charset="0"/>
                <a:ea typeface="Calibri" panose="020F0502020204030204" pitchFamily="34" charset="0"/>
                <a:cs typeface="Cordia New" panose="020B0304020202020204" pitchFamily="34" charset="-34"/>
              </a:rPr>
              <a:t>Pitprasert</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algn="ctr"/>
            <a:r>
              <a:rPr lang="en-US" sz="1800" dirty="0">
                <a:effectLst/>
                <a:latin typeface="Calibri" panose="020F0502020204030204" pitchFamily="34" charset="0"/>
                <a:ea typeface="Calibri" panose="020F0502020204030204" pitchFamily="34" charset="0"/>
                <a:cs typeface="Cordia New" panose="020B0304020202020204" pitchFamily="34" charset="-34"/>
              </a:rPr>
              <a:t>Prof. Dr. Saman Asawapoom</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algn="ctr"/>
            <a:r>
              <a:rPr lang="en-US" sz="1800" b="1" dirty="0">
                <a:effectLst/>
                <a:latin typeface="Calibri" panose="020F0502020204030204" pitchFamily="34" charset="0"/>
                <a:ea typeface="Calibri" panose="020F0502020204030204" pitchFamily="34" charset="0"/>
                <a:cs typeface="Cordia New" panose="020B0304020202020204" pitchFamily="34" charset="-34"/>
              </a:rPr>
              <a:t>…….</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r>
              <a:rPr lang="en-US" sz="1800" b="1" dirty="0">
                <a:effectLst/>
                <a:latin typeface="Calibri" panose="020F0502020204030204" pitchFamily="34" charset="0"/>
                <a:ea typeface="Calibri" panose="020F0502020204030204" pitchFamily="34" charset="0"/>
                <a:cs typeface="Cordia New" panose="020B0304020202020204" pitchFamily="34" charset="-34"/>
              </a:rPr>
              <a:t>Unit One:  </a:t>
            </a:r>
            <a:r>
              <a:rPr lang="en-US" b="1" dirty="0">
                <a:latin typeface="Calibri" panose="020F0502020204030204" pitchFamily="34" charset="0"/>
                <a:ea typeface="Calibri" panose="020F0502020204030204" pitchFamily="34" charset="0"/>
                <a:cs typeface="Cordia New" panose="020B0304020202020204" pitchFamily="34" charset="-34"/>
              </a:rPr>
              <a:t>20</a:t>
            </a:r>
            <a:r>
              <a:rPr lang="en-US" sz="1800" dirty="0">
                <a:effectLst/>
                <a:latin typeface="Calibri" panose="020F0502020204030204" pitchFamily="34" charset="0"/>
                <a:ea typeface="Calibri" panose="020F0502020204030204" pitchFamily="34" charset="0"/>
                <a:cs typeface="Cordia New" panose="020B0304020202020204" pitchFamily="34" charset="-34"/>
              </a:rPr>
              <a:t> July </a:t>
            </a:r>
            <a:r>
              <a:rPr lang="en-US" dirty="0">
                <a:latin typeface="Calibri" panose="020F0502020204030204" pitchFamily="34" charset="0"/>
                <a:ea typeface="Calibri" panose="020F0502020204030204" pitchFamily="34" charset="0"/>
                <a:cs typeface="Cordia New" panose="020B0304020202020204" pitchFamily="34" charset="-34"/>
              </a:rPr>
              <a:t>2024,</a:t>
            </a:r>
            <a:r>
              <a:rPr lang="en-US" sz="1800" dirty="0">
                <a:effectLst/>
                <a:latin typeface="Calibri" panose="020F0502020204030204" pitchFamily="34" charset="0"/>
                <a:ea typeface="Calibri" panose="020F0502020204030204" pitchFamily="34" charset="0"/>
                <a:cs typeface="Cordia New" panose="020B0304020202020204" pitchFamily="34" charset="-34"/>
              </a:rPr>
              <a:t> Prof. Dr. Saman Asawapoom</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Orientation, Educational administration and organizational Concepts , understanding and trend</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r>
              <a:rPr lang="en-US" sz="1800" b="1" dirty="0">
                <a:effectLst/>
                <a:latin typeface="Calibri" panose="020F0502020204030204" pitchFamily="34" charset="0"/>
                <a:ea typeface="Calibri" panose="020F0502020204030204" pitchFamily="34" charset="0"/>
                <a:cs typeface="Cordia New" panose="020B0304020202020204" pitchFamily="34" charset="-34"/>
              </a:rPr>
              <a:t>Unit Two: </a:t>
            </a:r>
            <a:r>
              <a:rPr lang="en-US" b="1" dirty="0">
                <a:latin typeface="Calibri" panose="020F0502020204030204" pitchFamily="34" charset="0"/>
                <a:ea typeface="Calibri" panose="020F0502020204030204" pitchFamily="34" charset="0"/>
                <a:cs typeface="Cordia New" panose="020B0304020202020204" pitchFamily="34" charset="-34"/>
              </a:rPr>
              <a:t>21 July</a:t>
            </a:r>
            <a:r>
              <a:rPr lang="en-US" sz="1800" dirty="0">
                <a:effectLst/>
                <a:latin typeface="Calibri" panose="020F0502020204030204" pitchFamily="34" charset="0"/>
                <a:ea typeface="Calibri" panose="020F0502020204030204" pitchFamily="34" charset="0"/>
                <a:cs typeface="Cordia New" panose="020B0304020202020204" pitchFamily="34" charset="-34"/>
              </a:rPr>
              <a:t> 2024, Prof. Dr. Saman Asawapoom</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Context of educational administration and organization (economy, society, and politic) and related laws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r>
              <a:rPr lang="en-US" sz="1800" b="1" dirty="0">
                <a:effectLst/>
                <a:latin typeface="Calibri" panose="020F0502020204030204" pitchFamily="34" charset="0"/>
                <a:ea typeface="Calibri" panose="020F0502020204030204" pitchFamily="34" charset="0"/>
                <a:cs typeface="Cordia New" panose="020B0304020202020204" pitchFamily="34" charset="-34"/>
              </a:rPr>
              <a:t>Unit Three: </a:t>
            </a:r>
            <a:r>
              <a:rPr lang="en-US" b="1" dirty="0">
                <a:latin typeface="Calibri" panose="020F0502020204030204" pitchFamily="34" charset="0"/>
                <a:ea typeface="Calibri" panose="020F0502020204030204" pitchFamily="34" charset="0"/>
                <a:cs typeface="Cordia New" panose="020B0304020202020204" pitchFamily="34" charset="-34"/>
              </a:rPr>
              <a:t>17 August</a:t>
            </a:r>
            <a:r>
              <a:rPr lang="en-US" sz="1800" dirty="0">
                <a:effectLst/>
                <a:latin typeface="Calibri" panose="020F0502020204030204" pitchFamily="34" charset="0"/>
                <a:ea typeface="Calibri" panose="020F0502020204030204" pitchFamily="34" charset="0"/>
                <a:cs typeface="Cordia New" panose="020B0304020202020204" pitchFamily="34" charset="-34"/>
              </a:rPr>
              <a:t> 2024, Assoc. Dr. </a:t>
            </a:r>
            <a:r>
              <a:rPr lang="en-US" sz="1800" dirty="0" err="1">
                <a:effectLst/>
                <a:latin typeface="Calibri" panose="020F0502020204030204" pitchFamily="34" charset="0"/>
                <a:ea typeface="Calibri" panose="020F0502020204030204" pitchFamily="34" charset="0"/>
                <a:cs typeface="Cordia New" panose="020B0304020202020204" pitchFamily="34" charset="-34"/>
              </a:rPr>
              <a:t>Udompun</a:t>
            </a:r>
            <a:r>
              <a:rPr lang="en-US" sz="1800" dirty="0">
                <a:effectLst/>
                <a:latin typeface="Calibri" panose="020F0502020204030204" pitchFamily="34" charset="0"/>
                <a:ea typeface="Calibri" panose="020F0502020204030204" pitchFamily="34" charset="0"/>
                <a:cs typeface="Cordia New" panose="020B0304020202020204" pitchFamily="34" charset="-34"/>
              </a:rPr>
              <a:t> </a:t>
            </a:r>
            <a:r>
              <a:rPr lang="en-US" sz="1800" dirty="0" err="1">
                <a:effectLst/>
                <a:latin typeface="Calibri" panose="020F0502020204030204" pitchFamily="34" charset="0"/>
                <a:ea typeface="Calibri" panose="020F0502020204030204" pitchFamily="34" charset="0"/>
                <a:cs typeface="Cordia New" panose="020B0304020202020204" pitchFamily="34" charset="-34"/>
              </a:rPr>
              <a:t>Pitprasert</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Ethics &amp; morality of educational administrators/ collective and participative management</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r>
              <a:rPr lang="en-US" sz="1800" b="1" dirty="0">
                <a:effectLst/>
                <a:latin typeface="Calibri" panose="020F0502020204030204" pitchFamily="34" charset="0"/>
                <a:ea typeface="Calibri" panose="020F0502020204030204" pitchFamily="34" charset="0"/>
                <a:cs typeface="Cordia New" panose="020B0304020202020204" pitchFamily="34" charset="-34"/>
              </a:rPr>
              <a:t>Unit Four: </a:t>
            </a:r>
            <a:r>
              <a:rPr lang="en-US" b="1" dirty="0">
                <a:latin typeface="Calibri" panose="020F0502020204030204" pitchFamily="34" charset="0"/>
                <a:ea typeface="Calibri" panose="020F0502020204030204" pitchFamily="34" charset="0"/>
                <a:cs typeface="Cordia New" panose="020B0304020202020204" pitchFamily="34" charset="-34"/>
              </a:rPr>
              <a:t>18 August 2024,</a:t>
            </a:r>
            <a:r>
              <a:rPr lang="en-US" sz="1800" dirty="0">
                <a:effectLst/>
                <a:latin typeface="Calibri" panose="020F0502020204030204" pitchFamily="34" charset="0"/>
                <a:ea typeface="Calibri" panose="020F0502020204030204" pitchFamily="34" charset="0"/>
                <a:cs typeface="Cordia New" panose="020B0304020202020204" pitchFamily="34" charset="-34"/>
              </a:rPr>
              <a:t> Assoc. Dr. </a:t>
            </a:r>
            <a:r>
              <a:rPr lang="en-US" sz="1800" dirty="0" err="1">
                <a:effectLst/>
                <a:latin typeface="Calibri" panose="020F0502020204030204" pitchFamily="34" charset="0"/>
                <a:ea typeface="Calibri" panose="020F0502020204030204" pitchFamily="34" charset="0"/>
                <a:cs typeface="Cordia New" panose="020B0304020202020204" pitchFamily="34" charset="-34"/>
              </a:rPr>
              <a:t>Udompun</a:t>
            </a:r>
            <a:r>
              <a:rPr lang="en-US" sz="1800" dirty="0">
                <a:effectLst/>
                <a:latin typeface="Calibri" panose="020F0502020204030204" pitchFamily="34" charset="0"/>
                <a:ea typeface="Calibri" panose="020F0502020204030204" pitchFamily="34" charset="0"/>
                <a:cs typeface="Cordia New" panose="020B0304020202020204" pitchFamily="34" charset="-34"/>
              </a:rPr>
              <a:t> </a:t>
            </a:r>
            <a:r>
              <a:rPr lang="en-US" sz="1800" dirty="0" err="1">
                <a:effectLst/>
                <a:latin typeface="Calibri" panose="020F0502020204030204" pitchFamily="34" charset="0"/>
                <a:ea typeface="Calibri" panose="020F0502020204030204" pitchFamily="34" charset="0"/>
                <a:cs typeface="Cordia New" panose="020B0304020202020204" pitchFamily="34" charset="-34"/>
              </a:rPr>
              <a:t>Pitprasert</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Quality, quality development and assessment/ mobilize education to excellence</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p:txBody>
      </p:sp>
    </p:spTree>
    <p:extLst>
      <p:ext uri="{BB962C8B-B14F-4D97-AF65-F5344CB8AC3E}">
        <p14:creationId xmlns:p14="http://schemas.microsoft.com/office/powerpoint/2010/main" val="165934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914427"/>
            <a:ext cx="10354234" cy="5355312"/>
          </a:xfrm>
          <a:prstGeom prst="rect">
            <a:avLst/>
          </a:prstGeom>
          <a:noFill/>
        </p:spPr>
        <p:txBody>
          <a:bodyPr wrap="square">
            <a:spAutoFit/>
          </a:bodyPr>
          <a:lstStyle/>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r>
              <a:rPr lang="en-US" sz="1800" b="1" dirty="0">
                <a:effectLst/>
                <a:latin typeface="Calibri" panose="020F0502020204030204" pitchFamily="34" charset="0"/>
                <a:ea typeface="Calibri" panose="020F0502020204030204" pitchFamily="34" charset="0"/>
                <a:cs typeface="Cordia New" panose="020B0304020202020204" pitchFamily="34" charset="-34"/>
              </a:rPr>
              <a:t>Unit Five: </a:t>
            </a:r>
            <a:r>
              <a:rPr lang="en-US" b="1" dirty="0">
                <a:latin typeface="Calibri" panose="020F0502020204030204" pitchFamily="34" charset="0"/>
                <a:ea typeface="Calibri" panose="020F0502020204030204" pitchFamily="34" charset="0"/>
                <a:cs typeface="Cordia New" panose="020B0304020202020204" pitchFamily="34" charset="-34"/>
              </a:rPr>
              <a:t>24 August 2024,</a:t>
            </a:r>
            <a:r>
              <a:rPr lang="en-US" sz="1800" dirty="0">
                <a:effectLst/>
                <a:latin typeface="Calibri" panose="020F0502020204030204" pitchFamily="34" charset="0"/>
                <a:ea typeface="Calibri" panose="020F0502020204030204" pitchFamily="34" charset="0"/>
                <a:cs typeface="Cordia New" panose="020B0304020202020204" pitchFamily="34" charset="-34"/>
              </a:rPr>
              <a:t> Assoc. Dr. </a:t>
            </a:r>
            <a:r>
              <a:rPr lang="en-US" sz="1800" dirty="0" err="1">
                <a:effectLst/>
                <a:latin typeface="Calibri" panose="020F0502020204030204" pitchFamily="34" charset="0"/>
                <a:ea typeface="Calibri" panose="020F0502020204030204" pitchFamily="34" charset="0"/>
                <a:cs typeface="Cordia New" panose="020B0304020202020204" pitchFamily="34" charset="-34"/>
              </a:rPr>
              <a:t>Udompun</a:t>
            </a:r>
            <a:r>
              <a:rPr lang="en-US" sz="1800" dirty="0">
                <a:effectLst/>
                <a:latin typeface="Calibri" panose="020F0502020204030204" pitchFamily="34" charset="0"/>
                <a:ea typeface="Calibri" panose="020F0502020204030204" pitchFamily="34" charset="0"/>
                <a:cs typeface="Cordia New" panose="020B0304020202020204" pitchFamily="34" charset="-34"/>
              </a:rPr>
              <a:t> </a:t>
            </a:r>
            <a:r>
              <a:rPr lang="en-US" sz="1800" dirty="0" err="1">
                <a:effectLst/>
                <a:latin typeface="Calibri" panose="020F0502020204030204" pitchFamily="34" charset="0"/>
                <a:ea typeface="Calibri" panose="020F0502020204030204" pitchFamily="34" charset="0"/>
                <a:cs typeface="Cordia New" panose="020B0304020202020204" pitchFamily="34" charset="-34"/>
              </a:rPr>
              <a:t>Pitprasert</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Academic leadership, educational supervision and personnel development</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r>
              <a:rPr lang="en-US" sz="1800" b="1" dirty="0">
                <a:effectLst/>
                <a:latin typeface="Calibri" panose="020F0502020204030204" pitchFamily="34" charset="0"/>
                <a:ea typeface="Calibri" panose="020F0502020204030204" pitchFamily="34" charset="0"/>
                <a:cs typeface="Cordia New" panose="020B0304020202020204" pitchFamily="34" charset="-34"/>
              </a:rPr>
              <a:t>Unit Six: </a:t>
            </a:r>
            <a:r>
              <a:rPr lang="en-US" b="1" dirty="0">
                <a:latin typeface="Calibri" panose="020F0502020204030204" pitchFamily="34" charset="0"/>
                <a:ea typeface="Calibri" panose="020F0502020204030204" pitchFamily="34" charset="0"/>
                <a:cs typeface="Cordia New" panose="020B0304020202020204" pitchFamily="34" charset="-34"/>
              </a:rPr>
              <a:t>25 August 2024,</a:t>
            </a:r>
            <a:r>
              <a:rPr lang="en-US" sz="1800" dirty="0">
                <a:effectLst/>
                <a:latin typeface="Calibri" panose="020F0502020204030204" pitchFamily="34" charset="0"/>
                <a:ea typeface="Calibri" panose="020F0502020204030204" pitchFamily="34" charset="0"/>
                <a:cs typeface="Cordia New" panose="020B0304020202020204" pitchFamily="34" charset="-34"/>
              </a:rPr>
              <a:t> Assoc. Dr. </a:t>
            </a:r>
            <a:r>
              <a:rPr lang="en-US" sz="1800" dirty="0" err="1">
                <a:effectLst/>
                <a:latin typeface="Calibri" panose="020F0502020204030204" pitchFamily="34" charset="0"/>
                <a:ea typeface="Calibri" panose="020F0502020204030204" pitchFamily="34" charset="0"/>
                <a:cs typeface="Cordia New" panose="020B0304020202020204" pitchFamily="34" charset="-34"/>
              </a:rPr>
              <a:t>Udompun</a:t>
            </a:r>
            <a:r>
              <a:rPr lang="en-US" sz="1800" dirty="0">
                <a:effectLst/>
                <a:latin typeface="Calibri" panose="020F0502020204030204" pitchFamily="34" charset="0"/>
                <a:ea typeface="Calibri" panose="020F0502020204030204" pitchFamily="34" charset="0"/>
                <a:cs typeface="Cordia New" panose="020B0304020202020204" pitchFamily="34" charset="-34"/>
              </a:rPr>
              <a:t> </a:t>
            </a:r>
            <a:r>
              <a:rPr lang="en-US" sz="1800" dirty="0" err="1">
                <a:effectLst/>
                <a:latin typeface="Calibri" panose="020F0502020204030204" pitchFamily="34" charset="0"/>
                <a:ea typeface="Calibri" panose="020F0502020204030204" pitchFamily="34" charset="0"/>
                <a:cs typeface="Cordia New" panose="020B0304020202020204" pitchFamily="34" charset="-34"/>
              </a:rPr>
              <a:t>Pitprasert</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Knowledge management, learning organization, and problem-based management in education</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r>
              <a:rPr lang="en-US" sz="1800" dirty="0">
                <a:effectLst/>
                <a:latin typeface="Calibri" panose="020F0502020204030204" pitchFamily="34" charset="0"/>
                <a:ea typeface="Calibri" panose="020F0502020204030204" pitchFamily="34" charset="0"/>
                <a:cs typeface="Cordia New" panose="020B0304020202020204" pitchFamily="34" charset="-34"/>
              </a:rPr>
              <a:t>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r>
              <a:rPr lang="en-US" sz="1800" b="1" dirty="0">
                <a:effectLst/>
                <a:latin typeface="Calibri" panose="020F0502020204030204" pitchFamily="34" charset="0"/>
                <a:ea typeface="Calibri" panose="020F0502020204030204" pitchFamily="34" charset="0"/>
                <a:cs typeface="Cordia New" panose="020B0304020202020204" pitchFamily="34" charset="-34"/>
              </a:rPr>
              <a:t>Unit Seven: </a:t>
            </a:r>
            <a:r>
              <a:rPr lang="en-US" b="1" dirty="0">
                <a:latin typeface="Calibri" panose="020F0502020204030204" pitchFamily="34" charset="0"/>
                <a:ea typeface="Calibri" panose="020F0502020204030204" pitchFamily="34" charset="0"/>
                <a:cs typeface="Cordia New" panose="020B0304020202020204" pitchFamily="34" charset="-34"/>
              </a:rPr>
              <a:t>7 September 2024,</a:t>
            </a:r>
            <a:r>
              <a:rPr lang="en-US" sz="1800" dirty="0">
                <a:effectLst/>
                <a:latin typeface="Calibri" panose="020F0502020204030204" pitchFamily="34" charset="0"/>
                <a:ea typeface="Calibri" panose="020F0502020204030204" pitchFamily="34" charset="0"/>
                <a:cs typeface="Cordia New" panose="020B0304020202020204" pitchFamily="34" charset="-34"/>
              </a:rPr>
              <a:t> Prof. Dr. Saman Asawapoom</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Decentralization, school-based management, and application of digital technology and information and communications technology to educational organization and administration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 </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r>
              <a:rPr lang="en-US" sz="1800" b="1" dirty="0">
                <a:effectLst/>
                <a:latin typeface="Calibri" panose="020F0502020204030204" pitchFamily="34" charset="0"/>
                <a:ea typeface="Calibri" panose="020F0502020204030204" pitchFamily="34" charset="0"/>
                <a:cs typeface="Cordia New" panose="020B0304020202020204" pitchFamily="34" charset="-34"/>
              </a:rPr>
              <a:t>Unit Eight: </a:t>
            </a:r>
            <a:r>
              <a:rPr lang="en-US" b="1" dirty="0">
                <a:latin typeface="Calibri" panose="020F0502020204030204" pitchFamily="34" charset="0"/>
                <a:ea typeface="Calibri" panose="020F0502020204030204" pitchFamily="34" charset="0"/>
                <a:cs typeface="Cordia New" panose="020B0304020202020204" pitchFamily="34" charset="-34"/>
              </a:rPr>
              <a:t>8 September 2024, </a:t>
            </a:r>
            <a:r>
              <a:rPr lang="en-US" sz="1800" dirty="0">
                <a:effectLst/>
                <a:latin typeface="Calibri" panose="020F0502020204030204" pitchFamily="34" charset="0"/>
                <a:ea typeface="Calibri" panose="020F0502020204030204" pitchFamily="34" charset="0"/>
                <a:cs typeface="Cordia New" panose="020B0304020202020204" pitchFamily="34" charset="-34"/>
              </a:rPr>
              <a:t> Prof. Dr. Saman Asawapoom</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pPr indent="457200"/>
            <a:r>
              <a:rPr lang="en-US" sz="1800" dirty="0">
                <a:effectLst/>
                <a:latin typeface="Calibri" panose="020F0502020204030204" pitchFamily="34" charset="0"/>
                <a:ea typeface="Calibri" panose="020F0502020204030204" pitchFamily="34" charset="0"/>
                <a:cs typeface="Cordia New" panose="020B0304020202020204" pitchFamily="34" charset="-34"/>
              </a:rPr>
              <a:t>Learning organization and administration in 21</a:t>
            </a:r>
            <a:r>
              <a:rPr lang="en-US" sz="1800" baseline="30000" dirty="0">
                <a:effectLst/>
                <a:latin typeface="Calibri" panose="020F0502020204030204" pitchFamily="34" charset="0"/>
                <a:ea typeface="Calibri" panose="020F0502020204030204" pitchFamily="34" charset="0"/>
                <a:cs typeface="Cordia New" panose="020B0304020202020204" pitchFamily="34" charset="-34"/>
              </a:rPr>
              <a:t>st</a:t>
            </a:r>
            <a:r>
              <a:rPr lang="en-US" sz="1800" dirty="0">
                <a:effectLst/>
                <a:latin typeface="Calibri" panose="020F0502020204030204" pitchFamily="34" charset="0"/>
                <a:ea typeface="Calibri" panose="020F0502020204030204" pitchFamily="34" charset="0"/>
                <a:cs typeface="Cordia New" panose="020B0304020202020204" pitchFamily="34" charset="-34"/>
              </a:rPr>
              <a:t> century and administrators’ professionalism, ideology, and spirit</a:t>
            </a:r>
            <a:endParaRPr lang="en-TH" sz="1800" dirty="0">
              <a:effectLst/>
              <a:latin typeface="Calibri" panose="020F0502020204030204" pitchFamily="34" charset="0"/>
              <a:ea typeface="Calibri" panose="020F0502020204030204" pitchFamily="34" charset="0"/>
              <a:cs typeface="Cordia New" panose="020B0304020202020204" pitchFamily="34" charset="-34"/>
            </a:endParaRPr>
          </a:p>
          <a:p>
            <a:endParaRPr lang="en-US" sz="2400" b="1" dirty="0">
              <a:latin typeface="Gill Sans" panose="020B0502020104020203" pitchFamily="34" charset="-79"/>
              <a:cs typeface="Gill Sans" panose="020B0502020104020203" pitchFamily="34" charset="-79"/>
            </a:endParaRPr>
          </a:p>
          <a:p>
            <a:endParaRPr lang="en-US" sz="2400" b="1" dirty="0">
              <a:latin typeface="Gill Sans" panose="020B0502020104020203" pitchFamily="34" charset="-79"/>
              <a:cs typeface="Gill Sans" panose="020B0502020104020203" pitchFamily="34" charset="-79"/>
            </a:endParaRPr>
          </a:p>
          <a:p>
            <a:endParaRPr lang="th-TH" sz="2400" b="1" dirty="0">
              <a:latin typeface="Gill Sans" panose="020B0502020104020203" pitchFamily="34" charset="-79"/>
              <a:cs typeface="Gill Sans" panose="020B0502020104020203" pitchFamily="34" charset="-79"/>
            </a:endParaRPr>
          </a:p>
        </p:txBody>
      </p:sp>
    </p:spTree>
    <p:extLst>
      <p:ext uri="{BB962C8B-B14F-4D97-AF65-F5344CB8AC3E}">
        <p14:creationId xmlns:p14="http://schemas.microsoft.com/office/powerpoint/2010/main" val="3120841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1102685"/>
            <a:ext cx="10354234" cy="4524315"/>
          </a:xfrm>
          <a:prstGeom prst="rect">
            <a:avLst/>
          </a:prstGeom>
          <a:noFill/>
        </p:spPr>
        <p:txBody>
          <a:bodyPr wrap="square">
            <a:spAutoFit/>
          </a:bodyPr>
          <a:lstStyle/>
          <a:p>
            <a:r>
              <a:rPr lang="th-TH" sz="3200" b="1" dirty="0">
                <a:latin typeface="Gill Sans" panose="020B0502020104020203" pitchFamily="34" charset="-79"/>
                <a:cs typeface="Gill Sans" panose="020B0502020104020203" pitchFamily="34" charset="-79"/>
              </a:rPr>
              <a:t>	</a:t>
            </a:r>
            <a:r>
              <a:rPr lang="en-US" sz="3200" b="1" dirty="0">
                <a:latin typeface="Gill Sans" panose="020B0502020104020203" pitchFamily="34" charset="-79"/>
                <a:cs typeface="Gill Sans" panose="020B0502020104020203" pitchFamily="34" charset="-79"/>
              </a:rPr>
              <a:t>To day and tomorrow, I will be  with you on the topic: (1) Educational Organization and Administration  &amp; Trends  and (2) Context  of Educational Administration and Organization &amp; Related Laws</a:t>
            </a:r>
          </a:p>
          <a:p>
            <a:endParaRPr lang="en-US" sz="3200" b="1" dirty="0">
              <a:latin typeface="Gill Sans" panose="020B0502020104020203" pitchFamily="34" charset="-79"/>
              <a:cs typeface="Gill Sans" panose="020B0502020104020203" pitchFamily="34" charset="-79"/>
            </a:endParaRPr>
          </a:p>
          <a:p>
            <a:r>
              <a:rPr lang="en-US" sz="3200" b="1" dirty="0">
                <a:latin typeface="Gill Sans" panose="020B0502020104020203" pitchFamily="34" charset="-79"/>
                <a:cs typeface="Gill Sans" panose="020B0502020104020203" pitchFamily="34" charset="-79"/>
              </a:rPr>
              <a:t>	We, now, shall start off with the first topic:</a:t>
            </a:r>
          </a:p>
          <a:p>
            <a:r>
              <a:rPr lang="en-US" sz="3200" b="1" dirty="0">
                <a:latin typeface="Gill Sans" panose="020B0502020104020203" pitchFamily="34" charset="-79"/>
                <a:cs typeface="Gill Sans" panose="020B0502020104020203" pitchFamily="34" charset="-79"/>
              </a:rPr>
              <a:t>Educational Organization and Administration &amp; Trends </a:t>
            </a:r>
          </a:p>
        </p:txBody>
      </p:sp>
    </p:spTree>
    <p:extLst>
      <p:ext uri="{BB962C8B-B14F-4D97-AF65-F5344CB8AC3E}">
        <p14:creationId xmlns:p14="http://schemas.microsoft.com/office/powerpoint/2010/main" val="2183089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1102685"/>
            <a:ext cx="10354234" cy="1569660"/>
          </a:xfrm>
          <a:prstGeom prst="rect">
            <a:avLst/>
          </a:prstGeom>
          <a:noFill/>
        </p:spPr>
        <p:txBody>
          <a:bodyPr wrap="square">
            <a:spAutoFit/>
          </a:bodyPr>
          <a:lstStyle/>
          <a:p>
            <a:r>
              <a:rPr lang="th-TH" sz="3200" b="1" dirty="0">
                <a:solidFill>
                  <a:srgbClr val="FFFF00"/>
                </a:solidFill>
                <a:latin typeface="Gill Sans" panose="020B0502020104020203" pitchFamily="34" charset="-79"/>
                <a:cs typeface="Gill Sans" panose="020B0502020104020203" pitchFamily="34" charset="-79"/>
              </a:rPr>
              <a:t>	</a:t>
            </a:r>
            <a:r>
              <a:rPr lang="en-US" sz="3200" b="1" dirty="0">
                <a:solidFill>
                  <a:srgbClr val="FFFF00"/>
                </a:solidFill>
                <a:latin typeface="Gill Sans" panose="020B0502020104020203" pitchFamily="34" charset="-79"/>
                <a:cs typeface="Gill Sans" panose="020B0502020104020203" pitchFamily="34" charset="-79"/>
              </a:rPr>
              <a:t>However, before we start, I would like to do 2 things: fundamental concept of the program and feedback on dissertation topic in general.  </a:t>
            </a:r>
          </a:p>
        </p:txBody>
      </p:sp>
      <p:sp>
        <p:nvSpPr>
          <p:cNvPr id="3" name="TextBox 2">
            <a:extLst>
              <a:ext uri="{FF2B5EF4-FFF2-40B4-BE49-F238E27FC236}">
                <a16:creationId xmlns:a16="http://schemas.microsoft.com/office/drawing/2014/main" id="{B25E9935-5F84-D7FC-9F49-132BEEAD9C48}"/>
              </a:ext>
            </a:extLst>
          </p:cNvPr>
          <p:cNvSpPr txBox="1"/>
          <p:nvPr/>
        </p:nvSpPr>
        <p:spPr>
          <a:xfrm>
            <a:off x="1326778" y="3154105"/>
            <a:ext cx="10354234" cy="2554545"/>
          </a:xfrm>
          <a:prstGeom prst="rect">
            <a:avLst/>
          </a:prstGeom>
          <a:noFill/>
        </p:spPr>
        <p:txBody>
          <a:bodyPr wrap="square">
            <a:spAutoFit/>
          </a:bodyPr>
          <a:lstStyle/>
          <a:p>
            <a:r>
              <a:rPr lang="th-TH" sz="3200" b="1" dirty="0">
                <a:solidFill>
                  <a:srgbClr val="FFFF00"/>
                </a:solidFill>
                <a:latin typeface="Gill Sans" panose="020B0502020104020203" pitchFamily="34" charset="-79"/>
                <a:cs typeface="Gill Sans" panose="020B0502020104020203" pitchFamily="34" charset="-79"/>
              </a:rPr>
              <a:t>	</a:t>
            </a:r>
            <a:r>
              <a:rPr lang="en-US" sz="3200" b="1" dirty="0">
                <a:solidFill>
                  <a:srgbClr val="FFFF00"/>
                </a:solidFill>
                <a:latin typeface="Gill Sans" panose="020B0502020104020203" pitchFamily="34" charset="-79"/>
                <a:cs typeface="Gill Sans" panose="020B0502020104020203" pitchFamily="34" charset="-79"/>
              </a:rPr>
              <a:t>The program is Educational Administration:  how to run the educational organization, it is one step up from teaching job and learning management, but administrators could develop teachers and personnel to do the job better.  </a:t>
            </a:r>
          </a:p>
        </p:txBody>
      </p:sp>
    </p:spTree>
    <p:extLst>
      <p:ext uri="{BB962C8B-B14F-4D97-AF65-F5344CB8AC3E}">
        <p14:creationId xmlns:p14="http://schemas.microsoft.com/office/powerpoint/2010/main" val="344286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0363A0-6C53-5C03-0321-486D7A69F5B9}"/>
              </a:ext>
            </a:extLst>
          </p:cNvPr>
          <p:cNvSpPr txBox="1"/>
          <p:nvPr/>
        </p:nvSpPr>
        <p:spPr>
          <a:xfrm>
            <a:off x="1201272" y="835903"/>
            <a:ext cx="10354234" cy="2062103"/>
          </a:xfrm>
          <a:prstGeom prst="rect">
            <a:avLst/>
          </a:prstGeom>
          <a:noFill/>
        </p:spPr>
        <p:txBody>
          <a:bodyPr wrap="square">
            <a:spAutoFit/>
          </a:bodyPr>
          <a:lstStyle/>
          <a:p>
            <a:r>
              <a:rPr lang="th-TH" sz="3200" b="1" dirty="0">
                <a:solidFill>
                  <a:srgbClr val="FFFF00"/>
                </a:solidFill>
                <a:latin typeface="Gill Sans" panose="020B0502020104020203" pitchFamily="34" charset="-79"/>
                <a:cs typeface="Gill Sans" panose="020B0502020104020203" pitchFamily="34" charset="-79"/>
              </a:rPr>
              <a:t>	</a:t>
            </a:r>
            <a:r>
              <a:rPr lang="en-US" sz="3200" b="1" dirty="0">
                <a:solidFill>
                  <a:srgbClr val="FFFF00"/>
                </a:solidFill>
                <a:latin typeface="Gill Sans" panose="020B0502020104020203" pitchFamily="34" charset="-79"/>
                <a:cs typeface="Gill Sans" panose="020B0502020104020203" pitchFamily="34" charset="-79"/>
              </a:rPr>
              <a:t> To do the right job and do it better, both for the administrators and teachers, we should know what our job really is: ‘education and learning’. </a:t>
            </a:r>
          </a:p>
          <a:p>
            <a:r>
              <a:rPr lang="en-US" sz="3200" b="1" dirty="0">
                <a:solidFill>
                  <a:srgbClr val="FFFF00"/>
                </a:solidFill>
                <a:latin typeface="Gill Sans" panose="020B0502020104020203" pitchFamily="34" charset="-79"/>
                <a:cs typeface="Gill Sans" panose="020B0502020104020203" pitchFamily="34" charset="-79"/>
              </a:rPr>
              <a:t>  </a:t>
            </a:r>
          </a:p>
        </p:txBody>
      </p:sp>
      <p:sp>
        <p:nvSpPr>
          <p:cNvPr id="3" name="TextBox 2">
            <a:extLst>
              <a:ext uri="{FF2B5EF4-FFF2-40B4-BE49-F238E27FC236}">
                <a16:creationId xmlns:a16="http://schemas.microsoft.com/office/drawing/2014/main" id="{B25E9935-5F84-D7FC-9F49-132BEEAD9C48}"/>
              </a:ext>
            </a:extLst>
          </p:cNvPr>
          <p:cNvSpPr txBox="1"/>
          <p:nvPr/>
        </p:nvSpPr>
        <p:spPr>
          <a:xfrm>
            <a:off x="1326778" y="3141811"/>
            <a:ext cx="10354234" cy="2554545"/>
          </a:xfrm>
          <a:prstGeom prst="rect">
            <a:avLst/>
          </a:prstGeom>
          <a:noFill/>
        </p:spPr>
        <p:txBody>
          <a:bodyPr wrap="square">
            <a:spAutoFit/>
          </a:bodyPr>
          <a:lstStyle/>
          <a:p>
            <a:r>
              <a:rPr lang="th-TH" sz="3200" b="1" dirty="0">
                <a:solidFill>
                  <a:srgbClr val="FFFF00"/>
                </a:solidFill>
                <a:latin typeface="Gill Sans" panose="020B0502020104020203" pitchFamily="34" charset="-79"/>
                <a:cs typeface="Gill Sans" panose="020B0502020104020203" pitchFamily="34" charset="-79"/>
              </a:rPr>
              <a:t>	</a:t>
            </a:r>
            <a:r>
              <a:rPr lang="en-US" sz="3200" b="1" dirty="0">
                <a:solidFill>
                  <a:srgbClr val="FFFF00"/>
                </a:solidFill>
                <a:latin typeface="Gill Sans" panose="020B0502020104020203" pitchFamily="34" charset="-79"/>
                <a:cs typeface="Gill Sans" panose="020B0502020104020203" pitchFamily="34" charset="-79"/>
              </a:rPr>
              <a:t>Most of the time we use these words and communicate them as though we know them well and everyone know them.</a:t>
            </a:r>
          </a:p>
          <a:p>
            <a:endParaRPr lang="en-US" sz="3200" b="1" dirty="0">
              <a:solidFill>
                <a:srgbClr val="FFFF00"/>
              </a:solidFill>
              <a:latin typeface="Gill Sans" panose="020B0502020104020203" pitchFamily="34" charset="-79"/>
              <a:cs typeface="Gill Sans" panose="020B0502020104020203" pitchFamily="34" charset="-79"/>
            </a:endParaRPr>
          </a:p>
          <a:p>
            <a:r>
              <a:rPr lang="en-US" sz="3200" b="1" dirty="0">
                <a:solidFill>
                  <a:srgbClr val="FFFF00"/>
                </a:solidFill>
                <a:latin typeface="Gill Sans" panose="020B0502020104020203" pitchFamily="34" charset="-79"/>
                <a:cs typeface="Gill Sans" panose="020B0502020104020203" pitchFamily="34" charset="-79"/>
              </a:rPr>
              <a:t>	I doubt that!</a:t>
            </a:r>
          </a:p>
        </p:txBody>
      </p:sp>
    </p:spTree>
    <p:extLst>
      <p:ext uri="{BB962C8B-B14F-4D97-AF65-F5344CB8AC3E}">
        <p14:creationId xmlns:p14="http://schemas.microsoft.com/office/powerpoint/2010/main" val="40715944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{66B973BC-CB9E-1C45-A989-AD7935990A55}tf10001079</Template>
  <TotalTime>3857</TotalTime>
  <Words>3296</Words>
  <Application>Microsoft Macintosh PowerPoint</Application>
  <PresentationFormat>Widescreen</PresentationFormat>
  <Paragraphs>193</Paragraphs>
  <Slides>41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41</vt:i4>
      </vt:variant>
    </vt:vector>
  </HeadingPairs>
  <TitlesOfParts>
    <vt:vector size="51" baseType="lpstr">
      <vt:lpstr>Angsana New</vt:lpstr>
      <vt:lpstr>Arial</vt:lpstr>
      <vt:lpstr>Calibri</vt:lpstr>
      <vt:lpstr>Century Gothic</vt:lpstr>
      <vt:lpstr>Courier</vt:lpstr>
      <vt:lpstr>Gill Sans</vt:lpstr>
      <vt:lpstr>Helvetica</vt:lpstr>
      <vt:lpstr>Thonburi</vt:lpstr>
      <vt:lpstr>Times New Roman</vt:lpstr>
      <vt:lpstr>Vapor Trail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Saman Asawapoom</dc:creator>
  <cp:lastModifiedBy>Saman Asawapoom</cp:lastModifiedBy>
  <cp:revision>96</cp:revision>
  <dcterms:created xsi:type="dcterms:W3CDTF">2023-05-29T12:56:19Z</dcterms:created>
  <dcterms:modified xsi:type="dcterms:W3CDTF">2024-07-11T10:30:58Z</dcterms:modified>
</cp:coreProperties>
</file>