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4" r:id="rId5"/>
    <p:sldId id="286" r:id="rId6"/>
    <p:sldId id="287" r:id="rId7"/>
    <p:sldId id="285" r:id="rId8"/>
    <p:sldId id="288" r:id="rId9"/>
    <p:sldId id="289" r:id="rId10"/>
    <p:sldId id="290" r:id="rId11"/>
    <p:sldId id="291" r:id="rId12"/>
    <p:sldId id="265" r:id="rId13"/>
    <p:sldId id="281" r:id="rId14"/>
    <p:sldId id="282" r:id="rId15"/>
    <p:sldId id="283" r:id="rId16"/>
    <p:sldId id="260" r:id="rId17"/>
    <p:sldId id="261" r:id="rId18"/>
    <p:sldId id="262" r:id="rId19"/>
    <p:sldId id="263" r:id="rId20"/>
    <p:sldId id="264" r:id="rId21"/>
    <p:sldId id="268" r:id="rId22"/>
    <p:sldId id="267" r:id="rId23"/>
    <p:sldId id="256" r:id="rId24"/>
    <p:sldId id="269" r:id="rId25"/>
    <p:sldId id="270" r:id="rId26"/>
    <p:sldId id="271" r:id="rId27"/>
    <p:sldId id="266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0E626-4B4B-4E7F-9D76-F6503CB76021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Files%20for%20USBs\&#3751;&#3764;&#3732;&#3765;&#3778;&#3757;&#3754;&#3789;&#3762;&#3749;&#3761;&#3738;&#3713;&#3762;&#3737;&#3742;&#3761;&#3732;&#3735;&#3760;&#3737;&#3762;&#3716;&#3769;%20Teacher%20Development%20Videos\&#3751;&#3764;&#3732;&#3765;&#3778;&#3757;%202%20&#3713;&#3762;&#3737;&#3737;&#3789;&#3762;&#3779;&#3722;&#3785;&#3776;&#3713;&#3737;&#3713;&#3762;&#3737;&#3739;&#3760;&#3776;&#3745;&#3765;&#3737;.3g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E:\Files%20for%20USBs\&#3751;&#3764;&#3732;&#3765;&#3778;&#3757;&#3754;&#3789;&#3762;&#3749;&#3761;&#3738;&#3713;&#3762;&#3737;&#3742;&#3761;&#3732;&#3735;&#3760;&#3737;&#3762;&#3716;&#3769;%20Teacher%20Development%20Videos\&#3751;&#3764;&#3732;&#3765;&#3778;&#3757;%2012%20&#3742;&#3762;&#3713;%20&#3716;%20%20&#3713;&#3762;&#3737;&#3779;&#3755;&#3785;&#3716;&#3751;&#3762;&#3745;&#3722;&#3784;&#3751;&#3725;&#3776;&#3755;&#3772;&#3767;&#3757;&#3779;&#3737;&#3749;&#3760;&#3755;&#3751;&#3784;&#3762;&#3719;%20&#3713;&#3762;&#3737;&#3739;&#3760;&#3776;&#3745;&#3765;&#3737;%20&#3777;&#3749;&#3760;%20&#3742;&#3762;&#3725;&#3755;&#3772;&#3761;&#3719;&#3713;&#3762;&#3737;&#3739;&#3760;&#3776;&#3745;&#3765;&#3737;.mp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E:\Files%20for%20USBs\&#3751;&#3764;&#3732;&#3765;&#3778;&#3757;&#3754;&#3789;&#3762;&#3749;&#3761;&#3738;&#3713;&#3762;&#3737;&#3742;&#3761;&#3732;&#3735;&#3760;&#3737;&#3762;&#3716;&#3769;%20Teacher%20Development%20Videos\&#3751;&#3764;&#3732;&#3765;&#3778;&#3757;%2012%20&#3742;&#3762;&#3713;%20&#3714;%20%20&#3713;&#3762;&#3737;&#3739;&#3760;&#3776;&#3745;&#3765;&#3737;&#3740;&#3771;&#3737;&#3713;&#3762;&#3737;&#3758;&#3773;&#3737;&#3778;&#3732;&#3725;&#3713;&#3762;&#3737;&#3733;&#3761;&#3785;&#3719;&#3716;&#3763;&#3734;&#3762;&#3745;.mp4" TargetMode="External"/><Relationship Id="rId2" Type="http://schemas.openxmlformats.org/officeDocument/2006/relationships/hyperlink" Target="file:///E:\Files%20for%20USBs\&#3751;&#3764;&#3732;&#3765;&#3778;&#3757;&#3754;&#3789;&#3762;&#3749;&#3761;&#3738;&#3713;&#3762;&#3737;&#3742;&#3761;&#3732;&#3735;&#3760;&#3737;&#3762;&#3716;&#3769;%20Teacher%20Development%20Videos\&#3751;&#3764;&#3732;&#3765;&#3778;&#3757;%2012%20&#3742;&#3762;&#3713;%20&#3713;%20%20&#3751;&#3764;&#3735;&#3765;&#3713;&#3762;&#3737;&#3754;&#3761;&#3719;&#3776;&#3713;&#3732;&#3776;&#3742;&#3767;&#3784;&#3757;&#3739;&#3760;&#3776;&#3745;&#3765;&#3737;&#3740;&#3771;&#3737;&#3713;&#3762;&#3737;&#3758;&#3773;&#3737;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ພາກທີ 5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          </a:t>
            </a:r>
          </a:p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   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ວັດ ແລະ ປະເມີນ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ຜົນ</a:t>
            </a:r>
          </a:p>
          <a:p>
            <a:pPr marL="0" indent="0">
              <a:buNone/>
            </a:pP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       ຜູ່ສະເໜີ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ຊອ  ປທ ຈັນທະວີໄຊ ແຫວນພະຈັນ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ea typeface="Calibri"/>
                <a:cs typeface="Phetsarath OT"/>
              </a:rPr>
              <a:t>           ຄໍາຕອບ ວິທີ</a:t>
            </a:r>
            <a:r>
              <a:rPr lang="lo-LA" dirty="0">
                <a:ea typeface="Calibri"/>
                <a:cs typeface="Phetsarath OT"/>
              </a:rPr>
              <a:t>ໃນການສັງເກດ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3100" dirty="0">
                <a:latin typeface="Phetsarath OT" pitchFamily="2" charset="0"/>
                <a:ea typeface="Calibri"/>
                <a:cs typeface="Phetsarath OT" pitchFamily="2" charset="0"/>
              </a:rPr>
              <a:t>ນຳໃຊ້ເກນການປະເມີນແບບຣູບຣິກໃນບົດຮຽນ ເພື່ອເປັນທິດທາງໃຫ້ແກ່ການສັງເກດ ( ເຊັ່ນ : ເພື່ອທີ່ຈະຮູ້ວ່າຈະສຸ່ມໃສ່ຫຍັງ ຕະຫຼອດການສອນ ).</a:t>
            </a:r>
            <a:endParaRPr lang="en-US" sz="31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3100" dirty="0">
                <a:latin typeface="Phetsarath OT" pitchFamily="2" charset="0"/>
                <a:ea typeface="Calibri"/>
                <a:cs typeface="Phetsarath OT" pitchFamily="2" charset="0"/>
              </a:rPr>
              <a:t>ກວດຄືນວ່າ ນັກຮຽນຈະຖືກທາງແລ້ວບໍ, ໃຫ້ການຊ່ວຍເຫຼືອນັກຮຽນເພີ່ມເຕີມຜູ້ທີ່ຍັງສັບສົນ ເພື່ອທີ່ວ່າພວກເຂົາຈະສາມາດເຮັດກິດຈະກຳໃຫ້ສຳເລັດ</a:t>
            </a:r>
            <a:endParaRPr lang="en-US" sz="31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3100" dirty="0">
                <a:latin typeface="Phetsarath OT" pitchFamily="2" charset="0"/>
                <a:ea typeface="Calibri"/>
                <a:cs typeface="Phetsarath OT" pitchFamily="2" charset="0"/>
              </a:rPr>
              <a:t>ໃນເວລາສັງເກດ ແມ່ນການຢືນໃຫ້ໃກ້ໆກັບນັກຮຽນ ເພື່ອຈະໄດ້ຍີນ ຫຼື ເຫັນຜົນງານຂອງນັກຮຽນ ແຕ່ກໍໃຫ້ຢືນໄກແນ່ເພື່ອທີ່ວ່າ ຈະບໍ່ເປັນການນາບຂູ່ </a:t>
            </a:r>
            <a:r>
              <a:rPr lang="en-US" sz="3100" dirty="0">
                <a:latin typeface="Phetsarath OT" pitchFamily="2" charset="0"/>
                <a:ea typeface="Calibri"/>
                <a:cs typeface="Phetsarath OT" pitchFamily="2" charset="0"/>
              </a:rPr>
              <a:t>/ </a:t>
            </a:r>
            <a:r>
              <a:rPr lang="lo-LA" sz="3100" dirty="0">
                <a:latin typeface="Phetsarath OT" pitchFamily="2" charset="0"/>
                <a:ea typeface="Calibri"/>
                <a:cs typeface="Phetsarath OT" pitchFamily="2" charset="0"/>
              </a:rPr>
              <a:t>ຂົ່ມຂູ່ນັກຮຽນ.</a:t>
            </a:r>
            <a:endParaRPr lang="en-US" sz="31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3100" dirty="0">
                <a:latin typeface="Phetsarath OT" pitchFamily="2" charset="0"/>
                <a:ea typeface="Calibri"/>
                <a:cs typeface="Phetsarath OT" pitchFamily="2" charset="0"/>
              </a:rPr>
              <a:t>ໃນຂັ້ນຝຶກປະຕິບັດ ແລະ ການນຳໃຊ້ ແມ່ນນຳໃຊ້ການປະເມີນແບບຣູບຣິກ ເພື່ອສັງເກດ ແລະ ໃຫ້ຄະແນນນັກຮຽນໃຫ້ຫຼາຍເທົ່າທີ່ຈະຫຼາຍໄດ້ ໂດຍໃຊ້ເວລາສັງເກດນັກຮຽນແຕ່ລະຄົນໃຫ້ພຽງພໍ ເພື່ອທີ່ຈະສາມາດໃຫ້ຄະແນນພວກເຂົານັ້ນຢ່າງຢຸດຕິທຳ</a:t>
            </a:r>
            <a:endParaRPr lang="en-US" sz="31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srgbClr val="696464"/>
                </a:solidFill>
                <a:ea typeface="Calibri"/>
                <a:cs typeface="Phetsarath OT"/>
              </a:rPr>
              <a:t>ຄໍາຕອບ ວິທີໃນ</a:t>
            </a:r>
            <a:r>
              <a:rPr lang="lo-LA" dirty="0" smtClean="0">
                <a:solidFill>
                  <a:srgbClr val="696464"/>
                </a:solidFill>
                <a:ea typeface="Calibri"/>
                <a:cs typeface="Phetsarath OT"/>
              </a:rPr>
              <a:t>ການຕັ້ງຄຳຖາມ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Calibri"/>
                <a:ea typeface="Calibri"/>
                <a:cs typeface="Phetsarath OT"/>
              </a:rPr>
              <a:t>ຖາມຄຳຖາມນັກຮຽນ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ພາຍຫຼັງ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ທີ່ໃຫ້ຄຳແນະນຳກ່ຽວກັບກິດຈະກຳ ເພື່ອກວດຄືນວ່າ ນັກຮຽນໄດ້ເຂົ້າໃຈກ່ຽວກັບສິ່ງທີ່ພວກເຂົາຈະເຮັດບໍ.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Calibri"/>
                <a:ea typeface="Calibri"/>
                <a:cs typeface="Phetsarath OT"/>
              </a:rPr>
              <a:t>ໃນຂັ້ນກິດຈະກຳການຮຽນຮູ້ ແມ່ນໃຫ້ນັກຮຽນແຕ່ລະຄົນອະທິບາຍຄຳຕອບຂອງພວກເຂົາຕໍ່ທ່ານ. ຈຸດນີ້ແມ່ນຊ່ວຍໃຫ້ທ່ານເຂົ້າໃຈເຖິງຂະບວນການຄົ້ນຄິດຂອງນັກຮຽນ.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Calibri"/>
                <a:ea typeface="Calibri"/>
                <a:cs typeface="Phetsarath OT"/>
              </a:rPr>
              <a:t>ໃນເວລາທີ່ນຳໃຊ້ເກນການປະເມີນແບບຣູບຣິກ ເພື່ອໃຫ້ຄະແນນນັກຮຽນໃນຂັ້ນປະຕິບັດ ແລະ ນຳໃຊ້, ຖ້າທ່ານຮູ້ສຶກວ່າ ນັກຮຽນຄົນໃດຄົນໜຶ່ງສາມາດບັນລຸໄດ້, ໃຫ້ຖາມເຈາະຈິ້ມຕື່ມ ເພື່ອສ້າງຄວາມທ້າທາຍໃຫ້ນັກຮຽນ.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2800" dirty="0">
                <a:latin typeface="Calibri"/>
                <a:ea typeface="Calibri"/>
                <a:cs typeface="Phetsarath OT"/>
              </a:rPr>
              <a:t>ໃຫ້ເວລານັກຮຽນໄດ້ຄິດ ພາຍຫຼັງທີ່ຕັ້ງຄຳຖາມ ຖາມເຂົາເຈົ້າ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o-LA" sz="2800" dirty="0">
                <a:latin typeface="Calibri"/>
                <a:ea typeface="Calibri"/>
                <a:cs typeface="Phetsarath OT"/>
              </a:rPr>
              <a:t>ເປີດໂອກາດໃຫ້ນັກຮຽນແຕ່ລະຄົນໄດ້ຕອບຄຳຖາມເທົ່າທຽມກັນ. ສະຫຼັບກັບການເອີ້ນຊື່ນັກຮຽນຊາຍ ແລະ ນັກຮຽນຍິງ. ບໍ່ໃຫ້ເອີ້ນເອົານັກຮຽນຜູ້ທີ່ຍົກມືຂຶ້ນໂດຍຕະຫຼອດ ແຕ່ໃຫ້ເອີ້ນຊື່ນັກຮຽນຜູ້ທີ່ບໍ່ຍົກມືເຊັ່ນດຽວກັນ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cs typeface="Phetsarath OT"/>
              </a:rPr>
              <a:t>3. ການນຳໃຊ້ເກນການປະເມີນແບບຣູບຣິກ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ໃຫ້ນັກສຶກສາເບິ່ງ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ວິດິໂອ ເມື່ອເບິ່ງແລ້ວໃຫ້ຕອບຄຳ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ຖາມ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effectLst/>
                <a:latin typeface="Calibri"/>
                <a:ea typeface="Calibri"/>
                <a:cs typeface="Phetsarath OT"/>
              </a:rPr>
              <a:t>ລຸ່ມນີ້.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                      </a:t>
            </a:r>
            <a:r>
              <a:rPr lang="en-US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E:\Files for USBs\</a:t>
            </a:r>
            <a:r>
              <a:rPr lang="lo-LA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ວິດີໂອສໍາລັບການພັດທະນາຄູ </a:t>
            </a:r>
            <a:r>
              <a:rPr lang="en-US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Teacher Development Videos\</a:t>
            </a:r>
            <a:r>
              <a:rPr lang="lo-LA" sz="2800" dirty="0" smtClean="0">
                <a:latin typeface="Calibri"/>
                <a:ea typeface="Calibri"/>
                <a:cs typeface="Phetsarath OT"/>
                <a:hlinkClick r:id="rId2" action="ppaction://hlinkfile"/>
              </a:rPr>
              <a:t>ວິດີໂອ 2 ການນໍາໃຊ້ເກນການປະເມີນ.3</a:t>
            </a:r>
            <a:r>
              <a:rPr lang="en-US" sz="2800" dirty="0" err="1" smtClean="0">
                <a:latin typeface="Calibri"/>
                <a:ea typeface="Calibri"/>
                <a:cs typeface="Phetsarath OT"/>
                <a:hlinkClick r:id="rId2" action="ppaction://hlinkfile"/>
              </a:rPr>
              <a:t>gp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8281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ຄໍາຖາມ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1.</a:t>
            </a:r>
            <a:r>
              <a:rPr lang="lo-LA" sz="2800" dirty="0">
                <a:ea typeface="Calibri"/>
                <a:cs typeface="Phetsarath OT"/>
              </a:rPr>
              <a:t>ກ່ອນຈະຂຶ້ນຫ້ອງສອນ, ຄູສອນຕ້ອງໄດ້ກະກຽມຫຍັງແດ່</a:t>
            </a:r>
            <a:r>
              <a:rPr lang="lo-LA" sz="2800" dirty="0" smtClean="0">
                <a:ea typeface="Calibri"/>
                <a:cs typeface="Phetsarath OT"/>
              </a:rPr>
              <a:t>ສຳລັບ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ການ</a:t>
            </a:r>
            <a:r>
              <a:rPr lang="lo-LA" sz="2800" dirty="0">
                <a:ea typeface="Calibri"/>
                <a:cs typeface="Phetsarath OT"/>
              </a:rPr>
              <a:t>ວັດ ແລະ ປະເມີນຜົນ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2.</a:t>
            </a:r>
            <a:r>
              <a:rPr lang="lo-LA" sz="2800" dirty="0">
                <a:ea typeface="Calibri"/>
                <a:cs typeface="Phetsarath OT"/>
              </a:rPr>
              <a:t> ເປັນຫຍັງຄູສອນຈຶ່ງຍ່າງເລາະໄປມາອ້ອມຫ້ອງຮຽນໃນ</a:t>
            </a:r>
            <a:r>
              <a:rPr lang="lo-LA" sz="2800" dirty="0" smtClean="0">
                <a:ea typeface="Calibri"/>
                <a:cs typeface="Phetsarath OT"/>
              </a:rPr>
              <a:t>ຂະນະ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ທີ່</a:t>
            </a:r>
            <a:r>
              <a:rPr lang="lo-LA" sz="2800" dirty="0">
                <a:ea typeface="Calibri"/>
                <a:cs typeface="Phetsarath OT"/>
              </a:rPr>
              <a:t>ກໍາລັງປະເມີນນັກຮຽນຢູ່ 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3.</a:t>
            </a:r>
            <a:r>
              <a:rPr lang="lo-LA" sz="2800" dirty="0">
                <a:ea typeface="Calibri"/>
                <a:cs typeface="Phetsarath OT"/>
              </a:rPr>
              <a:t> ຄູສອນຈະຂຽນຄະແນນການປະເມີນໃສ່ບ່ອນໃດໃນຂະນະ</a:t>
            </a:r>
            <a:r>
              <a:rPr lang="lo-LA" sz="2800" dirty="0" smtClean="0">
                <a:ea typeface="Calibri"/>
                <a:cs typeface="Phetsarath OT"/>
              </a:rPr>
              <a:t>ທີ່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ກໍາ</a:t>
            </a:r>
            <a:r>
              <a:rPr lang="lo-LA" sz="2800" dirty="0">
                <a:ea typeface="Calibri"/>
                <a:cs typeface="Phetsarath OT"/>
              </a:rPr>
              <a:t>ລັງປະຕິບັດ</a:t>
            </a:r>
            <a:r>
              <a:rPr lang="lo-LA" sz="2800" dirty="0" smtClean="0">
                <a:ea typeface="Calibri"/>
                <a:cs typeface="Phetsarath OT"/>
              </a:rPr>
              <a:t>ກິດຈະກໍາ?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4</a:t>
            </a:r>
            <a:r>
              <a:rPr lang="lo-LA" sz="2800" dirty="0" smtClean="0">
                <a:ea typeface="Calibri"/>
                <a:cs typeface="Phetsarath OT"/>
              </a:rPr>
              <a:t>.</a:t>
            </a:r>
            <a:r>
              <a:rPr lang="lo-LA" sz="2800" dirty="0">
                <a:ea typeface="Calibri"/>
                <a:cs typeface="Phetsarath OT"/>
              </a:rPr>
              <a:t>ເປັນຫຍັງຄູສອນຈຶ່ງຕັ້ງຄຳຖາມນັກຮຽນໃນຂະນະທີ່ກໍາ</a:t>
            </a:r>
            <a:r>
              <a:rPr lang="lo-LA" sz="2800" dirty="0" smtClean="0">
                <a:ea typeface="Calibri"/>
                <a:cs typeface="Phetsarath OT"/>
              </a:rPr>
              <a:t>ລັງ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ປະຕິບັດ</a:t>
            </a:r>
            <a:r>
              <a:rPr lang="lo-LA" sz="2800" dirty="0">
                <a:ea typeface="Calibri"/>
                <a:cs typeface="Phetsarath OT"/>
              </a:rPr>
              <a:t>ກິດ</a:t>
            </a:r>
            <a:r>
              <a:rPr lang="lo-LA" sz="2800" dirty="0" smtClean="0">
                <a:ea typeface="Calibri"/>
                <a:cs typeface="Phetsarath OT"/>
              </a:rPr>
              <a:t>ຈະກໍານີ້</a:t>
            </a:r>
            <a:r>
              <a:rPr lang="lo-LA" sz="2800" dirty="0">
                <a:ea typeface="Calibri"/>
                <a:cs typeface="Phetsarath OT"/>
              </a:rPr>
              <a:t>ຢູ່ 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5.ຄູ</a:t>
            </a:r>
            <a:r>
              <a:rPr lang="lo-LA" sz="2800" dirty="0">
                <a:ea typeface="Calibri"/>
                <a:cs typeface="Phetsarath OT"/>
              </a:rPr>
              <a:t>ສອນຈະປະເມີນນັກຮຽນໝົດທຸກຄົນຢູ່ພາຍໃນ</a:t>
            </a:r>
            <a:r>
              <a:rPr lang="lo-LA" sz="2800" dirty="0" smtClean="0">
                <a:ea typeface="Calibri"/>
                <a:cs typeface="Phetsarath OT"/>
              </a:rPr>
              <a:t>ກິດຈະກຳ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ດຽວ</a:t>
            </a:r>
            <a:r>
              <a:rPr lang="lo-LA" sz="2800" dirty="0">
                <a:ea typeface="Calibri"/>
                <a:cs typeface="Phetsarath OT"/>
              </a:rPr>
              <a:t>ບໍ</a:t>
            </a:r>
            <a:r>
              <a:rPr lang="lo-LA" sz="2800" dirty="0" smtClean="0">
                <a:ea typeface="Calibri"/>
                <a:cs typeface="Phetsarath OT"/>
              </a:rPr>
              <a:t>?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6.</a:t>
            </a:r>
            <a:r>
              <a:rPr lang="lo-LA" sz="2800" dirty="0">
                <a:ea typeface="Calibri"/>
                <a:cs typeface="Phetsarath OT"/>
              </a:rPr>
              <a:t> ຄູສອນຈະປັບປ່ຽນຄະແນນທີ່ໄດ້ຈາກເກນການປະເມີນແບບຣູບຣິກ</a:t>
            </a:r>
            <a:r>
              <a:rPr lang="lo-LA" sz="2800" dirty="0" smtClean="0">
                <a:ea typeface="Calibri"/>
                <a:cs typeface="Phetsarath OT"/>
              </a:rPr>
              <a:t>ມາ</a:t>
            </a:r>
          </a:p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lo-LA" sz="2800" dirty="0" smtClean="0">
                <a:ea typeface="Calibri"/>
                <a:cs typeface="Phetsarath OT"/>
              </a:rPr>
              <a:t>   ເປັນ</a:t>
            </a:r>
            <a:r>
              <a:rPr lang="lo-LA" sz="2800" dirty="0">
                <a:ea typeface="Calibri"/>
                <a:cs typeface="Phetsarath OT"/>
              </a:rPr>
              <a:t>ຄະແນນສ່ວນ 10 ໄດ້ແນວໃດ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lo-LA" sz="2800" dirty="0" smtClean="0">
                <a:ea typeface="Calibri"/>
                <a:cs typeface="Phetsarath OT"/>
              </a:rPr>
              <a:t>ຄູ</a:t>
            </a:r>
            <a:r>
              <a:rPr lang="lo-LA" sz="2800" dirty="0">
                <a:ea typeface="Calibri"/>
                <a:cs typeface="Phetsarath OT"/>
              </a:rPr>
              <a:t>ສອນຕ້ອງອ່ານລາຍລະອຽດບົດສອນ ແລະ ເກນການ</a:t>
            </a:r>
            <a:r>
              <a:rPr lang="lo-LA" sz="2800" dirty="0" smtClean="0">
                <a:ea typeface="Calibri"/>
                <a:cs typeface="Phetsarath OT"/>
              </a:rPr>
              <a:t>ປະ</a:t>
            </a: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ເມີນ</a:t>
            </a:r>
            <a:r>
              <a:rPr lang="lo-LA" sz="2800" dirty="0">
                <a:ea typeface="Calibri"/>
                <a:cs typeface="Phetsarath OT"/>
              </a:rPr>
              <a:t>ແບບຣູບຣິກ ຢູ່ໃນປຶ້ມຄູ່ມືຄູກ່ອນລ່ວງໜ້າ, ກະກຽມອຸປະກອນຕ່າງໆທີ່ຈຳເປັນສຳລັບກິດຈະກຳ, ຕັດສິນໃຈວ່າຈະທຳການປະເມີນນັກຮຽນຄົນໃດ ແລະ ຂຽນວັນທີ,ຊື່ບົດຮຽນ ແລະ ຊື່ນັກຮຽນ( ຜູ່ທີ່ຈະທຳການປະເມີນຜົນນັ້ນ) ໃສ່ໃນປຶ້ມ</a:t>
            </a:r>
            <a:r>
              <a:rPr lang="lo-LA" sz="2800" dirty="0" smtClean="0">
                <a:ea typeface="Calibri"/>
                <a:cs typeface="Phetsarath OT"/>
              </a:rPr>
              <a:t>ບັນທຶກ.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2.</a:t>
            </a:r>
            <a:r>
              <a:rPr lang="lo-LA" sz="2800" dirty="0">
                <a:ea typeface="Calibri"/>
                <a:cs typeface="Phetsarath OT"/>
              </a:rPr>
              <a:t> ຄູສອນຍ່າງເລາະໄປມາອ້ອມຫ້ອງຮຽນກໍເພື່ອໃຫ້ໄດ້ຍິນ ສິ່ງທີ່ນັກຮຽນກໍາລັງເວົ້າ ແລະ ເຮັດຢູ່ ແລະ ສາມາດທຳການປະເມີນນັກຮຽນໄດ້ດີຂຶ້ນຕື່ມ</a:t>
            </a:r>
            <a:r>
              <a:rPr lang="lo-LA" sz="2800" dirty="0" smtClean="0">
                <a:ea typeface="Calibri"/>
                <a:cs typeface="Phetsarath OT"/>
              </a:rPr>
              <a:t>ອີກ.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3.</a:t>
            </a:r>
            <a:r>
              <a:rPr lang="lo-LA" sz="2800" dirty="0">
                <a:ea typeface="Calibri"/>
                <a:cs typeface="Phetsarath OT"/>
              </a:rPr>
              <a:t> ໃສ່ປຶ້ມບັນທຶກຂອງຄູສອນ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4.ການ</a:t>
            </a:r>
            <a:r>
              <a:rPr lang="lo-LA" sz="2800" dirty="0">
                <a:ea typeface="Calibri"/>
                <a:cs typeface="Phetsarath OT"/>
              </a:rPr>
              <a:t>ຕັ້ງຄຳຖາມແມ່ນເຕັກນິກທີ່ສຳຄັນສຳລັບການປະເມີນຜົນ, ບາງຄັ້ງນັກຮຽນຄົນໃດຄົນໜຶ່ງອາດຮູ້ຄຳຕອບແລ້ວແຕ່ອາດຕ້ອງການໃຫ້ມີການກະຕຸ້ນຈາກຄູ</a:t>
            </a:r>
            <a:r>
              <a:rPr lang="lo-LA" sz="2800" dirty="0" smtClean="0">
                <a:ea typeface="Calibri"/>
                <a:cs typeface="Phetsarath OT"/>
              </a:rPr>
              <a:t>ຕື່ມ.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5.</a:t>
            </a:r>
            <a:r>
              <a:rPr lang="lo-LA" sz="2800" dirty="0">
                <a:ea typeface="Calibri"/>
                <a:cs typeface="Phetsarath OT"/>
              </a:rPr>
              <a:t> ບໍ່ແມ່ນ ຄູສອນອາດທຳການປະເມີນນັກຮຽນປະມານ 10ຄົນ ( ສ່ວນທີ່ຍັງເຫລືອອາດຈະໄດ້ຮັບການປະເມີນໃນຂັ້ນຕອນສະຫຼຸບບົດຮຽນ ຫຼື ໃນບົດສອນບົດຕໍ່ໄປ </a:t>
            </a:r>
            <a:r>
              <a:rPr lang="lo-LA" sz="2800" dirty="0" smtClean="0">
                <a:ea typeface="Calibri"/>
                <a:cs typeface="Phetsarath OT"/>
              </a:rPr>
              <a:t>)</a:t>
            </a:r>
          </a:p>
          <a:p>
            <a:pPr marL="0" indent="0">
              <a:buNone/>
            </a:pPr>
            <a:r>
              <a:rPr lang="lo-LA" sz="2800" dirty="0" smtClean="0">
                <a:cs typeface="Phetsarath OT"/>
              </a:rPr>
              <a:t>6.</a:t>
            </a:r>
            <a:r>
              <a:rPr lang="lo-LA" sz="2800" dirty="0">
                <a:ea typeface="Calibri"/>
                <a:cs typeface="Phetsarath OT"/>
              </a:rPr>
              <a:t> ຄະແນນຂອງນັກຮຽນ ຫານ ຄະແນນສູງສຸດໃນເກນການປະເມີນ ຄູນ ໃຫ້ ສິບ (ປັດຕົວເສດຂຶ້ນລົງຕາມຄວາມເໝາະສົມ) ຖ້າສຳມະນາກອນພົບຄວາມຫຍຸ້ງຍາກໃນການປ່ຽນຄະແນນໃຫ້ມາເປັນຄະແນນສ່ວນ 10 ພວກເຂົາສາມາດອີງໃສ່ຮ່າງຕາຕະລາງໃນພາກແນະນຳລວມຂອງຄູ່ມືຄູວິຊາພາສາລາວຊັ້ນປະຖົມສຶກສາປີທີ 2 ເຫຼັ້ມ 1 ໜ້າທີ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ການໃຫ້ການຊ່ວຍເຫຼືອນັກຮຽນ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o-LA" sz="2800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ໃຫ້ນັກສຶກສາເບິ່ງ</a:t>
            </a:r>
            <a:r>
              <a:rPr lang="lo-LA" sz="2800" dirty="0">
                <a:ea typeface="Calibri"/>
                <a:cs typeface="Phetsarath OT"/>
              </a:rPr>
              <a:t>ວິດິໂອ 12 ຄ ແລະ ບອກສຳມະນາກອນໃຫ້ເບິ່ງ ແລະ ຄິດວ່າວິທີການຊ່ວຍເຫຼືອຕ່າງໆທີ່ຄູສອນສາມາດນຳໃຊ້ໃນຫ້ອງ</a:t>
            </a:r>
            <a:r>
              <a:rPr lang="lo-LA" sz="2800" dirty="0" smtClean="0">
                <a:ea typeface="Calibri"/>
                <a:cs typeface="Phetsarath OT"/>
              </a:rPr>
              <a:t>ຮຽນ.</a:t>
            </a:r>
          </a:p>
          <a:p>
            <a:pPr marL="0" indent="0">
              <a:buNone/>
            </a:pP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E:\Files for USBs\</a:t>
            </a:r>
            <a:r>
              <a:rPr lang="lo-LA" sz="2800" dirty="0" smtClean="0">
                <a:ea typeface="Calibri"/>
                <a:cs typeface="Phetsarath OT"/>
                <a:hlinkClick r:id="rId2" action="ppaction://hlinkfile"/>
              </a:rPr>
              <a:t>ວິດີໂອສໍາລັບການພັດທະນາຄູ 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Teacher Development Videos\</a:t>
            </a:r>
            <a:r>
              <a:rPr lang="lo-LA" sz="2800" dirty="0" smtClean="0">
                <a:ea typeface="Calibri"/>
                <a:cs typeface="Phetsarath OT"/>
                <a:hlinkClick r:id="rId2" action="ppaction://hlinkfile"/>
              </a:rPr>
              <a:t>ວິດີໂອ 12 ພາກ ຄ  ການໃຫ້ຄວາມຊ່ວຍເຫຼືອໃນລະຫວ່າງ ການປະເມີນ ແລະ ພາຍຫຼັງການປະເມີນ.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mp4</a:t>
            </a:r>
            <a:endParaRPr lang="lo-LA" sz="2800" dirty="0" smtClean="0"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31772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ວິທີຊ່ວຍເຫຼືອ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Phetsarath OT"/>
              <a:buChar char="-"/>
            </a:pPr>
            <a:r>
              <a:rPr lang="lo-LA" sz="2800" dirty="0">
                <a:latin typeface="Calibri"/>
                <a:ea typeface="Calibri"/>
                <a:cs typeface="Phetsarath OT"/>
              </a:rPr>
              <a:t>ຖ້ານັກຮຽນເບິ່ງຄືຍັງສັບສົນ ແມ່ນຊຸກຍູ້ ແລະ ກະຕຸ້ນພວກເຂົາໂດຍໃຫ້ຂໍ້ຄິດ ແລະ ຕັ້ງຄຳຖາມທີ່ເປັນແນວທາງໃຫ້ແກ່ນັກຮຽນ ເພື່ອຊ່ວຍເຫຼືອພວກເຂົາໄດ້ຄິດຫາຄໍາຕອບທີ່ຖືກຕ້ອງ ໂດຍບໍ່ຕ້ອງໃຫ້ຄໍາຕອບເຂົາເຈົ້າ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Phetsarath OT"/>
              <a:buChar char="-"/>
            </a:pPr>
            <a:r>
              <a:rPr lang="lo-LA" sz="2800" dirty="0">
                <a:latin typeface="Calibri"/>
                <a:ea typeface="Calibri"/>
                <a:cs typeface="Phetsarath OT"/>
              </a:rPr>
              <a:t>ຖ້ານັກຮຽນຄົນໃດຄົນໜຶ່ງຫາກຕອບບໍ່ຖືກ, ກໍຕ້ອງໃຫ້ແບບຄຳຕອບທີ່ແຕກຕ່າງ ແຕ່ເປັນຄຳຖາມທີ່ຄ້າຍຄືກັນ. ຊ່ວຍເຫຼືອພວກເຂົາໃຫ້ເຂົ້າໃຈວ່າ ເປັນຫຍັງມັນຈຶ່ງເປັນຄຳຕອບທີ່ຖຶກຕ້ອງ. ຊຸກຍູ້ໃຫ້ນັກຮຽນລອງຕອບຄຳຖາມທີ່ພວກເຂົານັ້ນຕອບຜິດຄືນໃໝ່.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Phetsarath OT"/>
              <a:buChar char="-"/>
            </a:pPr>
            <a:r>
              <a:rPr lang="lo-LA" sz="2800" dirty="0">
                <a:latin typeface="Calibri"/>
                <a:ea typeface="Calibri"/>
                <a:cs typeface="Phetsarath OT"/>
              </a:rPr>
              <a:t>ຖ້າທ່ານສັງເກດວ່າ ນັກຮຽນຈຳນວນໃດໜຶ່ງຍັງມີບັນຫາຕະຫຼອດໃນເວລາສອນ, ມັນອາດຈະເປັນປະໂຫຍດທີ່ຈະຄິດຫາວິທີທາງທີ່ຈະຊ່ວຍເຫຼືອນັກຮຽນດັ່ງກ່າວພາຍຫຼັງການສອນ ຫຼື ຄິດຄືນໃນການຈັດນັກຮຽນນັ່ງເປັນກຸ່ມໃນຊົ່ວໂມງຕໍ່ໄປ. ລອງມາສຶກສາເບິ່ງວິທີເຫຼົ່ານີ້ຢ່າງລະອຽດຕື່ມ.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0" indent="0">
              <a:buNone/>
            </a:pPr>
            <a:endParaRPr lang="lo-LA" sz="2800" dirty="0" smtClean="0"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28626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ວິທີຊ່ວຍເຫຼືອ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Phetsarath OT"/>
              <a:buChar char="-"/>
            </a:pPr>
            <a:r>
              <a:rPr lang="lo-LA" sz="4500" dirty="0">
                <a:latin typeface="Phetsarath OT" pitchFamily="2" charset="0"/>
                <a:ea typeface="Calibri"/>
                <a:cs typeface="Phetsarath OT" pitchFamily="2" charset="0"/>
              </a:rPr>
              <a:t>ຢູ່ໃນຫ້ອງຮຽນຄວບ, ຖ້າທ່ານສັງເກດເຫັນວ່ານັກຮຽນຈາກຫ້ອງນ້ອຍກວ່ານັ້ນມັກຈະມີບັນຫາຕະຫຼອດການຮຽນ-ການສອນກໍຈັດໃຫ້ພວກເຂົານັ້ນນັ່ງກັບນັກຮຽນຫ້ອງທີ່ໃຫຍ່ກວ່າ ເຊິ່ງເປັນຜູ້ທີ່ຈະຊ່ວຍເຫຼືອ ພວກເຂົາໃນບົດຮຽນຕໍ່ໆໄປ.</a:t>
            </a:r>
            <a:endParaRPr lang="en-US" sz="45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Phetsarath OT"/>
              <a:buChar char="-"/>
            </a:pPr>
            <a:r>
              <a:rPr lang="lo-LA" sz="4500" dirty="0">
                <a:latin typeface="Phetsarath OT" pitchFamily="2" charset="0"/>
                <a:ea typeface="Calibri"/>
                <a:cs typeface="Phetsarath OT" pitchFamily="2" charset="0"/>
              </a:rPr>
              <a:t>ຖ້າທ່ານມີນັກຮຽນຜູ້ທີ່ພາສາແມ່ບໍ່ແມ່ນພາສາລາວ ແລະ ທ່ານສັງເກດໄດ້ວ່ານັກຮຽນເຫຼົ່ານີ້ຍັງພົບບັນຫາຢ່າງຕໍ່ເນື່ອງ ໃນຊົ່ວໂມງຕໍ່ໄປ ກໍໃຫ້ຈັບຄູ່ພວກເຂົາກັບນັກຮຽນຜູ້ທີ່ເວົ້າພາສາລາວໄດ້ດີ ເຊິ່ງເປັນຜູ້ທີ່ຈະໃຫ້ການຊ່ວຍເຫຼືອພວກເຂົາເພີ່ມເຕີມ.</a:t>
            </a:r>
            <a:endParaRPr lang="en-US" sz="45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Phetsarath OT"/>
              <a:buChar char="-"/>
            </a:pPr>
            <a:r>
              <a:rPr lang="lo-LA" sz="4500" dirty="0">
                <a:latin typeface="Phetsarath OT" pitchFamily="2" charset="0"/>
                <a:ea typeface="Calibri"/>
                <a:cs typeface="Phetsarath OT" pitchFamily="2" charset="0"/>
              </a:rPr>
              <a:t>ຖ້າໃນຊ່ວງຕອນທ້າຍຂອງການສອນ ນັກຮຽນບໍ່ສາມາດບັນລຸຈຸດປະສົງຂອງບົດຮຽນ ກໍໃຫ້ໃຊ້ເວລາກັບນັກຮຽນນັ້ນໃນຊ່ວງເວລາຫວ່າງ, ຊ່ວງພັກທ່ຽງ ຫຼື ຊ່ວງເວລາສອນເພີ່ມເຕີມ ເພື່ອໃຫ້ພວກເຂົາໄດ້ຝຶກຊ້ອມຕື່ມ ກ່ອນຊົ່ວໂມງຕໍ່ໄປ, ທ່ານອາດຈະເຮັດກິດຈະກຳນັ້ນເລື້ອຍໆກັບນັກຮຽນເຫຼົ່ານິ້ ຫຼື ໃນວິຊາພາສາລາວ ແມ່ນໃຫ້ນຳໃຊ້ເກມ </a:t>
            </a:r>
            <a:r>
              <a:rPr lang="en-US" sz="4500" dirty="0">
                <a:latin typeface="Phetsarath OT" pitchFamily="2" charset="0"/>
                <a:ea typeface="Calibri"/>
                <a:cs typeface="Phetsarath OT" pitchFamily="2" charset="0"/>
              </a:rPr>
              <a:t>/ </a:t>
            </a:r>
            <a:r>
              <a:rPr lang="lo-LA" sz="4500" dirty="0">
                <a:latin typeface="Phetsarath OT" pitchFamily="2" charset="0"/>
                <a:ea typeface="Calibri"/>
                <a:cs typeface="Phetsarath OT" pitchFamily="2" charset="0"/>
              </a:rPr>
              <a:t> ກິດຈະກໍາບາງຈໍານວນທີ່ໄດ້ພັນລະນາໃນຕອນທ້າຍຂອງປຶ້ມຄູ່ມືຄູວິຊາພາສາລາວ</a:t>
            </a:r>
            <a:endParaRPr lang="en-US" sz="45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9299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5. ການນຳໄປໃຊ້ຝຶກປະຕິບັດ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46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                      ວິຊາ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ພາສາ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ລາວ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1346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                 ສໍາມະ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ນາກອນເບິ່ງປຶ້ມຄູ່ມືຄູ </a:t>
            </a:r>
            <a:endParaRPr lang="lo-LA" sz="2800" dirty="0" smtClean="0">
              <a:latin typeface="Calibri"/>
              <a:ea typeface="Calibri"/>
              <a:cs typeface="Phetsarath OT"/>
            </a:endParaRPr>
          </a:p>
          <a:p>
            <a:pPr marL="1346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              ບົດ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ທີ 20 ການໜຶ້ງເຂົ້າ </a:t>
            </a:r>
            <a:endParaRPr lang="lo-LA" sz="2800" dirty="0" smtClean="0">
              <a:latin typeface="Calibri"/>
              <a:ea typeface="Calibri"/>
              <a:cs typeface="Phetsarath OT"/>
            </a:endParaRPr>
          </a:p>
          <a:p>
            <a:pPr marL="1346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                      (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ໜ້າ 197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)</a:t>
            </a:r>
          </a:p>
          <a:p>
            <a:pPr marL="1346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             ອ່ານ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ເກນການປະເມີນ(ໜ້າ208​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)</a:t>
            </a:r>
          </a:p>
          <a:p>
            <a:pPr marL="1346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       ແລ້ວ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ສັງເກດນັກຮຽນ 2 ຄົນ ນາງນ້ອຍ, ທ້າວ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ເກດ</a:t>
            </a:r>
          </a:p>
          <a:p>
            <a:pPr marL="1346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effectLst/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effectLst/>
                <a:latin typeface="Calibri"/>
                <a:ea typeface="Calibri"/>
                <a:cs typeface="Phetsarath OT"/>
              </a:rPr>
              <a:t>          ຄໍາຕອບ ນາງ ນ້ອຍ 1    , ທ້າວ ເກດ  2 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79291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ພາບລວມ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2400" dirty="0">
                <a:latin typeface="Phetsarath OT"/>
                <a:ea typeface="Calibri"/>
                <a:cs typeface="Phetsarath OT"/>
              </a:rPr>
              <a:t>ເພື່ອຊ່ວຍໃຫ້ທ່ານມີຄວາມຮັບຮູ້ຕໍ່ກັບວິທີການປະເມີນຜົນແບບໃໝ່ທີ່ມີຄວາມສອດຄ່ອງກັບບັນດາຫຼັກການຂອງຫຼັກສູດສະບັບປັບປຸງໃໝ່</a:t>
            </a:r>
            <a:endParaRPr lang="en-US" sz="2000" dirty="0">
              <a:latin typeface="Phetsarath OT"/>
              <a:ea typeface="Calibri"/>
              <a:cs typeface="Phetsarath OT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2400" dirty="0">
                <a:latin typeface="Phetsarath OT"/>
                <a:ea typeface="Calibri"/>
                <a:cs typeface="Phetsarath OT"/>
              </a:rPr>
              <a:t>ເພື່ອຄົ້ນຄວ້າເຖິງຈຸດສຳຄັນຂອງວິທີການວັດ ແລະ ການປະເມີນຜົນ</a:t>
            </a:r>
            <a:endParaRPr lang="en-US" sz="2000" dirty="0">
              <a:latin typeface="Phetsarath OT"/>
              <a:ea typeface="Calibri"/>
              <a:cs typeface="Phetsarath OT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2400" dirty="0">
                <a:latin typeface="Phetsarath OT"/>
                <a:ea typeface="Calibri"/>
                <a:cs typeface="Phetsarath OT"/>
              </a:rPr>
              <a:t>ເພື່ອປັບປຸງຜົນການຮຽນ ແລະ ສະຫຼຸບຜົນການຮຽນ</a:t>
            </a:r>
            <a:endParaRPr lang="en-US" sz="2000" dirty="0">
              <a:latin typeface="Phetsarath OT"/>
              <a:ea typeface="Calibri"/>
              <a:cs typeface="Phetsarath OT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lo-LA" sz="2400" dirty="0">
                <a:latin typeface="Phetsarath OT"/>
                <a:ea typeface="Calibri"/>
                <a:cs typeface="Phetsarath OT"/>
              </a:rPr>
              <a:t>ນຳໃຊ້ວິທີການວັດ ແລະ ປະເມີນຜົນທີ່ແຕກຕ່າງກັນ</a:t>
            </a:r>
            <a:endParaRPr lang="en-US" sz="2000" dirty="0">
              <a:latin typeface="Phetsarath OT"/>
              <a:ea typeface="Calibri"/>
              <a:cs typeface="Phetsarath OT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lo-LA" sz="2400" dirty="0">
                <a:latin typeface="Phetsarath OT"/>
                <a:ea typeface="Calibri"/>
                <a:cs typeface="Phetsarath OT"/>
              </a:rPr>
              <a:t>ຝຶກຊ້ອມນຳໃຊ້ວິທີການວັດຜົນ ແລະ ປະເມີນຜົນຕ່າງໆເຂົ້າໃນສະພາບຂອງຫ້ອງຮຽນທີ່ແຕກຕ່າງ</a:t>
            </a:r>
            <a:r>
              <a:rPr lang="lo-LA" sz="2400" dirty="0" smtClean="0">
                <a:latin typeface="Phetsarath OT"/>
                <a:ea typeface="Calibri"/>
                <a:cs typeface="Phetsarath OT"/>
              </a:rPr>
              <a:t>ກັນ.</a:t>
            </a: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14602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srgbClr val="696464"/>
                </a:solidFill>
                <a:latin typeface="Phetsarath OT" pitchFamily="2" charset="0"/>
                <a:cs typeface="Phetsarath OT" pitchFamily="2" charset="0"/>
              </a:rPr>
              <a:t>5. ການນຳໄປໃຊ້ຝຶກປະຕິບັດ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46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      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ວິຊາ 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ວິທະຍາສາດ ແລະ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ສິ່ງແວດລ້ອມ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Cordia New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                 ສໍາມະນາກອນເບິ່ງປຶ້ມຄູ່ມືຄູ </a:t>
            </a: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           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>
                <a:ea typeface="Calibri"/>
                <a:cs typeface="Phetsarath OT"/>
              </a:rPr>
              <a:t>ບົດທີ 21 ການວັດທ</a:t>
            </a:r>
            <a:r>
              <a:rPr lang="lo-LA" sz="2800" dirty="0" smtClean="0">
                <a:ea typeface="Calibri"/>
                <a:cs typeface="Phetsarath OT"/>
              </a:rPr>
              <a:t>ກອຸນຫະພູມ</a:t>
            </a:r>
            <a:endParaRPr lang="lo-LA" sz="2800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                    ( ໜ້າ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102)</a:t>
            </a:r>
            <a:endParaRPr lang="lo-LA" sz="2800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           ອ່ານເກນການປະເມີນ(ໜ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້າ102​)</a:t>
            </a:r>
            <a:endParaRPr lang="lo-LA" sz="2800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   ແລ້ວສັງເກດນັກຮຽນ 2 ຄົນ ນາງນ້ອຍ, ທ້າວ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ເກດ </a:t>
            </a:r>
            <a:endParaRPr lang="lo-LA" sz="2800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       ຄໍາຕອບ ນາງ ນ້ອຍ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3    </a:t>
            </a: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, ທ້າວ ເກດ 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1</a:t>
            </a: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    ຄະແນນປ່ຽນແປງ ນາງ ນ້ອຍ 10 , ທ້າວ ເກດ 3 </a:t>
            </a:r>
            <a:endParaRPr lang="en-US" sz="2400" dirty="0"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6618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dirty="0">
                <a:solidFill>
                  <a:srgbClr val="696464"/>
                </a:solidFill>
                <a:latin typeface="Phetsarath OT" pitchFamily="2" charset="0"/>
                <a:cs typeface="Phetsarath OT" pitchFamily="2" charset="0"/>
              </a:rPr>
              <a:t>5. ການນຳໄປໃຊ້ຝຶກປະຕິບັດ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rmAutofit fontScale="25000" lnSpcReduction="20000"/>
          </a:bodyPr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</a:p>
          <a:p>
            <a:pPr marL="1346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                          ວິຊາ </a:t>
            </a:r>
            <a:r>
              <a:rPr lang="lo-LA" sz="8000" dirty="0">
                <a:latin typeface="Phetsarath OT" pitchFamily="2" charset="0"/>
                <a:ea typeface="Calibri"/>
                <a:cs typeface="Phetsarath OT" pitchFamily="2" charset="0"/>
              </a:rPr>
              <a:t>ພາສາ</a:t>
            </a: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ອັງກິດ</a:t>
            </a:r>
            <a:endParaRPr lang="en-US" sz="80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      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ສໍາ</a:t>
            </a: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ມະນາກອນເບິ່ງ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ປຶ້ມບົດຮຽນ </a:t>
            </a:r>
            <a:endParaRPr lang="lo-LA" sz="80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</a:t>
            </a:r>
            <a:r>
              <a:rPr lang="en-US" sz="8000" dirty="0">
                <a:latin typeface="Phetsarath OT" pitchFamily="2" charset="0"/>
                <a:ea typeface="Calibri"/>
                <a:cs typeface="Phetsarath OT" pitchFamily="2" charset="0"/>
              </a:rPr>
              <a:t>Unit 2 in the classroom</a:t>
            </a:r>
            <a:r>
              <a:rPr lang="lo-LA" sz="8000" dirty="0"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endParaRPr lang="lo-LA" sz="8000" dirty="0" smtClean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              </a:t>
            </a:r>
            <a:r>
              <a:rPr lang="en-US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</a:t>
            </a: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</a:t>
            </a:r>
            <a:r>
              <a:rPr lang="en-US" sz="8000" dirty="0" smtClean="0">
                <a:latin typeface="Phetsarath OT" pitchFamily="2" charset="0"/>
                <a:ea typeface="Calibri"/>
                <a:cs typeface="Phetsarath OT" pitchFamily="2" charset="0"/>
              </a:rPr>
              <a:t>(</a:t>
            </a:r>
            <a:r>
              <a:rPr lang="en-US" sz="8000" dirty="0">
                <a:latin typeface="Phetsarath OT" pitchFamily="2" charset="0"/>
                <a:ea typeface="Calibri"/>
                <a:cs typeface="Phetsarath OT" pitchFamily="2" charset="0"/>
              </a:rPr>
              <a:t>lesson </a:t>
            </a:r>
            <a:r>
              <a:rPr lang="en-US" sz="8000" dirty="0" smtClean="0">
                <a:latin typeface="Phetsarath OT" pitchFamily="2" charset="0"/>
                <a:ea typeface="Calibri"/>
                <a:cs typeface="Phetsarath OT" pitchFamily="2" charset="0"/>
              </a:rPr>
              <a:t>5</a:t>
            </a: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en-US" sz="8000" dirty="0" smtClean="0">
                <a:latin typeface="Phetsarath OT" pitchFamily="2" charset="0"/>
                <a:ea typeface="Calibri"/>
                <a:cs typeface="Phetsarath OT" pitchFamily="2" charset="0"/>
              </a:rPr>
              <a:t>classroom objects )</a:t>
            </a:r>
            <a:endParaRPr lang="lo-LA" sz="8000" dirty="0" smtClean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                             ( </a:t>
            </a:r>
            <a:r>
              <a:rPr lang="lo-LA" sz="8000" dirty="0">
                <a:latin typeface="Phetsarath OT" pitchFamily="2" charset="0"/>
                <a:ea typeface="Calibri"/>
                <a:cs typeface="Phetsarath OT" pitchFamily="2" charset="0"/>
              </a:rPr>
              <a:t>ໜ້າ </a:t>
            </a:r>
            <a:r>
              <a:rPr lang="en-US" sz="8000" dirty="0">
                <a:latin typeface="Phetsarath OT" pitchFamily="2" charset="0"/>
                <a:ea typeface="Calibri"/>
                <a:cs typeface="Phetsarath OT" pitchFamily="2" charset="0"/>
              </a:rPr>
              <a:t>22-23</a:t>
            </a:r>
            <a:r>
              <a:rPr lang="lo-LA" sz="8000" dirty="0">
                <a:latin typeface="Phetsarath OT" pitchFamily="2" charset="0"/>
                <a:ea typeface="Calibri"/>
                <a:cs typeface="Phetsarath OT" pitchFamily="2" charset="0"/>
              </a:rPr>
              <a:t> ) </a:t>
            </a:r>
            <a:endParaRPr lang="lo-LA" sz="8000" dirty="0" smtClean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                         </a:t>
            </a:r>
            <a:r>
              <a:rPr lang="en-US" sz="8000" dirty="0" smtClean="0"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</a:t>
            </a:r>
            <a:r>
              <a:rPr lang="en-US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     </a:t>
            </a: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ປຶ້ມ</a:t>
            </a:r>
            <a:r>
              <a:rPr lang="lo-LA" sz="8000" dirty="0">
                <a:latin typeface="Phetsarath OT" pitchFamily="2" charset="0"/>
                <a:ea typeface="Calibri"/>
                <a:cs typeface="Phetsarath OT" pitchFamily="2" charset="0"/>
              </a:rPr>
              <a:t>ຄູ່ມື</a:t>
            </a: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ຄູ</a:t>
            </a: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              </a:t>
            </a:r>
            <a:r>
              <a:rPr lang="en-US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     Unit </a:t>
            </a:r>
            <a:r>
              <a:rPr lang="en-US" sz="8000" dirty="0">
                <a:latin typeface="Phetsarath OT" pitchFamily="2" charset="0"/>
                <a:ea typeface="Calibri"/>
                <a:cs typeface="Phetsarath OT" pitchFamily="2" charset="0"/>
              </a:rPr>
              <a:t>2 in the classroom</a:t>
            </a:r>
            <a:r>
              <a:rPr lang="lo-LA" sz="8000" dirty="0"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endParaRPr lang="en-US" sz="8000" dirty="0" smtClean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en-US" sz="8000" dirty="0"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en-US" sz="8000" dirty="0" smtClean="0">
                <a:latin typeface="Phetsarath OT" pitchFamily="2" charset="0"/>
                <a:ea typeface="Calibri"/>
                <a:cs typeface="Phetsarath OT" pitchFamily="2" charset="0"/>
              </a:rPr>
              <a:t>                      (</a:t>
            </a:r>
            <a:r>
              <a:rPr lang="en-US" sz="8000" dirty="0">
                <a:latin typeface="Phetsarath OT" pitchFamily="2" charset="0"/>
                <a:ea typeface="Calibri"/>
                <a:cs typeface="Phetsarath OT" pitchFamily="2" charset="0"/>
              </a:rPr>
              <a:t>lesson </a:t>
            </a:r>
            <a:r>
              <a:rPr lang="en-US" sz="8000" dirty="0" smtClean="0">
                <a:latin typeface="Phetsarath OT" pitchFamily="2" charset="0"/>
                <a:ea typeface="Calibri"/>
                <a:cs typeface="Phetsarath OT" pitchFamily="2" charset="0"/>
              </a:rPr>
              <a:t>5 classroom objects )</a:t>
            </a:r>
            <a:r>
              <a:rPr lang="lo-LA" sz="8000" dirty="0" smtClean="0"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endParaRPr lang="lo-LA" sz="80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             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  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( ໜ້າ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40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)</a:t>
            </a:r>
            <a:endParaRPr lang="lo-LA" sz="80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    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ອ່ານເກນການປະ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ເມີນ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(ໜ້າ4​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0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)</a:t>
            </a:r>
            <a:endParaRPr lang="lo-LA" sz="80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</a:t>
            </a: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ແລ້ວສັງເກດນັກຮຽນ 2 ຄົນ ນາງນ້ອຍ, ທ້າວ ເກດ </a:t>
            </a: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</a:t>
            </a: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ຄໍາຕອບ ນາງ ນ້ອຍ </a:t>
            </a:r>
            <a:r>
              <a:rPr lang="en-US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2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</a:t>
            </a: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, ທ້າວ ເກດ 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3</a:t>
            </a:r>
            <a:endParaRPr lang="lo-LA" sz="80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13462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         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ຄະແນນ</a:t>
            </a: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ປ່ຽນແປງ ນາງ ນ້ອຍ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7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r>
              <a:rPr lang="lo-LA" sz="8000" dirty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, ທ້າວ ເກດ </a:t>
            </a:r>
            <a:r>
              <a:rPr lang="en-US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10</a:t>
            </a:r>
            <a:r>
              <a:rPr lang="lo-LA" sz="8000" dirty="0" smtClean="0">
                <a:solidFill>
                  <a:prstClr val="black"/>
                </a:solidFill>
                <a:latin typeface="Phetsarath OT" pitchFamily="2" charset="0"/>
                <a:ea typeface="Calibri"/>
                <a:cs typeface="Phetsarath OT" pitchFamily="2" charset="0"/>
              </a:rPr>
              <a:t> </a:t>
            </a:r>
            <a:endParaRPr lang="en-US" sz="8000" dirty="0">
              <a:solidFill>
                <a:prstClr val="black"/>
              </a:solidFill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lvl="0" indent="0">
              <a:buClr>
                <a:srgbClr val="D34817"/>
              </a:buClr>
              <a:buNone/>
            </a:pPr>
            <a:endParaRPr lang="lo-LA" dirty="0" smtClean="0">
              <a:ea typeface="Calibri"/>
              <a:cs typeface="Phetsarath OT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hetsarath OT" pitchFamily="2" charset="0"/>
                <a:cs typeface="Phetsarath OT" pitchFamily="2" charset="0"/>
              </a:rPr>
              <a:t>6.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ການສະທ້ອນ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8001000" cy="4648200"/>
          </a:xfrm>
        </p:spPr>
        <p:txBody>
          <a:bodyPr>
            <a:normAutofit/>
          </a:bodyPr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          ໃຫ້ສຳມະນາກອນສະທ້ອນຄືນກ່ຽວກັບທີ່ຮຽນມື້ນີ້ມິຫຍັງແດ່ ? ການຮຽນຮູ້ຈະສົ່ງຜົນຫຍັງແດ່ຕໍ່ທ່ານ ?</a:t>
            </a: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0861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ຂອບໃຈທີ່ຮັບຟັງ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8001000" cy="4876800"/>
          </a:xfrm>
        </p:spPr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</a:t>
            </a:r>
            <a:endParaRPr lang="en-US" sz="28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856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152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ຜົນສໍາເລັດ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18288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400" dirty="0" smtClean="0">
                <a:latin typeface="Calibri"/>
                <a:ea typeface="Calibri"/>
                <a:cs typeface="Phetsarath OT"/>
              </a:rPr>
              <a:t>1. ຈໍາ</a:t>
            </a:r>
            <a:r>
              <a:rPr lang="lo-LA" sz="2400" dirty="0">
                <a:latin typeface="Calibri"/>
                <a:ea typeface="Calibri"/>
                <a:cs typeface="Phetsarath OT"/>
              </a:rPr>
              <a:t>ແນກວິທີການວັດ ແລະ ປະເມີນຜົນ ເພື່ອປັບປຸງການຮຽນ ແລະ ເພື່ອສະຫຼຸບຜົນການຮຽນ ສຳລັບຫຼັກສູດຊັ້ນປະຖົມສຶກສາສະບັບປັບປຸງໃໝ່.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400" dirty="0" smtClean="0">
                <a:latin typeface="Calibri"/>
                <a:ea typeface="Calibri"/>
                <a:cs typeface="Phetsarath OT"/>
              </a:rPr>
              <a:t>   2</a:t>
            </a:r>
            <a:r>
              <a:rPr lang="lo-LA" sz="2400" dirty="0">
                <a:latin typeface="Calibri"/>
                <a:ea typeface="Calibri"/>
                <a:cs typeface="Phetsarath OT"/>
              </a:rPr>
              <a:t>.  ວິທີນຳໃຊ້ການສັງເກດການ ແລະ ການຕັ້ງຄຳຖາມ ເພື່ອວັດ ແລະ ປະ</a:t>
            </a:r>
            <a:r>
              <a:rPr lang="lo-LA" sz="2400" dirty="0" smtClean="0">
                <a:latin typeface="Calibri"/>
                <a:ea typeface="Calibri"/>
                <a:cs typeface="Phetsarath OT"/>
              </a:rPr>
              <a:t>ເມີນ</a:t>
            </a: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400" dirty="0">
                <a:latin typeface="Calibri"/>
                <a:ea typeface="Calibri"/>
                <a:cs typeface="Phetsarath OT"/>
              </a:rPr>
              <a:t> </a:t>
            </a:r>
            <a:r>
              <a:rPr lang="lo-LA" sz="2400" dirty="0" smtClean="0">
                <a:latin typeface="Calibri"/>
                <a:ea typeface="Calibri"/>
                <a:cs typeface="Phetsarath OT"/>
              </a:rPr>
              <a:t>      ຜົນ</a:t>
            </a:r>
            <a:r>
              <a:rPr lang="lo-LA" sz="2400" dirty="0">
                <a:latin typeface="Calibri"/>
                <a:ea typeface="Calibri"/>
                <a:cs typeface="Phetsarath OT"/>
              </a:rPr>
              <a:t>ການຮຽນຕະຫຼອດການສອນ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400" dirty="0" smtClean="0">
                <a:latin typeface="Calibri"/>
                <a:ea typeface="Calibri"/>
                <a:cs typeface="Phetsarath OT"/>
              </a:rPr>
              <a:t>   3</a:t>
            </a:r>
            <a:r>
              <a:rPr lang="lo-LA" sz="2400" dirty="0">
                <a:latin typeface="Calibri"/>
                <a:ea typeface="Calibri"/>
                <a:cs typeface="Phetsarath OT"/>
              </a:rPr>
              <a:t>. ໃຫ້ການຊ່ວຍເຫຼືອໂດຍທັນທີ ແລະ ການຊ່ວຍເຫຼືອພາຍຫຼັງການສອນ </a:t>
            </a:r>
            <a:endParaRPr lang="lo-LA" sz="2400" dirty="0" smtClean="0">
              <a:latin typeface="Calibri"/>
              <a:ea typeface="Calibri"/>
              <a:cs typeface="Phetsarath OT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400" dirty="0">
                <a:latin typeface="Calibri"/>
                <a:ea typeface="Calibri"/>
                <a:cs typeface="Phetsarath OT"/>
              </a:rPr>
              <a:t> </a:t>
            </a:r>
            <a:r>
              <a:rPr lang="lo-LA" sz="2400" dirty="0" smtClean="0">
                <a:latin typeface="Calibri"/>
                <a:ea typeface="Calibri"/>
                <a:cs typeface="Phetsarath OT"/>
              </a:rPr>
              <a:t>      ເພື່ອ</a:t>
            </a:r>
            <a:r>
              <a:rPr lang="lo-LA" sz="2400" dirty="0">
                <a:latin typeface="Calibri"/>
                <a:ea typeface="Calibri"/>
                <a:cs typeface="Phetsarath OT"/>
              </a:rPr>
              <a:t>ຮັບປະກັນວ່າ ນັກຮຽນທັງໝົດສາມາດບັນລຸເປົ້າໝາຍທີ່ຕັ້ງໄວ້ໄດ້.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400" dirty="0" smtClean="0">
                <a:latin typeface="Calibri"/>
                <a:ea typeface="Calibri"/>
                <a:cs typeface="Phetsarath OT"/>
              </a:rPr>
              <a:t>   4</a:t>
            </a:r>
            <a:r>
              <a:rPr lang="lo-LA" sz="2400" dirty="0">
                <a:latin typeface="Calibri"/>
                <a:ea typeface="Calibri"/>
                <a:cs typeface="Phetsarath OT"/>
              </a:rPr>
              <a:t>. ນຳໃຊ້ເກນການປະເມີນແບບຣູບຣິກ ເພື່ອວັດ ແລະ ປະເມີນຜົນຄືນວ່າ </a:t>
            </a:r>
            <a:endParaRPr lang="lo-LA" sz="2400" dirty="0" smtClean="0">
              <a:latin typeface="Calibri"/>
              <a:ea typeface="Calibri"/>
              <a:cs typeface="Phetsarath OT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400" dirty="0">
                <a:latin typeface="Calibri"/>
                <a:ea typeface="Calibri"/>
                <a:cs typeface="Phetsarath OT"/>
              </a:rPr>
              <a:t> </a:t>
            </a:r>
            <a:r>
              <a:rPr lang="lo-LA" sz="2400" dirty="0" smtClean="0">
                <a:latin typeface="Calibri"/>
                <a:ea typeface="Calibri"/>
                <a:cs typeface="Phetsarath OT"/>
              </a:rPr>
              <a:t>      ນັກຮຽນ</a:t>
            </a:r>
            <a:r>
              <a:rPr lang="lo-LA" sz="2400" dirty="0">
                <a:latin typeface="Calibri"/>
                <a:ea typeface="Calibri"/>
                <a:cs typeface="Phetsarath OT"/>
              </a:rPr>
              <a:t>ສາມາດບັນລຸຈຸດປະສົງໄດ້ຄືແນວໃດ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 marL="1828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o-LA" sz="2400" dirty="0">
                <a:latin typeface="Calibri"/>
                <a:ea typeface="Calibri"/>
                <a:cs typeface="Phetsarath OT"/>
              </a:rPr>
              <a:t>    </a:t>
            </a:r>
            <a:endParaRPr lang="en-US" sz="2000" dirty="0">
              <a:latin typeface="Calibri"/>
              <a:ea typeface="Calibri"/>
              <a:cs typeface="Cordia New"/>
            </a:endParaRPr>
          </a:p>
          <a:p>
            <a:pPr marL="18288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28904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08940" lvl="0" indent="-342900">
              <a:lnSpc>
                <a:spcPct val="115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774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0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en-US" sz="4000" dirty="0">
                <a:ea typeface="Calibri"/>
                <a:cs typeface="Cordia New"/>
              </a:rPr>
              <a:t/>
            </a:r>
            <a:br>
              <a:rPr lang="en-US" sz="4000" dirty="0"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4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ບົດບາດຍິງ-ຊາຍ ແລະ ການສຶກສາຮຽນຮ່ວມ:ນັກຮຽນຜູ້ທີ່ມີຄວາມຫຍຸ້ງຍາກທາງຮ່າງກາຍ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sz="2800" dirty="0">
                <a:ea typeface="Calibri"/>
                <a:cs typeface="Phetsarath OT"/>
              </a:rPr>
              <a:t>ຄູສອນບໍ່ຄວນປະເມີນນັກຮຽນໃນກິດຈະກໍາທີ່ບໍ່ໃຫ້ນັກຮຽນຜູ້ທີ່ມີຄວາມຫຍຸ້ງຍາກທາງຮ່າງກາຍເຂົ້າຮ່ວມໃນລາຍວິຊາທີ່ກ່ຽວຂ້ອງກັບການເຄື່ອນໄຫວຂອງຮ່າງກາຍ( ກາຍຍະພາບ ). ເມື່ອເປັນເຊັ່ນນັ້ນ, ຄູສອນຄວນຮັບປະກັນວ່າ ນັກຮຽນຜູ້ທີ່ມີຄວາມຫຍຸ້ງຍາກທາງຮ່າງກາຍສາມາດເຂົ້າຮ່ວມກິດຈະກຳໃຫ້ຫຼາຍເທົ່າທີ່ຈະເປັນໄປໄດ້ ເຖິງແມ່ນວ່າ ພວກເຂົາຈະບໍ່ໄດ້ຖືກປະເມີນກໍຕາມ. ຄູສອນຄວນເຮັດຈຸດນີ້</a:t>
            </a:r>
            <a:r>
              <a:rPr lang="lo-LA" sz="2800" dirty="0" smtClean="0">
                <a:ea typeface="Calibri"/>
                <a:cs typeface="Phetsarath OT"/>
              </a:rPr>
              <a:t>ໂດຍ: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09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3600" dirty="0">
                <a:solidFill>
                  <a:srgbClr val="696464"/>
                </a:solidFill>
                <a:latin typeface="Phetsarath OT" pitchFamily="2" charset="0"/>
                <a:cs typeface="Phetsarath OT" pitchFamily="2" charset="0"/>
              </a:rPr>
              <a:t> ບົດບາດຍິງ-ຊາຍ ແລະ ການສຶກສາຮຽນຮ່ວມ:ນັກຮຽນຜູ້ທີ່ມີຄວາມຫຍຸ້ງຍາກທາງຮ່າງກາຍ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lo-LA" sz="2800" dirty="0" smtClean="0">
                <a:latin typeface="Calibri"/>
                <a:ea typeface="Calibri"/>
                <a:cs typeface="Phetsarath OT"/>
              </a:rPr>
              <a:t>ໃຫ້ນັກຮຽນ</a:t>
            </a:r>
            <a:r>
              <a:rPr lang="lo-LA" sz="2800" dirty="0">
                <a:latin typeface="Calibri"/>
                <a:ea typeface="Calibri"/>
                <a:cs typeface="Phetsarath OT"/>
              </a:rPr>
              <a:t>ຜູ້ທີ່ມີຄວາມບົກຜ່ອງທາງຮ່າງກາຍໄດ້ມີບົດບາດໃດໜຶ່ງ ເພື່ອໃຫ້ເຂົາເຈົ້າໄດ້ມີສ່ວນຮ່ວມໃນກິດຈະກຳທີ່ຕ້ອງໄດ້ປະຕິບັດຕົວຈິງ ຕົວຢ່າງ: ເປັນກຳມະການໃນວິຊາ ພະລະສຶກສາ.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lo-LA" sz="2800" dirty="0">
                <a:latin typeface="Calibri"/>
                <a:ea typeface="Calibri"/>
                <a:cs typeface="Phetsarath OT"/>
              </a:rPr>
              <a:t>ຈັດສັນຫ້ອງຮຽນ ເພື່ອໃຫ້ນັກຮຽນສາມາດເຂົ້າຮ່ວມການຮຽນງ່າຍຂຶ້ນ ຕົວຢ່າງ: ການຍ້າຍນັກຮຽນຜູ້ທີ່ມີບັນຫາທາງສາຍຕາ, ການໄດ້ຍີນສຽງ ມານັ່ງທາງໜ້າຂອງຫ້ອງ ເພື່ອໃຫ້ພວກເຂົາສາມາດເຫັນກະດານ ແລະ ໄດ້ຍິນສຽງຄູສອນໄດ້ດີຂຶ້ນ, ການຍ້າຍໂຕະ ແລະ ຕູ້ປຶ້ມ ເພື່ອໃຫ້ນັກຮຽນຜູ້ທີ່ມີບັນຫາໃນການເຄື່ອນຍ້າຍສາມາດເຄື່ອນໄຫວໄປມາໃນຫ້ອງຮຽນໄດ້ຢ່າງສະດວກ.</a:t>
            </a:r>
            <a:endParaRPr lang="en-US" sz="2400" dirty="0">
              <a:latin typeface="Calibri"/>
              <a:ea typeface="Calibri"/>
              <a:cs typeface="Cordia New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lo-LA" sz="2800" dirty="0">
                <a:latin typeface="Calibri"/>
                <a:ea typeface="Calibri"/>
                <a:cs typeface="Phetsarath OT"/>
              </a:rPr>
              <a:t>ຂຽນຂໍ້ຄວາມໃຫ້ກຳລັງໃຈນັກຮຽນຜູ້ທີ່ມີຄວາມຫຍຸ້ງຍາກທາງຮ່າງກາຍໃສ່ໃນບໍລິເວນໃດໜຶ່ງຂອງຫ້ອງຮຽນຕົວຢ່າງ: ການອະທິບາຍ ແລະ ການສະແດງອອກຂອງນັກຮຽນຜູ້ທີ່ຄວາມຫຍຸ້ງຍາກທາງຮ່າງກາຍ ສາມາດເຮັດໄດ້ເທົ່າທຽມກັບນັກຮຽນຜູ້ອື່ນໆ ຖ້າຫາກພວກເຂົາໄດ້ຮັບການຊ່ວຍເຫຼືອທີ່ຈຳເປັນ</a:t>
            </a:r>
            <a:endParaRPr lang="en-US" sz="24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7039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/>
              <a:t>1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ຂະບວນການຂອງການວັດ 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b="1" dirty="0" smtClean="0">
                <a:latin typeface="Calibri"/>
                <a:ea typeface="Calibri"/>
                <a:cs typeface="Phetsarath OT"/>
              </a:rPr>
              <a:t>ໃຫ້ນັກສຶກສາອ່ານ</a:t>
            </a:r>
            <a:r>
              <a:rPr lang="lo-LA" sz="2800" b="1" dirty="0">
                <a:latin typeface="Calibri"/>
                <a:ea typeface="Calibri"/>
                <a:cs typeface="Phetsarath OT"/>
              </a:rPr>
              <a:t>ເນື້ອແຕ່ລະຂໍ້ແລ້ວໝາຍເອົາຄຳຕອບທີ່ຖືກຕ້ອງທີ່ສຸດພຽງຂໍ້ດຽວ </a:t>
            </a:r>
            <a:r>
              <a:rPr lang="lo-LA" sz="2800" b="1" dirty="0" smtClean="0">
                <a:latin typeface="Calibri"/>
                <a:ea typeface="Calibri"/>
                <a:cs typeface="Phetsarath OT"/>
              </a:rPr>
              <a:t>?</a:t>
            </a:r>
          </a:p>
          <a:p>
            <a:pPr marL="69723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lo-LA" sz="2800" b="1" dirty="0" smtClean="0">
                <a:latin typeface="Calibri"/>
                <a:ea typeface="Calibri"/>
                <a:cs typeface="Phetsarath OT"/>
              </a:rPr>
              <a:t>ການວັດ ແລະ ປະເມີນຜົນ </a:t>
            </a: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dirty="0" smtClean="0">
                <a:latin typeface="Calibri"/>
                <a:ea typeface="Calibri"/>
                <a:cs typeface="Phetsarath OT"/>
              </a:rPr>
              <a:t>A. 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ວັດ ແລະ ປະເມີນນັກຮຽນໃນຕອນທ້າຍຂອງບົດຮຽນ</a:t>
            </a:r>
            <a:endParaRPr lang="en-US" sz="2800" dirty="0" smtClean="0">
              <a:latin typeface="Calibri"/>
              <a:ea typeface="Calibri"/>
              <a:cs typeface="Phetsarath OT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dirty="0" smtClean="0">
                <a:latin typeface="Calibri"/>
                <a:ea typeface="Calibri"/>
                <a:cs typeface="Phetsarath OT"/>
              </a:rPr>
              <a:t>B.</a:t>
            </a:r>
            <a:r>
              <a:rPr lang="lo-LA" sz="2800" dirty="0" smtClean="0">
                <a:latin typeface="Calibri"/>
                <a:ea typeface="Calibri"/>
                <a:cs typeface="Phetsarath OT"/>
              </a:rPr>
              <a:t> ສືບຕໍ່ວັດ ແລະ ປະເມີນນັກຮຽນຕະຫຼອດການສອນ  </a:t>
            </a: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b="1" dirty="0" smtClean="0">
                <a:latin typeface="Calibri"/>
                <a:ea typeface="Calibri"/>
                <a:cs typeface="Phetsarath OT"/>
              </a:rPr>
              <a:t>2. ການປະເມີນໃນຫຼັກສູດຊັ້ນປະຖົມສຶກສາ</a:t>
            </a:r>
          </a:p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A.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ນຳໃຊ້ທັງສອງຮູບແບບການປະເມີນຄື: ການປະເມີນເພື່ອປັບປຸງ </a:t>
            </a:r>
          </a:p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ຜົນການຮຽນ ແລະ ການປະເມີນເພື່ອສະຫຼຸບຜົນການຮຽນ. </a:t>
            </a:r>
            <a:endParaRPr lang="en-US" sz="2800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B.</a:t>
            </a:r>
            <a:r>
              <a:rPr lang="lo-LA" sz="28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</a:t>
            </a:r>
            <a:r>
              <a:rPr lang="lo-LA" sz="28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ນຳໃຊ້ການປະເມີນອັນໃດອັນໜຶ່ງເທົ່ານັ້ນ</a:t>
            </a:r>
            <a:endParaRPr lang="lo-LA" sz="2800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endParaRPr lang="lo-LA" sz="2800" b="1" dirty="0" smtClean="0">
              <a:latin typeface="Calibri"/>
              <a:ea typeface="Calibri"/>
              <a:cs typeface="Phetsarath OT"/>
            </a:endParaRPr>
          </a:p>
          <a:p>
            <a:pPr marL="18288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Cordia New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67600" y="34290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Eras Medium ITC"/>
              </a:rPr>
              <a:t>√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48600" y="48768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Eras Medium ITC"/>
              </a:rPr>
              <a:t>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600" dirty="0">
                <a:solidFill>
                  <a:srgbClr val="696464"/>
                </a:solidFill>
              </a:rPr>
              <a:t>1</a:t>
            </a:r>
            <a:r>
              <a:rPr lang="lo-LA" sz="3600" dirty="0">
                <a:solidFill>
                  <a:srgbClr val="696464"/>
                </a:solidFill>
                <a:latin typeface="Phetsarath OT" pitchFamily="2" charset="0"/>
                <a:cs typeface="Phetsarath OT" pitchFamily="2" charset="0"/>
              </a:rPr>
              <a:t>. ຂະບວນການຂອງການວັດ ແລະ ປະເມີນຜົນ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b="1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ໃຫ້ນັກສຶກສາອ່ານ</a:t>
            </a:r>
            <a:r>
              <a:rPr lang="lo-LA" b="1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ເນື້ອແຕ່ລະຂໍ້ແລ້ວໝາຍເອົາຄຳຕອບທີ່ຖືກຕ້ອງທີ່ສຸດພຽງຂໍ້ດຽວ ?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ເກນການປະເມີນແບບຣູບຣິກ</a:t>
            </a:r>
          </a:p>
          <a:p>
            <a:pPr marL="697230" lvl="0" indent="-514350">
              <a:lnSpc>
                <a:spcPct val="115000"/>
              </a:lnSpc>
              <a:buClr>
                <a:srgbClr val="D34817"/>
              </a:buClr>
              <a:buAutoNum type="alphaUcPeriod"/>
            </a:pPr>
            <a:r>
              <a:rPr lang="lo-LA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ຄູສອນແມ່ນຈະປະຫຍັດເວລາໄດ້ໃນການຂຽນ, ການໃຫ້ນັກຮຽນເຮັດບົດທົດສອບ ແລະ ການກວດບົດສອບເສັງ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en-US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B.</a:t>
            </a:r>
            <a:r>
              <a:rPr lang="lo-LA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ຄູສອນຈະໃຊ້ເວລາເພີ່ມເຕີມໃສ່ການປະເມີເພື່ອສະຫຼຸບຜົນການ</a:t>
            </a:r>
          </a:p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ຮຽນໃນຫຼັກສູດຊັ້ນປະຖົມສຶກສາສະບັບປັບປຸງໃໝ່ຫຼາຍກວ່າ</a:t>
            </a:r>
          </a:p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ຫຼັກສູດສະບັບເກົ່າ.</a:t>
            </a:r>
            <a:endParaRPr lang="lo-LA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400" y="3124200"/>
            <a:ext cx="762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Eras Medium ITC"/>
              </a:rPr>
              <a:t>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406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600" dirty="0">
                <a:solidFill>
                  <a:srgbClr val="696464"/>
                </a:solidFill>
              </a:rPr>
              <a:t>1</a:t>
            </a:r>
            <a:r>
              <a:rPr lang="lo-LA" sz="3600" dirty="0">
                <a:solidFill>
                  <a:srgbClr val="696464"/>
                </a:solidFill>
                <a:latin typeface="Phetsarath OT" pitchFamily="2" charset="0"/>
                <a:cs typeface="Phetsarath OT" pitchFamily="2" charset="0"/>
              </a:rPr>
              <a:t>. ຂະບວນການຂອງການວັດ ແລະ ປະເມີນຜົນ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400" b="1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ໃຫ້ນັກສຶກສາກອນ</a:t>
            </a:r>
            <a:r>
              <a:rPr lang="lo-LA" sz="2400" b="1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ອ່ານເນື້ອແຕ່ລະຂໍ້ແລ້ວໝາຍເອົາຄຳຕອບທີ່ຖືກຕ້ອງທີ່ສຸດພຽງຂໍ້ດຽວ ?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4. ຕາຕະລາງໄລຍະເວລາຂອງການປະເມີນ</a:t>
            </a:r>
            <a:endParaRPr lang="lo-LA" sz="24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697230" lvl="0" indent="-514350">
              <a:lnSpc>
                <a:spcPct val="115000"/>
              </a:lnSpc>
              <a:buClr>
                <a:srgbClr val="D34817"/>
              </a:buClr>
              <a:buFont typeface="Wingdings 2"/>
              <a:buAutoNum type="alphaUcPeriod"/>
            </a:pPr>
            <a:r>
              <a:rPr lang="lo-LA" sz="24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ໃນກຸ່ມໃຫຍ່ກຸ່ມໜຶ່ງໃນທຸກໆບົດຮຽນ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640080" lvl="0" indent="-457200">
              <a:lnSpc>
                <a:spcPct val="115000"/>
              </a:lnSpc>
              <a:buClr>
                <a:srgbClr val="D34817"/>
              </a:buClr>
              <a:buAutoNum type="alphaUcPeriod" startAt="2"/>
            </a:pPr>
            <a:r>
              <a:rPr lang="lo-LA" sz="24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ໃນສອງກຸ່ມ ເຊິ່ງແຕ່ລະກຸ່ມຈະຖືກປະເມີນສະຫຼັບກັນໄປໃນແຕ່</a:t>
            </a:r>
          </a:p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400" dirty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</a:t>
            </a:r>
            <a:r>
              <a:rPr lang="lo-LA" sz="24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     ລະອາທິດ.</a:t>
            </a:r>
          </a:p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r>
              <a:rPr lang="lo-LA" sz="24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5. ການຊ່ວຍເຫຼືອນັກຮຽນ</a:t>
            </a:r>
          </a:p>
          <a:p>
            <a:pPr marL="697230" lvl="0" indent="-514350">
              <a:lnSpc>
                <a:spcPct val="115000"/>
              </a:lnSpc>
              <a:buClr>
                <a:srgbClr val="D34817"/>
              </a:buClr>
              <a:buFont typeface="Wingdings 2"/>
              <a:buAutoNum type="alphaUcPeriod"/>
            </a:pPr>
            <a:r>
              <a:rPr lang="lo-LA" sz="24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ການຖ່າຍທອດເນື້ອໃນບົດຮຽນທັງໝົດ ສຳລັບທຸກລາຍວິຊາໃນສົກຮຽນ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pPr marL="640080" lvl="0" indent="-457200">
              <a:lnSpc>
                <a:spcPct val="115000"/>
              </a:lnSpc>
              <a:buClr>
                <a:srgbClr val="D34817"/>
              </a:buClr>
              <a:buFont typeface="Wingdings 2"/>
              <a:buAutoNum type="alphaUcPeriod" startAt="2"/>
            </a:pPr>
            <a:r>
              <a:rPr lang="lo-LA" sz="2400" dirty="0" smtClean="0">
                <a:solidFill>
                  <a:prstClr val="black"/>
                </a:solidFill>
                <a:latin typeface="Calibri"/>
                <a:ea typeface="Calibri"/>
                <a:cs typeface="Phetsarath OT"/>
              </a:rPr>
              <a:t>ການຖ່າຍທອດເນື້ອໃນບົດຮຽນ ແລະ ການຊ່ວຍເຫຼືອນັກຮຽນໃນວິທີທີ່ຊ່ວຍໃຫ້ນັກຮຽນແຕ່ລະຄົນໃຫ້ບັນລຸຈຸດປະສົງຂອງບົດຮຽນ.</a:t>
            </a:r>
          </a:p>
          <a:p>
            <a:pPr marL="182880" lvl="0" indent="0">
              <a:lnSpc>
                <a:spcPct val="115000"/>
              </a:lnSpc>
              <a:buClr>
                <a:srgbClr val="D34817"/>
              </a:buClr>
              <a:buNone/>
            </a:pPr>
            <a:endParaRPr lang="lo-LA" sz="2400" dirty="0">
              <a:solidFill>
                <a:prstClr val="black"/>
              </a:solidFill>
              <a:latin typeface="Calibri"/>
              <a:ea typeface="Calibri"/>
              <a:cs typeface="Phetsarath OT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35814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Eras Medium ITC"/>
              </a:rPr>
              <a:t>√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15200" y="54864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Eras Medium ITC"/>
              </a:rPr>
              <a:t>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0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/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ທັກສະຂອງການວັດ 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sz="2800" dirty="0" smtClean="0">
                <a:ea typeface="Calibri"/>
                <a:cs typeface="Phetsarath OT"/>
              </a:rPr>
              <a:t>ໃຫ້ນັກສຶກສາເບິ່ງວິດິໂອ </a:t>
            </a:r>
            <a:r>
              <a:rPr lang="lo-LA" sz="2800" dirty="0">
                <a:ea typeface="Calibri"/>
                <a:cs typeface="Phetsarath OT"/>
              </a:rPr>
              <a:t>12 ກ  ແລະ 12 ຂ ໃນຄະນະທີ່ເບິ່ງນັ້ນ ໃຫ້ບັນທຶກແຕ່ລະຍຸດວິທີທີ່ໄດ້ອະທິບາຍໄວ້ສໍາລັບແຕ່ລະທັກສະໃສ່ໃນແຕ່ລະບ໋ອກ ( ໜ້າ ທີ 40 </a:t>
            </a:r>
            <a:r>
              <a:rPr lang="lo-LA" sz="2800" dirty="0" smtClean="0">
                <a:ea typeface="Calibri"/>
                <a:cs typeface="Phetsarath OT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E:\Files for USBs\</a:t>
            </a:r>
            <a:r>
              <a:rPr lang="lo-LA" dirty="0" smtClean="0">
                <a:hlinkClick r:id="rId2" action="ppaction://hlinkfile"/>
              </a:rPr>
              <a:t>ວິດີໂອສໍາລັບການພັດທະນາຄູ </a:t>
            </a:r>
            <a:r>
              <a:rPr lang="en-US" dirty="0" smtClean="0">
                <a:hlinkClick r:id="rId2" action="ppaction://hlinkfile"/>
              </a:rPr>
              <a:t>Teacher Development Videos\</a:t>
            </a:r>
            <a:r>
              <a:rPr lang="lo-LA" dirty="0" smtClean="0">
                <a:hlinkClick r:id="rId2" action="ppaction://hlinkfile"/>
              </a:rPr>
              <a:t>ວິດີໂອ 12 ພາກ ກ  ວິທີການສັງເກດເພື່ອປະເມີນຜົນການຮຽນ.</a:t>
            </a:r>
            <a:r>
              <a:rPr lang="en-US" dirty="0" smtClean="0">
                <a:hlinkClick r:id="rId2" action="ppaction://hlinkfile"/>
              </a:rPr>
              <a:t>mp4</a:t>
            </a:r>
            <a:endParaRPr lang="lo-LA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file"/>
              </a:rPr>
              <a:t>E:\Files for USBs\</a:t>
            </a:r>
            <a:r>
              <a:rPr lang="lo-LA" dirty="0" smtClean="0">
                <a:hlinkClick r:id="rId3" action="ppaction://hlinkfile"/>
              </a:rPr>
              <a:t>ວິດີໂອສໍາລັບການພັດທະນາຄູ </a:t>
            </a:r>
            <a:r>
              <a:rPr lang="en-US" dirty="0" smtClean="0">
                <a:hlinkClick r:id="rId3" action="ppaction://hlinkfile"/>
              </a:rPr>
              <a:t>Teacher Development Videos\</a:t>
            </a:r>
            <a:r>
              <a:rPr lang="lo-LA" dirty="0" smtClean="0">
                <a:hlinkClick r:id="rId3" action="ppaction://hlinkfile"/>
              </a:rPr>
              <a:t>ວິດີໂອ 12 ພາກ ຂ  ການປະເມີນຜົນການຮຽນໂດຍການຕັ້ງຄຳຖາມ.</a:t>
            </a:r>
            <a:r>
              <a:rPr lang="en-US" dirty="0" smtClean="0">
                <a:hlinkClick r:id="rId3" action="ppaction://hlinkfile"/>
              </a:rPr>
              <a:t>mp4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234</TotalTime>
  <Words>2524</Words>
  <Application>Microsoft Office PowerPoint</Application>
  <PresentationFormat>On-screen Show (4:3)</PresentationFormat>
  <Paragraphs>159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Calibri</vt:lpstr>
      <vt:lpstr>Cordia New</vt:lpstr>
      <vt:lpstr>DokChampa</vt:lpstr>
      <vt:lpstr>Eras Medium ITC</vt:lpstr>
      <vt:lpstr>Franklin Gothic Book</vt:lpstr>
      <vt:lpstr>Perpetua</vt:lpstr>
      <vt:lpstr>Phetsarath OT</vt:lpstr>
      <vt:lpstr>Wingdings 2</vt:lpstr>
      <vt:lpstr>Equity</vt:lpstr>
      <vt:lpstr>                   ພາກທີ 5</vt:lpstr>
      <vt:lpstr>                 ພາບລວມ</vt:lpstr>
      <vt:lpstr>                 ຜົນສໍາເລັດ</vt:lpstr>
      <vt:lpstr> ບົດບາດຍິງ-ຊາຍ ແລະ ການສຶກສາຮຽນຮ່ວມ:ນັກຮຽນຜູ້ທີ່ມີຄວາມຫຍຸ້ງຍາກທາງຮ່າງກາຍ</vt:lpstr>
      <vt:lpstr> ບົດບາດຍິງ-ຊາຍ ແລະ ການສຶກສາຮຽນຮ່ວມ:ນັກຮຽນຜູ້ທີ່ມີຄວາມຫຍຸ້ງຍາກທາງຮ່າງກາຍ</vt:lpstr>
      <vt:lpstr>1. ຂະບວນການຂອງການວັດ ແລະ ປະເມີນຜົນ</vt:lpstr>
      <vt:lpstr>1. ຂະບວນການຂອງການວັດ ແລະ ປະເມີນຜົນ</vt:lpstr>
      <vt:lpstr>1. ຂະບວນການຂອງການວັດ ແລະ ປະເມີນຜົນ</vt:lpstr>
      <vt:lpstr> 2. ທັກສະຂອງການວັດ ແລະ ປະເມີນຜົນ</vt:lpstr>
      <vt:lpstr>           ຄໍາຕອບ ວິທີໃນການສັງເກດ</vt:lpstr>
      <vt:lpstr>ຄໍາຕອບ ວິທີໃນການຕັ້ງຄຳຖາມ</vt:lpstr>
      <vt:lpstr> 3. ການນຳໃຊ້ເກນການປະເມີນແບບຣູບຣິກ</vt:lpstr>
      <vt:lpstr>                   ຄໍາຖາມ</vt:lpstr>
      <vt:lpstr>                    ຄໍາຕອບ</vt:lpstr>
      <vt:lpstr>ຄຳຕອບ</vt:lpstr>
      <vt:lpstr>4. ການໃຫ້ການຊ່ວຍເຫຼືອນັກຮຽນ</vt:lpstr>
      <vt:lpstr>ວິທີຊ່ວຍເຫຼືອ</vt:lpstr>
      <vt:lpstr>ວິທີຊ່ວຍເຫຼືອ</vt:lpstr>
      <vt:lpstr>5. ການນຳໄປໃຊ້ຝຶກປະຕິບັດ</vt:lpstr>
      <vt:lpstr>5. ການນຳໄປໃຊ້ຝຶກປະຕິບັດ</vt:lpstr>
      <vt:lpstr>             5. ການນຳໄປໃຊ້ຝຶກປະຕິບັດ   </vt:lpstr>
      <vt:lpstr>6.ການສະທ້ອນ</vt:lpstr>
      <vt:lpstr>ຂອບໃຈທີ່ຮັບຟັງ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chanthavixayvenephachan@gmail.com</cp:lastModifiedBy>
  <cp:revision>37</cp:revision>
  <dcterms:created xsi:type="dcterms:W3CDTF">2020-07-13T11:38:16Z</dcterms:created>
  <dcterms:modified xsi:type="dcterms:W3CDTF">2023-04-22T02:10:57Z</dcterms:modified>
</cp:coreProperties>
</file>