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0" r:id="rId3"/>
    <p:sldId id="294" r:id="rId4"/>
    <p:sldId id="295" r:id="rId5"/>
    <p:sldId id="305" r:id="rId6"/>
    <p:sldId id="306" r:id="rId7"/>
    <p:sldId id="296" r:id="rId8"/>
    <p:sldId id="297" r:id="rId9"/>
    <p:sldId id="298" r:id="rId10"/>
    <p:sldId id="303" r:id="rId11"/>
    <p:sldId id="304" r:id="rId12"/>
    <p:sldId id="299" r:id="rId13"/>
    <p:sldId id="300" r:id="rId14"/>
    <p:sldId id="307" r:id="rId15"/>
    <p:sldId id="308" r:id="rId16"/>
    <p:sldId id="309" r:id="rId17"/>
    <p:sldId id="301" r:id="rId18"/>
    <p:sldId id="310" r:id="rId19"/>
    <p:sldId id="262" r:id="rId20"/>
    <p:sldId id="311" r:id="rId21"/>
    <p:sldId id="312" r:id="rId22"/>
    <p:sldId id="302" r:id="rId23"/>
    <p:sldId id="263" r:id="rId24"/>
    <p:sldId id="313" r:id="rId25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8D115-25AF-4652-B625-13FAA99B92FA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9943-7F36-4D3F-A9EB-2EAFC8AD87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8D115-25AF-4652-B625-13FAA99B92FA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9943-7F36-4D3F-A9EB-2EAFC8AD87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8D115-25AF-4652-B625-13FAA99B92FA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9943-7F36-4D3F-A9EB-2EAFC8AD87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F8EF5-917E-4EF4-BA25-951884A1AABC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24B70-FB0B-41D2-8FAA-680313D615F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11380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7653E-D476-45A8-A92C-850A5A5C6E74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A59FE-1D53-47DA-947D-E97F80F0D83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70775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A1ABA-C618-4322-9767-2F5C3DFD6190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9CC7E-580F-4B1B-AF8A-6A21982AB47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47464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06328-3993-48A8-96D4-B2ED841567D1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D5943-1699-4473-842F-4AF32E46193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9650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AE99B-0C87-43C3-955A-A8B361B28AAA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D74B6-8AE6-4B54-8F86-7DB65E3557F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0672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0A231-3169-4EC4-893C-83825FC2CD2F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7A020-D22E-4B00-8FB1-DBA59C8C73B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73715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FE56E-AAC8-444D-892D-3FAAF19DDCEE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0EC6D-890E-4298-9C0B-25B69643697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10113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2CD5B-0734-4D72-8730-89339C6CE788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BF0A8-DEED-4CC9-AB32-EC06338D936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19143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8D115-25AF-4652-B625-13FAA99B92FA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9943-7F36-4D3F-A9EB-2EAFC8AD87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C2E2E-8880-4689-A22F-A6CCF755FD77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92E88-4A93-4117-8A6D-76B34DF328D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15989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1A39C-AF95-4866-9852-C634059F7EC0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421F9-0EE2-4DAD-B03E-08691866B77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735540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53285-51C0-419C-B218-C61C8AA5564C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A13F4-6A98-488E-A472-B8FFB4A1711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58546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8D115-25AF-4652-B625-13FAA99B92FA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9943-7F36-4D3F-A9EB-2EAFC8AD87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8D115-25AF-4652-B625-13FAA99B92FA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9943-7F36-4D3F-A9EB-2EAFC8AD87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8D115-25AF-4652-B625-13FAA99B92FA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9943-7F36-4D3F-A9EB-2EAFC8AD87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8D115-25AF-4652-B625-13FAA99B92FA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9943-7F36-4D3F-A9EB-2EAFC8AD87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8D115-25AF-4652-B625-13FAA99B92FA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9943-7F36-4D3F-A9EB-2EAFC8AD87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8D115-25AF-4652-B625-13FAA99B92FA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9943-7F36-4D3F-A9EB-2EAFC8AD87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8D115-25AF-4652-B625-13FAA99B92FA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9943-7F36-4D3F-A9EB-2EAFC8AD87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8D115-25AF-4652-B625-13FAA99B92FA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89943-7F36-4D3F-A9EB-2EAFC8AD87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th-TH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69E754-1A66-4951-81A6-B05FE10E167D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Cordia New" pitchFamily="34" charset="-34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22999-0ED4-4264-99E5-96D8D6D95EFD}" type="slidenum">
              <a:rPr lang="th-TH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6930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SL21728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 txBox="1">
            <a:spLocks/>
          </p:cNvSpPr>
          <p:nvPr/>
        </p:nvSpPr>
        <p:spPr bwMode="auto">
          <a:xfrm>
            <a:off x="0" y="1"/>
            <a:ext cx="9144000" cy="1371599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0" scaled="0"/>
          </a:gradFill>
          <a:ln w="9525" cap="rnd" cmpd="sng" algn="ctr">
            <a:solidFill>
              <a:srgbClr val="FF0000">
                <a:alpha val="0"/>
              </a:srgbClr>
            </a:solidFill>
            <a:prstDash val="dashDot"/>
            <a:miter lim="800000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lo-LA" sz="3600" b="1" dirty="0" smtClean="0">
                <a:solidFill>
                  <a:schemeClr val="tx1"/>
                </a:solidFill>
                <a:latin typeface="Lao Unicode" pitchFamily="34" charset="-34"/>
                <a:cs typeface="Lao Unicode" pitchFamily="34" charset="-34"/>
              </a:rPr>
              <a:t>ບົດທີ2</a:t>
            </a:r>
            <a:endParaRPr lang="en-US" sz="3600" b="1" dirty="0" smtClean="0">
              <a:solidFill>
                <a:schemeClr val="tx1"/>
              </a:solidFill>
              <a:latin typeface="Lao Unicode" pitchFamily="34" charset="-34"/>
              <a:cs typeface="Lao Unicode" pitchFamily="34" charset="-34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lo-LA" sz="3600" b="1" dirty="0" smtClean="0">
                <a:solidFill>
                  <a:schemeClr val="tx1"/>
                </a:solidFill>
                <a:latin typeface="Lao Unicode" pitchFamily="34" charset="-34"/>
                <a:cs typeface="Lao Unicode" pitchFamily="34" charset="-34"/>
              </a:rPr>
              <a:t>ທີ່ມາຂອງກົດໝາຍສາກົນ</a:t>
            </a:r>
            <a:endParaRPr lang="th-TH" sz="3600" b="1" dirty="0">
              <a:solidFill>
                <a:schemeClr val="tx1"/>
              </a:solidFill>
              <a:latin typeface="Lao Unicode" pitchFamily="34" charset="-34"/>
              <a:cs typeface="Lao Unicode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371600"/>
            <a:ext cx="9144000" cy="5486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lo-LA" sz="2000" b="1" dirty="0" smtClean="0">
                <a:solidFill>
                  <a:srgbClr val="FF0000"/>
                </a:solidFill>
                <a:latin typeface="Lao Unicode" pitchFamily="34" charset="-34"/>
                <a:cs typeface="Lao Unicode" pitchFamily="34" charset="-34"/>
              </a:rPr>
              <a:t>ມາດຕາ 38 ຂອງທຳມະນູນສານຍຸຕິທຳລະຫວ່າງປະເທດ</a:t>
            </a:r>
            <a:endParaRPr lang="en-US" sz="2000" b="1" dirty="0" smtClean="0">
              <a:solidFill>
                <a:srgbClr val="FF0000"/>
              </a:solidFill>
              <a:latin typeface="Lao Unicode" pitchFamily="34" charset="-34"/>
              <a:cs typeface="Lao Unicode" pitchFamily="34" charset="-34"/>
            </a:endParaRPr>
          </a:p>
          <a:p>
            <a:pPr marL="342900" indent="-342900" algn="thaiDist">
              <a:buAutoNum type="arabicPeriod"/>
            </a:pPr>
            <a:r>
              <a:rPr lang="lo-LA" sz="2000" dirty="0" smtClean="0">
                <a:latin typeface="Lao Unicode" pitchFamily="34" charset="-34"/>
                <a:cs typeface="Lao Unicode" pitchFamily="34" charset="-34"/>
              </a:rPr>
              <a:t>ສານນີ້ຊຶ່ງມີໜ້າທີ່ແກ້ໄຂຂໍ້ຂັດແຍ່ງທີ່ນຳຂື້ນມາສູ່ສານຕາມກົດໝາຍລະຫວ່າງປະເທດ ຈະຕ້ອງໃຊ້:</a:t>
            </a:r>
          </a:p>
          <a:p>
            <a:pPr marL="342900" indent="-342900" algn="thaiDist"/>
            <a:r>
              <a:rPr lang="lo-LA" sz="2000" dirty="0" smtClean="0">
                <a:latin typeface="Lao Unicode" pitchFamily="34" charset="-34"/>
                <a:cs typeface="Lao Unicode" pitchFamily="34" charset="-34"/>
              </a:rPr>
              <a:t>      ກ. ສົນທິສັນຍາລະຫວ່າງບໍ່ວ່າທົ່ວໄປ ຫຼື າສະເພາະ, ຊຶ່ງຕັ້ງກົດລະບຽບອັນເປັນທີ່ຮັບຮູ້ໂດຍລັດທີ່ເປັນຄວາມກັນ,</a:t>
            </a:r>
          </a:p>
          <a:p>
            <a:pPr marL="342900" indent="-342900" algn="thaiDist"/>
            <a:r>
              <a:rPr lang="lo-LA" sz="2000" dirty="0" smtClean="0">
                <a:latin typeface="Lao Unicode" pitchFamily="34" charset="-34"/>
                <a:cs typeface="Lao Unicode" pitchFamily="34" charset="-34"/>
              </a:rPr>
              <a:t>       ຂ. ຮີດຄອງປະເພນີລະຫວ່າງປະເທດ ໃນຖານະເປັນຫຼັກຖານຂອງການປະຕິບັດໂດຍທົ່ວໄປ,ຊຶ່ງຖືວ່າ</a:t>
            </a:r>
          </a:p>
          <a:p>
            <a:pPr marL="342900" indent="-342900" algn="thaiDist"/>
            <a:r>
              <a:rPr lang="lo-LA" sz="2000" dirty="0" smtClean="0">
                <a:latin typeface="Lao Unicode" pitchFamily="34" charset="-34"/>
                <a:cs typeface="Lao Unicode" pitchFamily="34" charset="-34"/>
              </a:rPr>
              <a:t>ເປັນກົດໝາຍ,</a:t>
            </a:r>
          </a:p>
          <a:p>
            <a:pPr marL="342900" indent="-342900" algn="thaiDist"/>
            <a:r>
              <a:rPr lang="lo-LA" sz="2000" dirty="0" smtClean="0">
                <a:latin typeface="Lao Unicode" pitchFamily="34" charset="-34"/>
                <a:cs typeface="Lao Unicode" pitchFamily="34" charset="-34"/>
              </a:rPr>
              <a:t>        ຄ. ຫຼັກການທົ່ວໄປຂອງກົດໝາຍ ຊຶ່ງຖືກຮັບຮູ້ໂດຍປະເທດທີ່ຈະເລີນແລ້ວ,</a:t>
            </a:r>
          </a:p>
          <a:p>
            <a:pPr marL="342900" indent="-342900" algn="thaiDist"/>
            <a:r>
              <a:rPr lang="lo-LA" sz="2000" dirty="0" smtClean="0">
                <a:latin typeface="Lao Unicode" pitchFamily="34" charset="-34"/>
                <a:cs typeface="Lao Unicode" pitchFamily="34" charset="-34"/>
              </a:rPr>
              <a:t>        ງ. ພາຍໃຕ້ຂໍ້ 59 ແຫ່ງກົດບັດສປຊ, ຄຳພິພາກສາຂອງສານແລະແນວຄວາມຄິດຂອງຂອງນັກກົດໝາຍ ທີ່ມີຄຸນນະວຸດທີ່ສູງສຸດ ຂອງປະເທດຕ່າງໆຈະເປັນພາຫະນະຊ່ວຍໃຫ້ສານວິນິໃສຫຼັກຂອງກົດໝາຍ</a:t>
            </a:r>
          </a:p>
          <a:p>
            <a:pPr marL="342900" indent="-342900" algn="thaiDist"/>
            <a:r>
              <a:rPr lang="lo-LA" sz="2000" dirty="0" smtClean="0">
                <a:latin typeface="Lao Unicode" pitchFamily="34" charset="-34"/>
                <a:cs typeface="Lao Unicode" pitchFamily="34" charset="-34"/>
              </a:rPr>
              <a:t>2. ບົດບັນຍັດສະບັບນີ້ຈະບໍ່ກະທົບກະເທືອນເຖິງອຳນາດຂອງສານໃນການພິຈາລະນາຕັດສິນຄະດີໂດຍອາໃສຫຼັກການຄວາມຍຸຕິທຳແລະຄວາມຮັບຜິດຊອບອັນດີ(1), ຫາກຄູ່ຄວາມຕົກລົງໃຫ້ປະຕິບັດເຊັ່ນນັ້ນ.</a:t>
            </a:r>
          </a:p>
          <a:p>
            <a:pPr marL="342900" indent="-342900" algn="thaiDist"/>
            <a:r>
              <a:rPr lang="lo-LA" sz="2000" b="1" dirty="0" smtClean="0">
                <a:solidFill>
                  <a:srgbClr val="FF0000"/>
                </a:solidFill>
                <a:latin typeface="Lao Unicode" pitchFamily="34" charset="-34"/>
                <a:cs typeface="Lao Unicode" pitchFamily="34" charset="-34"/>
              </a:rPr>
              <a:t>ມາດຕາ 59</a:t>
            </a:r>
            <a:r>
              <a:rPr lang="lo-LA" sz="2000" dirty="0" smtClean="0">
                <a:latin typeface="Lao Unicode" pitchFamily="34" charset="-34"/>
                <a:cs typeface="Lao Unicode" pitchFamily="34" charset="-34"/>
              </a:rPr>
              <a:t>. ຄຳພິພາກສາຂອງສານ ມີຜົນບັງໃຊ້ສະເພາະຕໍ່ຄູ່ຄວາມແລະສະເພາະໃນຄະດີທີ່ຖືກຕັດສິນເທົ່ານັ້ນ.</a:t>
            </a:r>
            <a:endParaRPr lang="en-US" sz="2000" dirty="0" smtClean="0">
              <a:latin typeface="Lao Unicode" pitchFamily="34" charset="-34"/>
              <a:cs typeface="Lao Unicode" pitchFamily="34" charset="-34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US" sz="2800" dirty="0" smtClean="0">
                <a:latin typeface="Lao Unicode" pitchFamily="34" charset="-34"/>
                <a:cs typeface="Lao Unicode" pitchFamily="34" charset="-34"/>
              </a:rPr>
              <a:t>      </a:t>
            </a:r>
            <a:r>
              <a:rPr lang="lo-LA" sz="2800" dirty="0" smtClean="0">
                <a:latin typeface="Lao Unicode" pitchFamily="34" charset="-34"/>
                <a:cs typeface="Lao Unicode" pitchFamily="34" charset="-34"/>
              </a:rPr>
              <a:t>ຈົດໝາຍຕອບໂຕ້ທາງການທູດລະຫວ່າງລັດ ແນວນະໂຍບາຍຂອງລັດຊຶ່ງກຳນົດໃນແຜນແມ່ບົດເຊັ່ນ: </a:t>
            </a:r>
            <a:endParaRPr lang="en-US" sz="2800" dirty="0">
              <a:latin typeface="Lao Unicode" pitchFamily="34" charset="-34"/>
              <a:cs typeface="Lao Unicode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524000"/>
            <a:ext cx="9144000" cy="2743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US" dirty="0" smtClean="0"/>
              <a:t>       </a:t>
            </a:r>
            <a:r>
              <a:rPr lang="lo-LA" dirty="0" smtClean="0"/>
              <a:t> </a:t>
            </a:r>
            <a:r>
              <a:rPr lang="lo-LA" sz="2800" dirty="0" smtClean="0">
                <a:latin typeface="Lao Unicode" pitchFamily="34" charset="-34"/>
                <a:cs typeface="Lao Unicode" pitchFamily="34" charset="-34"/>
              </a:rPr>
              <a:t>ນະໂຍບາຍທີ່ລັດຖະບານຖະແຫຼງຕໍ່ສະພາ, ການໃຫ້ສໍາພາດຕໍ່ສື່ມວນຊົນໂດຍຜູ້ນໍາຂອງລັດຫຼືໂດຍເຈົ້າໜ້າທີ່ໃນລະດັບສູງຂອງລັດຜູ້ຮັບຜິດຊອບໃນເລື່ອງໃດເລື່ອງໜຶ່ງ ຄວາມເຫັນທາງກົດໝາຍໜ່ວຍງານຂອງລັດ ບົດບັນຍັດຂອງກົດໝາຍຂອງລັດ,ຄໍາພິພາກສາຂອງສານພາຍໃນຂອງລັດລັດ,ການໃຫ້ຄວາມເຫັນໂດຍຜູ້ແທນຂອງລັດໃນທີ່ປະຊຸມລະຫວ່າງປະເທດເຊັ່ນ: </a:t>
            </a:r>
            <a:endParaRPr lang="en-US" sz="2800" dirty="0">
              <a:latin typeface="Lao Unicode" pitchFamily="34" charset="-34"/>
              <a:cs typeface="Lao Unicode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267200"/>
            <a:ext cx="9144000" cy="2590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endParaRPr lang="en-US" sz="2800" dirty="0" smtClean="0">
              <a:latin typeface="Lao Unicode" pitchFamily="34" charset="-34"/>
              <a:cs typeface="Lao Unicode" pitchFamily="34" charset="-34"/>
            </a:endParaRPr>
          </a:p>
          <a:p>
            <a:pPr algn="thaiDist"/>
            <a:r>
              <a:rPr lang="en-US" sz="2800" dirty="0" smtClean="0">
                <a:latin typeface="Lao Unicode" pitchFamily="34" charset="-34"/>
                <a:cs typeface="Lao Unicode" pitchFamily="34" charset="-34"/>
              </a:rPr>
              <a:t>       </a:t>
            </a:r>
            <a:r>
              <a:rPr lang="lo-LA" sz="2800" dirty="0" smtClean="0">
                <a:latin typeface="Lao Unicode" pitchFamily="34" charset="-34"/>
                <a:cs typeface="Lao Unicode" pitchFamily="34" charset="-34"/>
              </a:rPr>
              <a:t>ໃນສະມັດຊາໃຫຍ່ສປຊເປັນຕົ້ນ ສິ່ງຕ່າງໆເຫຼົ່ານີ້ຍ່ອມສະແດງໃຫ້ເຫັນເຖິງເຈດຈຳນົງຂອງລັດໃນການຖືປະຕິບັດໃນເລື່ອງໃດເລື່ອງໜຶ່ງ ແຕ່ທັງນີ້ຈະຕ້ອງພິຈາລະນາເຖິງພຶດຕິກໍາໃນແຕ່ລະກໍລະນີ ເພາະລັດແຕ່ລະລັດເອງອາດຈະຖືປະຕິບັດໃນເລື່ອງໃດເລື່ອງໜຶ່ງຊຶ່ງຍັງບໍ່ແນ່ນອນຫຼືບໍ່ຢູ່ໃນຮູບແບບດຽວກັນກໍ່ໄດ້.</a:t>
            </a:r>
            <a:endParaRPr lang="en-US" sz="2800" dirty="0" smtClean="0">
              <a:latin typeface="Lao Unicode" pitchFamily="34" charset="-34"/>
              <a:cs typeface="Lao Unicode" pitchFamily="34" charset="-34"/>
            </a:endParaRPr>
          </a:p>
          <a:p>
            <a:pPr algn="thaiDist"/>
            <a:endParaRPr lang="en-US" sz="2800" dirty="0">
              <a:latin typeface="Lao Unicode" pitchFamily="34" charset="-34"/>
              <a:cs typeface="Lao Unicode" pitchFamily="34" charset="-34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2438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Lao Unicode" pitchFamily="34" charset="-34"/>
                <a:cs typeface="Lao Unicode" pitchFamily="34" charset="-34"/>
              </a:rPr>
              <a:t>2.2. </a:t>
            </a:r>
            <a:r>
              <a:rPr lang="lo-LA" sz="2800" dirty="0" smtClean="0">
                <a:latin typeface="Lao Unicode" pitchFamily="34" charset="-34"/>
                <a:cs typeface="Lao Unicode" pitchFamily="34" charset="-34"/>
              </a:rPr>
              <a:t>ການຖືປະຕິບັດຢ່າງສະໝໍ່າສະເໝີແລະໃນຮູບແບບດຽວກັນ (Uniform and Consisten Practice</a:t>
            </a:r>
            <a:endParaRPr lang="en-US" sz="2800" dirty="0">
              <a:latin typeface="Lao Unicode" pitchFamily="34" charset="-34"/>
              <a:cs typeface="Lao Unicode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438400"/>
            <a:ext cx="9144000" cy="441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US" dirty="0" smtClean="0"/>
              <a:t>      </a:t>
            </a:r>
            <a:r>
              <a:rPr lang="lo-LA" dirty="0" smtClean="0"/>
              <a:t> </a:t>
            </a:r>
            <a:r>
              <a:rPr lang="lo-LA" sz="2800" dirty="0" smtClean="0">
                <a:latin typeface="Lao Unicode" pitchFamily="34" charset="-34"/>
                <a:cs typeface="Lao Unicode" pitchFamily="34" charset="-34"/>
              </a:rPr>
              <a:t>ນອກຈາກອົງປະກອບຂອງປະເພນີລະຫວ່າງປະເທດຈະປະກອບໄປດ້ວຍການຖືປະຕິບັດກັນໂດຍທົ່ວໄປແລ້ວ ຍັງຈະຕ້ອງປະກົດວ່າການຸືປະຕິບັດໂດຍທົ່ວໄປນັ້ນຕ້ອງເປັນໄປຢ່າງສະໝໍ່າສະເໝີ(</a:t>
            </a:r>
            <a:r>
              <a:rPr lang="en-US" sz="2800" dirty="0" smtClean="0">
                <a:latin typeface="Lao Unicode" pitchFamily="34" charset="-34"/>
                <a:cs typeface="Lao Unicode" pitchFamily="34" charset="-34"/>
              </a:rPr>
              <a:t>consistent</a:t>
            </a:r>
            <a:r>
              <a:rPr lang="lo-LA" sz="2800" dirty="0" smtClean="0">
                <a:latin typeface="Lao Unicode" pitchFamily="34" charset="-34"/>
                <a:cs typeface="Lao Unicode" pitchFamily="34" charset="-34"/>
              </a:rPr>
              <a:t>) ແລະມີຮູບແບບດຽວກັນ(</a:t>
            </a:r>
            <a:r>
              <a:rPr lang="en-US" sz="2800" dirty="0" smtClean="0">
                <a:latin typeface="Lao Unicode" pitchFamily="34" charset="-34"/>
                <a:cs typeface="Lao Unicode" pitchFamily="34" charset="-34"/>
              </a:rPr>
              <a:t>uniform</a:t>
            </a:r>
            <a:r>
              <a:rPr lang="lo-LA" sz="2800" dirty="0" smtClean="0">
                <a:latin typeface="Lao Unicode" pitchFamily="34" charset="-34"/>
                <a:cs typeface="Lao Unicode" pitchFamily="34" charset="-34"/>
              </a:rPr>
              <a:t>)ແຕ່ບໍ່ຈຳເປັນຕ້ອງມີຮູບແບບດຽວກັນທັງໝົດ ເປັນພຽງແຕ່ຮູບແບບດຽວກັນໃນດ້ານເນື້ອໃນກໍ່ໄດ້</a:t>
            </a:r>
            <a:endParaRPr lang="en-US" sz="2800" dirty="0">
              <a:latin typeface="Lao Unicode" pitchFamily="34" charset="-34"/>
              <a:cs typeface="Lao Unicode" pitchFamily="34" charset="-34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Lao Unicode" pitchFamily="34" charset="-34"/>
                <a:cs typeface="Lao Unicode" pitchFamily="34" charset="-34"/>
              </a:rPr>
              <a:t>2.3. </a:t>
            </a:r>
            <a:r>
              <a:rPr lang="lo-LA" sz="2800" dirty="0" smtClean="0">
                <a:latin typeface="Lao Unicode" pitchFamily="34" charset="-34"/>
                <a:cs typeface="Lao Unicode" pitchFamily="34" charset="-34"/>
              </a:rPr>
              <a:t>ລະຍະເວລາ (</a:t>
            </a:r>
            <a:r>
              <a:rPr lang="en-US" sz="2800" dirty="0" smtClean="0">
                <a:latin typeface="Lao Unicode" pitchFamily="34" charset="-34"/>
                <a:cs typeface="Lao Unicode" pitchFamily="34" charset="-34"/>
              </a:rPr>
              <a:t>Duration</a:t>
            </a:r>
            <a:r>
              <a:rPr lang="lo-LA" sz="2800" dirty="0" smtClean="0">
                <a:latin typeface="Lao Unicode" pitchFamily="34" charset="-34"/>
                <a:cs typeface="Lao Unicode" pitchFamily="34" charset="-34"/>
              </a:rPr>
              <a:t>)</a:t>
            </a:r>
            <a:endParaRPr lang="en-US" sz="2800" dirty="0">
              <a:latin typeface="Lao Unicode" pitchFamily="34" charset="-34"/>
              <a:cs typeface="Lao Unicode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24000"/>
            <a:ext cx="9144000" cy="2590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US" sz="2800" dirty="0" smtClean="0">
                <a:latin typeface="Lao Unicode" pitchFamily="34" charset="-34"/>
                <a:cs typeface="Lao Unicode" pitchFamily="34" charset="-34"/>
              </a:rPr>
              <a:t>     </a:t>
            </a:r>
            <a:r>
              <a:rPr lang="lo-LA" sz="2800" dirty="0" smtClean="0">
                <a:latin typeface="Lao Unicode" pitchFamily="34" charset="-34"/>
                <a:cs typeface="Lao Unicode" pitchFamily="34" charset="-34"/>
              </a:rPr>
              <a:t>ໄລຍະເວລາຂອງການຖືປະຕິບັດບໍ່ໄດ້ຖືວ່າເປັນອົງປະກອບທີ່ສໍຳາຄັນທີ່ພາໃຫ້ເກີດປະເພນີລະຫວ່າງປະເທດ</a:t>
            </a:r>
            <a:endParaRPr lang="en-US" sz="2800" dirty="0">
              <a:latin typeface="Lao Unicode" pitchFamily="34" charset="-34"/>
              <a:cs typeface="Lao Unicode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 flipH="1">
            <a:off x="0" y="4114800"/>
            <a:ext cx="9144000" cy="2743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US" sz="2800" dirty="0" smtClean="0">
                <a:latin typeface="Lao Unicode" pitchFamily="34" charset="-34"/>
                <a:cs typeface="Lao Unicode" pitchFamily="34" charset="-34"/>
              </a:rPr>
              <a:t>     </a:t>
            </a:r>
            <a:r>
              <a:rPr lang="lo-LA" sz="2800" dirty="0" smtClean="0">
                <a:latin typeface="Lao Unicode" pitchFamily="34" charset="-34"/>
                <a:cs typeface="Lao Unicode" pitchFamily="34" charset="-34"/>
              </a:rPr>
              <a:t>ເພາະລະຍະເວລາເປັນພຽງແຕ່ສິ່ງທີ່ສະແດງໃຫ້ເຫັນວ່າການຖືປະຕິບັດໃນທາງປະຕິບັດກໍ່ມີຫຼາຍກໍລະນີທີ່ຖືການປະຕິບັດຂອງລັດໃນເລື່ອງໃດເລື່ອງໜຶ່ງໄປໃນຮູບແບບດຽວກັນແລະປະຕິບັດຕະຫຼອດມາ</a:t>
            </a:r>
            <a:endParaRPr lang="en-US" sz="2800" dirty="0">
              <a:latin typeface="Lao Unicode" pitchFamily="34" charset="-34"/>
              <a:cs typeface="Lao Unicode" pitchFamily="34" charset="-34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US" sz="2400" dirty="0" smtClean="0">
                <a:latin typeface="Lao Unicode" pitchFamily="34" charset="-34"/>
                <a:cs typeface="Lao Unicode" pitchFamily="34" charset="-34"/>
              </a:rPr>
              <a:t>        </a:t>
            </a:r>
            <a:r>
              <a:rPr lang="lo-LA" sz="2400" dirty="0" smtClean="0">
                <a:latin typeface="Lao Unicode" pitchFamily="34" charset="-34"/>
                <a:cs typeface="Lao Unicode" pitchFamily="34" charset="-34"/>
              </a:rPr>
              <a:t>ເຖິງແມ່ນວ່າເປັນເວລາທີ່ສັ້ນກໍ່ຕາມເຊັ່ນໃນກໍລະນີຂອງການໄຫຼ່ທະວີບທີ່ຖືເປັນສ່ວນໜຶ່</a:t>
            </a:r>
            <a:endParaRPr lang="en-US" sz="2400" dirty="0" smtClean="0">
              <a:latin typeface="Lao Unicode" pitchFamily="34" charset="-34"/>
              <a:cs typeface="Lao Unicode" pitchFamily="34" charset="-34"/>
            </a:endParaRPr>
          </a:p>
          <a:p>
            <a:pPr algn="thaiDist"/>
            <a:r>
              <a:rPr lang="lo-LA" sz="2400" dirty="0" smtClean="0">
                <a:latin typeface="Lao Unicode" pitchFamily="34" charset="-34"/>
                <a:cs typeface="Lao Unicode" pitchFamily="34" charset="-34"/>
              </a:rPr>
              <a:t>ງຂອງແຜ່ນດິນຂອງລັດຊາຍຝັ່ງແລະລັດຊາຍຝັ່ງມີສິດ(</a:t>
            </a:r>
            <a:r>
              <a:rPr lang="en-US" sz="2400" dirty="0" smtClean="0">
                <a:latin typeface="Lao Unicode" pitchFamily="34" charset="-34"/>
                <a:cs typeface="Lao Unicode" pitchFamily="34" charset="-34"/>
              </a:rPr>
              <a:t>sovereign rights</a:t>
            </a:r>
            <a:r>
              <a:rPr lang="lo-LA" sz="2400" dirty="0" smtClean="0">
                <a:latin typeface="Lao Unicode" pitchFamily="34" charset="-34"/>
                <a:cs typeface="Lao Unicode" pitchFamily="34" charset="-34"/>
              </a:rPr>
              <a:t>) ເໜືອຊັບພະຍາກອນທັງສິ່ງທີ່ມີຊີວິດແລະສິ່ງທີ່ບໍ່ມີຊີວິດໃນພື້ນທະເລ ໂດຍທີ່ລັດບໍ່ຈຳເປັນຕ້ອງປະກາດຫຼືກ່າວອ້າງເຂດໄຫຼ່ທະວີບແຕ່ປະການໃດ ລວມເຖິງເຂດເສດຖະກິດຈໍາເພາະຊຶ່ງລັດສ່ວນໃຫຍ່ກ່າວອ້າງກໍ່ເປັນທີ່ຍຸດຕິວ່າລັດຊາຍຝັ່ງມີທັງສິດອຳນາດອະທິປະໄຕ(</a:t>
            </a:r>
            <a:r>
              <a:rPr lang="en-US" sz="2400" dirty="0" smtClean="0">
                <a:latin typeface="Lao Unicode" pitchFamily="34" charset="-34"/>
                <a:cs typeface="Lao Unicode" pitchFamily="34" charset="-34"/>
              </a:rPr>
              <a:t>sovereign rights</a:t>
            </a:r>
            <a:r>
              <a:rPr lang="lo-LA" sz="2400" dirty="0" smtClean="0">
                <a:latin typeface="Lao Unicode" pitchFamily="34" charset="-34"/>
                <a:cs typeface="Lao Unicode" pitchFamily="34" charset="-34"/>
              </a:rPr>
              <a:t>)</a:t>
            </a:r>
            <a:r>
              <a:rPr lang="th-TH" sz="2400" dirty="0" smtClean="0">
                <a:latin typeface="Lao Unicode" pitchFamily="34" charset="-34"/>
                <a:cs typeface="Lao Unicode" pitchFamily="34" charset="-34"/>
              </a:rPr>
              <a:t>ເໜືອຊັບພະຍາກອນທຳມະຊາດທັງສິ່ງທີ່ມີຊີວິດແລະບໍ່ມີຊີວິດໃນຫ້ວງນໍ້າ(</a:t>
            </a:r>
            <a:r>
              <a:rPr lang="en-US" sz="2400" dirty="0" smtClean="0">
                <a:latin typeface="Lao Unicode" pitchFamily="34" charset="-34"/>
                <a:cs typeface="Lao Unicode" pitchFamily="34" charset="-34"/>
              </a:rPr>
              <a:t>water column</a:t>
            </a:r>
            <a:r>
              <a:rPr lang="th-TH" sz="2400" dirty="0" smtClean="0">
                <a:latin typeface="Lao Unicode" pitchFamily="34" charset="-34"/>
                <a:cs typeface="Lao Unicode" pitchFamily="34" charset="-34"/>
              </a:rPr>
              <a:t>) </a:t>
            </a:r>
            <a:r>
              <a:rPr lang="lo-LA" sz="2400" dirty="0" smtClean="0">
                <a:latin typeface="Lao Unicode" pitchFamily="34" charset="-34"/>
                <a:cs typeface="Lao Unicode" pitchFamily="34" charset="-34"/>
              </a:rPr>
              <a:t>ໃນພື້ນດິນທ້ອງທະເລ (</a:t>
            </a:r>
            <a:r>
              <a:rPr lang="en-US" sz="2400" dirty="0" smtClean="0">
                <a:latin typeface="Lao Unicode" pitchFamily="34" charset="-34"/>
                <a:cs typeface="Lao Unicode" pitchFamily="34" charset="-34"/>
              </a:rPr>
              <a:t>sea-bed</a:t>
            </a:r>
            <a:r>
              <a:rPr lang="lo-LA" sz="2400" dirty="0" smtClean="0">
                <a:latin typeface="Lao Unicode" pitchFamily="34" charset="-34"/>
                <a:cs typeface="Lao Unicode" pitchFamily="34" charset="-34"/>
              </a:rPr>
              <a:t>) ແລະດິນໃຕ້ຜີວດິນ(</a:t>
            </a:r>
            <a:r>
              <a:rPr lang="en-US" sz="2400" dirty="0" smtClean="0">
                <a:latin typeface="Lao Unicode" pitchFamily="34" charset="-34"/>
                <a:cs typeface="Lao Unicode" pitchFamily="34" charset="-34"/>
              </a:rPr>
              <a:t>subsoil</a:t>
            </a:r>
            <a:r>
              <a:rPr lang="lo-LA" sz="2400" dirty="0" smtClean="0">
                <a:latin typeface="Lao Unicode" pitchFamily="34" charset="-34"/>
                <a:cs typeface="Lao Unicode" pitchFamily="34" charset="-34"/>
              </a:rPr>
              <a:t>)ຂອງເສດຖະກິດຈຳເພາະຕະຫຼອດຈົນມີເຂດອຳນາດ(</a:t>
            </a:r>
            <a:r>
              <a:rPr lang="en-US" sz="2400" dirty="0" err="1" smtClean="0">
                <a:latin typeface="Lao Unicode" pitchFamily="34" charset="-34"/>
                <a:cs typeface="Lao Unicode" pitchFamily="34" charset="-34"/>
              </a:rPr>
              <a:t>juridiction</a:t>
            </a:r>
            <a:r>
              <a:rPr lang="lo-LA" sz="2400" dirty="0" smtClean="0">
                <a:latin typeface="Lao Unicode" pitchFamily="34" charset="-34"/>
                <a:cs typeface="Lao Unicode" pitchFamily="34" charset="-34"/>
              </a:rPr>
              <a:t>)ເໜືອການສ້າງເກາະທຽມ ສິ່ງຕິດຕັ້ງຫຼືໂຄງສ້າງຕ່າງໆ ເໜືອການຄຸ້ມຄອງແລະການຮັກສາສິ່ງແວດລ້ອມທາງທະເລແລະເໜືອການວິໃຈວິທະຍາສາດທາງທະເລໃນເຂດເສດຖະກິດຈຳເພາະຕະຫຼອດຈົນມີສິດທິອື່ນໆທີ່ກົດໝາຍລະຫວ່າງປະເທດອະນຸຍາດໄວ້ເຊັ່ນ ການປາບປາມການກະທຳທີ່ເປັນໂຈນສະລັດ(</a:t>
            </a:r>
            <a:r>
              <a:rPr lang="en-US" sz="2400" dirty="0" smtClean="0">
                <a:latin typeface="Lao Unicode" pitchFamily="34" charset="-34"/>
                <a:cs typeface="Lao Unicode" pitchFamily="34" charset="-34"/>
              </a:rPr>
              <a:t>piracy</a:t>
            </a:r>
            <a:r>
              <a:rPr lang="lo-LA" sz="2400" dirty="0" smtClean="0">
                <a:latin typeface="Lao Unicode" pitchFamily="34" charset="-34"/>
                <a:cs typeface="Lao Unicode" pitchFamily="34" charset="-34"/>
              </a:rPr>
              <a:t>) ການຂົນສົ່ງທາດ (</a:t>
            </a:r>
            <a:r>
              <a:rPr lang="en-US" sz="2400" dirty="0" smtClean="0">
                <a:latin typeface="Lao Unicode" pitchFamily="34" charset="-34"/>
                <a:cs typeface="Lao Unicode" pitchFamily="34" charset="-34"/>
              </a:rPr>
              <a:t>transport of slaves</a:t>
            </a:r>
            <a:r>
              <a:rPr lang="lo-LA" sz="2400" dirty="0" smtClean="0">
                <a:latin typeface="Lao Unicode" pitchFamily="34" charset="-34"/>
                <a:cs typeface="Lao Unicode" pitchFamily="34" charset="-34"/>
              </a:rPr>
              <a:t>) ຫຼຶການເຜີຍແຜ່ພາບສຽງໂດຍບໍ່ໄດ້ຮັບອານຸຍາດ(</a:t>
            </a:r>
            <a:r>
              <a:rPr lang="en-US" sz="2400" dirty="0" smtClean="0">
                <a:latin typeface="Lao Unicode" pitchFamily="34" charset="-34"/>
                <a:cs typeface="Lao Unicode" pitchFamily="34" charset="-34"/>
              </a:rPr>
              <a:t>unauthorized broadcasting</a:t>
            </a:r>
            <a:r>
              <a:rPr lang="lo-LA" sz="2400" dirty="0" smtClean="0">
                <a:latin typeface="Lao Unicode" pitchFamily="34" charset="-34"/>
                <a:cs typeface="Lao Unicode" pitchFamily="34" charset="-34"/>
              </a:rPr>
              <a:t>) ຈາກລັດຊາຍຝັ່ງເປັນຕົ້ນ</a:t>
            </a:r>
            <a:endParaRPr lang="en-US" sz="2400" dirty="0" smtClean="0">
              <a:latin typeface="Lao Unicode" pitchFamily="34" charset="-34"/>
              <a:cs typeface="Lao Unicode" pitchFamily="34" charset="-34"/>
            </a:endParaRPr>
          </a:p>
          <a:p>
            <a:pPr algn="thaiDist"/>
            <a:endParaRPr lang="en-US" sz="2800" dirty="0">
              <a:latin typeface="Lao Unicode" pitchFamily="34" charset="-34"/>
              <a:cs typeface="Lao Unicode" pitchFamily="34" charset="-34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819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lo-LA" sz="2800" dirty="0" smtClean="0">
                <a:latin typeface="Lao Unicode" pitchFamily="34" charset="-34"/>
                <a:cs typeface="Lao Unicode" pitchFamily="34" charset="-34"/>
              </a:rPr>
              <a:t> </a:t>
            </a:r>
            <a:r>
              <a:rPr lang="en-US" sz="2800" dirty="0" smtClean="0">
                <a:latin typeface="Lao Unicode" pitchFamily="34" charset="-34"/>
                <a:cs typeface="Lao Unicode" pitchFamily="34" charset="-34"/>
              </a:rPr>
              <a:t>     </a:t>
            </a:r>
            <a:r>
              <a:rPr lang="lo-LA" sz="2800" dirty="0" smtClean="0">
                <a:latin typeface="Lao Unicode" pitchFamily="34" charset="-34"/>
                <a:cs typeface="Lao Unicode" pitchFamily="34" charset="-34"/>
              </a:rPr>
              <a:t>ຫຼັກເກນດັ່ງກ່າວຂ້າງຕົ້ນນີ້ໄດ້ຮັບການຖືປະຕິບັດຈາກລັດຕ່າງໆໃນເວລາທີ່ວ່ອງໃວໂດຍສະເພາະເມື່ອລັດຕ່າງໆ ມີໂອກາດທີ່ຈະສະແດງອອກເຖິງທ່າທີຫຼືແນວປະຕິບັດຂອງຕົນໄດ້ຊັດເຈນແລະວ່ອງໃວຂື້ນໃນເວທີຂອງການປະຊຸມລະຫວ່າງປະເທດ ເຊັ່ນໂດຍຜ່ານສະມັດຊາໃຫ່ຍສປຊເປັນຕົ້ນ ເຊິ່ງຈະເຮັດໃຫ້ອົງປະກອບໃນເລື່ອງລະຍະເວລາລົດຄວາມສໍາຄັນລົງໄປຫຼາຍ</a:t>
            </a:r>
            <a:endParaRPr lang="en-US" sz="2800" dirty="0">
              <a:latin typeface="Lao Unicode" pitchFamily="34" charset="-34"/>
              <a:cs typeface="Lao Unicode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819400"/>
            <a:ext cx="9144000" cy="4038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US" sz="2400" dirty="0" smtClean="0">
                <a:latin typeface="Lao Unicode" pitchFamily="34" charset="-34"/>
                <a:cs typeface="Lao Unicode" pitchFamily="34" charset="-34"/>
              </a:rPr>
              <a:t>      </a:t>
            </a:r>
            <a:r>
              <a:rPr lang="lo-LA" sz="2400" dirty="0" smtClean="0">
                <a:latin typeface="Lao Unicode" pitchFamily="34" charset="-34"/>
                <a:cs typeface="Lao Unicode" pitchFamily="34" charset="-34"/>
              </a:rPr>
              <a:t>ນອກຈາກນີ້ແນວການວິນິດໃສຂໍ້ຂັດແຍ່ງຂອງສານລະຫວ່າງປະເທດກໍ່ບໍ່ໄດ້ໃຫ້ຄວາມສໍາຄັນໃນເລື່ອງຂອງໄລຍະເວລາໃນການຖືປະຕິບັດເຊັ່ນໃນຄະດີ </a:t>
            </a:r>
            <a:r>
              <a:rPr lang="en-US" sz="2400" dirty="0" smtClean="0">
                <a:latin typeface="Lao Unicode" pitchFamily="34" charset="-34"/>
                <a:cs typeface="Lao Unicode" pitchFamily="34" charset="-34"/>
              </a:rPr>
              <a:t>North sea continental shelf </a:t>
            </a:r>
            <a:r>
              <a:rPr lang="lo-LA" sz="2400" dirty="0" smtClean="0">
                <a:latin typeface="Lao Unicode" pitchFamily="34" charset="-34"/>
                <a:cs typeface="Lao Unicode" pitchFamily="34" charset="-34"/>
              </a:rPr>
              <a:t>(ສະຫະພັນສາທາລະນະລັດເຢຍລະມັນ, ເນເທີແລນ ແລະແດນມາກ) ຊຶ່ງສານຍຸຕິທໍາລະຫວ່າງປະເທດຍອມຮັບວ່າລະຍະເວລາຂອງການຖືປະຕິບັດຂອງລັດບໍ່ແມ່ນເງື່ອນໄຂຫຼືອຸປະສັກຂອງການເກີດມີກົດເກນຂອງປະເພນີລະຫວ່າງປະເທດໃນການຖືປະຕິບັດໃນເລື່ອງໃດເລື່ອງໜຶ່ງໃນເວລາທີ່ສັ້ນໆໃນລັກສະນະທີ່ມີການປະຕິບັດຢ່າງກ້ວາງຂວາງ(</a:t>
            </a:r>
            <a:r>
              <a:rPr lang="en-US" sz="2400" dirty="0" smtClean="0">
                <a:latin typeface="Lao Unicode" pitchFamily="34" charset="-34"/>
                <a:cs typeface="Lao Unicode" pitchFamily="34" charset="-34"/>
              </a:rPr>
              <a:t>extensive</a:t>
            </a:r>
            <a:r>
              <a:rPr lang="lo-LA" sz="2400" dirty="0" smtClean="0">
                <a:latin typeface="Lao Unicode" pitchFamily="34" charset="-34"/>
                <a:cs typeface="Lao Unicode" pitchFamily="34" charset="-34"/>
              </a:rPr>
              <a:t>) ແລະເປັນໄປໃນຮູບແບບດຽວກັນ(</a:t>
            </a:r>
            <a:r>
              <a:rPr lang="en-US" sz="2400" dirty="0" smtClean="0">
                <a:latin typeface="Lao Unicode" pitchFamily="34" charset="-34"/>
                <a:cs typeface="Lao Unicode" pitchFamily="34" charset="-34"/>
              </a:rPr>
              <a:t>uniform</a:t>
            </a:r>
            <a:r>
              <a:rPr lang="lo-LA" sz="2400" dirty="0" smtClean="0">
                <a:latin typeface="Lao Unicode" pitchFamily="34" charset="-34"/>
                <a:cs typeface="Lao Unicode" pitchFamily="34" charset="-34"/>
              </a:rPr>
              <a:t>) ໂດຍສະເພາະໃນສ່ວນຂອງລັດທີ່ໄດ້ຮັບຜົນກະທົບໂດຍກົງຈາກການຖືປະຕິບັດໃນເລື່ອງນັ້ນໆ</a:t>
            </a:r>
            <a:endParaRPr lang="en-US" sz="2400" dirty="0">
              <a:latin typeface="Lao Unicode" pitchFamily="34" charset="-34"/>
              <a:cs typeface="Lao Unicode" pitchFamily="34" charset="-34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lo-LA" dirty="0" smtClean="0"/>
              <a:t> </a:t>
            </a:r>
            <a:r>
              <a:rPr lang="en-US" dirty="0" smtClean="0"/>
              <a:t>          </a:t>
            </a:r>
            <a:r>
              <a:rPr lang="lo-LA" sz="2800" dirty="0" smtClean="0">
                <a:latin typeface="Lao Unicode" pitchFamily="34" charset="-34"/>
                <a:cs typeface="Lao Unicode" pitchFamily="34" charset="-34"/>
              </a:rPr>
              <a:t>ເຖິງແນວໃດກໍ່ຕາມ ສານຍຸຕິທໍາລະຫວ່າງປະເທດຍອມຮັບວ່າລະຍະເວລາທີ່ດົນນານຂອງການຖືປະຕິບັດຂອງລັດຍ່ອມພຽງພໍທີ່ຈະກໍ່ໃຫ້ເກີດພັນທະເຊິ່ງກັນແລະກັນໄດ້ ເຊັ່ນໃນຄະດີ </a:t>
            </a:r>
            <a:r>
              <a:rPr lang="en-US" sz="2800" dirty="0" smtClean="0">
                <a:latin typeface="Lao Unicode" pitchFamily="34" charset="-34"/>
                <a:cs typeface="Lao Unicode" pitchFamily="34" charset="-34"/>
              </a:rPr>
              <a:t> Right of Passage over Indian Territory </a:t>
            </a:r>
            <a:r>
              <a:rPr lang="lo-LA" sz="2800" dirty="0" smtClean="0">
                <a:latin typeface="Lao Unicode" pitchFamily="34" charset="-34"/>
                <a:cs typeface="Lao Unicode" pitchFamily="34" charset="-34"/>
              </a:rPr>
              <a:t>(ເປາະຕຸຍການ  ກັບ ອິນເດຍ) ສານຍຸຕິທໍາລະຫວ່າງປະເທດໄດ້ກ່າວວ່າ ການທີ່ອັງກິດ ແລະອິເດຍເຊິ່ງໄດ້ຮັບເອກະລາດຈາກອັງກິດຕ່າງກໍ່ຍອມຮັບອຳນາດອະທິປະໄຕໃນຂໍ້ເທັດຈິງ (</a:t>
            </a:r>
            <a:r>
              <a:rPr lang="en-US" sz="2800" dirty="0" smtClean="0">
                <a:latin typeface="Lao Unicode" pitchFamily="34" charset="-34"/>
                <a:cs typeface="Lao Unicode" pitchFamily="34" charset="-34"/>
              </a:rPr>
              <a:t>de facto </a:t>
            </a:r>
            <a:r>
              <a:rPr lang="en-US" sz="2800" dirty="0" err="1" smtClean="0">
                <a:latin typeface="Lao Unicode" pitchFamily="34" charset="-34"/>
                <a:cs typeface="Lao Unicode" pitchFamily="34" charset="-34"/>
              </a:rPr>
              <a:t>soverignty</a:t>
            </a:r>
            <a:r>
              <a:rPr lang="lo-LA" sz="2800" dirty="0" smtClean="0">
                <a:latin typeface="Lao Unicode" pitchFamily="34" charset="-34"/>
                <a:cs typeface="Lao Unicode" pitchFamily="34" charset="-34"/>
              </a:rPr>
              <a:t>) ແລະໂດຍປະລິຍາຍ (</a:t>
            </a:r>
            <a:r>
              <a:rPr lang="en-US" sz="2800" dirty="0" smtClean="0">
                <a:latin typeface="Lao Unicode" pitchFamily="34" charset="-34"/>
                <a:cs typeface="Lao Unicode" pitchFamily="34" charset="-34"/>
              </a:rPr>
              <a:t>implication</a:t>
            </a:r>
            <a:r>
              <a:rPr lang="lo-LA" sz="2800" dirty="0" smtClean="0">
                <a:latin typeface="Lao Unicode" pitchFamily="34" charset="-34"/>
                <a:cs typeface="Lao Unicode" pitchFamily="34" charset="-34"/>
              </a:rPr>
              <a:t>) ຂອງເປາະຕຸຍການ ແລະຜ່ານໄປມາຍັງດິນແດນປິດລ້ອມ (</a:t>
            </a:r>
            <a:r>
              <a:rPr lang="en-US" sz="2800" dirty="0" smtClean="0">
                <a:latin typeface="Lao Unicode" pitchFamily="34" charset="-34"/>
                <a:cs typeface="Lao Unicode" pitchFamily="34" charset="-34"/>
              </a:rPr>
              <a:t>enclaves</a:t>
            </a:r>
            <a:r>
              <a:rPr lang="lo-LA" sz="2800" dirty="0" smtClean="0">
                <a:latin typeface="Lao Unicode" pitchFamily="34" charset="-34"/>
                <a:cs typeface="Lao Unicode" pitchFamily="34" charset="-34"/>
              </a:rPr>
              <a:t>) ທັງສອງແຫ່ງຂອງເປາະຕຸຍການແລະກໍ່ຖືປະຕິບັດຕິດຕໍ່ກັນມາລະຫວ່າງລັດທີ່ກ່ຽວຂ້ອງໄດ້ແກ່ອັງກິດ, ອິນເດຍແລະເປາະຕຸຍການໂດຍບໍ່ມີການໂຕ້ແຍ້ງຄັດຄ້ານແຕ່ປະການໃດເປັນເວລາດົນນານເຖິງ125ປີ ຍ່ອມສະແດງໃຫ້ເຫັນວ່າການຖືປະຕິບັດລະຫວ່າງລັດທີ່ກ່ຽວຂ້ອງເປັນລາດົນນານແລະຕໍ່ເນື່ອງນັ້ນພຽງພໍທີ່ຈະກໍ່ໃຫ້ເກີດສິດແລະພັນທະເຊິ່ງກັນແລະກັນຕາມກົດໝາຍລະຫວ່າງປະເທດໄດ້</a:t>
            </a:r>
            <a:r>
              <a:rPr lang="en-US" sz="2800" dirty="0" smtClean="0">
                <a:latin typeface="Lao Unicode" pitchFamily="34" charset="-34"/>
                <a:cs typeface="Lao Unicode" pitchFamily="34" charset="-34"/>
              </a:rPr>
              <a:t> I.C.J. Reports (1960), 6-144.</a:t>
            </a:r>
            <a:endParaRPr lang="en-US" sz="2800" dirty="0">
              <a:latin typeface="Lao Unicode" pitchFamily="34" charset="-34"/>
              <a:cs typeface="Lao Unicode" pitchFamily="34" charset="-34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Lao Unicode" pitchFamily="34" charset="-34"/>
                <a:cs typeface="Lao Unicode" pitchFamily="34" charset="-34"/>
              </a:rPr>
              <a:t>2.4. </a:t>
            </a:r>
            <a:r>
              <a:rPr lang="lo-LA" sz="2800" dirty="0" smtClean="0">
                <a:latin typeface="Lao Unicode" pitchFamily="34" charset="-34"/>
                <a:cs typeface="Lao Unicode" pitchFamily="34" charset="-34"/>
              </a:rPr>
              <a:t>ຄວາມເຊື່ອວ່າການຖືປະຕິບັດນັ້ນຖືກຕ້ອງແລະຄວນຍອມຮັບວ່າເປັນກົດໝາຍ (</a:t>
            </a:r>
            <a:r>
              <a:rPr lang="en-US" sz="2800" dirty="0" err="1" smtClean="0">
                <a:latin typeface="Lao Unicode" pitchFamily="34" charset="-34"/>
                <a:cs typeface="Lao Unicode" pitchFamily="34" charset="-34"/>
              </a:rPr>
              <a:t>Opinio</a:t>
            </a:r>
            <a:r>
              <a:rPr lang="en-US" sz="2800" dirty="0" smtClean="0">
                <a:latin typeface="Lao Unicode" pitchFamily="34" charset="-34"/>
                <a:cs typeface="Lao Unicode" pitchFamily="34" charset="-34"/>
              </a:rPr>
              <a:t> </a:t>
            </a:r>
            <a:r>
              <a:rPr lang="en-US" sz="2800" dirty="0" err="1" smtClean="0">
                <a:latin typeface="Lao Unicode" pitchFamily="34" charset="-34"/>
                <a:cs typeface="Lao Unicode" pitchFamily="34" charset="-34"/>
              </a:rPr>
              <a:t>Juris</a:t>
            </a:r>
            <a:r>
              <a:rPr lang="en-US" sz="2800" dirty="0" smtClean="0">
                <a:latin typeface="Lao Unicode" pitchFamily="34" charset="-34"/>
                <a:cs typeface="Lao Unicode" pitchFamily="34" charset="-34"/>
              </a:rPr>
              <a:t> </a:t>
            </a:r>
            <a:r>
              <a:rPr lang="en-US" sz="2800" dirty="0" err="1" smtClean="0">
                <a:latin typeface="Lao Unicode" pitchFamily="34" charset="-34"/>
                <a:cs typeface="Lao Unicode" pitchFamily="34" charset="-34"/>
              </a:rPr>
              <a:t>Sive</a:t>
            </a:r>
            <a:r>
              <a:rPr lang="en-US" sz="2800" dirty="0" smtClean="0">
                <a:latin typeface="Lao Unicode" pitchFamily="34" charset="-34"/>
                <a:cs typeface="Lao Unicode" pitchFamily="34" charset="-34"/>
              </a:rPr>
              <a:t> </a:t>
            </a:r>
            <a:r>
              <a:rPr lang="en-US" sz="2800" dirty="0" err="1" smtClean="0">
                <a:latin typeface="Lao Unicode" pitchFamily="34" charset="-34"/>
                <a:cs typeface="Lao Unicode" pitchFamily="34" charset="-34"/>
              </a:rPr>
              <a:t>Necessitatis</a:t>
            </a:r>
            <a:r>
              <a:rPr lang="lo-LA" sz="2800" dirty="0" smtClean="0">
                <a:latin typeface="Lao Unicode" pitchFamily="34" charset="-34"/>
                <a:cs typeface="Lao Unicode" pitchFamily="34" charset="-34"/>
              </a:rPr>
              <a:t>)</a:t>
            </a:r>
            <a:endParaRPr lang="en-US" sz="2800" dirty="0">
              <a:latin typeface="Lao Unicode" pitchFamily="34" charset="-34"/>
              <a:cs typeface="Lao Unicode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219200"/>
            <a:ext cx="9144000" cy="5638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US" sz="2800" dirty="0" smtClean="0">
                <a:latin typeface="Lao Unicode" pitchFamily="34" charset="-34"/>
                <a:cs typeface="Lao Unicode" pitchFamily="34" charset="-34"/>
              </a:rPr>
              <a:t>       </a:t>
            </a:r>
            <a:r>
              <a:rPr lang="lo-LA" sz="2800" dirty="0" smtClean="0">
                <a:latin typeface="Lao Unicode" pitchFamily="34" charset="-34"/>
                <a:cs typeface="Lao Unicode" pitchFamily="34" charset="-34"/>
              </a:rPr>
              <a:t>ອົງປະກອບພາຍໃນຫຼືອົງປະກອບທາງຈິດໃຈ (</a:t>
            </a:r>
            <a:r>
              <a:rPr lang="en-US" sz="2800" dirty="0" smtClean="0">
                <a:latin typeface="Lao Unicode" pitchFamily="34" charset="-34"/>
                <a:cs typeface="Lao Unicode" pitchFamily="34" charset="-34"/>
              </a:rPr>
              <a:t>psychological element</a:t>
            </a:r>
            <a:r>
              <a:rPr lang="lo-LA" sz="2800" dirty="0" smtClean="0">
                <a:latin typeface="Lao Unicode" pitchFamily="34" charset="-34"/>
                <a:cs typeface="Lao Unicode" pitchFamily="34" charset="-34"/>
              </a:rPr>
              <a:t>) ທີ່ສຳຄັນຂອງປະເພນີລະຫວ່າງປະເທດກໍ່ຄືຄວາມເຊື່ອວ່າການຖືປະຕິໂດຍທົ່ວໄປໃນເລື່ອງໃດເລື່ອງໜຶ່ງນັ້ນເປັນສິ່ງທີຖືກຕ້ອງແລະຍອມຮັບວ່າເປັນກົດໝາຍ(</a:t>
            </a:r>
            <a:r>
              <a:rPr lang="en-US" sz="2800" dirty="0" err="1" smtClean="0">
                <a:latin typeface="Lao Unicode" pitchFamily="34" charset="-34"/>
                <a:cs typeface="Lao Unicode" pitchFamily="34" charset="-34"/>
              </a:rPr>
              <a:t>Opinio</a:t>
            </a:r>
            <a:r>
              <a:rPr lang="en-US" sz="2800" dirty="0" smtClean="0">
                <a:latin typeface="Lao Unicode" pitchFamily="34" charset="-34"/>
                <a:cs typeface="Lao Unicode" pitchFamily="34" charset="-34"/>
              </a:rPr>
              <a:t> </a:t>
            </a:r>
            <a:r>
              <a:rPr lang="en-US" sz="2800" dirty="0" err="1" smtClean="0">
                <a:latin typeface="Lao Unicode" pitchFamily="34" charset="-34"/>
                <a:cs typeface="Lao Unicode" pitchFamily="34" charset="-34"/>
              </a:rPr>
              <a:t>Juris</a:t>
            </a:r>
            <a:r>
              <a:rPr lang="en-US" sz="2800" dirty="0" smtClean="0">
                <a:latin typeface="Lao Unicode" pitchFamily="34" charset="-34"/>
                <a:cs typeface="Lao Unicode" pitchFamily="34" charset="-34"/>
              </a:rPr>
              <a:t> </a:t>
            </a:r>
            <a:r>
              <a:rPr lang="en-US" sz="2800" dirty="0" err="1" smtClean="0">
                <a:latin typeface="Lao Unicode" pitchFamily="34" charset="-34"/>
                <a:cs typeface="Lao Unicode" pitchFamily="34" charset="-34"/>
              </a:rPr>
              <a:t>Sive</a:t>
            </a:r>
            <a:r>
              <a:rPr lang="en-US" sz="2800" dirty="0" smtClean="0">
                <a:latin typeface="Lao Unicode" pitchFamily="34" charset="-34"/>
                <a:cs typeface="Lao Unicode" pitchFamily="34" charset="-34"/>
              </a:rPr>
              <a:t> </a:t>
            </a:r>
            <a:r>
              <a:rPr lang="en-US" sz="2800" dirty="0" err="1" smtClean="0">
                <a:latin typeface="Lao Unicode" pitchFamily="34" charset="-34"/>
                <a:cs typeface="Lao Unicode" pitchFamily="34" charset="-34"/>
              </a:rPr>
              <a:t>Necessitatis</a:t>
            </a:r>
            <a:r>
              <a:rPr lang="lo-LA" sz="2800" dirty="0" smtClean="0">
                <a:latin typeface="Lao Unicode" pitchFamily="34" charset="-34"/>
                <a:cs typeface="Lao Unicode" pitchFamily="34" charset="-34"/>
              </a:rPr>
              <a:t>) ທີ່ຖືວ່າເປັນອົງປະກອບທີ່ສໍາຄັນທາງປະເພນີລະຫວ່າງປະເທດທີ່ຈະສົ່ງຜົນໃຫ້ເກີດພັນທະທີ່ຈະຕ້ອງປະຕິບັດຕາມ </a:t>
            </a:r>
            <a:endParaRPr lang="en-US" sz="2800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lo-LA" sz="2800" dirty="0" smtClean="0">
                <a:latin typeface="Lao Unicode" pitchFamily="34" charset="-34"/>
                <a:cs typeface="Lao Unicode" pitchFamily="34" charset="-34"/>
              </a:rPr>
              <a:t>ເພາະການປະຕິບັດແນວໃດກໍ່ຕາມທີ່ລັດບໍ່ຍອມຮັບວ່າການທີ່ປະຕິດມາວ່າເປັນກົດໝາຍທີ່ພາໃຫ້ເກີດສິດແລະໜ້າທີ່ແລ້ວ ການປະຕິບັດທີ່ຜ່ານມານັ້ນກໍ່ຂາດອົງປະກອບທີ່ຈະເປັນປະເພນີລະຫວ່າງປະເທດໄດ້ ເຊັ່ນອາດຈະເປັນພຽງທໍານຽມປະຕິບັດ(</a:t>
            </a:r>
            <a:r>
              <a:rPr lang="en-US" sz="2800" dirty="0" smtClean="0">
                <a:latin typeface="Lao Unicode" pitchFamily="34" charset="-34"/>
                <a:cs typeface="Lao Unicode" pitchFamily="34" charset="-34"/>
              </a:rPr>
              <a:t>usage</a:t>
            </a:r>
            <a:r>
              <a:rPr lang="lo-LA" sz="2800" dirty="0" smtClean="0">
                <a:latin typeface="Lao Unicode" pitchFamily="34" charset="-34"/>
                <a:cs typeface="Lao Unicode" pitchFamily="34" charset="-34"/>
              </a:rPr>
              <a:t>) ສັນທະມໄມຕີ(</a:t>
            </a:r>
            <a:r>
              <a:rPr lang="en-US" sz="2800" dirty="0" smtClean="0">
                <a:latin typeface="Lao Unicode" pitchFamily="34" charset="-34"/>
                <a:cs typeface="Lao Unicode" pitchFamily="34" charset="-34"/>
              </a:rPr>
              <a:t>courtesy</a:t>
            </a:r>
            <a:r>
              <a:rPr lang="lo-LA" sz="2800" dirty="0" smtClean="0">
                <a:latin typeface="Lao Unicode" pitchFamily="34" charset="-34"/>
                <a:cs typeface="Lao Unicode" pitchFamily="34" charset="-34"/>
              </a:rPr>
              <a:t>)ຫຼືເປັນພຽງແຕ່ການກະທຳໃນທາງສິນລະທຳຫຼືມະນຸດສະທຳ(</a:t>
            </a:r>
            <a:r>
              <a:rPr lang="en-US" sz="2800" dirty="0" smtClean="0">
                <a:latin typeface="Lao Unicode" pitchFamily="34" charset="-34"/>
                <a:cs typeface="Lao Unicode" pitchFamily="34" charset="-34"/>
              </a:rPr>
              <a:t>morality and humanitarian</a:t>
            </a:r>
            <a:r>
              <a:rPr lang="lo-LA" sz="2800" dirty="0" smtClean="0">
                <a:latin typeface="Lao Unicode" pitchFamily="34" charset="-34"/>
                <a:cs typeface="Lao Unicode" pitchFamily="34" charset="-34"/>
              </a:rPr>
              <a:t>)ເຊັ່ນການເຂົ້າຮ່ວມໃນພິທີສຳຄັນຂອງລັດອື່ນໃຫ້ຄົນຕ່າງດ້າວເຂົ້າມາໃນດິນແດນເພາະໜີໄພສົງຄາມ ຊຶ່ງບໍ່ໄດ້ພາໃຫ້ເກີດພັນທະໃດໆທີ່ລັດຈະຕ້ອງກະທຳແລະຫາກຍົກເວັ້ນກໍ່ບໍ່ຖືວ່າລັດນັ້ນມີຄວາມຮັບຜິດໃນທາງລະຫວ່າງປະເທດ</a:t>
            </a:r>
            <a:endParaRPr lang="en-US" sz="2800" dirty="0">
              <a:latin typeface="Lao Unicode" pitchFamily="34" charset="-34"/>
              <a:cs typeface="Lao Unicode" pitchFamily="34" charset="-34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Lao Unicode" pitchFamily="34" charset="-34"/>
                <a:cs typeface="Lao Unicode" pitchFamily="34" charset="-34"/>
              </a:rPr>
              <a:t>3. </a:t>
            </a:r>
            <a:r>
              <a:rPr lang="lo-LA" sz="2800" b="1" dirty="0" smtClean="0">
                <a:latin typeface="Lao Unicode" pitchFamily="34" charset="-34"/>
                <a:cs typeface="Lao Unicode" pitchFamily="34" charset="-34"/>
              </a:rPr>
              <a:t>ຫຼັກກົດໝາຍທົ່ວໄປ </a:t>
            </a:r>
            <a:r>
              <a:rPr lang="en-US" sz="2800" b="1" dirty="0" smtClean="0">
                <a:latin typeface="Lao Unicode" pitchFamily="34" charset="-34"/>
                <a:cs typeface="Lao Unicode" pitchFamily="34" charset="-34"/>
              </a:rPr>
              <a:t>(General principles of law)</a:t>
            </a:r>
            <a:endParaRPr lang="en-US" sz="2800" b="1" dirty="0">
              <a:latin typeface="Lao Unicode" pitchFamily="34" charset="-34"/>
              <a:cs typeface="Lao Unicode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914400"/>
            <a:ext cx="9144000" cy="5943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US" sz="2800" dirty="0" smtClean="0">
                <a:latin typeface="Lao Unicode" pitchFamily="34" charset="-34"/>
                <a:cs typeface="Lao Unicode" pitchFamily="34" charset="-34"/>
              </a:rPr>
              <a:t>        </a:t>
            </a:r>
            <a:r>
              <a:rPr lang="lo-LA" sz="2800" dirty="0" smtClean="0">
                <a:latin typeface="Lao Unicode" pitchFamily="34" charset="-34"/>
                <a:cs typeface="Lao Unicode" pitchFamily="34" charset="-34"/>
              </a:rPr>
              <a:t>ມາດຕາ 38 (1)(ຂ) ຂອງທໍາມະນູນສານຍຸຕິທໍາລະຫວ່າງປະເທດໄດ້ກ່າວເຖິງບໍ່ເກີດຂອງກົດໝາຍສາກົນນອກຈາກສົນທິສັນຍາແລະປະເພນີສາກົນຄື “ຫຼັກກົດໝາຍທົ່ວໄປເປັນທີ່ຍອມຮັບຂອງນານາປະເທດ</a:t>
            </a:r>
            <a:r>
              <a:rPr lang="en-US" sz="2800" dirty="0" smtClean="0">
                <a:latin typeface="Lao Unicode" pitchFamily="34" charset="-34"/>
                <a:cs typeface="Lao Unicode" pitchFamily="34" charset="-34"/>
              </a:rPr>
              <a:t>”</a:t>
            </a:r>
            <a:r>
              <a:rPr lang="lo-LA" sz="2800" dirty="0" smtClean="0">
                <a:latin typeface="Lao Unicode" pitchFamily="34" charset="-34"/>
                <a:cs typeface="Lao Unicode" pitchFamily="34" charset="-34"/>
              </a:rPr>
              <a:t> (</a:t>
            </a:r>
            <a:r>
              <a:rPr lang="en-US" sz="2800" dirty="0" smtClean="0">
                <a:latin typeface="Lao Unicode" pitchFamily="34" charset="-34"/>
                <a:cs typeface="Lao Unicode" pitchFamily="34" charset="-34"/>
              </a:rPr>
              <a:t>General principles of law recognized by civilized nations</a:t>
            </a:r>
            <a:r>
              <a:rPr lang="lo-LA" sz="2800" dirty="0" smtClean="0">
                <a:latin typeface="Lao Unicode" pitchFamily="34" charset="-34"/>
                <a:cs typeface="Lao Unicode" pitchFamily="34" charset="-34"/>
              </a:rPr>
              <a:t>) ໝາຍເຖິງຫຼັກກົດໝາຍທີ່ມີລັກສະນະທົ່ວໄປຈົນເຖິງມີການຍອມຮັບແລະໃຊ້ກັນໃນທຸກລະບົບກົດໝາຍ ຄໍາວ່າລະບົບກົດໝາຍ </a:t>
            </a:r>
            <a:r>
              <a:rPr lang="en-US" sz="2800" dirty="0" smtClean="0">
                <a:latin typeface="Lao Unicode" pitchFamily="34" charset="-34"/>
                <a:cs typeface="Lao Unicode" pitchFamily="34" charset="-34"/>
              </a:rPr>
              <a:t>“</a:t>
            </a:r>
            <a:r>
              <a:rPr lang="lo-LA" sz="2800" dirty="0" smtClean="0">
                <a:latin typeface="Lao Unicode" pitchFamily="34" charset="-34"/>
                <a:cs typeface="Lao Unicode" pitchFamily="34" charset="-34"/>
              </a:rPr>
              <a:t>ລະບົບກົດໝາຍ</a:t>
            </a:r>
            <a:r>
              <a:rPr lang="en-US" sz="2800" dirty="0" smtClean="0">
                <a:latin typeface="Lao Unicode" pitchFamily="34" charset="-34"/>
                <a:cs typeface="Lao Unicode" pitchFamily="34" charset="-34"/>
              </a:rPr>
              <a:t>”</a:t>
            </a:r>
            <a:r>
              <a:rPr lang="lo-LA" sz="2800" dirty="0" smtClean="0">
                <a:latin typeface="Lao Unicode" pitchFamily="34" charset="-34"/>
                <a:cs typeface="Lao Unicode" pitchFamily="34" charset="-34"/>
              </a:rPr>
              <a:t> ໃນທີ່ນີ້ໝາຍເຖິງລະບົບກົດໝາຍພາຍໃນຂອງລັດຕ່າງໆເຊັ່ນ ລະບົບ </a:t>
            </a:r>
            <a:r>
              <a:rPr lang="en-US" sz="2800" dirty="0" smtClean="0">
                <a:latin typeface="Lao Unicode" pitchFamily="34" charset="-34"/>
                <a:cs typeface="Lao Unicode" pitchFamily="34" charset="-34"/>
              </a:rPr>
              <a:t>Common law </a:t>
            </a:r>
            <a:r>
              <a:rPr lang="lo-LA" sz="2800" dirty="0" smtClean="0">
                <a:latin typeface="Lao Unicode" pitchFamily="34" charset="-34"/>
                <a:cs typeface="Lao Unicode" pitchFamily="34" charset="-34"/>
              </a:rPr>
              <a:t>ລະບົບ Civil law ຫຼືລະບົບ Socialist law ກໍ່ຕາມຊຶ່ງຖືວ່າເປັນລະບົບກົດໝາຍທີ່ “ນາໆປະເທດ</a:t>
            </a:r>
            <a:r>
              <a:rPr lang="en-US" sz="2800" dirty="0" smtClean="0">
                <a:latin typeface="Lao Unicode" pitchFamily="34" charset="-34"/>
                <a:cs typeface="Lao Unicode" pitchFamily="34" charset="-34"/>
              </a:rPr>
              <a:t>”</a:t>
            </a:r>
            <a:r>
              <a:rPr lang="lo-LA" sz="2800" dirty="0" smtClean="0">
                <a:latin typeface="Lao Unicode" pitchFamily="34" charset="-34"/>
                <a:cs typeface="Lao Unicode" pitchFamily="34" charset="-34"/>
              </a:rPr>
              <a:t> (</a:t>
            </a:r>
            <a:r>
              <a:rPr lang="en-US" sz="2800" dirty="0" smtClean="0">
                <a:latin typeface="Lao Unicode" pitchFamily="34" charset="-34"/>
                <a:cs typeface="Lao Unicode" pitchFamily="34" charset="-34"/>
              </a:rPr>
              <a:t>civilized nations</a:t>
            </a:r>
            <a:r>
              <a:rPr lang="lo-LA" sz="2800" dirty="0" smtClean="0">
                <a:latin typeface="Lao Unicode" pitchFamily="34" charset="-34"/>
                <a:cs typeface="Lao Unicode" pitchFamily="34" charset="-34"/>
              </a:rPr>
              <a:t>)ໃຊ້ກັນຢູ່</a:t>
            </a:r>
            <a:endParaRPr lang="en-US" sz="2800" dirty="0" smtClean="0">
              <a:latin typeface="Lao Unicode" pitchFamily="34" charset="-34"/>
              <a:cs typeface="Lao Unicode" pitchFamily="34" charset="-34"/>
            </a:endParaRPr>
          </a:p>
          <a:p>
            <a:pPr algn="ctr"/>
            <a:endParaRPr lang="en-US" sz="2800" dirty="0">
              <a:latin typeface="Lao Unicode" pitchFamily="34" charset="-34"/>
              <a:cs typeface="Lao Unicode" pitchFamily="34" charset="-34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705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US" sz="2800" dirty="0" smtClean="0">
                <a:latin typeface="Lao Unicode" pitchFamily="34" charset="-34"/>
                <a:cs typeface="Lao Unicode" pitchFamily="34" charset="-34"/>
              </a:rPr>
              <a:t>       </a:t>
            </a:r>
            <a:r>
              <a:rPr lang="lo-LA" sz="2800" dirty="0" smtClean="0">
                <a:latin typeface="Lao Unicode" pitchFamily="34" charset="-34"/>
                <a:cs typeface="Lao Unicode" pitchFamily="34" charset="-34"/>
              </a:rPr>
              <a:t>ສາເຫດທີ່ຫຼັກກົດໝາຍທົ່ວໄປສາມາດຄົ້ນຫາຈາກຫຼັກກົດໝາຍທີ່ຍອມຮັບແລະໃຊ້ຢູ່ໃນລະບົບກົດໝາຍພາຍໃນຂອງນາໆປະເທດທີ່ສືບເນື່ອງມາຈາກຄວາມຈິງທີ່ລະບົບກົດໝາຍພາຍໃນຂອງລັດເປັນລະບົບກົດໝາຍທີ່ມີວິວັດທະນາການເປັນເວລາດົນນານຈົນເຮັດໃຫ້ຫຼັກກົດໝາຍຫຼາຍໆເລື່ອງເປັນຫຼັກກົດໝາຍແລະໄດ້ມີການຍອມຮັບເປັນຫຼັກກົດໝາຍທົ່ວໄປ ໃນຂະນະທີ່ກົດໝາຍລະຫວ່າງປະເທດຍັງຖືກເບິ່ງວ່າເປັນກົດໝາຍທີ່ຫາຈະໄດ້ມີວິວັດທະນາການໃນລະຍະເລີ່ມຕົ້ນ(</a:t>
            </a:r>
            <a:r>
              <a:rPr lang="en-US" sz="2800" dirty="0" smtClean="0">
                <a:latin typeface="Lao Unicode" pitchFamily="34" charset="-34"/>
                <a:cs typeface="Lao Unicode" pitchFamily="34" charset="-34"/>
              </a:rPr>
              <a:t>primitive</a:t>
            </a:r>
            <a:r>
              <a:rPr lang="lo-LA" sz="2800" dirty="0" smtClean="0">
                <a:latin typeface="Lao Unicode" pitchFamily="34" charset="-34"/>
                <a:cs typeface="Lao Unicode" pitchFamily="34" charset="-34"/>
              </a:rPr>
              <a:t>) ເທົ່ານັ້ນຈິ່ງເຮັດໃຫ້ຍັງບໍ່ສາມາດພັດທະນາຫຼັກກົດໝາຍສາກົນໄດ້ຢ່າງເຕັມທີ່ ແລະມີຄວາມຈຳເປັນທີ່ຈະຕ້ອງເພິ່ງພາຫຼັກກົດໝາຍທີ່ປາກົດແລະໃຊ້ກັນຢູ່ໃນລະບົບກົດໝາຍພາຍໃນພາຍໃນຂອງນາໆປະເທດ</a:t>
            </a:r>
            <a:endParaRPr lang="en-US" sz="2800" dirty="0">
              <a:latin typeface="Lao Unicode" pitchFamily="34" charset="-34"/>
              <a:cs typeface="Lao Unicode" pitchFamily="34" charset="-34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Lao Unicode" pitchFamily="34" charset="-34"/>
                <a:cs typeface="Lao Unicode" pitchFamily="34" charset="-34"/>
              </a:rPr>
              <a:t>Sources of International Law</a:t>
            </a:r>
            <a:endParaRPr lang="en-US" sz="2800" b="1" dirty="0">
              <a:latin typeface="Lao Unicode" pitchFamily="34" charset="-34"/>
              <a:cs typeface="Lao Unicode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981200"/>
            <a:ext cx="16002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Lao Unicode" pitchFamily="34" charset="-34"/>
                <a:cs typeface="Lao Unicode" pitchFamily="34" charset="-34"/>
              </a:rPr>
              <a:t>Treaties</a:t>
            </a:r>
            <a:endParaRPr lang="en-US" sz="2800" dirty="0">
              <a:latin typeface="Lao Unicode" pitchFamily="34" charset="-34"/>
              <a:cs typeface="Lao Unicode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86400" y="3276600"/>
            <a:ext cx="3429000" cy="99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o-LA" sz="2800" dirty="0" smtClean="0">
                <a:latin typeface="Lao Unicode" pitchFamily="34" charset="-34"/>
                <a:cs typeface="Lao Unicode" pitchFamily="34" charset="-34"/>
              </a:rPr>
              <a:t>ຄຳສອນຂອງຜູ້ຊົງຄຸນວຸດທິ</a:t>
            </a:r>
            <a:endParaRPr lang="en-US" sz="2800" dirty="0">
              <a:latin typeface="Lao Unicode" pitchFamily="34" charset="-34"/>
              <a:cs typeface="Lao Unicode" pitchFamily="34" charset="-34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57200" y="1143000"/>
            <a:ext cx="484632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6019800" y="1143000"/>
            <a:ext cx="484632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05000" y="1981200"/>
            <a:ext cx="23622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Lao Unicode" pitchFamily="34" charset="-34"/>
                <a:cs typeface="Lao Unicode" pitchFamily="34" charset="-34"/>
              </a:rPr>
              <a:t>General principles of law</a:t>
            </a:r>
            <a:endParaRPr lang="en-US" sz="2400" dirty="0">
              <a:latin typeface="Lao Unicode" pitchFamily="34" charset="-34"/>
              <a:cs typeface="Lao Unicode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276600"/>
            <a:ext cx="2895600" cy="990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Lao Unicode" pitchFamily="34" charset="-34"/>
                <a:cs typeface="Lao Unicode" pitchFamily="34" charset="-34"/>
              </a:rPr>
              <a:t>International Custom</a:t>
            </a:r>
            <a:endParaRPr lang="en-US" sz="2400" dirty="0">
              <a:latin typeface="Lao Unicode" pitchFamily="34" charset="-34"/>
              <a:cs typeface="Lao Unicode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71800" y="3276600"/>
            <a:ext cx="25146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Lao Unicode" pitchFamily="34" charset="-34"/>
                <a:cs typeface="Lao Unicode" pitchFamily="34" charset="-34"/>
              </a:rPr>
              <a:t>Judical</a:t>
            </a:r>
            <a:r>
              <a:rPr lang="en-US" sz="2400" dirty="0" smtClean="0">
                <a:latin typeface="Lao Unicode" pitchFamily="34" charset="-34"/>
                <a:cs typeface="Lao Unicode" pitchFamily="34" charset="-34"/>
              </a:rPr>
              <a:t> Decisions</a:t>
            </a:r>
            <a:endParaRPr lang="en-US" sz="2400" dirty="0">
              <a:latin typeface="Lao Unicode" pitchFamily="34" charset="-34"/>
              <a:cs typeface="Lao Unicode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24200" y="4343400"/>
            <a:ext cx="6019800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Lao Unicode" pitchFamily="34" charset="-34"/>
                <a:cs typeface="Lao Unicode" pitchFamily="34" charset="-34"/>
              </a:rPr>
              <a:t>Other sources of International law</a:t>
            </a:r>
            <a:endParaRPr lang="en-US" sz="2400" dirty="0">
              <a:latin typeface="Lao Unicode" pitchFamily="34" charset="-34"/>
              <a:cs typeface="Lao Unicode" pitchFamily="34" charset="-34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2590800" y="1143000"/>
            <a:ext cx="484632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4648200" y="2667000"/>
            <a:ext cx="484632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1524000" y="1219200"/>
            <a:ext cx="484632" cy="2057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8659368" y="1143000"/>
            <a:ext cx="484632" cy="3124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371600" y="5943600"/>
            <a:ext cx="47244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o-LA" sz="2000" dirty="0" smtClean="0">
                <a:latin typeface="Lao Unicode" pitchFamily="34" charset="-34"/>
                <a:cs typeface="Lao Unicode" pitchFamily="34" charset="-34"/>
              </a:rPr>
              <a:t>ກົດເກນທີ່ເກີດຈາກອົງການລະຫວ່າງປະເທດ</a:t>
            </a:r>
            <a:endParaRPr lang="en-US" sz="2000" dirty="0">
              <a:latin typeface="Lao Unicode" pitchFamily="34" charset="-34"/>
              <a:cs typeface="Lao Unicode" pitchFamily="34" charset="-34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553200" y="5943600"/>
            <a:ext cx="25908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o-LA" sz="2000" dirty="0" smtClean="0">
                <a:latin typeface="Lao Unicode" pitchFamily="34" charset="-34"/>
                <a:cs typeface="Lao Unicode" pitchFamily="34" charset="-34"/>
              </a:rPr>
              <a:t>ຫຼັກການຄວາມທ່ຽງທຳ</a:t>
            </a:r>
            <a:endParaRPr lang="en-US" sz="2000" dirty="0">
              <a:latin typeface="Lao Unicode" pitchFamily="34" charset="-34"/>
              <a:cs typeface="Lao Unicode" pitchFamily="34" charset="-34"/>
            </a:endParaRPr>
          </a:p>
        </p:txBody>
      </p:sp>
      <p:sp>
        <p:nvSpPr>
          <p:cNvPr id="29" name="Down Arrow 28"/>
          <p:cNvSpPr/>
          <p:nvPr/>
        </p:nvSpPr>
        <p:spPr>
          <a:xfrm>
            <a:off x="4038600" y="5410200"/>
            <a:ext cx="484632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7315200" y="5410200"/>
            <a:ext cx="484632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572000" y="1981200"/>
            <a:ext cx="36576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o-LA" dirty="0" smtClean="0"/>
              <a:t>  </a:t>
            </a:r>
            <a:r>
              <a:rPr lang="lo-LA" sz="2400" dirty="0" smtClean="0">
                <a:latin typeface="Lao Unicode" pitchFamily="34" charset="-34"/>
                <a:cs typeface="Lao Unicode" pitchFamily="34" charset="-34"/>
              </a:rPr>
              <a:t>ສິ່ງທີ່ຊ່ວຍໃຫ້ກຳນົດຫຼັກກົດໝາຍລະຫວ່າງປະເທດ</a:t>
            </a:r>
            <a:endParaRPr lang="en-US" sz="2400" dirty="0">
              <a:latin typeface="Lao Unicode" pitchFamily="34" charset="-34"/>
              <a:cs typeface="Lao Unicode" pitchFamily="34" charset="-34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6553200" y="2895600"/>
            <a:ext cx="48463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20" grpId="0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US" sz="2800" dirty="0" smtClean="0">
                <a:latin typeface="Lao Unicode" pitchFamily="34" charset="-34"/>
                <a:cs typeface="Lao Unicode" pitchFamily="34" charset="-34"/>
              </a:rPr>
              <a:t>        </a:t>
            </a:r>
            <a:r>
              <a:rPr lang="lo-LA" sz="2800" dirty="0" smtClean="0">
                <a:latin typeface="Lao Unicode" pitchFamily="34" charset="-34"/>
                <a:cs typeface="Lao Unicode" pitchFamily="34" charset="-34"/>
              </a:rPr>
              <a:t>ຫຼັກກົດໝາຍທົ່ວໄປທີ່ມີການຍອມຮັບກັນໃນບັນດາປະເທດຕ່າງທີ່ຈະກາຍເປັນບໍ່ເກີດຂອງກົດໝາຍສາກົນນັ້ນສ່ວນໃຫຍ່ຈະເປັນຫຼັກກົດໝາຍພາຍໃນໂດຍສະເພາະກົດໝາຍແພ່ງແລະກົດໝາຍການດຳເນີນຄະດີແພ່ງ ເພາະວ່າມີການປະຕິບັດມາແລະມີວິວັດທະນາການມາທີ່ດົນນານພໍທີ່ຈະເກີດຫຼັກກົດໝາຍທົ່ວໄປເປັນທີ່ຍອມຮັບແລະໃຊ້ຢູ່ໃນລະບົບກົດໝາຍຂອງປະເທດຕ່າງໆໄດ້ເຊັ່ນ ຫຼັກຂອງຄໍາຕັດສິນຂອງສານຍ່ອມມີຜົນຜູກພັນສະເພາະຄູ່ຄວາມເທົ່ານັ້ນ(</a:t>
            </a:r>
            <a:r>
              <a:rPr lang="en-US" sz="2800" dirty="0" smtClean="0">
                <a:latin typeface="Lao Unicode" pitchFamily="34" charset="-34"/>
                <a:cs typeface="Lao Unicode" pitchFamily="34" charset="-34"/>
              </a:rPr>
              <a:t>res </a:t>
            </a:r>
            <a:r>
              <a:rPr lang="en-US" sz="2800" dirty="0" err="1" smtClean="0">
                <a:latin typeface="Lao Unicode" pitchFamily="34" charset="-34"/>
                <a:cs typeface="Lao Unicode" pitchFamily="34" charset="-34"/>
              </a:rPr>
              <a:t>judicata</a:t>
            </a:r>
            <a:r>
              <a:rPr lang="lo-LA" sz="2800" dirty="0" smtClean="0">
                <a:latin typeface="Lao Unicode" pitchFamily="34" charset="-34"/>
                <a:cs typeface="Lao Unicode" pitchFamily="34" charset="-34"/>
              </a:rPr>
              <a:t>) ຊຶ່ງເປັນຫຼັກກົດໝາຍທີ່ໃຊ້ກັນຢູ່ໃນລະບົບກົດໝາຍຕ່າງໆຂອງໂລກແລະຍັງເປັນຫຼັກທີ່ໃຊ້ໃນກົດໝາຍສາກົນອີກດ້ວຍຫຼືຫຼັກສຸດຈະລິດ (</a:t>
            </a:r>
            <a:r>
              <a:rPr lang="en-US" sz="2800" dirty="0" smtClean="0">
                <a:latin typeface="Lao Unicode" pitchFamily="34" charset="-34"/>
                <a:cs typeface="Lao Unicode" pitchFamily="34" charset="-34"/>
              </a:rPr>
              <a:t>good faith</a:t>
            </a:r>
            <a:r>
              <a:rPr lang="lo-LA" sz="2800" dirty="0" smtClean="0">
                <a:latin typeface="Lao Unicode" pitchFamily="34" charset="-34"/>
                <a:cs typeface="Lao Unicode" pitchFamily="34" charset="-34"/>
              </a:rPr>
              <a:t>) ຫຼືຫຼັກການທີ່ໃຊ້ສິດໃນທີທາງທີ່ບໍ່ຖືກຕ້ອງ(</a:t>
            </a:r>
            <a:r>
              <a:rPr lang="en-US" sz="2800" dirty="0" smtClean="0">
                <a:latin typeface="Lao Unicode" pitchFamily="34" charset="-34"/>
                <a:cs typeface="Lao Unicode" pitchFamily="34" charset="-34"/>
              </a:rPr>
              <a:t>abuse of rights</a:t>
            </a:r>
            <a:r>
              <a:rPr lang="lo-LA" sz="2800" dirty="0" smtClean="0">
                <a:latin typeface="Lao Unicode" pitchFamily="34" charset="-34"/>
                <a:cs typeface="Lao Unicode" pitchFamily="34" charset="-34"/>
              </a:rPr>
              <a:t>) ຫຼັກກົດໝາຍປິດປາກ (</a:t>
            </a:r>
            <a:r>
              <a:rPr lang="en-US" sz="2800" dirty="0" err="1" smtClean="0">
                <a:latin typeface="Lao Unicode" pitchFamily="34" charset="-34"/>
                <a:cs typeface="Lao Unicode" pitchFamily="34" charset="-34"/>
              </a:rPr>
              <a:t>estopel</a:t>
            </a:r>
            <a:r>
              <a:rPr lang="lo-LA" sz="2800" dirty="0" smtClean="0">
                <a:latin typeface="Lao Unicode" pitchFamily="34" charset="-34"/>
                <a:cs typeface="Lao Unicode" pitchFamily="34" charset="-34"/>
              </a:rPr>
              <a:t>) ຫຼືຫລັກການທີ່ເອີນກັນວ່າການນິ່ງເສີຍກໍ່ຄືການຍິນຍອມ (</a:t>
            </a:r>
            <a:r>
              <a:rPr lang="en-US" sz="2800" dirty="0" err="1" smtClean="0">
                <a:latin typeface="Lao Unicode" pitchFamily="34" charset="-34"/>
                <a:cs typeface="Lao Unicode" pitchFamily="34" charset="-34"/>
              </a:rPr>
              <a:t>acquiesence</a:t>
            </a:r>
            <a:r>
              <a:rPr lang="lo-LA" sz="2800" dirty="0" smtClean="0">
                <a:latin typeface="Lao Unicode" pitchFamily="34" charset="-34"/>
                <a:cs typeface="Lao Unicode" pitchFamily="34" charset="-34"/>
              </a:rPr>
              <a:t>) ຫຼືຫຼັກທີ່ວ່າຜູ້ທີ່ລະເມີດຕ້ອງຊົດໃຊ້ເປັນຕົ້ນ</a:t>
            </a:r>
            <a:r>
              <a:rPr lang="en-US" sz="2800" dirty="0" smtClean="0">
                <a:latin typeface="Lao Unicode" pitchFamily="34" charset="-34"/>
                <a:cs typeface="Lao Unicode" pitchFamily="34" charset="-34"/>
              </a:rPr>
              <a:t> Advisory </a:t>
            </a:r>
            <a:r>
              <a:rPr lang="en-US" sz="2800" dirty="0" err="1" smtClean="0">
                <a:latin typeface="Lao Unicode" pitchFamily="34" charset="-34"/>
                <a:cs typeface="Lao Unicode" pitchFamily="34" charset="-34"/>
              </a:rPr>
              <a:t>opinion,Effects</a:t>
            </a:r>
            <a:r>
              <a:rPr lang="en-US" sz="2800" dirty="0" smtClean="0">
                <a:latin typeface="Lao Unicode" pitchFamily="34" charset="-34"/>
                <a:cs typeface="Lao Unicode" pitchFamily="34" charset="-34"/>
              </a:rPr>
              <a:t> of Awards of Compensation made by the United Nations Administrative </a:t>
            </a:r>
            <a:r>
              <a:rPr lang="en-US" sz="2800" dirty="0" err="1" smtClean="0">
                <a:latin typeface="Lao Unicode" pitchFamily="34" charset="-34"/>
                <a:cs typeface="Lao Unicode" pitchFamily="34" charset="-34"/>
              </a:rPr>
              <a:t>Tribunal,I.C.J.Reports</a:t>
            </a:r>
            <a:r>
              <a:rPr lang="en-US" sz="2800" dirty="0" smtClean="0">
                <a:latin typeface="Lao Unicode" pitchFamily="34" charset="-34"/>
                <a:cs typeface="Lao Unicode" pitchFamily="34" charset="-34"/>
              </a:rPr>
              <a:t>(1954)</a:t>
            </a:r>
            <a:endParaRPr lang="en-US" sz="2800" dirty="0">
              <a:latin typeface="Lao Unicode" pitchFamily="34" charset="-34"/>
              <a:cs typeface="Lao Unicode" pitchFamily="34" charset="-34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228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lo-LA" sz="2800" dirty="0" smtClean="0">
                <a:latin typeface="Lao Unicode" pitchFamily="34" charset="-34"/>
                <a:cs typeface="Lao Unicode" pitchFamily="34" charset="-34"/>
              </a:rPr>
              <a:t>4. ສິ່ງທີ່ຊ່ວຍໃຫ້ກຳນົດຫຼັກກົດໝາຍລະຫວ່າງປະເທດ</a:t>
            </a:r>
            <a:endParaRPr lang="en-US" sz="2800" dirty="0">
              <a:latin typeface="Lao Unicode" pitchFamily="34" charset="-34"/>
              <a:cs typeface="Lao Unicode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949" y="2286000"/>
            <a:ext cx="9144000" cy="2286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latin typeface="Lao Unicode" pitchFamily="34" charset="-34"/>
                <a:cs typeface="Lao Unicode" pitchFamily="34" charset="-34"/>
              </a:rPr>
              <a:t>     4.1</a:t>
            </a:r>
            <a:r>
              <a:rPr lang="en-US" sz="2800" b="1" dirty="0" smtClean="0">
                <a:latin typeface="Lao Unicode" pitchFamily="34" charset="-34"/>
                <a:cs typeface="Lao Unicode" pitchFamily="34" charset="-34"/>
              </a:rPr>
              <a:t>. </a:t>
            </a:r>
            <a:r>
              <a:rPr lang="lo-LA" sz="2800" b="1" dirty="0" smtClean="0">
                <a:latin typeface="Lao Unicode" pitchFamily="34" charset="-34"/>
                <a:cs typeface="Lao Unicode" pitchFamily="34" charset="-34"/>
              </a:rPr>
              <a:t>ຄຳພິພາກສາຂອງສານ </a:t>
            </a:r>
            <a:r>
              <a:rPr lang="en-US" sz="2800" b="1" dirty="0" smtClean="0">
                <a:latin typeface="Lao Unicode" pitchFamily="34" charset="-34"/>
                <a:cs typeface="Lao Unicode" pitchFamily="34" charset="-34"/>
              </a:rPr>
              <a:t>(</a:t>
            </a:r>
            <a:r>
              <a:rPr lang="en-US" sz="2800" b="1" dirty="0" err="1" smtClean="0">
                <a:latin typeface="Lao Unicode" pitchFamily="34" charset="-34"/>
                <a:cs typeface="Lao Unicode" pitchFamily="34" charset="-34"/>
              </a:rPr>
              <a:t>Judical</a:t>
            </a:r>
            <a:r>
              <a:rPr lang="en-US" sz="2800" b="1" dirty="0" smtClean="0">
                <a:latin typeface="Lao Unicode" pitchFamily="34" charset="-34"/>
                <a:cs typeface="Lao Unicode" pitchFamily="34" charset="-34"/>
              </a:rPr>
              <a:t> Decisions)</a:t>
            </a:r>
            <a:endParaRPr lang="en-US" sz="2800" b="1" dirty="0">
              <a:latin typeface="Lao Unicode" pitchFamily="34" charset="-34"/>
              <a:cs typeface="Lao Unicode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354" y="4572000"/>
            <a:ext cx="9144000" cy="22076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latin typeface="Lao Unicode" pitchFamily="34" charset="-34"/>
                <a:cs typeface="Lao Unicode" pitchFamily="34" charset="-34"/>
              </a:rPr>
              <a:t>     4.2</a:t>
            </a:r>
            <a:r>
              <a:rPr lang="en-US" sz="2800" b="1" dirty="0" smtClean="0">
                <a:latin typeface="Lao Unicode" pitchFamily="34" charset="-34"/>
                <a:cs typeface="Lao Unicode" pitchFamily="34" charset="-34"/>
              </a:rPr>
              <a:t>. </a:t>
            </a:r>
            <a:r>
              <a:rPr lang="lo-LA" sz="2800" b="1" dirty="0" smtClean="0">
                <a:latin typeface="Lao Unicode" pitchFamily="34" charset="-34"/>
                <a:cs typeface="Lao Unicode" pitchFamily="34" charset="-34"/>
              </a:rPr>
              <a:t>ຄຳສອນຂອງຜູ້ຊົງຄຸນວຸດທິ</a:t>
            </a:r>
            <a:endParaRPr lang="en-US" sz="2800" b="1" dirty="0">
              <a:latin typeface="Lao Unicode" pitchFamily="34" charset="-34"/>
              <a:cs typeface="Lao Unicode" pitchFamily="34" charset="-34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Lao Unicode" pitchFamily="34" charset="-34"/>
                <a:cs typeface="Lao Unicode" pitchFamily="34" charset="-34"/>
              </a:rPr>
              <a:t>5. </a:t>
            </a:r>
            <a:r>
              <a:rPr lang="lo-LA" sz="2800" b="1" dirty="0" smtClean="0">
                <a:latin typeface="Lao Unicode" pitchFamily="34" charset="-34"/>
                <a:cs typeface="Lao Unicode" pitchFamily="34" charset="-34"/>
              </a:rPr>
              <a:t>ບໍ່ເກີດອື່ນໆຂອງກົດໝາຍລະຫວ່າງປະເທດ </a:t>
            </a:r>
          </a:p>
          <a:p>
            <a:pPr algn="ctr"/>
            <a:r>
              <a:rPr lang="lo-LA" sz="2800" b="1" dirty="0" smtClean="0">
                <a:latin typeface="Lao Unicode" pitchFamily="34" charset="-34"/>
                <a:cs typeface="Lao Unicode" pitchFamily="34" charset="-34"/>
              </a:rPr>
              <a:t>(</a:t>
            </a:r>
            <a:r>
              <a:rPr lang="en-US" sz="2800" b="1" dirty="0" smtClean="0">
                <a:latin typeface="Lao Unicode" pitchFamily="34" charset="-34"/>
                <a:cs typeface="Lao Unicode" pitchFamily="34" charset="-34"/>
              </a:rPr>
              <a:t>Other sources of International law</a:t>
            </a:r>
            <a:r>
              <a:rPr lang="lo-LA" sz="2800" b="1" dirty="0" smtClean="0">
                <a:latin typeface="Lao Unicode" pitchFamily="34" charset="-34"/>
                <a:cs typeface="Lao Unicode" pitchFamily="34" charset="-34"/>
              </a:rPr>
              <a:t>)</a:t>
            </a:r>
            <a:endParaRPr lang="en-US" sz="2800" b="1" dirty="0">
              <a:latin typeface="Lao Unicode" pitchFamily="34" charset="-34"/>
              <a:cs typeface="Lao Unicode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590800"/>
            <a:ext cx="472440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o-LA" sz="2800" b="1" dirty="0" smtClean="0">
                <a:latin typeface="Lao Unicode" pitchFamily="34" charset="-34"/>
                <a:cs typeface="Lao Unicode" pitchFamily="34" charset="-34"/>
              </a:rPr>
              <a:t>ກົດເກນທີ່ເກີດຈາກ</a:t>
            </a:r>
            <a:endParaRPr lang="en-US" sz="2800" b="1" dirty="0" smtClean="0">
              <a:latin typeface="Lao Unicode" pitchFamily="34" charset="-34"/>
              <a:cs typeface="Lao Unicode" pitchFamily="34" charset="-34"/>
            </a:endParaRPr>
          </a:p>
          <a:p>
            <a:pPr algn="ctr"/>
            <a:r>
              <a:rPr lang="lo-LA" sz="2800" b="1" dirty="0" smtClean="0">
                <a:latin typeface="Lao Unicode" pitchFamily="34" charset="-34"/>
                <a:cs typeface="Lao Unicode" pitchFamily="34" charset="-34"/>
              </a:rPr>
              <a:t>ອົງການລະຫວ່າງປະເທດ</a:t>
            </a:r>
            <a:endParaRPr lang="en-US" sz="2800" b="1" dirty="0">
              <a:latin typeface="Lao Unicode" pitchFamily="34" charset="-34"/>
              <a:cs typeface="Lao Unicode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0200" y="2667000"/>
            <a:ext cx="3733800" cy="1066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o-LA" sz="2800" b="1" dirty="0" smtClean="0">
                <a:latin typeface="Lao Unicode" pitchFamily="34" charset="-34"/>
                <a:cs typeface="Lao Unicode" pitchFamily="34" charset="-34"/>
              </a:rPr>
              <a:t>ຫຼັກການຄວາມທ່ຽງທຳ</a:t>
            </a:r>
            <a:endParaRPr lang="en-US" sz="2800" b="1" dirty="0" smtClean="0">
              <a:latin typeface="Lao Unicode" pitchFamily="34" charset="-34"/>
              <a:cs typeface="Lao Unicode" pitchFamily="34" charset="-34"/>
            </a:endParaRPr>
          </a:p>
          <a:p>
            <a:pPr algn="ctr"/>
            <a:r>
              <a:rPr lang="en-US" sz="2800" b="1" dirty="0" smtClean="0">
                <a:latin typeface="Lao Unicode" pitchFamily="34" charset="-34"/>
                <a:cs typeface="Lao Unicode" pitchFamily="34" charset="-34"/>
              </a:rPr>
              <a:t>Principle of Equity</a:t>
            </a:r>
            <a:endParaRPr lang="en-US" sz="2800" b="1" dirty="0">
              <a:latin typeface="Lao Unicode" pitchFamily="34" charset="-34"/>
              <a:cs typeface="Lao Unicode" pitchFamily="34" charset="-34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1752600" y="1143000"/>
            <a:ext cx="484632" cy="1447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6858000" y="1066800"/>
            <a:ext cx="484632" cy="152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ln>
            <a:miter lim="800000"/>
            <a:headEnd/>
            <a:tailEnd/>
          </a:ln>
          <a:extLst/>
        </p:spPr>
        <p:txBody>
          <a:bodyPr rtlCol="0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8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Lao Unicode" pitchFamily="34" charset="-34"/>
                <a:cs typeface="Lao Unicode" pitchFamily="34" charset="-34"/>
              </a:rPr>
              <a:t/>
            </a:r>
            <a:br>
              <a:rPr lang="th-TH" sz="8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Lao Unicode" pitchFamily="34" charset="-34"/>
                <a:cs typeface="Lao Unicode" pitchFamily="34" charset="-34"/>
              </a:rPr>
            </a:br>
            <a:r>
              <a:rPr lang="lo-LA" sz="8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Lao Unicode" pitchFamily="34" charset="-34"/>
                <a:cs typeface="Lao Unicode" pitchFamily="34" charset="-34"/>
              </a:rPr>
              <a:t>ຈົບການບັນຍາຍ</a:t>
            </a:r>
            <a:r>
              <a:rPr lang="th-TH" sz="8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Lao Unicode" pitchFamily="34" charset="-34"/>
                <a:cs typeface="Lao Unicode" pitchFamily="34" charset="-34"/>
              </a:rPr>
              <a:t/>
            </a:r>
            <a:br>
              <a:rPr lang="th-TH" sz="8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Lao Unicode" pitchFamily="34" charset="-34"/>
                <a:cs typeface="Lao Unicode" pitchFamily="34" charset="-34"/>
              </a:rPr>
            </a:br>
            <a:r>
              <a:rPr lang="th-TH" sz="8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Lao Unicode" pitchFamily="34" charset="-34"/>
                <a:cs typeface="Lao Unicode" pitchFamily="34" charset="-34"/>
              </a:rPr>
              <a:t/>
            </a:r>
            <a:br>
              <a:rPr lang="th-TH" sz="8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Lao Unicode" pitchFamily="34" charset="-34"/>
                <a:cs typeface="Lao Unicode" pitchFamily="34" charset="-34"/>
              </a:rPr>
            </a:br>
            <a:r>
              <a:rPr lang="th-TH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Lao Unicode" pitchFamily="34" charset="-34"/>
                <a:cs typeface="Lao Unicode" pitchFamily="34" charset="-34"/>
              </a:rPr>
              <a:t/>
            </a:r>
            <a:br>
              <a:rPr lang="th-TH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Lao Unicode" pitchFamily="34" charset="-34"/>
                <a:cs typeface="Lao Unicode" pitchFamily="34" charset="-34"/>
              </a:rPr>
            </a:br>
            <a:r>
              <a:rPr lang="th-TH" sz="8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Lao Unicode" pitchFamily="34" charset="-34"/>
                <a:cs typeface="Lao Unicode" pitchFamily="34" charset="-34"/>
              </a:rPr>
              <a:t/>
            </a:r>
            <a:br>
              <a:rPr lang="th-TH" sz="8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Lao Unicode" pitchFamily="34" charset="-34"/>
                <a:cs typeface="Lao Unicode" pitchFamily="34" charset="-34"/>
              </a:rPr>
            </a:br>
            <a:r>
              <a:rPr lang="lo-LA" sz="9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Lao Unicode" pitchFamily="34" charset="-34"/>
                <a:cs typeface="Lao Unicode" pitchFamily="34" charset="-34"/>
              </a:rPr>
              <a:t>ຂໍຂອບໃຈ</a:t>
            </a:r>
            <a:r>
              <a:rPr lang="th-TH" sz="9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Lao Unicode" pitchFamily="34" charset="-34"/>
                <a:cs typeface="Lao Unicode" pitchFamily="34" charset="-34"/>
              </a:rPr>
              <a:t/>
            </a:r>
            <a:br>
              <a:rPr lang="th-TH" sz="9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Lao Unicode" pitchFamily="34" charset="-34"/>
                <a:cs typeface="Lao Unicode" pitchFamily="34" charset="-34"/>
              </a:rPr>
            </a:br>
            <a:endParaRPr lang="th-TH" sz="88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Lao Unicode" pitchFamily="34" charset="-34"/>
              <a:cs typeface="Lao Unicode" pitchFamily="34" charset="-34"/>
            </a:endParaRPr>
          </a:p>
        </p:txBody>
      </p:sp>
      <p:pic>
        <p:nvPicPr>
          <p:cNvPr id="3" name="Picture 2" descr="7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643063"/>
            <a:ext cx="7786687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87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Lao Unicode" pitchFamily="34" charset="-34"/>
                <a:cs typeface="Lao Unicode" pitchFamily="34" charset="-34"/>
              </a:rPr>
              <a:t>1. </a:t>
            </a:r>
            <a:r>
              <a:rPr lang="lo-LA" sz="2800" b="1" dirty="0" smtClean="0">
                <a:latin typeface="Lao Unicode" pitchFamily="34" charset="-34"/>
                <a:cs typeface="Lao Unicode" pitchFamily="34" charset="-34"/>
              </a:rPr>
              <a:t>ສົນທິສັນຍາ</a:t>
            </a:r>
            <a:r>
              <a:rPr lang="en-US" sz="2800" b="1" dirty="0" smtClean="0">
                <a:latin typeface="Lao Unicode" pitchFamily="34" charset="-34"/>
                <a:cs typeface="Lao Unicode" pitchFamily="34" charset="-34"/>
              </a:rPr>
              <a:t> (Treaties)</a:t>
            </a:r>
          </a:p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371600"/>
            <a:ext cx="9144000" cy="5486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US" dirty="0" smtClean="0"/>
              <a:t>         </a:t>
            </a:r>
            <a:r>
              <a:rPr lang="lo-LA" sz="2800" dirty="0" smtClean="0">
                <a:latin typeface="Lao Unicode" pitchFamily="34" charset="-34"/>
                <a:cs typeface="Lao Unicode" pitchFamily="34" charset="-34"/>
              </a:rPr>
              <a:t>ມາດຕາ 38 (1)(ກ) ຂອງທຳມະນູນສານຍຸຕິທຳລະຫວ່າງປະເທດໃຊ້ສົນທິສັນຍາລະຫວ່າງປະເທດ (</a:t>
            </a:r>
            <a:r>
              <a:rPr lang="en-US" sz="2800" dirty="0" smtClean="0">
                <a:latin typeface="Lao Unicode" pitchFamily="34" charset="-34"/>
                <a:cs typeface="Lao Unicode" pitchFamily="34" charset="-34"/>
              </a:rPr>
              <a:t>International conventions</a:t>
            </a:r>
            <a:r>
              <a:rPr lang="lo-LA" sz="2800" dirty="0" smtClean="0">
                <a:latin typeface="Lao Unicode" pitchFamily="34" charset="-34"/>
                <a:cs typeface="Lao Unicode" pitchFamily="34" charset="-34"/>
              </a:rPr>
              <a:t>) ບໍ່ວ່າຈະເປັນສົນທິສັນຍາທົ່ວໄປຫຼືສົນທິສັນຍາສະເພາະທີ່ກໍານົດກົດເກນທີ່ຮັບຮອງຢ່າງຊັດເຈນໂດຍລັດຄູ່ກໍລະນີບັງຄັບແກ່ຂໍ້ຂັດແຍ່ງລະຫວ່າງຄູ່ກໍລະນີນັ້ນ ນັກກົດໝາຍລະຫວ່າງປະເທດບາງທ່ານເຫັນວ່າສົນທິສັນຍາຫຼືອານຸສັນຍາເປັນພຽງແຕ່ບໍ່ເກີດແຫ່ງພັນທະ(</a:t>
            </a:r>
            <a:r>
              <a:rPr lang="en-US" sz="2800" dirty="0" smtClean="0">
                <a:latin typeface="Lao Unicode" pitchFamily="34" charset="-34"/>
                <a:cs typeface="Lao Unicode" pitchFamily="34" charset="-34"/>
              </a:rPr>
              <a:t>source of obligations</a:t>
            </a:r>
            <a:r>
              <a:rPr lang="lo-LA" sz="2800" dirty="0" smtClean="0">
                <a:latin typeface="Lao Unicode" pitchFamily="34" charset="-34"/>
                <a:cs typeface="Lao Unicode" pitchFamily="34" charset="-34"/>
              </a:rPr>
              <a:t>) ລະຫວ່າງລັດພາຄີຂອງສົນທິສັນຍາຫຼືອານຸສັນຍາຫຼາຍກວ່າທີ່ຈະເປັນບໍ່ເກີດຂອງກົດໝາຍ(</a:t>
            </a:r>
            <a:r>
              <a:rPr lang="en-US" sz="2800" dirty="0" smtClean="0">
                <a:latin typeface="Lao Unicode" pitchFamily="34" charset="-34"/>
                <a:cs typeface="Lao Unicode" pitchFamily="34" charset="-34"/>
              </a:rPr>
              <a:t>source of law</a:t>
            </a:r>
            <a:r>
              <a:rPr lang="lo-LA" sz="2800" dirty="0" smtClean="0">
                <a:latin typeface="Lao Unicode" pitchFamily="34" charset="-34"/>
                <a:cs typeface="Lao Unicode" pitchFamily="34" charset="-34"/>
              </a:rPr>
              <a:t>) ໃນລັກສະນະດຽວກັນກັບສັນສັນຍາ(</a:t>
            </a:r>
            <a:r>
              <a:rPr lang="en-US" sz="2800" dirty="0" smtClean="0">
                <a:latin typeface="Lao Unicode" pitchFamily="34" charset="-34"/>
                <a:cs typeface="Lao Unicode" pitchFamily="34" charset="-34"/>
              </a:rPr>
              <a:t>contract</a:t>
            </a:r>
            <a:r>
              <a:rPr lang="lo-LA" sz="2800" dirty="0" smtClean="0">
                <a:latin typeface="Lao Unicode" pitchFamily="34" charset="-34"/>
                <a:cs typeface="Lao Unicode" pitchFamily="34" charset="-34"/>
              </a:rPr>
              <a:t>) ເປັນບໍ່ເກີດແຫ່ງໜີ້</a:t>
            </a:r>
            <a:r>
              <a:rPr lang="th-TH" sz="2800" dirty="0" smtClean="0">
                <a:latin typeface="Lao Unicode" pitchFamily="34" charset="-34"/>
                <a:cs typeface="Lao Unicode" pitchFamily="34" charset="-34"/>
              </a:rPr>
              <a:t>(</a:t>
            </a:r>
            <a:r>
              <a:rPr lang="en-US" sz="2800" dirty="0" smtClean="0">
                <a:latin typeface="Lao Unicode" pitchFamily="34" charset="-34"/>
                <a:cs typeface="Lao Unicode" pitchFamily="34" charset="-34"/>
              </a:rPr>
              <a:t>source of obligations</a:t>
            </a:r>
            <a:r>
              <a:rPr lang="th-TH" sz="2800" dirty="0" smtClean="0">
                <a:latin typeface="Lao Unicode" pitchFamily="34" charset="-34"/>
                <a:cs typeface="Lao Unicode" pitchFamily="34" charset="-34"/>
              </a:rPr>
              <a:t>) </a:t>
            </a:r>
            <a:r>
              <a:rPr lang="lo-LA" sz="2800" dirty="0" smtClean="0">
                <a:latin typeface="Lao Unicode" pitchFamily="34" charset="-34"/>
                <a:cs typeface="Lao Unicode" pitchFamily="34" charset="-34"/>
              </a:rPr>
              <a:t>ລະຫວ່າງຄູ່ສັນຍາຕາມກົດໝາຍພາຍໃນຂອງລັດ</a:t>
            </a:r>
            <a:endParaRPr lang="en-US" sz="2800" dirty="0" smtClean="0">
              <a:latin typeface="Lao Unicode" pitchFamily="34" charset="-34"/>
              <a:cs typeface="Lao Unicode" pitchFamily="34" charset="-34"/>
            </a:endParaRPr>
          </a:p>
          <a:p>
            <a:pPr algn="thaiDist"/>
            <a:endParaRPr 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US" sz="2800" dirty="0" smtClean="0">
                <a:latin typeface="Lao Unicode" pitchFamily="34" charset="-34"/>
                <a:cs typeface="Lao Unicode" pitchFamily="34" charset="-34"/>
              </a:rPr>
              <a:t>         </a:t>
            </a:r>
            <a:r>
              <a:rPr lang="lo-LA" sz="2800" dirty="0" smtClean="0">
                <a:latin typeface="Lao Unicode" pitchFamily="34" charset="-34"/>
                <a:cs typeface="Lao Unicode" pitchFamily="34" charset="-34"/>
              </a:rPr>
              <a:t>ຫຼັກກົດໝາຍລະຫວ່າງປະເທດທີ່ແທ້ຈິງທີ່ພາໃຫ້ເກີດພັນທະລະຫວ່າງລັດກໍ່ຄື ຫຼັກ </a:t>
            </a:r>
            <a:r>
              <a:rPr lang="en-US" sz="2800" dirty="0" smtClean="0">
                <a:latin typeface="Lao Unicode" pitchFamily="34" charset="-34"/>
                <a:cs typeface="Lao Unicode" pitchFamily="34" charset="-34"/>
              </a:rPr>
              <a:t>“</a:t>
            </a:r>
            <a:r>
              <a:rPr lang="lo-LA" sz="2800" dirty="0" smtClean="0">
                <a:latin typeface="Lao Unicode" pitchFamily="34" charset="-34"/>
                <a:cs typeface="Lao Unicode" pitchFamily="34" charset="-34"/>
              </a:rPr>
              <a:t>ສັນຍາຕ້ອງເປັນສັນຍາ</a:t>
            </a:r>
            <a:r>
              <a:rPr lang="en-US" sz="2800" dirty="0" smtClean="0">
                <a:latin typeface="Lao Unicode" pitchFamily="34" charset="-34"/>
                <a:cs typeface="Lao Unicode" pitchFamily="34" charset="-34"/>
              </a:rPr>
              <a:t>(</a:t>
            </a:r>
            <a:r>
              <a:rPr lang="en-US" sz="2800" dirty="0" err="1" smtClean="0">
                <a:latin typeface="Lao Unicode" pitchFamily="34" charset="-34"/>
                <a:cs typeface="Lao Unicode" pitchFamily="34" charset="-34"/>
              </a:rPr>
              <a:t>pacta</a:t>
            </a:r>
            <a:r>
              <a:rPr lang="en-US" sz="2800" dirty="0" smtClean="0">
                <a:latin typeface="Lao Unicode" pitchFamily="34" charset="-34"/>
                <a:cs typeface="Lao Unicode" pitchFamily="34" charset="-34"/>
              </a:rPr>
              <a:t> </a:t>
            </a:r>
            <a:r>
              <a:rPr lang="en-US" sz="2800" dirty="0" err="1" smtClean="0">
                <a:latin typeface="Lao Unicode" pitchFamily="34" charset="-34"/>
                <a:cs typeface="Lao Unicode" pitchFamily="34" charset="-34"/>
              </a:rPr>
              <a:t>sunt</a:t>
            </a:r>
            <a:r>
              <a:rPr lang="en-US" sz="2800" dirty="0" smtClean="0">
                <a:latin typeface="Lao Unicode" pitchFamily="34" charset="-34"/>
                <a:cs typeface="Lao Unicode" pitchFamily="34" charset="-34"/>
              </a:rPr>
              <a:t> </a:t>
            </a:r>
            <a:r>
              <a:rPr lang="en-US" sz="2800" dirty="0" err="1" smtClean="0">
                <a:latin typeface="Lao Unicode" pitchFamily="34" charset="-34"/>
                <a:cs typeface="Lao Unicode" pitchFamily="34" charset="-34"/>
              </a:rPr>
              <a:t>servanda</a:t>
            </a:r>
            <a:r>
              <a:rPr lang="en-US" sz="2800" dirty="0" smtClean="0">
                <a:latin typeface="Lao Unicode" pitchFamily="34" charset="-34"/>
                <a:cs typeface="Lao Unicode" pitchFamily="34" charset="-34"/>
              </a:rPr>
              <a:t>)” </a:t>
            </a:r>
            <a:r>
              <a:rPr lang="lo-LA" sz="2800" dirty="0" smtClean="0">
                <a:latin typeface="Lao Unicode" pitchFamily="34" charset="-34"/>
                <a:cs typeface="Lao Unicode" pitchFamily="34" charset="-34"/>
              </a:rPr>
              <a:t>ຊຶ່ງເປັນຫຼັກກົດໝາຍທົ່ວໄປ (</a:t>
            </a:r>
            <a:r>
              <a:rPr lang="en-US" sz="2800" dirty="0" smtClean="0">
                <a:latin typeface="Lao Unicode" pitchFamily="34" charset="-34"/>
                <a:cs typeface="Lao Unicode" pitchFamily="34" charset="-34"/>
              </a:rPr>
              <a:t>general principles of law</a:t>
            </a:r>
            <a:r>
              <a:rPr lang="lo-LA" sz="2800" dirty="0" smtClean="0">
                <a:latin typeface="Lao Unicode" pitchFamily="34" charset="-34"/>
                <a:cs typeface="Lao Unicode" pitchFamily="34" charset="-34"/>
              </a:rPr>
              <a:t>) ທີ່ນຳມາໃຊ້ບັງຄັບຕໍ່ສົນທິສັນຍາໃນລັກສະນະທີ່ມີພັນທະຕາມສົນທິສັນຍາ ຕ້ອງໄດ້ຮັບການເຄົາລົບແລະປະຕິບັດຕາມ ໂດຍທີ່ຕົວພັນທະກໍລະນີຕາມສົນທິສັນຍານັ້ນບໍ່ຖືເປັນ </a:t>
            </a:r>
            <a:r>
              <a:rPr lang="en-US" sz="2800" dirty="0" smtClean="0">
                <a:latin typeface="Lao Unicode" pitchFamily="34" charset="-34"/>
                <a:cs typeface="Lao Unicode" pitchFamily="34" charset="-34"/>
              </a:rPr>
              <a:t>“</a:t>
            </a:r>
            <a:r>
              <a:rPr lang="lo-LA" sz="2800" dirty="0" smtClean="0">
                <a:latin typeface="Lao Unicode" pitchFamily="34" charset="-34"/>
                <a:cs typeface="Lao Unicode" pitchFamily="34" charset="-34"/>
              </a:rPr>
              <a:t>ກົດໝາຍ</a:t>
            </a:r>
            <a:r>
              <a:rPr lang="en-US" sz="2800" dirty="0" smtClean="0">
                <a:latin typeface="Lao Unicode" pitchFamily="34" charset="-34"/>
                <a:cs typeface="Lao Unicode" pitchFamily="34" charset="-34"/>
              </a:rPr>
              <a:t>”</a:t>
            </a:r>
            <a:r>
              <a:rPr lang="lo-LA" sz="2800" dirty="0" smtClean="0">
                <a:latin typeface="Lao Unicode" pitchFamily="34" charset="-34"/>
                <a:cs typeface="Lao Unicode" pitchFamily="34" charset="-34"/>
              </a:rPr>
              <a:t> ແລະກໍລະນີທີ່ລັດອື່ນໆທີ່ບໍ່ໄດ້ເປັນພາຄີຂອງສົນທິສັນຍາບັງເອີນເຄົາລົບແລະປະຕິບັດຕາມກົດເກນທີ່ລະບຸໄວ້ສົນທິສັນຍາກໍ່ບໍ່ໄດ້ໝາຍຄວາມວ່າລັດອື່ນໆ ນັ້ນປະຕິບັດຕາມກົດເກນ ເພາະວ່າກົດເກນນັ້ນເປັນສ່ວນໜຶ່ງຂອງສົນທິສັນຍາແລະຖ້າຫາກກົດເກນນັ້ນເປັນກົດເກນດຽວກັນທີ່ມີລັກສະນະເປັນກົດໝາຍລະຫວ່າງປະເທດເຊັ່ນ ປະເພນີລະຫວ່າງປະເທດຫຼືຫຼັກກົດໝາຍທົ່ວໄປທີ່ລັດອື່ນໆຮັບຮອງແລະປະຕິບັດຕາມ</a:t>
            </a:r>
            <a:endParaRPr lang="en-US" sz="2800" dirty="0">
              <a:latin typeface="Lao Unicode" pitchFamily="34" charset="-34"/>
              <a:cs typeface="Lao Unicode" pitchFamily="34" charset="-34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US" sz="2800" dirty="0" smtClean="0">
                <a:latin typeface="Lao Unicode" pitchFamily="34" charset="-34"/>
                <a:cs typeface="Lao Unicode" pitchFamily="34" charset="-34"/>
              </a:rPr>
              <a:t>         </a:t>
            </a:r>
            <a:r>
              <a:rPr lang="lo-LA" sz="2800" dirty="0" smtClean="0">
                <a:latin typeface="Lao Unicode" pitchFamily="34" charset="-34"/>
                <a:cs typeface="Lao Unicode" pitchFamily="34" charset="-34"/>
              </a:rPr>
              <a:t>ດັ່ງນັ້ນສົນທິສັນຍາຈິ່ງເປັນພຽງແຕ່ຫຼັກຖານ(</a:t>
            </a:r>
            <a:r>
              <a:rPr lang="en-US" sz="2800" dirty="0" smtClean="0">
                <a:latin typeface="Lao Unicode" pitchFamily="34" charset="-34"/>
                <a:cs typeface="Lao Unicode" pitchFamily="34" charset="-34"/>
              </a:rPr>
              <a:t>evidence</a:t>
            </a:r>
            <a:r>
              <a:rPr lang="lo-LA" sz="2800" dirty="0" smtClean="0">
                <a:latin typeface="Lao Unicode" pitchFamily="34" charset="-34"/>
                <a:cs typeface="Lao Unicode" pitchFamily="34" charset="-34"/>
              </a:rPr>
              <a:t>) ທີສະແດງຫຼືສະທ້ອນໃຫ້ເຫັນເຖິງກົດເກນຂອງກົດໝາຍລະຫວ່າງປະເທດທີ່ມີຢູ່ເທົ່ານັ້ນຄື ຫຼັກ </a:t>
            </a:r>
            <a:r>
              <a:rPr lang="en-US" sz="2800" dirty="0" smtClean="0">
                <a:latin typeface="Lao Unicode" pitchFamily="34" charset="-34"/>
                <a:cs typeface="Lao Unicode" pitchFamily="34" charset="-34"/>
              </a:rPr>
              <a:t>“</a:t>
            </a:r>
            <a:r>
              <a:rPr lang="lo-LA" sz="2800" dirty="0" smtClean="0">
                <a:latin typeface="Lao Unicode" pitchFamily="34" charset="-34"/>
                <a:cs typeface="Lao Unicode" pitchFamily="34" charset="-34"/>
              </a:rPr>
              <a:t>ສັນຍາຕ້ອງເປັນສັນຍາ</a:t>
            </a:r>
            <a:r>
              <a:rPr lang="en-US" sz="2800" dirty="0" smtClean="0">
                <a:latin typeface="Lao Unicode" pitchFamily="34" charset="-34"/>
                <a:cs typeface="Lao Unicode" pitchFamily="34" charset="-34"/>
              </a:rPr>
              <a:t>(</a:t>
            </a:r>
            <a:r>
              <a:rPr lang="en-US" sz="2800" dirty="0" err="1" smtClean="0">
                <a:latin typeface="Lao Unicode" pitchFamily="34" charset="-34"/>
                <a:cs typeface="Lao Unicode" pitchFamily="34" charset="-34"/>
              </a:rPr>
              <a:t>pacta</a:t>
            </a:r>
            <a:r>
              <a:rPr lang="en-US" sz="2800" dirty="0" smtClean="0">
                <a:latin typeface="Lao Unicode" pitchFamily="34" charset="-34"/>
                <a:cs typeface="Lao Unicode" pitchFamily="34" charset="-34"/>
              </a:rPr>
              <a:t> </a:t>
            </a:r>
            <a:r>
              <a:rPr lang="en-US" sz="2800" dirty="0" err="1" smtClean="0">
                <a:latin typeface="Lao Unicode" pitchFamily="34" charset="-34"/>
                <a:cs typeface="Lao Unicode" pitchFamily="34" charset="-34"/>
              </a:rPr>
              <a:t>sunt</a:t>
            </a:r>
            <a:r>
              <a:rPr lang="en-US" sz="2800" dirty="0" smtClean="0">
                <a:latin typeface="Lao Unicode" pitchFamily="34" charset="-34"/>
                <a:cs typeface="Lao Unicode" pitchFamily="34" charset="-34"/>
              </a:rPr>
              <a:t> </a:t>
            </a:r>
            <a:r>
              <a:rPr lang="en-US" sz="2800" dirty="0" err="1" smtClean="0">
                <a:latin typeface="Lao Unicode" pitchFamily="34" charset="-34"/>
                <a:cs typeface="Lao Unicode" pitchFamily="34" charset="-34"/>
              </a:rPr>
              <a:t>servanda</a:t>
            </a:r>
            <a:r>
              <a:rPr lang="en-US" sz="2800" dirty="0" smtClean="0">
                <a:latin typeface="Lao Unicode" pitchFamily="34" charset="-34"/>
                <a:cs typeface="Lao Unicode" pitchFamily="34" charset="-34"/>
              </a:rPr>
              <a:t>)”</a:t>
            </a:r>
            <a:r>
              <a:rPr lang="lo-LA" sz="2800" dirty="0" smtClean="0">
                <a:latin typeface="Lao Unicode" pitchFamily="34" charset="-34"/>
                <a:cs typeface="Lao Unicode" pitchFamily="34" charset="-34"/>
              </a:rPr>
              <a:t> ທີ່ເປັນຫຼັກກົດໝາຍທົ່ວໄປດັ່ງທີ່ກ່າວມາຂ້າງເທິງ ແລະອາດຈະຖືຫຼັກກົດໝາຍອື່ນໆ ອີກກໍ່ໄດ້ເຊັ່ນຫຼັກສຸດຈະລິດ(</a:t>
            </a:r>
            <a:r>
              <a:rPr lang="en-US" sz="2800" dirty="0" smtClean="0">
                <a:latin typeface="Lao Unicode" pitchFamily="34" charset="-34"/>
                <a:cs typeface="Lao Unicode" pitchFamily="34" charset="-34"/>
              </a:rPr>
              <a:t>good faith</a:t>
            </a:r>
            <a:r>
              <a:rPr lang="lo-LA" sz="2800" dirty="0" smtClean="0">
                <a:latin typeface="Lao Unicode" pitchFamily="34" charset="-34"/>
                <a:cs typeface="Lao Unicode" pitchFamily="34" charset="-34"/>
              </a:rPr>
              <a:t>)ເປັນຕົ້ນ</a:t>
            </a:r>
            <a:endParaRPr lang="en-US" sz="2800" dirty="0">
              <a:latin typeface="Lao Unicode" pitchFamily="34" charset="-34"/>
              <a:cs typeface="Lao Unicode" pitchFamily="34" charset="-34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latin typeface="Lao Unicode" pitchFamily="34" charset="-34"/>
                <a:cs typeface="Lao Unicode" pitchFamily="34" charset="-34"/>
              </a:rPr>
              <a:t>2. </a:t>
            </a:r>
            <a:r>
              <a:rPr lang="lo-LA" sz="2800" b="1" dirty="0" smtClean="0">
                <a:latin typeface="Lao Unicode" pitchFamily="34" charset="-34"/>
                <a:cs typeface="Lao Unicode" pitchFamily="34" charset="-34"/>
              </a:rPr>
              <a:t>ປະເພນີລະຫວ່າງປະເທດ </a:t>
            </a:r>
            <a:r>
              <a:rPr lang="en-US" sz="2800" b="1" dirty="0" smtClean="0">
                <a:latin typeface="Lao Unicode" pitchFamily="34" charset="-34"/>
                <a:cs typeface="Lao Unicode" pitchFamily="34" charset="-34"/>
              </a:rPr>
              <a:t>(International Custom)</a:t>
            </a:r>
            <a:endParaRPr lang="en-US" sz="2800" b="1" dirty="0">
              <a:latin typeface="Lao Unicode" pitchFamily="34" charset="-34"/>
              <a:cs typeface="Lao Unicode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905000"/>
            <a:ext cx="9144000" cy="1905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US" sz="2400" dirty="0" smtClean="0">
                <a:latin typeface="Lao Unicode" pitchFamily="34" charset="-34"/>
                <a:cs typeface="Lao Unicode" pitchFamily="34" charset="-34"/>
              </a:rPr>
              <a:t>         </a:t>
            </a:r>
            <a:r>
              <a:rPr lang="lo-LA" sz="2400" dirty="0" smtClean="0">
                <a:latin typeface="Lao Unicode" pitchFamily="34" charset="-34"/>
                <a:cs typeface="Lao Unicode" pitchFamily="34" charset="-34"/>
              </a:rPr>
              <a:t>ມາດຕາ 38ວັກ1ທຳມະນູນສານຍຸຕິທຳລະຫວ່າງປະເທດໄດ້ກ່າວເຖິງປະເພນີລະຫວ່າງປະເທດໃນຖານະທີ່ເປັນຫຼັກຖານສະແດງເຖິງການຖືປະຕິບັດກັນໂດຍທົ່ວໄປ </a:t>
            </a:r>
            <a:r>
              <a:rPr lang="en-US" sz="2400" dirty="0" smtClean="0">
                <a:latin typeface="Lao Unicode" pitchFamily="34" charset="-34"/>
                <a:cs typeface="Lao Unicode" pitchFamily="34" charset="-34"/>
              </a:rPr>
              <a:t>General </a:t>
            </a:r>
            <a:r>
              <a:rPr lang="en-US" sz="2400" dirty="0" err="1" smtClean="0">
                <a:latin typeface="Lao Unicode" pitchFamily="34" charset="-34"/>
                <a:cs typeface="Lao Unicode" pitchFamily="34" charset="-34"/>
              </a:rPr>
              <a:t>Practiceແລະເປັນທີ່ຍອມຮັບວ່າເປັນເປັນກົດໝາຍ</a:t>
            </a:r>
            <a:r>
              <a:rPr lang="en-US" sz="2400" dirty="0" smtClean="0">
                <a:latin typeface="Lao Unicode" pitchFamily="34" charset="-34"/>
                <a:cs typeface="Lao Unicode" pitchFamily="34" charset="-34"/>
              </a:rPr>
              <a:t> (acceptance as law)</a:t>
            </a:r>
            <a:endParaRPr lang="en-US" sz="2400" dirty="0">
              <a:latin typeface="Lao Unicode" pitchFamily="34" charset="-34"/>
              <a:cs typeface="Lao Unicode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762000"/>
            <a:ext cx="914400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o-LA" sz="2800" dirty="0" smtClean="0">
                <a:latin typeface="Lao Unicode" pitchFamily="34" charset="-34"/>
                <a:cs typeface="Lao Unicode" pitchFamily="34" charset="-34"/>
              </a:rPr>
              <a:t>ຄວາມໝາຍແລ ອົງປະກອບຂອງປະເພນີລະຫວ່າງປະເທດ</a:t>
            </a:r>
            <a:endParaRPr lang="en-US" sz="2800" dirty="0">
              <a:latin typeface="Lao Unicode" pitchFamily="34" charset="-34"/>
              <a:cs typeface="Lao Unicode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810000"/>
            <a:ext cx="9144000" cy="1295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US" sz="2400" dirty="0" smtClean="0">
                <a:latin typeface="Lao Unicode" pitchFamily="34" charset="-34"/>
                <a:cs typeface="Lao Unicode" pitchFamily="34" charset="-34"/>
              </a:rPr>
              <a:t>     </a:t>
            </a:r>
            <a:r>
              <a:rPr lang="lo-LA" sz="2400" dirty="0" smtClean="0">
                <a:latin typeface="Lao Unicode" pitchFamily="34" charset="-34"/>
                <a:cs typeface="Lao Unicode" pitchFamily="34" charset="-34"/>
              </a:rPr>
              <a:t>ຈາກຄວາມໝາຍດັ່ງກ່າວຈິ່ງສາມາດສະຫຼຸບອົງປະກອບທີ່ສໍາຄັນຂອງປະເພນີລະຫວ່າງປະເທດໄດ້ອອກເປັນ 2 ປະການຄື: </a:t>
            </a:r>
            <a:endParaRPr lang="en-US" sz="2400" dirty="0">
              <a:latin typeface="Lao Unicode" pitchFamily="34" charset="-34"/>
              <a:cs typeface="Lao Unicode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US" sz="2400" dirty="0" smtClean="0">
                <a:latin typeface="Lao Unicode" pitchFamily="34" charset="-34"/>
                <a:cs typeface="Lao Unicode" pitchFamily="34" charset="-34"/>
              </a:rPr>
              <a:t>      </a:t>
            </a:r>
            <a:r>
              <a:rPr lang="lo-LA" sz="2400" dirty="0" smtClean="0">
                <a:latin typeface="Lao Unicode" pitchFamily="34" charset="-34"/>
                <a:cs typeface="Lao Unicode" pitchFamily="34" charset="-34"/>
              </a:rPr>
              <a:t>ອົງປະກອບພາຍນອກຫຼືອົງປະກອບທາງກາຍຍະພາບ(</a:t>
            </a:r>
            <a:r>
              <a:rPr lang="en-US" sz="2400" dirty="0" smtClean="0">
                <a:latin typeface="Lao Unicode" pitchFamily="34" charset="-34"/>
                <a:cs typeface="Lao Unicode" pitchFamily="34" charset="-34"/>
              </a:rPr>
              <a:t>physical element</a:t>
            </a:r>
            <a:r>
              <a:rPr lang="lo-LA" sz="2400" dirty="0" smtClean="0">
                <a:latin typeface="Lao Unicode" pitchFamily="34" charset="-34"/>
                <a:cs typeface="Lao Unicode" pitchFamily="34" charset="-34"/>
              </a:rPr>
              <a:t>) ຂອງປະເພນີລະຫວ່າງປະເທດ ຊິ່ງໄດ້ແກ່ການຖືປະຕິບັດທົ່ວໄປ(</a:t>
            </a:r>
            <a:r>
              <a:rPr lang="en-US" sz="2400" dirty="0" smtClean="0">
                <a:latin typeface="Lao Unicode" pitchFamily="34" charset="-34"/>
                <a:cs typeface="Lao Unicode" pitchFamily="34" charset="-34"/>
              </a:rPr>
              <a:t>General Practice</a:t>
            </a:r>
            <a:r>
              <a:rPr lang="lo-LA" sz="2400" dirty="0" smtClean="0">
                <a:latin typeface="Lao Unicode" pitchFamily="34" charset="-34"/>
                <a:cs typeface="Lao Unicode" pitchFamily="34" charset="-34"/>
              </a:rPr>
              <a:t>) </a:t>
            </a:r>
            <a:endParaRPr lang="en-US" sz="2400" dirty="0">
              <a:latin typeface="Lao Unicode" pitchFamily="34" charset="-34"/>
              <a:cs typeface="Lao Unicode" pitchFamily="34" charset="-34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981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lo-LA" sz="2400" dirty="0" smtClean="0">
                <a:latin typeface="Lao Unicode" pitchFamily="34" charset="-34"/>
                <a:cs typeface="Lao Unicode" pitchFamily="34" charset="-34"/>
              </a:rPr>
              <a:t>2. ອົງປະກອບພາຍໃນຫຼືອົງປະກອບທາງຈິດໃຈ(</a:t>
            </a:r>
            <a:r>
              <a:rPr lang="en-US" sz="2400" dirty="0" smtClean="0">
                <a:latin typeface="Lao Unicode" pitchFamily="34" charset="-34"/>
                <a:cs typeface="Lao Unicode" pitchFamily="34" charset="-34"/>
              </a:rPr>
              <a:t>psychological element</a:t>
            </a:r>
            <a:r>
              <a:rPr lang="lo-LA" sz="2400" dirty="0" smtClean="0">
                <a:latin typeface="Lao Unicode" pitchFamily="34" charset="-34"/>
                <a:cs typeface="Lao Unicode" pitchFamily="34" charset="-34"/>
              </a:rPr>
              <a:t>) ຂອງປະເພນີລະຫວ່າງປະເທດ ຊຶ່ງໄດ້ແກ່ຄວາມເຊື່ອວ່າການຖືປະຕິບັດກັນໂດຍທົ່ວໄປນັ້ນເປັນສິ່ງທີ່ຖືກຕ້ອງຄວນໄດ້ຮັບການຍອມຮັບວ່າເປັນກົດໝາຍ(</a:t>
            </a:r>
            <a:r>
              <a:rPr lang="en-US" sz="2400" dirty="0" err="1" smtClean="0">
                <a:latin typeface="Lao Unicode" pitchFamily="34" charset="-34"/>
                <a:cs typeface="Lao Unicode" pitchFamily="34" charset="-34"/>
              </a:rPr>
              <a:t>opinio</a:t>
            </a:r>
            <a:r>
              <a:rPr lang="en-US" sz="2400" dirty="0" smtClean="0">
                <a:latin typeface="Lao Unicode" pitchFamily="34" charset="-34"/>
                <a:cs typeface="Lao Unicode" pitchFamily="34" charset="-34"/>
              </a:rPr>
              <a:t> </a:t>
            </a:r>
            <a:r>
              <a:rPr lang="en-US" sz="2400" dirty="0" err="1" smtClean="0">
                <a:latin typeface="Lao Unicode" pitchFamily="34" charset="-34"/>
                <a:cs typeface="Lao Unicode" pitchFamily="34" charset="-34"/>
              </a:rPr>
              <a:t>juris</a:t>
            </a:r>
            <a:r>
              <a:rPr lang="en-US" sz="2400" dirty="0" smtClean="0">
                <a:latin typeface="Lao Unicode" pitchFamily="34" charset="-34"/>
                <a:cs typeface="Lao Unicode" pitchFamily="34" charset="-34"/>
              </a:rPr>
              <a:t> </a:t>
            </a:r>
            <a:r>
              <a:rPr lang="en-US" sz="2400" dirty="0" err="1" smtClean="0">
                <a:latin typeface="Lao Unicode" pitchFamily="34" charset="-34"/>
                <a:cs typeface="Lao Unicode" pitchFamily="34" charset="-34"/>
              </a:rPr>
              <a:t>sive</a:t>
            </a:r>
            <a:r>
              <a:rPr lang="en-US" sz="2400" dirty="0" smtClean="0">
                <a:latin typeface="Lao Unicode" pitchFamily="34" charset="-34"/>
                <a:cs typeface="Lao Unicode" pitchFamily="34" charset="-34"/>
              </a:rPr>
              <a:t> </a:t>
            </a:r>
            <a:r>
              <a:rPr lang="en-US" sz="2400" dirty="0" err="1" smtClean="0">
                <a:latin typeface="Lao Unicode" pitchFamily="34" charset="-34"/>
                <a:cs typeface="Lao Unicode" pitchFamily="34" charset="-34"/>
              </a:rPr>
              <a:t>necessitatis</a:t>
            </a:r>
            <a:r>
              <a:rPr lang="lo-LA" sz="2400" dirty="0" smtClean="0">
                <a:latin typeface="Lao Unicode" pitchFamily="34" charset="-34"/>
                <a:cs typeface="Lao Unicode" pitchFamily="34" charset="-34"/>
              </a:rPr>
              <a:t>)</a:t>
            </a:r>
            <a:endParaRPr lang="en-US" sz="2400" dirty="0">
              <a:latin typeface="Lao Unicode" pitchFamily="34" charset="-34"/>
              <a:cs typeface="Lao Unicode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981200"/>
            <a:ext cx="9144000" cy="1447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US" sz="2400" dirty="0" smtClean="0">
                <a:latin typeface="Lao Unicode" pitchFamily="34" charset="-34"/>
                <a:cs typeface="Lao Unicode" pitchFamily="34" charset="-34"/>
              </a:rPr>
              <a:t>     </a:t>
            </a:r>
            <a:r>
              <a:rPr lang="lo-LA" sz="2400" dirty="0" smtClean="0">
                <a:latin typeface="Lao Unicode" pitchFamily="34" charset="-34"/>
                <a:cs typeface="Lao Unicode" pitchFamily="34" charset="-34"/>
              </a:rPr>
              <a:t>ອົງປະກອບຫຼັກທັງ2ປະການນີ້ໄດ້ກໍ່ໃຫ້ເກີດບັນຫາໃນການໃຊ້ແລະການຕີຄວາມໝາຍປະເພນີລະຫວ່າງປະເທດອີກຢ່າງຫຼວງຫຼາຍ ຊຶ່ງໃນມາດຕາ38 ວັກ1ຂອງທຳມະນູນສານຍຸຕິທຳລະຫວ່າງປະເທດໄດ້ໃຫ້ຄໍາຕອບໄວ້</a:t>
            </a:r>
            <a:endParaRPr lang="en-US" sz="2400" dirty="0">
              <a:latin typeface="Lao Unicode" pitchFamily="34" charset="-34"/>
              <a:cs typeface="Lao Unicode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429000"/>
            <a:ext cx="9144000" cy="1524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US" sz="2400" dirty="0" smtClean="0">
                <a:latin typeface="Lao Unicode" pitchFamily="34" charset="-34"/>
                <a:cs typeface="Lao Unicode" pitchFamily="34" charset="-34"/>
              </a:rPr>
              <a:t>     </a:t>
            </a:r>
            <a:r>
              <a:rPr lang="lo-LA" sz="2400" dirty="0" smtClean="0">
                <a:latin typeface="Lao Unicode" pitchFamily="34" charset="-34"/>
                <a:cs typeface="Lao Unicode" pitchFamily="34" charset="-34"/>
              </a:rPr>
              <a:t>ດັ່ງນັ້ນຈິ່ງຈໍາເປັນຕ້ອງອາໃສຄຳວິນິດໃສຊີ້ຂາດຂອງສານຍຸຕິທໍາລະຫວ່າງປະເທດແລະຄວາມເຫັນຂອງນັກກົດໝາຍລະຫວ່າງປະເທດຊ່ວຍໃນການທຳຄວາມເຂົ້າໃຈອົງປະກອບທີ່ແທ້ຈິງຂອງປະເພນີລະຫວ່າງປະເທດ</a:t>
            </a:r>
            <a:endParaRPr lang="en-US" sz="2400" dirty="0" smtClean="0">
              <a:latin typeface="Lao Unicode" pitchFamily="34" charset="-34"/>
              <a:cs typeface="Lao Unicode" pitchFamily="34" charset="-34"/>
            </a:endParaRPr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4953000"/>
            <a:ext cx="9144000" cy="1905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US" sz="2400" dirty="0" smtClean="0">
                <a:latin typeface="Lao Unicode" pitchFamily="34" charset="-34"/>
                <a:cs typeface="Lao Unicode" pitchFamily="34" charset="-34"/>
              </a:rPr>
              <a:t>      </a:t>
            </a:r>
            <a:r>
              <a:rPr lang="lo-LA" sz="2400" dirty="0" smtClean="0">
                <a:latin typeface="Lao Unicode" pitchFamily="34" charset="-34"/>
                <a:cs typeface="Lao Unicode" pitchFamily="34" charset="-34"/>
              </a:rPr>
              <a:t>ຈາກອົງປະກອບຂອງປະເພນີລະຫວ່າງປະເທດ ນັກກົດໝາຍລະຫວ່າງປະເທດໄດ້ແຍກການພິຈາລະນາອົງປະກອບດັ່ງກ່າວອອກເປັນ4ລັກສະນະດ້ວຍກັນເຊັ່ນ:1. ການຖືປະຕິບັດທົ່ວໄປ, 2. ການຖືປະຕິບັດຢ່າງສະໝໍ່າສະເໝີແລະໃນຮູບແບບດຽວກັນ, 3. ລະຍະເວລາ, 4. ຄວາມເຊື່ອວ່າການຖືປະຕິບັດນັ້ນຖືກຕ້ອງແລະຄວນຍອມຮັບວ່າເປັນກົດໝາຍ.</a:t>
            </a:r>
            <a:endParaRPr lang="en-US" sz="2400" dirty="0">
              <a:latin typeface="Lao Unicode" pitchFamily="34" charset="-34"/>
              <a:cs typeface="Lao Unicode" pitchFamily="34" charset="-34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Lao Unicode" pitchFamily="34" charset="-34"/>
                <a:cs typeface="Lao Unicode" pitchFamily="34" charset="-34"/>
              </a:rPr>
              <a:t>2.1. </a:t>
            </a:r>
            <a:r>
              <a:rPr lang="lo-LA" sz="2800" dirty="0" smtClean="0">
                <a:latin typeface="Lao Unicode" pitchFamily="34" charset="-34"/>
                <a:cs typeface="Lao Unicode" pitchFamily="34" charset="-34"/>
              </a:rPr>
              <a:t>ການຖືປະຕິບັດທົ່ວໄປ(</a:t>
            </a:r>
            <a:r>
              <a:rPr lang="en-US" sz="2800" dirty="0" smtClean="0">
                <a:latin typeface="Lao Unicode" pitchFamily="34" charset="-34"/>
                <a:cs typeface="Lao Unicode" pitchFamily="34" charset="-34"/>
              </a:rPr>
              <a:t>General Practice</a:t>
            </a:r>
            <a:r>
              <a:rPr lang="lo-LA" sz="2800" dirty="0" smtClean="0">
                <a:latin typeface="Lao Unicode" pitchFamily="34" charset="-34"/>
                <a:cs typeface="Lao Unicode" pitchFamily="34" charset="-34"/>
              </a:rPr>
              <a:t>)</a:t>
            </a:r>
            <a:endParaRPr lang="en-US" sz="2800" dirty="0">
              <a:latin typeface="Lao Unicode" pitchFamily="34" charset="-34"/>
              <a:cs typeface="Lao Unicode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219200"/>
            <a:ext cx="9144000" cy="2895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US" sz="2800" dirty="0" smtClean="0">
                <a:latin typeface="Lao Unicode" pitchFamily="34" charset="-34"/>
                <a:cs typeface="Lao Unicode" pitchFamily="34" charset="-34"/>
              </a:rPr>
              <a:t>     </a:t>
            </a:r>
            <a:r>
              <a:rPr lang="lo-LA" sz="2800" dirty="0" smtClean="0">
                <a:latin typeface="Lao Unicode" pitchFamily="34" charset="-34"/>
                <a:cs typeface="Lao Unicode" pitchFamily="34" charset="-34"/>
              </a:rPr>
              <a:t>ການທີ່ກົດເກນໃດຈະຖືເປັນປະເພນີລະຫວ່າງປະເທດໄດ້ນັ້ນຕ້ອງປະກົດວ່າມີອົງປະກອບພາຍນອກຫຼືອົງປະກອບທາງກາຍຍະພາບ(</a:t>
            </a:r>
            <a:r>
              <a:rPr lang="en-US" sz="2800" dirty="0" smtClean="0">
                <a:latin typeface="Lao Unicode" pitchFamily="34" charset="-34"/>
                <a:cs typeface="Lao Unicode" pitchFamily="34" charset="-34"/>
              </a:rPr>
              <a:t>physical element</a:t>
            </a:r>
            <a:r>
              <a:rPr lang="lo-LA" sz="2800" dirty="0" smtClean="0">
                <a:latin typeface="Lao Unicode" pitchFamily="34" charset="-34"/>
                <a:cs typeface="Lao Unicode" pitchFamily="34" charset="-34"/>
              </a:rPr>
              <a:t>)ຄືການຖືປະຕິບັດກັນໂດຍທົ່ວໄປຂອງລັດຕ່າງໆ ການຖືປະຕິບັດກັນໂດຍທົ່ວໄປນີ້ບໍ່ໄດ້ໝາຍຄວາມວ່າລັດທຸກລັດຈະຕ້ອງຍອມຮັບການຖືປະຕິບັດເປັນເອກະພາບກັນ(</a:t>
            </a:r>
            <a:r>
              <a:rPr lang="en-US" sz="2800" dirty="0" smtClean="0">
                <a:latin typeface="Lao Unicode" pitchFamily="34" charset="-34"/>
                <a:cs typeface="Lao Unicode" pitchFamily="34" charset="-34"/>
              </a:rPr>
              <a:t>unanimity</a:t>
            </a:r>
            <a:r>
              <a:rPr lang="lo-LA" sz="2800" dirty="0" smtClean="0">
                <a:latin typeface="Lao Unicode" pitchFamily="34" charset="-34"/>
                <a:cs typeface="Lao Unicode" pitchFamily="34" charset="-34"/>
              </a:rPr>
              <a:t>) ຫຼືເປັນສາກົນ(</a:t>
            </a:r>
            <a:r>
              <a:rPr lang="en-US" sz="2800" dirty="0" smtClean="0">
                <a:latin typeface="Lao Unicode" pitchFamily="34" charset="-34"/>
                <a:cs typeface="Lao Unicode" pitchFamily="34" charset="-34"/>
              </a:rPr>
              <a:t>universality</a:t>
            </a:r>
            <a:r>
              <a:rPr lang="lo-LA" sz="2800" dirty="0" smtClean="0">
                <a:latin typeface="Lao Unicode" pitchFamily="34" charset="-34"/>
                <a:cs typeface="Lao Unicode" pitchFamily="34" charset="-34"/>
              </a:rPr>
              <a:t>) ແລະ</a:t>
            </a:r>
            <a:endParaRPr lang="en-US" sz="2800" dirty="0">
              <a:latin typeface="Lao Unicode" pitchFamily="34" charset="-34"/>
              <a:cs typeface="Lao Unicode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114800"/>
            <a:ext cx="8991600" cy="2743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endParaRPr lang="en-US" sz="2800" dirty="0" smtClean="0">
              <a:latin typeface="Lao Unicode" pitchFamily="34" charset="-34"/>
              <a:cs typeface="Lao Unicode" pitchFamily="34" charset="-34"/>
            </a:endParaRPr>
          </a:p>
          <a:p>
            <a:pPr algn="thaiDist"/>
            <a:r>
              <a:rPr lang="en-US" sz="2800" dirty="0" smtClean="0">
                <a:latin typeface="Lao Unicode" pitchFamily="34" charset="-34"/>
                <a:cs typeface="Lao Unicode" pitchFamily="34" charset="-34"/>
              </a:rPr>
              <a:t>       </a:t>
            </a:r>
            <a:r>
              <a:rPr lang="lo-LA" sz="2800" dirty="0" smtClean="0">
                <a:latin typeface="Lao Unicode" pitchFamily="34" charset="-34"/>
                <a:cs typeface="Lao Unicode" pitchFamily="34" charset="-34"/>
              </a:rPr>
              <a:t>ໂດຍທົ່ວໄປແລ້ວ ການທີ່ລັດບໍ່ຂັດຄ້ານການຖືປະຕິບັດໃນເລື່ອງໃດຫຼືເມີນເສີຍ(</a:t>
            </a:r>
            <a:r>
              <a:rPr lang="en-US" sz="2800" dirty="0" smtClean="0">
                <a:latin typeface="Lao Unicode" pitchFamily="34" charset="-34"/>
                <a:cs typeface="Lao Unicode" pitchFamily="34" charset="-34"/>
              </a:rPr>
              <a:t>silence</a:t>
            </a:r>
            <a:r>
              <a:rPr lang="lo-LA" sz="2800" dirty="0" smtClean="0">
                <a:latin typeface="Lao Unicode" pitchFamily="34" charset="-34"/>
                <a:cs typeface="Lao Unicode" pitchFamily="34" charset="-34"/>
              </a:rPr>
              <a:t>) ຍ່ອມມີຜົນເທົ່າ ກັບວ່າເປັນການຍອມຮັບ (</a:t>
            </a:r>
            <a:r>
              <a:rPr lang="en-US" sz="2800" dirty="0" smtClean="0">
                <a:latin typeface="Lao Unicode" pitchFamily="34" charset="-34"/>
                <a:cs typeface="Lao Unicode" pitchFamily="34" charset="-34"/>
              </a:rPr>
              <a:t>acquiescence</a:t>
            </a:r>
            <a:r>
              <a:rPr lang="lo-LA" sz="2800" dirty="0" smtClean="0">
                <a:latin typeface="Lao Unicode" pitchFamily="34" charset="-34"/>
                <a:cs typeface="Lao Unicode" pitchFamily="34" charset="-34"/>
              </a:rPr>
              <a:t>)ການຖືປະຕິບັດນັ້ນໃນບາງຄັ້ງ ການທີ່ລັດເມີນເສີຍບໍ່ຂັດຄ້ານການຖືປະຕິບັດໃນເລື່ອງໃດກໍ່ອາດຈະເປັນເພາະລັດນັ້ນບໍ່ມີສ່ວນໄດ້ສ່ວຍເສຍໃນເລື່ອງນັ້ນກໍ່ເປັນໄປໄດ້</a:t>
            </a:r>
            <a:endParaRPr lang="en-US" sz="2800" dirty="0" smtClean="0">
              <a:latin typeface="Lao Unicode" pitchFamily="34" charset="-34"/>
              <a:cs typeface="Lao Unicode" pitchFamily="34" charset="-34"/>
            </a:endParaRPr>
          </a:p>
          <a:p>
            <a:pPr algn="thaiDist"/>
            <a:endParaRPr lang="en-US" sz="2800" dirty="0">
              <a:latin typeface="Lao Unicode" pitchFamily="34" charset="-34"/>
              <a:cs typeface="Lao Unicode" pitchFamily="34" charset="-34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209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US" sz="2800" dirty="0" smtClean="0">
                <a:latin typeface="Lao Unicode" pitchFamily="34" charset="-34"/>
                <a:cs typeface="Lao Unicode" pitchFamily="34" charset="-34"/>
              </a:rPr>
              <a:t>       </a:t>
            </a:r>
            <a:r>
              <a:rPr lang="lo-LA" sz="2800" dirty="0" smtClean="0">
                <a:latin typeface="Lao Unicode" pitchFamily="34" charset="-34"/>
                <a:cs typeface="Lao Unicode" pitchFamily="34" charset="-34"/>
              </a:rPr>
              <a:t>ດັ່ງນັ້ນໃນປະເດັນທີ່ຈະຕ້ອງພິຈາລະນາໃນກໍລະນີຂອງການຖືປະຕິບັດໂດຍທົ່ວໄປຂອງລັດອື່ນໆ ຊຶ່ງຈະຕ້ອງສັນນິຖານໃນເບື້ອງຕົ້ນວ່າລັດທີ່ນິ້ງເສີຍບໍ່ຂັດຄ້ານນັ້ນກໍ່ເຫັນດີກັບການປະຕິບັດໂດຍທົ່ວໄປ ເພາະວ່າການຍອມຮັບການຖືປະຕິບັດໂດຍທົ່ວໄປຍ່ອມສະແດງອອກ </a:t>
            </a:r>
            <a:endParaRPr lang="en-US" sz="2800" dirty="0">
              <a:latin typeface="Lao Unicode" pitchFamily="34" charset="-34"/>
              <a:cs typeface="Lao Unicode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209800"/>
            <a:ext cx="9144000" cy="2743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US" sz="2800" dirty="0" smtClean="0">
                <a:latin typeface="Lao Unicode" pitchFamily="34" charset="-34"/>
                <a:cs typeface="Lao Unicode" pitchFamily="34" charset="-34"/>
              </a:rPr>
              <a:t>        </a:t>
            </a:r>
            <a:r>
              <a:rPr lang="lo-LA" sz="2800" dirty="0" smtClean="0">
                <a:latin typeface="Lao Unicode" pitchFamily="34" charset="-34"/>
                <a:cs typeface="Lao Unicode" pitchFamily="34" charset="-34"/>
              </a:rPr>
              <a:t>ດັ່ງນັ້ນຈິ່ງເປັນໜ້າທີ່ຂອງລັດທີ່ບໍ່ຍອມຮັບຫຼືບໍ່ເຫັນດີກັບການຖືປະຕິບັດເຊັ່ນວ່ານັ້ນທີ່ຈະຕ້ອງເຮັດການຂັດຄ້ານການຖືປະຕິບັດຢ່າງຊັດເຈນແລະຕໍ່ເນື່ອງເພື່ອບໍ່ໃຫ້ການຖືປະຕິບັດໂດຍທົວໄປດັ່ງກ່າວມີຜົນຜູກພັນຕົນໃນຖານະທີ່ເປັນກົດໝາຍປິດປາກ (</a:t>
            </a:r>
            <a:r>
              <a:rPr lang="en-US" sz="2800" dirty="0" err="1" smtClean="0">
                <a:latin typeface="Lao Unicode" pitchFamily="34" charset="-34"/>
                <a:cs typeface="Lao Unicode" pitchFamily="34" charset="-34"/>
              </a:rPr>
              <a:t>estoppel</a:t>
            </a:r>
            <a:r>
              <a:rPr lang="lo-LA" sz="2800" dirty="0" smtClean="0">
                <a:latin typeface="Lao Unicode" pitchFamily="34" charset="-34"/>
                <a:cs typeface="Lao Unicode" pitchFamily="34" charset="-34"/>
              </a:rPr>
              <a:t>)ເພາະນິ້ງເສີຍບໍ່ຄັດຄ້ານ</a:t>
            </a:r>
            <a:endParaRPr lang="en-US" sz="2800" dirty="0" smtClean="0">
              <a:latin typeface="Lao Unicode" pitchFamily="34" charset="-34"/>
              <a:cs typeface="Lao Unicode" pitchFamily="34" charset="-34"/>
            </a:endParaRPr>
          </a:p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4953000"/>
            <a:ext cx="9144000" cy="1905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US" sz="2800" dirty="0" smtClean="0">
                <a:latin typeface="Lao Unicode" pitchFamily="34" charset="-34"/>
                <a:cs typeface="Lao Unicode" pitchFamily="34" charset="-34"/>
              </a:rPr>
              <a:t>       </a:t>
            </a:r>
            <a:r>
              <a:rPr lang="lo-LA" sz="2800" dirty="0" smtClean="0">
                <a:latin typeface="Lao Unicode" pitchFamily="34" charset="-34"/>
                <a:cs typeface="Lao Unicode" pitchFamily="34" charset="-34"/>
              </a:rPr>
              <a:t>ເຖິງແນວໃດກໍ່ຕາມການຖືປະຕິບັດກັນໂດຍທົ່ວໄປຂອງລັດນັ້ນອາດຈະພິຈາລະນາໄດ້ຈາກການກະທຳຂອງລັດແຕ່ລະລັດທີ່ຈະເປັນຫຼັກຖານທີ່ສະແດງໃຫ້ເຫັນວ່າລັດມີເຈດຕະນາຫຼືມີຄວາມຕັ້ງໃຈທີ່ຈະຖືປະຕິບັດເຊັ່ນ</a:t>
            </a:r>
            <a:endParaRPr lang="en-US" sz="2800" dirty="0">
              <a:latin typeface="Lao Unicode" pitchFamily="34" charset="-34"/>
              <a:cs typeface="Lao Unicode" pitchFamily="34" charset="-34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3147</Words>
  <Application>Microsoft Office PowerPoint</Application>
  <PresentationFormat>On-screen Show (4:3)</PresentationFormat>
  <Paragraphs>72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ຈົບການບັນຍາຍ    ຂໍຂອບໃຈ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Bounmy</dc:creator>
  <cp:lastModifiedBy>Bounmy</cp:lastModifiedBy>
  <cp:revision>68</cp:revision>
  <dcterms:created xsi:type="dcterms:W3CDTF">2010-09-28T13:07:54Z</dcterms:created>
  <dcterms:modified xsi:type="dcterms:W3CDTF">2017-12-06T16:33:09Z</dcterms:modified>
</cp:coreProperties>
</file>