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1" r:id="rId11"/>
    <p:sldId id="282" r:id="rId12"/>
    <p:sldId id="283" r:id="rId13"/>
    <p:sldId id="267" r:id="rId14"/>
    <p:sldId id="268" r:id="rId15"/>
    <p:sldId id="269" r:id="rId16"/>
    <p:sldId id="270" r:id="rId17"/>
    <p:sldId id="271" r:id="rId18"/>
    <p:sldId id="266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78" r:id="rId27"/>
    <p:sldId id="256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&#3751;&#3764;&#8203;&#3732;&#3765;&#8203;&#3778;&#3757;&#8203;&#3754;&#3763;&#8203;&#3749;&#3761;&#3738;&#8203;&#3713;&#3762;&#3737;&#8203;&#3741;&#3766;&#3713;&#8203;&#3757;&#3771;&#3738;&#8203;&#3758;&#3771;&#3745;&#8203;&#3713;&#3762;&#3737;&#8203;&#3737;&#3763;&#8203;&#3779;&#3722;&#3785;&#8203;&#3755;&#3772;&#3761;&#3713;&#8203;&#3754;&#3769;&#3732;&#8203;&#3722;&#3761;&#3785;&#3737;&#8203;&#3739;&#3760;&#8203;&#3734;&#3771;&#3745;&#8203;&#3754;&#3766;&#3713;&#8203;&#3754;&#3762;%20&#3739;&#3765;&#8203;&#3735;&#3765;%202%20-%20Videos%20for%20G2%20Curriculum%20Training/&#3742;&#3762;&#3713;&#3735;&#3765;%204%20&#3713;&#3764;&#3732;&#3720;&#3760;&#3713;&#3763;%202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 ວັດ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ແລະ 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                         </a:t>
            </a:r>
          </a:p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             </a:t>
            </a:r>
            <a:r>
              <a:rPr lang="lo-LA" dirty="0" smtClean="0"/>
              <a:t>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ຫົວຂໍ້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ການ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ວັດ ແລະ ປະເມີນ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ຜົນ</a:t>
            </a:r>
          </a:p>
          <a:p>
            <a:pPr marL="0" indent="0">
              <a:buNone/>
            </a:pP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ຜູ້ສະເ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ໜີ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ຊອ  ປທ ຈັນທະວີໄຊ ແຫວນພະຈັນ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4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ຄໍາຖາມ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1.</a:t>
            </a:r>
            <a:r>
              <a:rPr lang="lo-LA" sz="2800" dirty="0">
                <a:ea typeface="Calibri"/>
                <a:cs typeface="Phetsarath OT"/>
              </a:rPr>
              <a:t>ກ່ອນຈະຂຶ້ນຫ້ອງສອນ, ຄູສອນຕ້ອງໄດ້ກະກຽມຫຍັງແດ່</a:t>
            </a:r>
            <a:r>
              <a:rPr lang="lo-LA" sz="2800" dirty="0" smtClean="0">
                <a:ea typeface="Calibri"/>
                <a:cs typeface="Phetsarath OT"/>
              </a:rPr>
              <a:t>ສຳລັບ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ການ</a:t>
            </a:r>
            <a:r>
              <a:rPr lang="lo-LA" sz="2800" dirty="0">
                <a:ea typeface="Calibri"/>
                <a:cs typeface="Phetsarath OT"/>
              </a:rPr>
              <a:t>ວັດ ແລະ ປະເມີນຜົນ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2.</a:t>
            </a:r>
            <a:r>
              <a:rPr lang="lo-LA" sz="2800" dirty="0">
                <a:ea typeface="Calibri"/>
                <a:cs typeface="Phetsarath OT"/>
              </a:rPr>
              <a:t> ເປັນຫຍັງຄູສອນຈຶ່ງຍ່າງເລາະໄປມາອ້ອມຫ້ອງຮຽນໃນ</a:t>
            </a:r>
            <a:r>
              <a:rPr lang="lo-LA" sz="2800" dirty="0" smtClean="0">
                <a:ea typeface="Calibri"/>
                <a:cs typeface="Phetsarath OT"/>
              </a:rPr>
              <a:t>ຂະນະ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ທີ່</a:t>
            </a:r>
            <a:r>
              <a:rPr lang="lo-LA" sz="2800" dirty="0">
                <a:ea typeface="Calibri"/>
                <a:cs typeface="Phetsarath OT"/>
              </a:rPr>
              <a:t>ກໍາລັງປະເມີນນັກຮຽນຢູ່ 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3.</a:t>
            </a:r>
            <a:r>
              <a:rPr lang="lo-LA" sz="2800" dirty="0">
                <a:ea typeface="Calibri"/>
                <a:cs typeface="Phetsarath OT"/>
              </a:rPr>
              <a:t> ຄູສອນຈະຂຽນຄະແນນການປະເມີນໃສ່ບ່ອນໃດໃນຂະນະ</a:t>
            </a:r>
            <a:r>
              <a:rPr lang="lo-LA" sz="2800" dirty="0" smtClean="0">
                <a:ea typeface="Calibri"/>
                <a:cs typeface="Phetsarath OT"/>
              </a:rPr>
              <a:t>ທີ່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ກໍາ</a:t>
            </a:r>
            <a:r>
              <a:rPr lang="lo-LA" sz="2800" dirty="0">
                <a:ea typeface="Calibri"/>
                <a:cs typeface="Phetsarath OT"/>
              </a:rPr>
              <a:t>ລັງປະຕິບັດ</a:t>
            </a:r>
            <a:r>
              <a:rPr lang="lo-LA" sz="2800" dirty="0" smtClean="0">
                <a:ea typeface="Calibri"/>
                <a:cs typeface="Phetsarath OT"/>
              </a:rPr>
              <a:t>ກິດຈະກໍາ?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4</a:t>
            </a:r>
            <a:r>
              <a:rPr lang="lo-LA" sz="2800" dirty="0" smtClean="0">
                <a:ea typeface="Calibri"/>
                <a:cs typeface="Phetsarath OT"/>
              </a:rPr>
              <a:t>.</a:t>
            </a:r>
            <a:r>
              <a:rPr lang="lo-LA" sz="2800" dirty="0">
                <a:ea typeface="Calibri"/>
                <a:cs typeface="Phetsarath OT"/>
              </a:rPr>
              <a:t>ເປັນຫຍັງຄູສອນຈຶ່ງຕັ້ງຄຳຖາມນັກຮຽນໃນຂະນະທີ່ກໍາ</a:t>
            </a:r>
            <a:r>
              <a:rPr lang="lo-LA" sz="2800" dirty="0" smtClean="0">
                <a:ea typeface="Calibri"/>
                <a:cs typeface="Phetsarath OT"/>
              </a:rPr>
              <a:t>ລັງ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ປະຕິບັດ</a:t>
            </a:r>
            <a:r>
              <a:rPr lang="lo-LA" sz="2800" dirty="0">
                <a:ea typeface="Calibri"/>
                <a:cs typeface="Phetsarath OT"/>
              </a:rPr>
              <a:t>ກິດ</a:t>
            </a:r>
            <a:r>
              <a:rPr lang="lo-LA" sz="2800" dirty="0" smtClean="0">
                <a:ea typeface="Calibri"/>
                <a:cs typeface="Phetsarath OT"/>
              </a:rPr>
              <a:t>ຈະກໍານີ້</a:t>
            </a:r>
            <a:r>
              <a:rPr lang="lo-LA" sz="2800" dirty="0">
                <a:ea typeface="Calibri"/>
                <a:cs typeface="Phetsarath OT"/>
              </a:rPr>
              <a:t>ຢູ່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5.ຄູ</a:t>
            </a:r>
            <a:r>
              <a:rPr lang="lo-LA" sz="2800" dirty="0">
                <a:ea typeface="Calibri"/>
                <a:cs typeface="Phetsarath OT"/>
              </a:rPr>
              <a:t>ສອນຈະປະເມີນນັກຮຽນໝົດທຸກຄົນຢູ່ພາຍໃນ</a:t>
            </a:r>
            <a:r>
              <a:rPr lang="lo-LA" sz="2800" dirty="0" smtClean="0">
                <a:ea typeface="Calibri"/>
                <a:cs typeface="Phetsarath OT"/>
              </a:rPr>
              <a:t>ກິດຈະກຳ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ດຽວ</a:t>
            </a:r>
            <a:r>
              <a:rPr lang="lo-LA" sz="2800" dirty="0">
                <a:ea typeface="Calibri"/>
                <a:cs typeface="Phetsarath OT"/>
              </a:rPr>
              <a:t>ບໍ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6.</a:t>
            </a:r>
            <a:r>
              <a:rPr lang="lo-LA" sz="2800" dirty="0">
                <a:ea typeface="Calibri"/>
                <a:cs typeface="Phetsarath OT"/>
              </a:rPr>
              <a:t> ຄູສອນຈະປັບປ່ຽນຄະແນນທີ່ໄດ້ຈາກເກນການປະເມີນແບບຣູບຣິກ</a:t>
            </a:r>
            <a:r>
              <a:rPr lang="lo-LA" sz="2800" dirty="0" smtClean="0">
                <a:ea typeface="Calibri"/>
                <a:cs typeface="Phetsarath OT"/>
              </a:rPr>
              <a:t>ມາ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ເປັນ</a:t>
            </a:r>
            <a:r>
              <a:rPr lang="lo-LA" sz="2800" dirty="0">
                <a:ea typeface="Calibri"/>
                <a:cs typeface="Phetsarath OT"/>
              </a:rPr>
              <a:t>ຄະແນນສ່ວນ 10 ໄດ້ແນວໃດ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0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lo-LA" sz="2800" dirty="0" smtClean="0">
                <a:ea typeface="Calibri"/>
                <a:cs typeface="Phetsarath OT"/>
              </a:rPr>
              <a:t>ຄູ</a:t>
            </a:r>
            <a:r>
              <a:rPr lang="lo-LA" sz="2800" dirty="0">
                <a:ea typeface="Calibri"/>
                <a:cs typeface="Phetsarath OT"/>
              </a:rPr>
              <a:t>ສອນຕ້ອງອ່ານລາຍລະອຽດບົດສອນ ແລະ ເກນການ</a:t>
            </a:r>
            <a:r>
              <a:rPr lang="lo-LA" sz="2800" dirty="0" smtClean="0">
                <a:ea typeface="Calibri"/>
                <a:cs typeface="Phetsarath OT"/>
              </a:rPr>
              <a:t>ປະ</a:t>
            </a: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ເມີນ</a:t>
            </a:r>
            <a:r>
              <a:rPr lang="lo-LA" sz="2800" dirty="0">
                <a:ea typeface="Calibri"/>
                <a:cs typeface="Phetsarath OT"/>
              </a:rPr>
              <a:t>ແບບຣູບຣິກ ຢູ່ໃນປຶ້ມຄູ່ມືຄູກ່ອນລ່ວງໜ້າ, ກະກຽມອຸປະກອນຕ່າງໆທີ່ຈຳເປັນສຳລັບກິດຈະກຳ, ຕັດສິນໃຈວ່າຈະທຳການປະເມີນນັກຮຽນຄົນໃດ ແລະ ຂຽນວັນທີ,ຊື່ບົດຮຽນ ແລະ ຊື່ນັກຮຽນ( ຜູ່ທີ່ຈະທຳການປະເມີນຜົນນັ້ນ) ໃສ່ໃນປຶ້ມ</a:t>
            </a:r>
            <a:r>
              <a:rPr lang="lo-LA" sz="2800" dirty="0" smtClean="0">
                <a:ea typeface="Calibri"/>
                <a:cs typeface="Phetsarath OT"/>
              </a:rPr>
              <a:t>ບັນທຶກ.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2.</a:t>
            </a:r>
            <a:r>
              <a:rPr lang="lo-LA" sz="2800" dirty="0">
                <a:ea typeface="Calibri"/>
                <a:cs typeface="Phetsarath OT"/>
              </a:rPr>
              <a:t> ຄູສອນຍ່າງເລາະໄປມາອ້ອມຫ້ອງຮຽນກໍເພື່ອໃຫ້ໄດ້ຍິນ ສິ່ງທີ່ນັກຮຽນກໍາລັງເວົ້າ ແລະ ເຮັດຢູ່ ແລະ ສາມາດທຳການປະເມີນນັກຮຽນໄດ້ດີຂຶ້ນຕື່ມ</a:t>
            </a:r>
            <a:r>
              <a:rPr lang="lo-LA" sz="2800" dirty="0" smtClean="0">
                <a:ea typeface="Calibri"/>
                <a:cs typeface="Phetsarath OT"/>
              </a:rPr>
              <a:t>ອີກ.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3.</a:t>
            </a:r>
            <a:r>
              <a:rPr lang="lo-LA" sz="2800" dirty="0">
                <a:ea typeface="Calibri"/>
                <a:cs typeface="Phetsarath OT"/>
              </a:rPr>
              <a:t> ໃສ່ປຶ້ມບັນທຶກຂອງຄູສອນ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48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4.ການ</a:t>
            </a:r>
            <a:r>
              <a:rPr lang="lo-LA" sz="2800" dirty="0">
                <a:ea typeface="Calibri"/>
                <a:cs typeface="Phetsarath OT"/>
              </a:rPr>
              <a:t>ຕັ້ງຄຳຖາມແມ່ນເຕັກນິກທີ່ສຳຄັນສຳລັບການປະເມີນຜົນ, ບາງຄັ້ງນັກຮຽນຄົນໃດຄົນໜຶ່ງອາດຮູ້ຄຳຕອບແລ້ວແຕ່ອາດຕ້ອງການໃຫ້ມີການກະຕຸ້ນຈາກຄູ</a:t>
            </a:r>
            <a:r>
              <a:rPr lang="lo-LA" sz="2800" dirty="0" smtClean="0">
                <a:ea typeface="Calibri"/>
                <a:cs typeface="Phetsarath OT"/>
              </a:rPr>
              <a:t>ຕື່ມ.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5.</a:t>
            </a:r>
            <a:r>
              <a:rPr lang="lo-LA" sz="2800" dirty="0">
                <a:ea typeface="Calibri"/>
                <a:cs typeface="Phetsarath OT"/>
              </a:rPr>
              <a:t> ບໍ່ແມ່ນ ຄູສອນອາດທຳການປະເມີນນັກຮຽນປະມານ 10ຄົນ ( ສ່ວນທີ່ຍັງເຫລືອອາດຈະໄດ້ຮັບການປະເມີນໃນຂັ້ນຕອນສະຫຼຸບບົດຮຽນ ຫຼື ໃນບົດສອນບົດຕໍ່ໄປ </a:t>
            </a:r>
            <a:r>
              <a:rPr lang="lo-LA" sz="2800" dirty="0" smtClean="0">
                <a:ea typeface="Calibri"/>
                <a:cs typeface="Phetsarath OT"/>
              </a:rPr>
              <a:t>)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6.</a:t>
            </a:r>
            <a:r>
              <a:rPr lang="lo-LA" sz="2800" dirty="0">
                <a:ea typeface="Calibri"/>
                <a:cs typeface="Phetsarath OT"/>
              </a:rPr>
              <a:t> ຄະແນນຂອງນັກຮຽນ ຫານ ຄະແນນສູງສຸດໃນເກນການປະເມີນ ຄູນ ໃຫ້ ສິບ (ປັດຕົວເສດຂຶ້ນລົງຕາມຄວາມເໝາະສົມ) ຖ້າສຳມະນາກອນພົບຄວາມຫຍຸ້ງຍາກໃນການປ່ຽນຄະແນນໃຫ້ມາເປັນຄະແນນສ່ວນ 10 ພວກເຂົາສາມາດອີງໃສ່ຮ່າງຕາຕະລາງໃນພາກແນະນຳລວມຂອງຄູ່ມືຄູວິຊາພາສາລາວຊັ້ນປະຖົມສຶກສາປີທີ 2 ເຫຼັ້ມ 1 ໜ້າທີ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5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3.ການ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ນຳໃຊ້ເກນການປະເມີນແບບຣູບຣິກ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8001000" cy="4648200"/>
          </a:xfrm>
        </p:spPr>
        <p:txBody>
          <a:bodyPr>
            <a:normAutofit/>
          </a:bodyPr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          ວິຊາ ສິລະປະກໍາ ແລະ ຫັດຖະກໍາ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-ໃຫ້ນັກສຶກສາເບິ່ງປຶ້ມ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ຄູ່ມື</a:t>
            </a:r>
            <a:r>
              <a:rPr lang="lo-LA" dirty="0" smtClean="0">
                <a:ea typeface="Calibri"/>
                <a:cs typeface="Phetsarath OT"/>
              </a:rPr>
              <a:t>ຄູສິລະປະກຳ ແລະ ຫັດຖະກຳ </a:t>
            </a:r>
            <a:r>
              <a:rPr lang="lo-LA" dirty="0">
                <a:ea typeface="Calibri"/>
                <a:cs typeface="Phetsarath OT"/>
              </a:rPr>
              <a:t>ບົດທີ </a:t>
            </a:r>
            <a:r>
              <a:rPr lang="lo-LA" dirty="0" smtClean="0">
                <a:ea typeface="Calibri"/>
                <a:cs typeface="Phetsarath OT"/>
              </a:rPr>
              <a:t>20</a:t>
            </a: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ການແຕ້ມຮູບກະຕ່າຍ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99 </a:t>
            </a:r>
            <a:r>
              <a:rPr lang="lo-LA" dirty="0">
                <a:ea typeface="Calibri"/>
                <a:cs typeface="Phetsarath OT"/>
              </a:rPr>
              <a:t>) ໃຫ້ອ່ານເກນການປະເມີນ </a:t>
            </a:r>
            <a:r>
              <a:rPr lang="lo-LA" dirty="0" smtClean="0">
                <a:ea typeface="Calibri"/>
                <a:cs typeface="Phetsarath OT"/>
              </a:rPr>
              <a:t>ແລ້ວ ສັງເກດ</a:t>
            </a:r>
            <a:r>
              <a:rPr lang="lo-LA" dirty="0">
                <a:ea typeface="Calibri"/>
                <a:cs typeface="Phetsarath OT"/>
              </a:rPr>
              <a:t>ນັກຮຽນ 3 ຄົນ </a:t>
            </a:r>
            <a:r>
              <a:rPr lang="lo-LA" dirty="0" smtClean="0">
                <a:ea typeface="Calibri"/>
                <a:cs typeface="Phetsarath OT"/>
              </a:rPr>
              <a:t>ນັກຮຽນ ກ </a:t>
            </a:r>
            <a:r>
              <a:rPr lang="lo-LA" dirty="0">
                <a:ea typeface="Calibri"/>
                <a:cs typeface="Phetsarath OT"/>
              </a:rPr>
              <a:t>,ນັກຮຽນ ຂ,ນັກຮຽນ ຄ </a:t>
            </a:r>
            <a:endParaRPr lang="lo-LA" dirty="0" smtClean="0">
              <a:ea typeface="Calibri"/>
              <a:cs typeface="Phetsarath OT"/>
            </a:endParaRPr>
          </a:p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08617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 smtClean="0">
                <a:ea typeface="Calibri"/>
                <a:cs typeface="Phetsarath OT"/>
              </a:rPr>
              <a:t>       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ກ  2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       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ຂ 3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       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ນັກຮຽນ ຄ 0</a:t>
            </a:r>
            <a:endParaRPr lang="lo-LA" dirty="0" smtClean="0">
              <a:ea typeface="Calibri"/>
              <a:cs typeface="Phetsarath OT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ຄຸນສົມບັດສຶກສາ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8001000" cy="4876800"/>
          </a:xfrm>
        </p:spPr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ໃຫ້ນັກສຶກສາເບິ່ງປຶ້ມຄູ່ມືຄູ ຄຸນສົມບັດ </a:t>
            </a:r>
            <a:r>
              <a:rPr lang="lo-LA" dirty="0">
                <a:ea typeface="Calibri"/>
                <a:cs typeface="Phetsarath OT"/>
              </a:rPr>
              <a:t>ບົດທີ 4</a:t>
            </a:r>
            <a:r>
              <a:rPr lang="lo-LA" dirty="0" smtClean="0">
                <a:ea typeface="Calibri"/>
                <a:cs typeface="Phetsarath OT"/>
              </a:rPr>
              <a:t> ດຸໜັ່ນໃນການອະນາໄມຫ້ອງຮຽນ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21 </a:t>
            </a:r>
            <a:r>
              <a:rPr lang="lo-LA" dirty="0">
                <a:ea typeface="Calibri"/>
                <a:cs typeface="Phetsarath OT"/>
              </a:rPr>
              <a:t>) ໃຫ້ອ່ານເກນການປະເມີນ ແລ້ວ</a:t>
            </a:r>
            <a:r>
              <a:rPr lang="lo-LA" dirty="0" smtClean="0">
                <a:ea typeface="Calibri"/>
                <a:cs typeface="Phetsarath OT"/>
              </a:rPr>
              <a:t>ສັງເກດ ນັກຮຽນ </a:t>
            </a:r>
            <a:r>
              <a:rPr lang="lo-LA" dirty="0">
                <a:ea typeface="Calibri"/>
                <a:cs typeface="Phetsarath OT"/>
              </a:rPr>
              <a:t>3 ຄົນ ນັກຮຽນກ 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ກ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3 </a:t>
            </a:r>
            <a:endParaRPr lang="lo-LA" dirty="0">
              <a:solidFill>
                <a:prstClr val="black"/>
              </a:solidFill>
              <a:ea typeface="Calibri"/>
              <a:cs typeface="Phetsarath OT"/>
            </a:endParaRP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ນັກຮຽນ ຂ 2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</a:t>
            </a: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ຄ 1</a:t>
            </a:r>
            <a:endParaRPr lang="en-US" sz="28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9856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ຄຸນສົມບັດສຶກສາ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</a:t>
            </a:r>
            <a:r>
              <a:rPr lang="lo-LA" dirty="0">
                <a:ea typeface="Calibri"/>
                <a:cs typeface="Phetsarath OT"/>
              </a:rPr>
              <a:t>ສຳມະນາ</a:t>
            </a:r>
            <a:r>
              <a:rPr lang="lo-LA" dirty="0" smtClean="0">
                <a:ea typeface="Calibri"/>
                <a:cs typeface="Phetsarath OT"/>
              </a:rPr>
              <a:t>ກອນເບິ່ງປຶ້ມ</a:t>
            </a:r>
            <a:r>
              <a:rPr lang="lo-LA" dirty="0">
                <a:ea typeface="Calibri"/>
                <a:cs typeface="Phetsarath OT"/>
              </a:rPr>
              <a:t>ແບບຮຽນ ຄຸນສົມບັດສຶກສາ ບົດທີ 5 ມາລະຍາດຕໍ່ຄູ ( ໜ້າ 12 ) ປຶ້ມຄູ່ມືຄູ ບົດທີ 5 ມາລະຍາດຕໍ່ຄູ ( ໜ້າ 69) ໃຫ້ອ່ານເກນການປະເມີນ ແລ້ວສັງເກດຄຳຕອບນັກຮຽນ 3 ຄົນ ນັກຮຽນກ 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152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ນັກຮຽນ </a:t>
            </a:r>
            <a:r>
              <a:rPr lang="lo-LA" dirty="0">
                <a:ea typeface="Calibri"/>
                <a:cs typeface="Phetsarath OT"/>
              </a:rPr>
              <a:t>ກ  3  </a:t>
            </a:r>
            <a:endParaRPr lang="lo-LA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    ນັກຮຽນ </a:t>
            </a:r>
            <a:r>
              <a:rPr lang="lo-LA" dirty="0">
                <a:ea typeface="Calibri"/>
                <a:cs typeface="Phetsarath OT"/>
              </a:rPr>
              <a:t>ຂ 1 </a:t>
            </a:r>
            <a:endParaRPr lang="lo-LA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 ນັກຮຽນ </a:t>
            </a:r>
            <a:r>
              <a:rPr lang="lo-LA" dirty="0">
                <a:ea typeface="Calibri"/>
                <a:cs typeface="Phetsarath OT"/>
              </a:rPr>
              <a:t>ຄ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ວິທະຍາສາດ ແລະ ສິ່ງແວດລ້ອມ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ແບບຮຽນວິທະຍາສາດ ແລະ ສິ່ງແວດລ້ອມ ບົດທີ </a:t>
            </a:r>
            <a:r>
              <a:rPr lang="lo-LA" dirty="0" smtClean="0">
                <a:ea typeface="Calibri"/>
                <a:cs typeface="Phetsarath OT"/>
              </a:rPr>
              <a:t>14 ຮາກ, ລຳ ແລະ ໃບ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57 </a:t>
            </a:r>
            <a:r>
              <a:rPr lang="lo-LA" dirty="0">
                <a:ea typeface="Calibri"/>
                <a:cs typeface="Phetsarath OT"/>
              </a:rPr>
              <a:t>) ປຶ້ມຄູ່ມືຄູ ບົດທີ </a:t>
            </a:r>
            <a:r>
              <a:rPr lang="lo-LA" dirty="0" smtClean="0">
                <a:ea typeface="Calibri"/>
                <a:cs typeface="Phetsarath OT"/>
              </a:rPr>
              <a:t>14 ຮາກ,ລຳ ແລະ ໃບ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78) </a:t>
            </a:r>
            <a:r>
              <a:rPr lang="lo-LA" dirty="0">
                <a:ea typeface="Calibri"/>
                <a:cs typeface="Phetsarath OT"/>
              </a:rPr>
              <a:t>ໃຫ້ອ່ານເກນການປະເມີນ ແລ້ວສັງເກດຄຳຕອບນັກຮຽນ 3 ຄົນ ນັກຮຽນກ ,ນັກຮຽນ ຂ,ນັກຮຽນ ຄ 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ພາບລວມ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ເພື່ອຊ່ວຍໃຫ້ທ່ານມີຄວາມຮັບຮູ້ຕໍ່ກັບວິທີການປະເມີນຜົນແບບໃໝ່ທີ່ມີຄວາມສອດຄ່ອງກັບບັນດາຫຼັກການຂອງຫຼັກສູດສະບັບປັບປຸງໃໝ່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ສຶກສາກ່ຽວກັບຄວາມແຕກຕ່າງຫຼັກໆລະຫວ່າງການປະເມີນເພື່ອປັບປຸງການຮຽນ ແລະ ການປະເມີນເພື່ອສະຫຼຸບຜົນ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ສຶກສາກ່ຽວກັບທັກສະໃນການຕິດຕາມ ແລະ ການສັງເກດການທີ່ຈຳເປັນໃນການປະຕິບັດການປະເມີນຜົນແບບຕໍ່ເນື່ອງ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ວິທີການໃຫ້ຄະແນນ ແລະຈັດບັນທຶກ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ພິຈາລະນາກ່ຽວກັບສິ່ງທ້າທ້າຍທີ່ອາດເກີດຂຶ້ນຈາກການນຳໃຊ້ເກນການປະເມີນແບບຣູບລິກຢູ່ໃນບົດສອນ.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146022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o-LA" dirty="0">
                <a:ea typeface="Calibri"/>
                <a:cs typeface="Phetsarath OT"/>
              </a:rPr>
              <a:t>ນັກຮຽນ ກ  </a:t>
            </a:r>
            <a:r>
              <a:rPr lang="lo-LA" dirty="0" smtClean="0">
                <a:ea typeface="Calibri"/>
                <a:cs typeface="Phetsarath OT"/>
              </a:rPr>
              <a:t>3 </a:t>
            </a: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</a:t>
            </a:r>
            <a:r>
              <a:rPr lang="lo-LA" dirty="0" smtClean="0">
                <a:ea typeface="Calibri"/>
                <a:cs typeface="Phetsarath OT"/>
              </a:rPr>
              <a:t>2 </a:t>
            </a: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</a:t>
            </a:r>
            <a:r>
              <a:rPr lang="lo-LA" dirty="0" smtClean="0">
                <a:ea typeface="Calibri"/>
                <a:cs typeface="Phetsarath OT"/>
              </a:rPr>
              <a:t>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ວິຊາ ພາສາລາວ: ອ່ານ ແລະ ຂຽນ 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   </a:t>
            </a: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>ວິຊາ </a:t>
            </a: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>ພາສາລາວ: ອ່ານ ແລະ ຂຽນ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ບົດທີ 12 ( ປຶ້ມແບບຮຽນ ໜ້າ 92 )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( ປຶ້ມຄູ່ມືຄູ ໜ້າ 151-163)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ກິດຈະກຳທີ 17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ເກນການປະເມີນ 13 ( ໜ້າ 35)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</a:t>
            </a:r>
            <a:r>
              <a:rPr lang="lo-LA" dirty="0" smtClean="0">
                <a:ea typeface="Calibri"/>
                <a:cs typeface="Phetsarath OT"/>
              </a:rPr>
              <a:t>1 </a:t>
            </a: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0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</a:t>
            </a:r>
            <a:r>
              <a:rPr lang="lo-LA" dirty="0" smtClean="0">
                <a:ea typeface="Calibri"/>
                <a:cs typeface="Phetsarath OT"/>
              </a:rPr>
              <a:t>2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Phetsarath OT"/>
                <a:ea typeface="Calibri"/>
                <a:cs typeface="Cordia New"/>
              </a:rPr>
              <a:t> </a:t>
            </a:r>
            <a:endParaRPr lang="en-US" sz="2800" dirty="0">
              <a:ea typeface="Calibri"/>
              <a:cs typeface="Cordia New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08940" lvl="0" indent="-342900">
              <a:lnSpc>
                <a:spcPct val="115000"/>
              </a:lnSpc>
              <a:spcBef>
                <a:spcPts val="0"/>
              </a:spcBef>
            </a:pPr>
            <a:r>
              <a:rPr lang="lo-LA" sz="2700" dirty="0">
                <a:solidFill>
                  <a:prstClr val="black"/>
                </a:solidFill>
                <a:ea typeface="Calibri"/>
                <a:cs typeface="Phetsarath OT"/>
              </a:rPr>
              <a:t>ວິຊາພາສາລາວ: ເວົ້າ ແລະ ຟັງ</a:t>
            </a:r>
            <a: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134620" lvl="0" indent="0">
              <a:lnSpc>
                <a:spcPct val="115000"/>
              </a:lnSpc>
              <a:spcBef>
                <a:spcPts val="0"/>
              </a:spcBef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ວິຊາ ພາສາລາວ: ອ່ານ ແລະ ຂຽນ</a:t>
            </a:r>
            <a:endParaRPr lang="en-US" sz="28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Clr>
                <a:srgbClr val="D34817"/>
              </a:buClr>
              <a:buNone/>
            </a:pPr>
            <a:endParaRPr lang="en-US" sz="28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ບົດທີ 12 ( ປຶ້ມແບບຮຽນ ໜ້າ 92 )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( ປຶ້ມຄູ່ມືຄູ ໜ້າ 151-163)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ກິດຈະກຳທີ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13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ເກນການປະເມີນ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18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( ໜ້າ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37)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774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</a:t>
            </a:r>
            <a:r>
              <a:rPr lang="lo-LA" dirty="0" smtClean="0">
                <a:ea typeface="Calibri"/>
                <a:cs typeface="Phetsarath OT"/>
              </a:rPr>
              <a:t>2 </a:t>
            </a: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</a:t>
            </a:r>
            <a:r>
              <a:rPr lang="lo-LA" dirty="0" smtClean="0">
                <a:ea typeface="Calibri"/>
                <a:cs typeface="Phetsarath OT"/>
              </a:rPr>
              <a:t>1 </a:t>
            </a: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0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ແຜນຕາຕະລາງສຳລັບການປະເມີນຜົນ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ການກໍານົດເກນການປະເມີນ</a:t>
            </a:r>
          </a:p>
          <a:p>
            <a:pPr>
              <a:buFont typeface="Wingdings" pitchFamily="2" charset="2"/>
              <a:buChar char="q"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ຢ່າງໜ້ອຍສຸດ, ຄູສອນ ຄວນທຳການປະເມີນຜົນການຮຽນຂອງນັກຮຽນແຕ່ລະຄົນດັ່ງລຸ່ມນີ້: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-ສອງຄັ້ງຕໍ່ເດືອນສຳລັບວິຊາວິທະຍາສາດ ແລະ ສິ່ງແວດລ້ອມ,ສິລະປະ ແລະ ຫັດຖະກຳ,ດົນຕີ,ພະລະສຶກສາ,ຄຸນສົມບັດສຶກສາ.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- 4 ຄັ້ງຕໍ່ເດືອນ ສຳລັບວິຊາພາສາລາວ: ແຕ່ລະຄັ້ລຕ້ອງປະເມີນໜຶ່ງໃນ 4 ຂົງເຂດຕໍ່ໄປນີ້: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ການເວົ້າ ແລະ ຟັງ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ການອ່ານ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ການຂຽນ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4.  ການອ່ານປຶ້ມນິທານ ຫຼື ການອ່ານປຶ້ມອ່ານເສີມ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ການໃຫ້ຄະແນນດັ່ງກ່າວນີ້ ຕ້ອງໄດ້ຮັບການຈົດບັນທຶກໄວ້ໃນປຶ້ມບັນທຶກທີ່ທາງ 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ຫ້ອງການສຶກສາ ແລະ ກິລາເມືອງສະໜອງໃຫ້, ບໍ່ແມ່ນປຶ້ມຮຽນຊື່ທີ່ກໍາລັງຢູ່ໃນຂັ້ນ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ຕອນການປັບປຸງຢູ່ໃນຂະນະນີ້.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ໃນແຕ່ລະເດືອນ, ຄູສອນຈຳເປັນຕ້ອງຄິດກ່ອນລ່ວງໜ້າຈະທຳການປະເມີນຜົນເວລາໃດ 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en-US" sz="4000" dirty="0">
                <a:latin typeface="Phetsarath OT" pitchFamily="2" charset="0"/>
                <a:ea typeface="Calibri"/>
                <a:cs typeface="Phetsarath OT" pitchFamily="2" charset="0"/>
              </a:rPr>
              <a:t/>
            </a:r>
            <a:br>
              <a:rPr lang="en-US" sz="4000" dirty="0">
                <a:latin typeface="Phetsarath OT" pitchFamily="2" charset="0"/>
                <a:ea typeface="Calibri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>5. </a:t>
            </a:r>
            <a:r>
              <a:rPr lang="lo-LA" smtClean="0">
                <a:latin typeface="Phetsarath OT" pitchFamily="2" charset="0"/>
                <a:ea typeface="Calibri"/>
                <a:cs typeface="Phetsarath OT" pitchFamily="2" charset="0"/>
              </a:rPr>
              <a:t>ການສະທ້ອນ</a:t>
            </a: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>ຄືນ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    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ໃຫ້ນັກສຶກສາຂຽນໃສ່ເຈ້ຍແຜ່ນນ້ອຍໂດຍຂຽນຄືດັ່ງລຸ່ມ: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- 3 ສິ່ງທີ່ນັກສຶກສາໄດ້ຮຽນ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 2 ສິ່ງທີ່ນັກສຶກສາຈະລອງນໍາໄປປະຕິບັດ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 1 ຢ່າງທີ່ນັກສຶກສາມີຄວາມໝັ້ນໃຈຫຼາຍທີ່ສຸດ</a:t>
            </a: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ຂອບໃຈທີ່ຮັບຟັງ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9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ຜົນສໍາເລັດ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8288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1.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ຈໍາແນກໄດ້ຄວາມແຕກຕ່າງລະຫວ່າງການປະເມີນເພື່ອປັບປຸງການຮຽນ ແລະ ການປະເມີນ ເພື່ອສະຫຼຸບຜົນການຮຽນ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697230" marR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ວາງ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ແຜນ ແລະ ຈັດຕັ້ງປະຕິບັດການປະເມີນແບບຕໍ່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ເນື່ອງ</a:t>
            </a: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 ໂດຍ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ການນໍາໃຊ້ເກນການປະເມີນ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3. ການໃຫ້ຄະແນນ ແລະ ຈົດບັນທຶກຄະແນນຕ່າງໆ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4. ສະທ້ອນຄືນ ກ່ຽວກັບສິ່ງທ້າຍທາຍຕ່າງໆ ແລະ ຊອກ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ຫາ</a:t>
            </a: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ວິທີ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ແກ້ໄຂສຳລັບການນຳໃຊ້ເກນການປະເມີນ</a:t>
            </a:r>
            <a:endParaRPr lang="en-US" sz="24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28904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1.ຂະບວນການວັດ ແລະ 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                           ຄໍາຖາມ</a:t>
            </a:r>
            <a:endParaRPr lang="lo-LA" sz="2800" dirty="0">
              <a:ea typeface="Calibri"/>
              <a:cs typeface="Phetsarath OT"/>
            </a:endParaRPr>
          </a:p>
          <a:p>
            <a:pPr marL="514350" indent="-514350">
              <a:buAutoNum type="arabicPeriod"/>
            </a:pPr>
            <a:r>
              <a:rPr lang="lo-LA" sz="2800" dirty="0" smtClean="0">
                <a:ea typeface="Calibri"/>
                <a:cs typeface="Phetsarath OT"/>
              </a:rPr>
              <a:t>ຄວາມ</a:t>
            </a:r>
            <a:r>
              <a:rPr lang="lo-LA" sz="2800" dirty="0">
                <a:ea typeface="Calibri"/>
                <a:cs typeface="Phetsarath OT"/>
              </a:rPr>
              <a:t>ແຕກຕ່າງລະຫວ່າງການປະເມີນເພື່ອປັບປຸງການຮຽນ ແລະ ການປະເມີນເພື່ອສະຫຼຸບຜົນການຮຽນແມ່ນຫຍັງ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514350" indent="-514350">
              <a:buAutoNum type="arabicPeriod"/>
            </a:pPr>
            <a:r>
              <a:rPr lang="lo-LA" sz="2800" dirty="0">
                <a:ea typeface="Calibri"/>
                <a:cs typeface="Phetsarath OT"/>
              </a:rPr>
              <a:t>ເວລາຈະປະເມີນນັກຮຽນ, ຈະມີສັນຍາລັກສະແດງບອກໃນບົດສອນຄືແນວໃດ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514350" indent="-514350">
              <a:buAutoNum type="arabicPeriod"/>
            </a:pPr>
            <a:r>
              <a:rPr lang="lo-LA" sz="2800" dirty="0">
                <a:ea typeface="Calibri"/>
                <a:cs typeface="Phetsarath OT"/>
              </a:rPr>
              <a:t>ຕາມປົກະຕິແລ້ວທ່ານຈະເຮັດການປະເມີນເພື່ອສະຫຼຸບຜົນການຮຽນໃນຂັ້ນຕອນໃດຂອງບົດສອນ?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4. </a:t>
            </a:r>
            <a:r>
              <a:rPr lang="lo-LA" sz="2800" dirty="0" smtClean="0">
                <a:ea typeface="Calibri"/>
                <a:cs typeface="Phetsarath OT"/>
              </a:rPr>
              <a:t>ຢູ່</a:t>
            </a:r>
            <a:r>
              <a:rPr lang="lo-LA" sz="2800" dirty="0">
                <a:ea typeface="Calibri"/>
                <a:cs typeface="Phetsarath OT"/>
              </a:rPr>
              <a:t>ບົດສອນໜ</a:t>
            </a:r>
            <a:r>
              <a:rPr lang="lo-LA" sz="2800" dirty="0" smtClean="0">
                <a:ea typeface="Calibri"/>
                <a:cs typeface="Phetsarath OT"/>
              </a:rPr>
              <a:t>ຶ່ງຈະ</a:t>
            </a:r>
            <a:r>
              <a:rPr lang="lo-LA" sz="2800" dirty="0">
                <a:ea typeface="Calibri"/>
                <a:cs typeface="Phetsarath OT"/>
              </a:rPr>
              <a:t>ມີເກນການປະເມີນແບບຣູບລິກຢູ່ຈັກເກນ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5.ໃນ</a:t>
            </a:r>
            <a:r>
              <a:rPr lang="lo-LA" sz="2800" dirty="0">
                <a:ea typeface="Calibri"/>
                <a:cs typeface="Phetsarath OT"/>
              </a:rPr>
              <a:t>ເກນການປະເມີນແບບຣູບຣິກຈະມີຈຳນວນການ</a:t>
            </a:r>
            <a:r>
              <a:rPr lang="lo-LA" sz="2800" dirty="0" smtClean="0">
                <a:ea typeface="Calibri"/>
                <a:cs typeface="Phetsarath OT"/>
              </a:rPr>
              <a:t>ອະທິບາຍ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ເກນ</a:t>
            </a:r>
            <a:r>
              <a:rPr lang="lo-LA" sz="2800" dirty="0">
                <a:ea typeface="Calibri"/>
                <a:cs typeface="Phetsarath OT"/>
              </a:rPr>
              <a:t>ເທົ່າ</a:t>
            </a:r>
            <a:r>
              <a:rPr lang="lo-LA" sz="2800" dirty="0" smtClean="0">
                <a:ea typeface="Calibri"/>
                <a:cs typeface="Phetsarath OT"/>
              </a:rPr>
              <a:t>ກັນໝ</a:t>
            </a:r>
            <a:r>
              <a:rPr lang="lo-LA" sz="2800" dirty="0">
                <a:ea typeface="Calibri"/>
                <a:cs typeface="Phetsarath OT"/>
              </a:rPr>
              <a:t>ົດບໍ່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6.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ເກນການປະເມີນແບບຣູບຣິກສຳລັບວິຊາພາສາລາວມີຈັກເກນ ?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    </a:t>
            </a:r>
            <a:r>
              <a:rPr lang="lo-LA" sz="2800" dirty="0">
                <a:ea typeface="Calibri"/>
                <a:cs typeface="Phetsarath OT"/>
              </a:rPr>
              <a:t>( ເບິ່ງລາຍລະອຽດໃນປຶ້ມຄູ່ມືຄູວິຊາພາສາລາວ )</a:t>
            </a:r>
            <a:endParaRPr lang="lo-LA" dirty="0" smtClean="0">
              <a:effectLst/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28626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1.-ການ</a:t>
            </a:r>
            <a:r>
              <a:rPr lang="lo-LA" dirty="0">
                <a:ea typeface="Calibri"/>
                <a:cs typeface="Phetsarath OT"/>
              </a:rPr>
              <a:t>ປະເມີນຜົນເພື່ອປັບປຸງການຮຽນຈະເກີດຂຶ້ນໃນເວລາ</a:t>
            </a:r>
            <a:r>
              <a:rPr lang="lo-LA" dirty="0" smtClean="0">
                <a:ea typeface="Calibri"/>
                <a:cs typeface="Phetsarath OT"/>
              </a:rPr>
              <a:t>ສອນເພື່ອຊ່ວຍໃຫ້ຄູເຫັນໄດ້ວ່ານັກຮຽນເຂົ້າໃຈຫຼາຍປານໃດ ແລະ ນັກຮຽນຕ້ອງການຄວາມຊ່ວຍເຫຼືອຫຍັງແດ່ ເພື່ອເຮັດໃຫ້ເຂົາເຈົ້າບັນລຸຈຸດປະສົງຂອງການຮຽນເຂົາເຈົ້າ.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- ການປະເມີນຜົນ ເພື່ອສະຫຼຸບຜົນການຮຽນ ແມ່ນຊ່ວຍໃຫ້ຄູເຫັນແຈ້ງວ່າ ນັກຮຽນໄດ້ບັນລຸຈຸດປະສົງຂອງບົດຮຽນ ຫຼື ບໍ. ຕາມປົກກະຕິແມ່ນດຳເນີນການໃນຕອນສຸດທ້າຍຂອງບົດຮຽນ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1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2.</a:t>
            </a:r>
            <a:r>
              <a:rPr lang="lo-LA" sz="2800" dirty="0">
                <a:latin typeface="Phetsarath OT" pitchFamily="2" charset="0"/>
                <a:ea typeface="Calibri"/>
                <a:cs typeface="Phetsarath OT" pitchFamily="2" charset="0"/>
              </a:rPr>
              <a:t> ກ່ອງທີ່ມີລາຍລະອຽດກ່ຽວກັບ </a:t>
            </a:r>
            <a:r>
              <a:rPr lang="en-US" sz="2800" dirty="0">
                <a:latin typeface="Phetsarath OT" pitchFamily="2" charset="0"/>
                <a:ea typeface="Calibri"/>
                <a:cs typeface="Phetsarath OT" pitchFamily="2" charset="0"/>
              </a:rPr>
              <a:t>“</a:t>
            </a:r>
            <a:r>
              <a:rPr lang="lo-LA" sz="2800" dirty="0">
                <a:latin typeface="Phetsarath OT" pitchFamily="2" charset="0"/>
                <a:ea typeface="Calibri"/>
                <a:cs typeface="Phetsarath OT" pitchFamily="2" charset="0"/>
              </a:rPr>
              <a:t>ການວັດ ແລະ ການປະເມີນຜົນ</a:t>
            </a:r>
            <a:r>
              <a:rPr lang="en-US" sz="2800" dirty="0">
                <a:latin typeface="Phetsarath OT" pitchFamily="2" charset="0"/>
                <a:ea typeface="Calibri"/>
                <a:cs typeface="Phetsarath OT" pitchFamily="2" charset="0"/>
              </a:rPr>
              <a:t>”</a:t>
            </a:r>
            <a:r>
              <a:rPr lang="lo-LA" sz="2800" dirty="0">
                <a:latin typeface="Phetsarath OT" pitchFamily="2" charset="0"/>
                <a:ea typeface="Calibri"/>
                <a:cs typeface="Phetsarath OT" pitchFamily="2" charset="0"/>
              </a:rPr>
              <a:t>ຢູ່ໃນບົດສອນທີ່ແຈ້ງບອກວ່າຕ້ອງສາມາດທຳການປະເມີນຜົນຢູ່ບ່ອນໃດ </a:t>
            </a:r>
            <a:endParaRPr lang="lo-LA" sz="2800" dirty="0" smtClean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3.ໃນ</a:t>
            </a:r>
            <a:r>
              <a:rPr lang="lo-LA" sz="2800" dirty="0">
                <a:ea typeface="Calibri"/>
                <a:cs typeface="Phetsarath OT"/>
              </a:rPr>
              <a:t>ຂັ້ນຝຶກປະຕິບັດ ແລະ ນໍາໃຊ້ ແລະ ຂັ້ນ</a:t>
            </a:r>
            <a:r>
              <a:rPr lang="lo-LA" sz="2800" dirty="0" smtClean="0">
                <a:ea typeface="Calibri"/>
                <a:cs typeface="Phetsarath OT"/>
              </a:rPr>
              <a:t>ສະຫຼຸບ</a:t>
            </a:r>
          </a:p>
          <a:p>
            <a:pPr marL="0" indent="0">
              <a:buNone/>
            </a:pPr>
            <a:r>
              <a:rPr lang="lo-LA" sz="2800" dirty="0" smtClean="0">
                <a:effectLst/>
                <a:latin typeface="Phetsarath OT" pitchFamily="2" charset="0"/>
                <a:ea typeface="Calibri"/>
                <a:cs typeface="Phetsarath OT"/>
              </a:rPr>
              <a:t>4 </a:t>
            </a:r>
            <a:r>
              <a:rPr lang="lo-LA" sz="2800" dirty="0" smtClean="0">
                <a:ea typeface="Calibri"/>
                <a:cs typeface="Phetsarath OT"/>
              </a:rPr>
              <a:t>ມີ</a:t>
            </a:r>
            <a:r>
              <a:rPr lang="lo-LA" sz="2800" dirty="0">
                <a:ea typeface="Calibri"/>
                <a:cs typeface="Phetsarath OT"/>
              </a:rPr>
              <a:t>ຢູ່ໜຶ່ງເກນ ສຳລັບທຸກໆວິຊາຍົກເວັ້ນວິຊາພາສາລາວ ທີ່</a:t>
            </a:r>
            <a:r>
              <a:rPr lang="lo-LA" sz="2800" dirty="0" smtClean="0">
                <a:ea typeface="Calibri"/>
                <a:cs typeface="Phetsarath OT"/>
              </a:rPr>
              <a:t>ມີ  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ເກນ</a:t>
            </a:r>
            <a:r>
              <a:rPr lang="lo-LA" sz="2800" dirty="0">
                <a:ea typeface="Calibri"/>
                <a:cs typeface="Phetsarath OT"/>
              </a:rPr>
              <a:t>ການປະເມີນແບບຣູບລິກ</a:t>
            </a:r>
            <a:r>
              <a:rPr lang="lo-LA" sz="2800" dirty="0" smtClean="0">
                <a:ea typeface="Calibri"/>
                <a:cs typeface="Phetsarath OT"/>
              </a:rPr>
              <a:t>ຫຼາ</a:t>
            </a:r>
            <a:r>
              <a:rPr lang="lo-LA" sz="2800" dirty="0">
                <a:ea typeface="Calibri"/>
                <a:cs typeface="Phetsarath OT"/>
              </a:rPr>
              <a:t>ຍ</a:t>
            </a:r>
            <a:r>
              <a:rPr lang="lo-LA" sz="2800" dirty="0" smtClean="0">
                <a:ea typeface="Calibri"/>
                <a:cs typeface="Phetsarath OT"/>
              </a:rPr>
              <a:t>ເກນ</a:t>
            </a:r>
            <a:r>
              <a:rPr lang="lo-LA" sz="2800" dirty="0">
                <a:ea typeface="Calibri"/>
                <a:cs typeface="Phetsarath OT"/>
              </a:rPr>
              <a:t>ເພາະວ່າ ບົດສອນໜຶ່ງ </a:t>
            </a:r>
            <a:endParaRPr lang="lo-LA" sz="2800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ແມ່ນ</a:t>
            </a:r>
            <a:r>
              <a:rPr lang="lo-LA" sz="2800" dirty="0">
                <a:ea typeface="Calibri"/>
                <a:cs typeface="Phetsarath OT"/>
              </a:rPr>
              <a:t>ຈະຕ້ອງສອນຢູ່ 10 </a:t>
            </a:r>
            <a:r>
              <a:rPr lang="lo-LA" sz="2800" dirty="0" smtClean="0">
                <a:ea typeface="Calibri"/>
                <a:cs typeface="Phetsarath OT"/>
              </a:rPr>
              <a:t>ຊມ.</a:t>
            </a:r>
          </a:p>
          <a:p>
            <a:pPr marL="0" indent="0">
              <a:buNone/>
            </a:pPr>
            <a:r>
              <a:rPr lang="lo-LA" sz="2800" dirty="0" smtClean="0">
                <a:effectLst/>
                <a:latin typeface="Phetsarath OT" pitchFamily="2" charset="0"/>
                <a:ea typeface="Calibri"/>
                <a:cs typeface="Phetsarath OT"/>
              </a:rPr>
              <a:t>5.</a:t>
            </a:r>
            <a:r>
              <a:rPr lang="lo-LA" sz="2800" dirty="0">
                <a:ea typeface="Calibri"/>
                <a:cs typeface="Phetsarath OT"/>
              </a:rPr>
              <a:t> ບໍ່ຄືກັນ </a:t>
            </a:r>
            <a:r>
              <a:rPr lang="lo-LA" sz="2800" dirty="0" smtClean="0">
                <a:ea typeface="Calibri"/>
                <a:cs typeface="Phetsarath OT"/>
              </a:rPr>
              <a:t>ຈໍານວນ</a:t>
            </a:r>
            <a:r>
              <a:rPr lang="lo-LA" sz="2800" dirty="0">
                <a:ea typeface="Calibri"/>
                <a:cs typeface="Phetsarath OT"/>
              </a:rPr>
              <a:t>ການອະທິບາຍຈະແຕກຕ່າງກັນ ເຊິ່ງຈະ</a:t>
            </a:r>
            <a:r>
              <a:rPr lang="lo-LA" sz="2800" dirty="0" smtClean="0">
                <a:ea typeface="Calibri"/>
                <a:cs typeface="Phetsarath OT"/>
              </a:rPr>
              <a:t>ມີ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ຕັ້ງແຕ່ </a:t>
            </a:r>
            <a:r>
              <a:rPr lang="lo-LA" sz="2800" dirty="0">
                <a:ea typeface="Calibri"/>
                <a:cs typeface="Phetsarath OT"/>
              </a:rPr>
              <a:t>0-2 ຫາ 0-4</a:t>
            </a:r>
            <a:endParaRPr lang="lo-LA" dirty="0" smtClean="0">
              <a:effectLst/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6.</a:t>
            </a:r>
            <a:r>
              <a:rPr lang="lo-LA" dirty="0"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ເກນ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ການໃຫ້ຄະແນນມີ 28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1 ​ການອ່ານ ແລະ ການຂຽນ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 -ອອກສຽງ ແລະ ຕົວອັກສອນ (1-3)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 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-ອ່ານຄຳສັບ ແລະ ບົດເລື່ອງ (​4-8ຂ)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  -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ຂຽນຄໍາສັບ ແລະ ບົດເລື່ອງ (9-16)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2. ການຟັງ ແລະ ການເວົ້າ (​17-22)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3 ປຶ້ມນິທານ (23-26)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4.ປຶ້ມ</a:t>
            </a:r>
            <a:r>
              <a:rPr lang="lo-LA" sz="2800" dirty="0">
                <a:ea typeface="Calibri"/>
                <a:cs typeface="Phetsarath OT"/>
              </a:rPr>
              <a:t>ອ່ານເສີມ ( 27-28)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2.ການສັງເກດ, ການຈົດບັນທຶກ ແລະ ການໃຫ້ຄະແນນ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ໃຫ້ນັກສຶກສາເບິ່ງ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ວິດິໂອ ເມື່ອເບິ່ງແລ້ວໃຫ້ຕອບຄຳ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ຖາມ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effectLst/>
                <a:latin typeface="Calibri"/>
                <a:ea typeface="Calibri"/>
                <a:cs typeface="Phetsarath OT"/>
              </a:rPr>
              <a:t>ລຸ່ມນີ້.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                       </a:t>
            </a:r>
            <a:r>
              <a:rPr lang="lo-LA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..\ວິ​ດີ​ໂອ​ສຳ​ລັບ​ການ​ຝຶກ​ອົບ​ຮົມ​ການ​ນຳ​ໃຊ້​ຫຼັກ​ສູດ​ຊັ້ນ​ປະ​ຖົມ​ສຶກ​ສາ ປີ​ທີ 2 - </a:t>
            </a:r>
            <a:r>
              <a:rPr lang="en-US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Videos for G2 Curriculum Training\</a:t>
            </a:r>
            <a:r>
              <a:rPr lang="lo-LA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ພາກທີ 4 ກິດຈະກຳ 2.</a:t>
            </a:r>
            <a:r>
              <a:rPr lang="en-US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mp4</a:t>
            </a:r>
            <a:endParaRPr lang="en-US" sz="24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82812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</TotalTime>
  <Words>1797</Words>
  <Application>Microsoft Office PowerPoint</Application>
  <PresentationFormat>On-screen Show (4:3)</PresentationFormat>
  <Paragraphs>156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         ວິຊາ  ວັດ ແລະ ປະເມີນຜົນ</vt:lpstr>
      <vt:lpstr>                 ພາບລວມ</vt:lpstr>
      <vt:lpstr>                 ຜົນສໍາເລັດ</vt:lpstr>
      <vt:lpstr>1.ຂະບວນການວັດ ແລະ ປະເມີນຜົນ</vt:lpstr>
      <vt:lpstr>ຄຳຖາມ</vt:lpstr>
      <vt:lpstr>ຄຳຕອບ</vt:lpstr>
      <vt:lpstr>PowerPoint Presentation</vt:lpstr>
      <vt:lpstr>PowerPoint Presentation</vt:lpstr>
      <vt:lpstr> 2.ການສັງເກດ, ການຈົດບັນທຶກ ແລະ ການໃຫ້ຄະແນນ</vt:lpstr>
      <vt:lpstr>                   ຄໍາຖາມ</vt:lpstr>
      <vt:lpstr>                    ຄໍາຕອບ</vt:lpstr>
      <vt:lpstr>ຄຳຕອບ</vt:lpstr>
      <vt:lpstr>3.ການນຳໃຊ້ເກນການປະເມີນແບບຣູບຣິກ</vt:lpstr>
      <vt:lpstr>                ຄໍາຕອບ</vt:lpstr>
      <vt:lpstr>ວິຊາ ຄຸນສົມບັດສຶກສາ</vt:lpstr>
      <vt:lpstr>ຄຳຕອບ</vt:lpstr>
      <vt:lpstr>ວິຊາ ຄຸນສົມບັດສຶກສາ</vt:lpstr>
      <vt:lpstr>ຄຳຕອບ</vt:lpstr>
      <vt:lpstr>ວິຊາ ວິທະຍາສາດ ແລະ ສິ່ງແວດລ້ອມ</vt:lpstr>
      <vt:lpstr>ຄຳຕອບ</vt:lpstr>
      <vt:lpstr>ວິຊາ ພາສາລາວ: ອ່ານ ແລະ ຂຽນ </vt:lpstr>
      <vt:lpstr>ຄຳຕອບ</vt:lpstr>
      <vt:lpstr>ວິຊາພາສາລາວ: ເວົ້າ ແລະ ຟັງ </vt:lpstr>
      <vt:lpstr>ຄຳຕອບ</vt:lpstr>
      <vt:lpstr>4. ແຜນຕາຕະລາງສຳລັບການປະເມີນຜົນ</vt:lpstr>
      <vt:lpstr>               5. ການສະທ້ອນຄືນ</vt:lpstr>
      <vt:lpstr>ຂອບໃຈທີ່ຮັບຟັງ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</dc:creator>
  <cp:lastModifiedBy>Leu</cp:lastModifiedBy>
  <cp:revision>24</cp:revision>
  <dcterms:created xsi:type="dcterms:W3CDTF">2020-07-13T11:38:16Z</dcterms:created>
  <dcterms:modified xsi:type="dcterms:W3CDTF">2021-06-19T07:59:28Z</dcterms:modified>
</cp:coreProperties>
</file>