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66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5" r:id="rId25"/>
    <p:sldId id="285" r:id="rId26"/>
    <p:sldId id="281" r:id="rId27"/>
    <p:sldId id="282" r:id="rId28"/>
    <p:sldId id="283" r:id="rId29"/>
    <p:sldId id="256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0E626-4B4B-4E7F-9D76-F6503CB7602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09B8E1-969D-45CE-A14A-B4FA85FF8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Bq/Videos%20to%20support%20teacher%20training%20&#3751;&#3765;&#8203;&#3732;&#3765;&#8203;&#3778;&#3757;&#8203;&#3739;&#3760;&#8203;&#3713;&#3757;&#3738;&#8203;&#3713;&#3762;&#3737;&#8203;&#3741;&#3766;&#3713;&#8203;&#3757;&#3771;&#3738;&#8203;&#3758;&#3771;&#3745;&#8203;&#3716;&#3769;/&#3738;&#3771;&#3732;&#3735;&#3765;%204%20-%20&#3776;&#3714;&#3771;&#3785;&#3762;&#3779;&#3720;&#3713;&#3762;&#3737;&#3751;&#3761;&#3732;&#3739;&#3760;&#3776;&#3745;&#3765;&#3737;&#3740;&#3771;&#3737;%20-%20&#3713;&#3764;&#3732;&#3720;&#3760;&#3713;&#3763;%203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ວັດ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ແລະ 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          </a:t>
            </a:r>
          </a:p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              </a:t>
            </a:r>
            <a:r>
              <a:rPr lang="lo-LA" dirty="0" smtClean="0"/>
              <a:t>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ຫົວຂໍ້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ເຂົ້າໃຈ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ການວັດ ແລະ ປະເມີນ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ຜົນ</a:t>
            </a:r>
          </a:p>
          <a:p>
            <a:pPr marL="0" indent="0">
              <a:buNone/>
            </a:pP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ຜູ້ສະເ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ໜີ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ຊອ  ປທ ຈັນທະວີໄຊ ແຫວນພະຈັນ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ea typeface="Calibri"/>
                <a:cs typeface="Phetsarath OT"/>
              </a:rPr>
              <a:t>ນັກຮຽນ ກ  1 </a:t>
            </a:r>
            <a:endParaRPr lang="lo-LA" dirty="0" smtClean="0">
              <a:ea typeface="Calibri"/>
              <a:cs typeface="Phetsarath OT"/>
            </a:endParaRP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2 </a:t>
            </a:r>
            <a:endParaRPr lang="lo-LA" dirty="0" smtClean="0">
              <a:ea typeface="Calibri"/>
              <a:cs typeface="Phetsarath OT"/>
            </a:endParaRPr>
          </a:p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3 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ສິລະປະກຳ ແລະ ຫັດຖະກຳ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ຄູ່ມືຄູ ສິລະປະກໍາ ແລະ ຫັດຖະກຳ ບົດທີ 14 ການຈີກ,ຕັດ,ຕິດເຈ້ຍເປັນຮູບເຮືອນ ( ໜ້າ 82 ) ໃຫ້ອ່ານເກນການປະເມີນ ແລ້ວສັງເກດຮູບແຕ້ມນັກຮຽນ 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mtClean="0">
                <a:ea typeface="Calibri"/>
                <a:cs typeface="Phetsarath OT"/>
              </a:rPr>
              <a:t> 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ກ  2 </a:t>
            </a: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ນັກຮຽນ ຂ 1 </a:t>
            </a: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</a:t>
            </a:r>
          </a:p>
          <a:p>
            <a:pPr marL="6604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dirty="0" smtClean="0">
                <a:solidFill>
                  <a:prstClr val="black"/>
                </a:solidFill>
                <a:ea typeface="Calibri"/>
                <a:cs typeface="Phetsarath OT"/>
              </a:rPr>
              <a:t>             ນັກຮຽນ </a:t>
            </a:r>
            <a:r>
              <a:rPr lang="lo-LA" dirty="0">
                <a:solidFill>
                  <a:prstClr val="black"/>
                </a:solidFill>
                <a:ea typeface="Calibri"/>
                <a:cs typeface="Phetsarath OT"/>
              </a:rPr>
              <a:t>ຄ 3 </a:t>
            </a:r>
            <a:endParaRPr lang="en-US" sz="28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856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ຄຸນສົມບັດສຶກສາ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</a:t>
            </a:r>
            <a:r>
              <a:rPr lang="lo-LA" dirty="0">
                <a:ea typeface="Calibri"/>
                <a:cs typeface="Phetsarath OT"/>
              </a:rPr>
              <a:t>ສຳມະນາ</a:t>
            </a:r>
            <a:r>
              <a:rPr lang="lo-LA" dirty="0" smtClean="0">
                <a:ea typeface="Calibri"/>
                <a:cs typeface="Phetsarath OT"/>
              </a:rPr>
              <a:t>ກອນເບິ່ງປຶ້ມ</a:t>
            </a:r>
            <a:r>
              <a:rPr lang="lo-LA" dirty="0">
                <a:ea typeface="Calibri"/>
                <a:cs typeface="Phetsarath OT"/>
              </a:rPr>
              <a:t>ແບບຮຽນ ຄຸນສົມບັດສຶກສາ ບົດທີ 5 ມາລະຍາດຕໍ່ຄູ ( ໜ້າ 12 ) ປຶ້ມຄູ່ມືຄູ ບົດທີ 5 ມາລະຍາດຕໍ່ຄູ ( ໜ້າ 69) ໃຫ້ອ່ານເກນການປະເມີນ ແລ້ວສັງເກດຄຳຕອບນັກຮຽນ 3 ຄົນ ນັກຮຽນກ ,ນັກຮຽນ ຂ,ນັກຮຽນ ຄ  ແລ້ວໃຫ້ຄະແນນນັກຮຽນຕາມ</a:t>
            </a:r>
            <a:r>
              <a:rPr lang="lo-LA" dirty="0" smtClean="0">
                <a:ea typeface="Calibri"/>
                <a:cs typeface="Phetsarath OT"/>
              </a:rPr>
              <a:t>ເກນນັ້ນ.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2152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ນັກຮຽນ </a:t>
            </a:r>
            <a:r>
              <a:rPr lang="lo-LA" dirty="0">
                <a:ea typeface="Calibri"/>
                <a:cs typeface="Phetsarath OT"/>
              </a:rPr>
              <a:t>ກ  3 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    ນັກຮຽນ </a:t>
            </a:r>
            <a:r>
              <a:rPr lang="lo-LA" dirty="0">
                <a:ea typeface="Calibri"/>
                <a:cs typeface="Phetsarath OT"/>
              </a:rPr>
              <a:t>ຂ 1 </a:t>
            </a:r>
            <a:endParaRPr lang="lo-LA" dirty="0" smtClean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          ນັກຮຽນ </a:t>
            </a:r>
            <a:r>
              <a:rPr lang="lo-LA" dirty="0">
                <a:ea typeface="Calibri"/>
                <a:cs typeface="Phetsarath OT"/>
              </a:rPr>
              <a:t>ຄ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ວິທະຍາສາດ ແລະ ສິ່ງແວດລ້ອມ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ແບບຮຽນວິທະຍາສາດ ແລະ ສິ່ງແວດລ້ອມ ບົດທີ 6 ການນຳໃຊ້ນໍ້າໃນແຕ່ລະວັນ ( ໜ້າ 21 ) ປຶ້ມຄູ່ມືຄູ ບົດທີ 6 ການນຳໃຊ້ນໍ້າໃນແຕ່ລະວັນ ( ໜ້າ 34) ໃຫ້ອ່ານເກນການປະເມີນ ແລ້ວສັງເກດຄຳຕອບນັກຮຽນ 3 ຄົນ ນັກຮຽນກ ,ນັກຮຽນ ຂ,ນັກຮຽນ ຄ 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o-LA" dirty="0">
                <a:ea typeface="Calibri"/>
                <a:cs typeface="Phetsarath OT"/>
              </a:rPr>
              <a:t>ນັກຮຽນ ກ  2 </a:t>
            </a:r>
            <a:endParaRPr lang="lo-LA" dirty="0" smtClean="0">
              <a:ea typeface="Calibri"/>
              <a:cs typeface="Phetsarath OT"/>
            </a:endParaRP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4 </a:t>
            </a:r>
            <a:endParaRPr lang="lo-LA" dirty="0" smtClean="0">
              <a:ea typeface="Calibri"/>
              <a:cs typeface="Phetsarath OT"/>
            </a:endParaRPr>
          </a:p>
          <a:p>
            <a:pPr marL="0" indent="0" algn="ctr"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ວິຊາ ພາສາລາວ: ອ່ານ ແລະ ຂຽນ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ea typeface="Calibri"/>
                <a:cs typeface="Phetsarath OT"/>
              </a:rPr>
              <a:t>ວິຊາ ພາສາລາວ: ອ່ານ ແລະ ຂຽນ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ແບບຮຽນພາສາລາວ ບົດທີ 12 ຊ ຟ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 X</a:t>
            </a:r>
            <a:r>
              <a:rPr lang="lo-LA" dirty="0">
                <a:ea typeface="Calibri"/>
                <a:cs typeface="Phetsarath OT"/>
              </a:rPr>
              <a:t>  ( ໜ້າ 96 )ເບິ່ງ ຂໍ້ 8 ອ່ານ, ເລືອກຂຽນ 3 ຄຳສັບ ແລ້ວແຕ້ມຮູບຕາມຄຳສັບໃດໜຶ່ງ ( ໜ້າ 98 ) ປຶ້ມຄູ່ມືຄູ </a:t>
            </a:r>
            <a:r>
              <a:rPr lang="lo-LA" dirty="0" smtClean="0">
                <a:ea typeface="Calibri"/>
                <a:cs typeface="Phetsarath OT"/>
              </a:rPr>
              <a:t>ບົດ</a:t>
            </a:r>
            <a:r>
              <a:rPr lang="lo-LA" dirty="0">
                <a:ea typeface="Calibri"/>
                <a:cs typeface="Phetsarath OT"/>
              </a:rPr>
              <a:t>ທີ 12 ຊ ຟ </a:t>
            </a:r>
            <a:r>
              <a:rPr lang="lo-LA" dirty="0" smtClean="0">
                <a:latin typeface="Microsoft YaHei"/>
                <a:ea typeface="Microsoft YaHei"/>
                <a:cs typeface="Phetsarath OT"/>
              </a:rPr>
              <a:t>X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</a:t>
            </a:r>
            <a:r>
              <a:rPr lang="lo-LA" dirty="0">
                <a:ea typeface="Calibri"/>
                <a:cs typeface="Phetsarath OT"/>
              </a:rPr>
              <a:t>    ( ໜ້າ 145) ເບິ່ງຂໍ້ 8​( ໜ້າ 147) ນໍາໃຊ້ເຕັກນິກທີ 8 (ອ່ານ,ເລືອກຂຽນ 3 ຄໍາສັບ ແລ້ວແຕ້ມຮູບຕາມຄໍາສັບໃດໜຶ່ງ ໜ້າ 18 ) ໃຫ້ອ່ານເກນການປະເມີນຂໍ້ 12 ໜ້າ 34  ແລ້ວສັງເກດການຂຽນນັກຮຽນ 3 ຄົນ ນັກຮຽນ ກ ,ນັກຮຽນ ຂ,ນັກຮຽນ ຄ 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3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2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1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Phetsarath OT"/>
                <a:ea typeface="Calibri"/>
                <a:cs typeface="Cordia New"/>
              </a:rPr>
              <a:t> </a:t>
            </a:r>
            <a:endParaRPr lang="en-US" sz="2800" dirty="0">
              <a:ea typeface="Calibri"/>
              <a:cs typeface="Cordia New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7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08940" lvl="0" indent="-342900">
              <a:lnSpc>
                <a:spcPct val="115000"/>
              </a:lnSpc>
              <a:spcBef>
                <a:spcPts val="0"/>
              </a:spcBef>
            </a:pPr>
            <a:r>
              <a:rPr lang="lo-LA" sz="2700" dirty="0">
                <a:solidFill>
                  <a:prstClr val="black"/>
                </a:solidFill>
                <a:ea typeface="Calibri"/>
                <a:cs typeface="Phetsarath OT"/>
              </a:rPr>
              <a:t>ວິຊາພາສາລາວ: ເວົ້າ ແລະ ຟັງ</a:t>
            </a:r>
            <a: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ແບບຮຽນພາສາລາວ ບົດທີ 12 ຊ ຟ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 X</a:t>
            </a:r>
            <a:r>
              <a:rPr lang="lo-LA" dirty="0">
                <a:ea typeface="Calibri"/>
                <a:cs typeface="Phetsarath OT"/>
              </a:rPr>
              <a:t>  ( ໜ້າ 96 )ເບິ່ງ ຂໍ້ 23 ຟັງ ແລະ ເວົ້າຕາມຄູ ແລ້ວແຕ່ງປະໂຫຍກຕາມຕົວຢ່າງ ( ໜ້າ 104-105 ) ປຶ້ມຄູ່ມືຄູ ບົດທີ 12ບົດທີ 12 ຊ ຟ </a:t>
            </a:r>
            <a:r>
              <a:rPr lang="lo-LA" dirty="0">
                <a:latin typeface="Microsoft YaHei"/>
                <a:ea typeface="Microsoft YaHei"/>
                <a:cs typeface="Phetsarath OT"/>
              </a:rPr>
              <a:t>X X</a:t>
            </a:r>
            <a:r>
              <a:rPr lang="lo-LA" dirty="0">
                <a:ea typeface="Calibri"/>
                <a:cs typeface="Phetsarath OT"/>
              </a:rPr>
              <a:t>    ( ໜ້າ 145) ເບິ່ງຂໍ້ 23​( ໜ້າ 150) ນໍາໃຊ້ເຕັກນິກທີ 15 (ຟັງ ແລະ ເວົ້າຕາມຄູ ແລ້ວແຕ່ງປະໂຫຍກຕາມຕົວຢ່າງ ໜ້າ 25 ) ໃຫ້ອ່ານເກນການປະເມີນຂໍ້ 2 ໜ້າ 31  ແລ້ວສັງເກດການຕອບຂອງນັກຮຽນ 3 ຄົນ ນັກຮຽນ ກ ,ນັກຮຽນ ຂ,ນັກຮຽນ ຄ  ແລ້ວໃຫ້ຄະແນນນັກຮຽນຕາມເກນນັ໊ນ.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5774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ພາບລວມ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lo-LA" dirty="0" smtClean="0">
                <a:effectLst/>
                <a:latin typeface="Phetsarath OT"/>
                <a:ea typeface="Calibri"/>
                <a:cs typeface="Phetsarath OT"/>
              </a:rPr>
              <a:t>ເພື່ອເສີມສ້າງຄວາມໜັ້ນໃຈ ແລະ ຄວາມເອົາໃຈໃສ່ຕໍ່ກັບວິທີການໃໝ່ໃນການປະເມີນຜົນ</a:t>
            </a: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lo-LA" dirty="0" smtClean="0">
                <a:effectLst/>
                <a:latin typeface="Phetsarath OT"/>
                <a:ea typeface="Calibri"/>
                <a:cs typeface="Phetsarath OT"/>
              </a:rPr>
              <a:t>ຈຳແນກຄວາມແຕກຕ່າງລະຫວ່າງການປະເມີນເພື່ອປັບປຸງການຮຽນ ແລະ ການປະເມີນເພື່ອສະຫຼຸບຜົນການຮຽນ</a:t>
            </a:r>
            <a:endParaRPr lang="en-US" sz="2800" dirty="0" smtClean="0">
              <a:effectLst/>
              <a:latin typeface="Phetsarath OT"/>
              <a:ea typeface="Calibri"/>
              <a:cs typeface="Phetsarath OT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lo-LA" dirty="0" smtClean="0">
                <a:effectLst/>
                <a:latin typeface="Phetsarath OT"/>
                <a:ea typeface="Calibri"/>
                <a:cs typeface="Phetsarath OT"/>
              </a:rPr>
              <a:t>ນຳໃຊ້ເກນຂອງການປະເມີນຢູ່ໃນບົດຮຽນ ແລະ ວິທີການແກ້ໄຂສີ່ງທ້າທາຍຕ່າງໆ</a:t>
            </a:r>
            <a:endParaRPr lang="en-US" sz="2800" dirty="0">
              <a:effectLst/>
              <a:latin typeface="Phetsarath OT"/>
              <a:ea typeface="Calibri"/>
              <a:cs typeface="Phetsarath OT"/>
            </a:endParaRPr>
          </a:p>
        </p:txBody>
      </p:sp>
    </p:spTree>
    <p:extLst>
      <p:ext uri="{BB962C8B-B14F-4D97-AF65-F5344CB8AC3E}">
        <p14:creationId xmlns:p14="http://schemas.microsoft.com/office/powerpoint/2010/main" val="14602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 </a:t>
            </a:r>
            <a:r>
              <a:rPr lang="lo-LA" dirty="0">
                <a:ea typeface="Calibri"/>
                <a:cs typeface="Phetsarath OT"/>
              </a:rPr>
              <a:t>ນັກຮຽນ ກ  1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ຂ 0 </a:t>
            </a:r>
            <a:endParaRPr lang="lo-LA" dirty="0" smtClean="0">
              <a:ea typeface="Calibri"/>
              <a:cs typeface="Phetsarath OT"/>
            </a:endParaRPr>
          </a:p>
          <a:p>
            <a:pPr marL="6604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ນັກຮຽນ </a:t>
            </a:r>
            <a:r>
              <a:rPr lang="lo-LA" dirty="0">
                <a:ea typeface="Calibri"/>
                <a:cs typeface="Phetsarath OT"/>
              </a:rPr>
              <a:t>ຄ 2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37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lo-LA" dirty="0" smtClean="0">
                <a:ea typeface="Calibri"/>
                <a:cs typeface="Phetsarath OT"/>
              </a:rPr>
              <a:t/>
            </a:r>
            <a:br>
              <a:rPr lang="lo-LA" dirty="0" smtClean="0">
                <a:ea typeface="Calibri"/>
                <a:cs typeface="Phetsarath OT"/>
              </a:rPr>
            </a:br>
            <a:r>
              <a:rPr lang="lo-LA" dirty="0">
                <a:ea typeface="Calibri"/>
                <a:cs typeface="Phetsarath OT"/>
              </a:rPr>
              <a:t/>
            </a:r>
            <a:br>
              <a:rPr lang="lo-LA" dirty="0">
                <a:ea typeface="Calibri"/>
                <a:cs typeface="Phetsarath OT"/>
              </a:rPr>
            </a:br>
            <a:r>
              <a:rPr lang="en-US" dirty="0" smtClean="0">
                <a:ea typeface="Calibri"/>
                <a:cs typeface="Phetsarath OT"/>
              </a:rPr>
              <a:t>          </a:t>
            </a:r>
            <a:r>
              <a:rPr lang="lo-LA" dirty="0" smtClean="0">
                <a:ea typeface="Calibri"/>
                <a:cs typeface="Phetsarath OT"/>
              </a:rPr>
              <a:t>ສັງເກດ</a:t>
            </a:r>
            <a:r>
              <a:rPr lang="lo-LA" dirty="0">
                <a:ea typeface="Calibri"/>
                <a:cs typeface="Phetsarath OT"/>
              </a:rPr>
              <a:t>, ບັນທຶກ ແລະ ໃຫ້ຄະແນນ </a:t>
            </a:r>
            <a:r>
              <a:rPr lang="en-US" sz="4000" dirty="0">
                <a:ea typeface="Calibri"/>
                <a:cs typeface="Cordia New"/>
              </a:rPr>
              <a:t/>
            </a:r>
            <a:br>
              <a:rPr lang="en-US" sz="4000" dirty="0">
                <a:ea typeface="Calibri"/>
                <a:cs typeface="Cordia New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lo-LA" dirty="0"/>
              <a:t> </a:t>
            </a:r>
            <a:r>
              <a:rPr lang="lo-LA" dirty="0" smtClean="0"/>
              <a:t>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ສັງເກດເບິ່ງນັກຮຽນ ແລະ ບັນທຶກຄະແນນການປະເມີນ             </a:t>
            </a:r>
          </a:p>
          <a:p>
            <a:pPr marL="0" indent="0">
              <a:buNone/>
            </a:pPr>
            <a:r>
              <a:rPr lang="lo-LA" dirty="0" smtClean="0"/>
              <a:t>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ຄຳຖາມ</a:t>
            </a: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1. ເປັນຫຍັງ ຄູຈຶ່ງຍ່າງເລາະ ອ້ອມຫ້ອງ ຫຼັງຈາກຈັດກິດຈະກໍາ</a:t>
            </a:r>
            <a:r>
              <a:rPr lang="lo-LA" dirty="0" smtClean="0">
                <a:ea typeface="Calibri"/>
                <a:cs typeface="Phetsarath OT"/>
              </a:rPr>
              <a:t>ໃຫ້</a:t>
            </a:r>
            <a:r>
              <a:rPr lang="en-US" dirty="0" smtClean="0">
                <a:ea typeface="Calibri"/>
                <a:cs typeface="Phetsarath OT"/>
              </a:rPr>
              <a:t> </a:t>
            </a: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Phetsarath OT"/>
              </a:rPr>
              <a:t> </a:t>
            </a:r>
            <a:r>
              <a:rPr lang="en-US" dirty="0" smtClean="0">
                <a:ea typeface="Calibri"/>
                <a:cs typeface="Phetsarath OT"/>
              </a:rPr>
              <a:t>     </a:t>
            </a:r>
            <a:r>
              <a:rPr lang="lo-LA" dirty="0" smtClean="0">
                <a:ea typeface="Calibri"/>
                <a:cs typeface="Phetsarath OT"/>
              </a:rPr>
              <a:t>ນັກຮຽນ</a:t>
            </a:r>
            <a:r>
              <a:rPr lang="lo-LA" dirty="0">
                <a:ea typeface="Calibri"/>
                <a:cs typeface="Phetsarath OT"/>
              </a:rPr>
              <a:t>ເຮັດ ?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2. ຄູບັນທຶກຄະແນນການປະເມີນໄວ້ໃສ ? ໃນຂະນະທີ່</a:t>
            </a:r>
            <a:r>
              <a:rPr lang="lo-LA" dirty="0" smtClean="0">
                <a:ea typeface="Calibri"/>
                <a:cs typeface="Phetsarath OT"/>
              </a:rPr>
              <a:t>ຍ່າງເລາະ</a:t>
            </a:r>
            <a:endParaRPr lang="en-US" dirty="0" smtClean="0">
              <a:ea typeface="Calibri"/>
              <a:cs typeface="Phetsarath OT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Phetsarath OT"/>
              </a:rPr>
              <a:t> </a:t>
            </a:r>
            <a:r>
              <a:rPr lang="en-US" dirty="0" smtClean="0">
                <a:ea typeface="Calibri"/>
                <a:cs typeface="Phetsarath OT"/>
              </a:rPr>
              <a:t>     </a:t>
            </a:r>
            <a:r>
              <a:rPr lang="lo-LA" dirty="0" smtClean="0">
                <a:ea typeface="Calibri"/>
                <a:cs typeface="Phetsarath OT"/>
              </a:rPr>
              <a:t>ອ້ອມ</a:t>
            </a:r>
            <a:r>
              <a:rPr lang="lo-LA" dirty="0">
                <a:ea typeface="Calibri"/>
                <a:cs typeface="Phetsarath OT"/>
              </a:rPr>
              <a:t>ຫ້ອງ ? ຄູຂຽນຂໍ້ມູນຫຍັງແດ່ ?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3. ເປັນຫຍັງຄູຈຶ່ງບໍ່ປະເມີນນັກຮຽນທຸກໆຄົນ ?</a:t>
            </a:r>
            <a:endParaRPr lang="en-US" sz="2800" dirty="0">
              <a:ea typeface="Calibri"/>
              <a:cs typeface="Cordia New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4. ທ່ານຄິດວ່າ ຄູຈະນໍາໃຊ້ເກນການປະເມີນໃນທຸກໆຄັ້ງທີ່ເພິ່ນໄດ້</a:t>
            </a:r>
            <a:r>
              <a:rPr lang="lo-LA" dirty="0" smtClean="0">
                <a:ea typeface="Calibri"/>
                <a:cs typeface="Phetsarath OT"/>
              </a:rPr>
              <a:t>ກໍາ</a:t>
            </a:r>
            <a:endParaRPr lang="en-US" dirty="0" smtClean="0">
              <a:ea typeface="Calibri"/>
              <a:cs typeface="Phetsarath OT"/>
            </a:endParaRPr>
          </a:p>
          <a:p>
            <a:pPr marL="6604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Calibri"/>
                <a:cs typeface="Phetsarath OT"/>
              </a:rPr>
              <a:t> </a:t>
            </a:r>
            <a:r>
              <a:rPr lang="en-US" dirty="0" smtClean="0">
                <a:ea typeface="Calibri"/>
                <a:cs typeface="Phetsarath OT"/>
              </a:rPr>
              <a:t>      </a:t>
            </a:r>
            <a:r>
              <a:rPr lang="lo-LA" dirty="0" smtClean="0">
                <a:ea typeface="Calibri"/>
                <a:cs typeface="Phetsarath OT"/>
              </a:rPr>
              <a:t>ນົດ</a:t>
            </a:r>
            <a:r>
              <a:rPr lang="lo-LA" dirty="0">
                <a:ea typeface="Calibri"/>
                <a:cs typeface="Phetsarath OT"/>
              </a:rPr>
              <a:t>ໃນປຶ້ມຄູ່ມືຄູບໍ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b="1" dirty="0" smtClean="0">
                <a:ea typeface="Calibri"/>
                <a:cs typeface="Phetsarath OT"/>
              </a:rPr>
              <a:t>1.ຈຶ່ງ</a:t>
            </a:r>
            <a:r>
              <a:rPr lang="lo-LA" b="1" dirty="0">
                <a:ea typeface="Calibri"/>
                <a:cs typeface="Phetsarath OT"/>
              </a:rPr>
              <a:t>ຍ່າງເລາະ ອ້ອມຫ້ອງ ຫຼັງຈາກຈັດກິດຈະກໍາໃຫ້ນັກຮຽນເຮັດຍ້ອນວ່າ ເພື່ອທີ່ຈະໄດ້ເຫັນ ແລະ ໄດ້ຍິນນັກຮຽນເວົ້າກັນ ແລະ ເພື່ອເປັນການຮູ້ວ່າ ບົດບັນຍາຍເກນການປະເມີນຜົນຂໍ້ໃດເໝາະສົມກັບເຂົາເຈົ້າ. ຄູບໍ່ສາມາດຮູ້ໄດ້ຄືແນວນີ້ ຖ້າວ່າຄູຢືນຢູ່ແຕ່ໜ້າຫ້ອງ </a:t>
            </a:r>
            <a:endParaRPr lang="lo-LA" b="1" dirty="0" smtClean="0">
              <a:ea typeface="Calibri"/>
              <a:cs typeface="Phetsarath OT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b="1" dirty="0" smtClean="0">
                <a:ea typeface="Calibri"/>
                <a:cs typeface="Phetsarath OT"/>
              </a:rPr>
              <a:t>2.ຄູ</a:t>
            </a:r>
            <a:r>
              <a:rPr lang="lo-LA" b="1" dirty="0">
                <a:ea typeface="Calibri"/>
                <a:cs typeface="Phetsarath OT"/>
              </a:rPr>
              <a:t>ບັນທຶກຄະແນນການປະເມີນໄວ້ປຶ້ມບັນທຶກຄະແນນຂອງລາວ, ຄູຂຽນຂໍ້ມູນຄື: ຊື່ນັກຮຽນ, ຄະແນນ, ເກນການປະເມີນ ດັ່ງນັ້ນຄູເຮົາຄວນມືປຶ໊ມບັນທຶກຄະແນນ 7 ຫົວ ເພື່ອເປັນການງ່າຍໃນການບັນທຶກຄະແນນ ແລະ ເກັບຮັກສາຄະແນນໄວ້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b="1" dirty="0" smtClean="0">
                <a:ea typeface="Calibri"/>
                <a:cs typeface="Phetsarath OT"/>
              </a:rPr>
              <a:t>3.ຄູ</a:t>
            </a:r>
            <a:r>
              <a:rPr lang="lo-LA" b="1" dirty="0">
                <a:ea typeface="Calibri"/>
                <a:cs typeface="Phetsarath OT"/>
              </a:rPr>
              <a:t>ຈຶ່ງບໍ່ປະເມີນນັກຮຽນທຸກໆຄົນພ້ອມກັນຍ້ອນວ່າ ນັກຮຽນຈຳນວນຫຼາຍໂພດ ແລະ ບໍ່ມີເວລາພຽງພໍ ທີ່ຈະປະເມີນຜົນທຸກໆ ຄົນຢ່າງມີປະສິດທິຜົນໄດ້ ເພາະຕ້ອງເຮັດກິດຈະກຳອື່ນໆ</a:t>
            </a:r>
            <a:r>
              <a:rPr lang="lo-LA" b="1" dirty="0" smtClean="0">
                <a:ea typeface="Calibri"/>
                <a:cs typeface="Phetsarath OT"/>
              </a:rPr>
              <a:t>ອີກ.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lo-LA" sz="2800" b="1" dirty="0" smtClean="0">
                <a:ea typeface="Calibri"/>
                <a:cs typeface="Phetsarath OT"/>
              </a:rPr>
              <a:t>4. </a:t>
            </a:r>
            <a:r>
              <a:rPr lang="lo-LA" sz="2800" b="1" dirty="0">
                <a:ea typeface="Calibri"/>
                <a:cs typeface="Phetsarath OT"/>
              </a:rPr>
              <a:t>ຄູບໍ່ຈໍາເປັນຕ້ອງໃຊ້ເກນການປະເມີນຜົນ ເພື່ອປະເມີນນັກຮຽນເຂົາເຈົ້າທຸກໆຄັ້ງທີ່ແນະນໍາໄວ້. ຂຶ້ນກັບຄູເອງຈະປະເມີນນັກຮຽນເລື້ອຍໆສໍ່າໃດ, ໃນແຕ່ລະວີຊາ, ໃນແຕ່ລະເດືອນ ຄູຕ້ອງມີຄະແນນໃຫ້ນັກຮຽນ. ຄູສາມາດຕັດສິນໃຈເອງ ວ່າຈະໃຊ້ເກນການປະເມີນ ປະເມີນນັກຮຽນຍາມໃດ ວິຊາໃດ, ຄູອາດຈະປະເມີນນັກຮຽນເຄິ່ງຫ້ອງໃນວິຊາສິລະປະດົນຕີໃນອາທິດທີ 1 ແລະ ອີກເຄິ່ງໜຶ່ງນັ້ນ ກໍປະເມີນໃນອາທິດຕໍ່ໄປ. ຄູຄົນໜຶ່ງ ອາດປະເມີນນັກຮຽນທັງໝົດ ໃນວິຊາສິລະປະກຳ ແລະ ຫັດຖະກໍາ ພຽງໜຶ່ງຄັ້ງໃນໜຶ່ງເດືອນ ໃນຂະນະທີ່ ຄູອີກຄົນໜຶ່ງ ອາດຈະປະເມີນນັກຮຽນໃນທຸກໆອາທິດ. ສິ່ງສຳຄັນ ແມ່ນຄູໄດ້ປະເມີນນັກຮຽນພຽງພໍທີ່ຈະສາມາດໃຫ້ຄະແນນປະຈຳເດືອນໄດ້</a:t>
            </a:r>
            <a:endParaRPr lang="en-US" sz="2400" dirty="0">
              <a:ea typeface="Calibri"/>
              <a:cs typeface="Cordia New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4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ປ່ຽນເປັນຄະແນນສ່ວນ 10=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ຄະແນນນັກຮຽນທີ່ໄດ້ 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/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ຄະແນນສູງສຸດ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X 10</a:t>
            </a:r>
          </a:p>
          <a:p>
            <a:pPr marL="0" indent="0">
              <a:buNone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ໃນເກນການປະເມີນ</a:t>
            </a:r>
            <a:endParaRPr lang="en-US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12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ກໍລະນີສຶກສາ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ໃຫ້ນັກສຶກສາອ່ານເລື່ອງແຕ່ລະເລື່ອງເມື່ອຈົບແລ້ວ.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ໃຫ້ນັກສຶກສາຫາວິທີແກ້ໄຂໃນສິ່ງທີ່ທ້າທາຍຂອງຄູໃນການໃຊ້ການປະເມີນແບບໃໝ່ໃນແຕ່ລະກໍລະນີ.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82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 ບາລໍ ຈາກຫຼວງນໍ້າທາ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ຄູຄົນນີ້ຄວນປະເມີນນັກຮຽນເຄິ່ງຫ້ອງໃນວິຊາໜຶ່ງ ແລະ ອີກເຄີ່ງໜຶ່ງນັ້ນກໍປະເມີນໃນບົດຮຽນຕໍ່ໄປລາວຄວນແນ່ໃຈວ່າ ລາວໄດ້ປະເມີນທັກສະທີ່ຄ້າຍຄືກັນໃນບົດຮຽນທັງສອງ. ຕົວຢ່າງ: ບົດຮຽນວິຊາພາສາລາວ. ໃນ 2 ຊົ່ວໂມງທຳອິດຂອງບົດຮຽນ ຖ້າລາວຈະໃຊ້ເກນການປະເມີນໃນການປະເມີນທັກສະການເວົ້າ ແລະ ຟັງຂອງນັກຮຽນລາວຕ້ອງແນ່ໃຈວ່າໃນ 2 ຊົ່ວໂມງຕໍ່ໜ້າທີ່ລາວຈະປະເມີນນັກຮຽນຍັງເຫລືອ, ລາວຕ້ອງໃຊ້ເກນການປະເມີນທີ່ຈະປະເມີນທັກສະການເວົ້າ ແລະ ຟັງຂອງນັກຮຽນເຊັ່ນດຽວກັບອີກນັກຮຽນເຄິ່ງຫ້ອງທີ່ເຮັດໄປແລ້ວ.</a:t>
            </a: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ເພື່ອຊ່ວຍຄູໃນການຈັດການເກັບໃບປະເມີນຈຳນວນຫຼາຍ,ຄູຄວນໃຊ້ປຶ້້ມບັນທຶກໃນການເກັບກໍາການປະເມີນ. ດີແທ້ຄູຄວນມີປຶ້ມບັນທຶກຂອງແຕ່ລະວິຊາ ແລະ ບັນທຶກຄະແນນນັກຮຽນລົງ.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74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ອາຈານຢັ່ງເຊຍ ຈາກວຽງຈັນ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ມັນແມ່ນສິ່ງສໍາຄັນທີ່ຕ້ອງຄິດເຖິງການປະເມີນເວລາວາງແຜນກ່ອນການສອນ, ຄູຕ້ອງຮູ້ລວງໜ້າກ່ອນວ່ານັກຮຽນຄົນໃດທີ່ຈະຕ້ອງປະເມີນ, ຈະປະເມີນໃນບົດຮຽນໃດ ແລະ ເວລາໃດ. ນອກນີ້, ຄູກໍ່ຕ້ອງໄດ້ກຽມໃບບັນທຶກການປະເມີນໄວ້ພ້ອມເວລາຈັດກິດຈະກຳໃຫ້ນັກຮຽນເຮັດ. ຄູສາມາດສັງເກດ, ປະເມີນ ແລະ ບັນທຶກຄະແນນໄດ້ເລີຍ.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 ຈັນທີ ຈາກສາລະວັນ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ຄູບໍ່ຈຳເປັນຕ້ອງໃຊ້ເກນການປະເມີນຕະຫຼອດເວລາຊຶ່ງໄດ້ກຳນົດໄວ້ໃນບົດສອນແລ້ວ. ຄູຄວນຄິດລ່ວງໜ້າວ່າເກນການປະເມີນໃດທີ່ຈະນຳໃຊ້ໃນແຕ່ລະບົດຮຽນ. ສິ່ງສຳຄັນ ແມ່ນລາວຈະຕ້ອງປະເມີນນັກຮຽນທັງໝົດ 2 ຫຼື 3 ຄັ້ງໃນແຕ່ລະວິຊາຕໍ່ເດືອນ.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667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ຄໍາຕອບ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ອາຈານ ຄຳວົງ ຈາກອັດຕະປື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ຄູບໍ່ຈຳເປັນຕ້ອງບັນທຶກຄະແນນຢ່າງເປັນທາງການ ເມື່ອເວລາເຮັດການປະເມີນເພື່ອປັບປຸງການຮຽນ. 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ຈຸດປະສົງແມ່ນພຽງແຕ່ຢາກໃຫ້ຄູຮູ້ວ່ານັກຮຽນເຂົ້າໃຈຫຼາຍ ຫຼື ໜ້ອຍປານໃດ ແລະ ມັນກໍເປັນວິທີການຕິດຕາມການສອນຂອງຄູໄດ້. ສຳລັບຄູເອງກໍຕ້ອງຮູ້ວ່າ ເວລາໃດຈະຕ້ອງສະໜອງການຊ່ວຍເຫລືອ ນັກຮຽນເພີ່່ມເຕີມ.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46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ຂອບໃຈທີ່ຮັບຟັງ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ຜົນສໍາເລັດ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8650" marR="0" indent="-514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lo-LA" dirty="0" smtClean="0">
                <a:ea typeface="Calibri"/>
                <a:cs typeface="Phetsarath OT"/>
              </a:rPr>
              <a:t>ຈໍາ</a:t>
            </a:r>
            <a:r>
              <a:rPr lang="lo-LA" dirty="0">
                <a:ea typeface="Calibri"/>
                <a:cs typeface="Phetsarath OT"/>
              </a:rPr>
              <a:t>ແນກໄດ້ຄວາມແຕກຕ່າງລະຫວ່າງການປະເມີນເພື່ອ</a:t>
            </a:r>
            <a:r>
              <a:rPr lang="lo-LA" dirty="0" smtClean="0">
                <a:ea typeface="Calibri"/>
                <a:cs typeface="Phetsarath OT"/>
              </a:rPr>
              <a:t>ປັບປຸງຮຽນ </a:t>
            </a:r>
            <a:r>
              <a:rPr lang="lo-LA" dirty="0">
                <a:ea typeface="Calibri"/>
                <a:cs typeface="Phetsarath OT"/>
              </a:rPr>
              <a:t>ແລະ ການປະເມີນ ເພື່ອສະຫຼຸບຜົນການຮຽນ</a:t>
            </a:r>
            <a:endParaRPr lang="en-US" sz="2800" dirty="0">
              <a:ea typeface="Calibri"/>
              <a:cs typeface="Cordia New"/>
            </a:endParaRPr>
          </a:p>
          <a:p>
            <a:pPr marL="628650" marR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lo-LA" dirty="0" smtClean="0">
                <a:ea typeface="Calibri"/>
                <a:cs typeface="Phetsarath OT"/>
              </a:rPr>
              <a:t>ວາງ</a:t>
            </a:r>
            <a:r>
              <a:rPr lang="lo-LA" dirty="0">
                <a:ea typeface="Calibri"/>
                <a:cs typeface="Phetsarath OT"/>
              </a:rPr>
              <a:t>ແຜນ ແລະ ດຳເນີນການປະເມີນແບບຕໍ່ເນື່ອງໂດຍນຳໃຊ້</a:t>
            </a:r>
            <a:r>
              <a:rPr lang="lo-LA" dirty="0" smtClean="0">
                <a:ea typeface="Calibri"/>
                <a:cs typeface="Phetsarath OT"/>
              </a:rPr>
              <a:t>ເກນ </a:t>
            </a: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 ການ</a:t>
            </a:r>
            <a:r>
              <a:rPr lang="lo-LA" dirty="0">
                <a:ea typeface="Calibri"/>
                <a:cs typeface="Phetsarath OT"/>
              </a:rPr>
              <a:t>ປະເມີນ</a:t>
            </a:r>
            <a:endParaRPr lang="en-US" sz="2800" dirty="0">
              <a:ea typeface="Calibri"/>
              <a:cs typeface="Cordia New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3</a:t>
            </a:r>
            <a:r>
              <a:rPr lang="lo-LA" dirty="0">
                <a:ea typeface="Calibri"/>
                <a:cs typeface="Phetsarath OT"/>
              </a:rPr>
              <a:t>. ການໃຫ້ຄະແນນ ແລະ ບັນທຶກຄະແນນຈາກການປະເມີນ</a:t>
            </a:r>
            <a:endParaRPr lang="en-US" sz="2800" dirty="0">
              <a:ea typeface="Calibri"/>
              <a:cs typeface="Cordia New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4</a:t>
            </a:r>
            <a:r>
              <a:rPr lang="lo-LA" dirty="0">
                <a:ea typeface="Calibri"/>
                <a:cs typeface="Phetsarath OT"/>
              </a:rPr>
              <a:t>. ກໍານົດວິທີການແກ້ໄຂຕໍ່ສິ່ງທ້າທາຍໃນການປະເມີນແບບຕໍ່ເນື່ອງ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28904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4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1.ຄວາມແຕກຕ່າງລະຫວ່າງການປະເມີນເພື່ອປັບປຸງການຮຽນ ແລະ </a:t>
            </a: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</a:t>
            </a:r>
            <a:r>
              <a:rPr lang="lo-LA" dirty="0" smtClean="0">
                <a:effectLst/>
                <a:ea typeface="Calibri"/>
                <a:cs typeface="Phetsarath OT"/>
              </a:rPr>
              <a:t>ການປະເມີນເພື່ອສະຫຼຸບຜົນການຮຽນແມ່ນຄືແນວໃດ ?</a:t>
            </a: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2.ເວລາປະເມີນນັກຮຽນ, ຈະມີການສະແດງບອກຄື  </a:t>
            </a: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</a:t>
            </a:r>
            <a:r>
              <a:rPr lang="lo-LA" dirty="0" smtClean="0">
                <a:effectLst/>
                <a:ea typeface="Calibri"/>
                <a:cs typeface="Phetsarath OT"/>
              </a:rPr>
              <a:t>ແນວໃດໃນບົດສອນ ?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3.ທ່ານ</a:t>
            </a:r>
            <a:r>
              <a:rPr lang="lo-LA" dirty="0">
                <a:ea typeface="Calibri"/>
                <a:cs typeface="Phetsarath OT"/>
              </a:rPr>
              <a:t>ຈະຈຳແນກຄວາມແຕກຕ່າງລະຫວ່າງ </a:t>
            </a:r>
            <a:r>
              <a:rPr lang="lo-LA" dirty="0" smtClean="0">
                <a:ea typeface="Calibri"/>
                <a:cs typeface="Phetsarath OT"/>
              </a:rPr>
              <a:t>ກ່ອງ</a:t>
            </a:r>
            <a:r>
              <a:rPr lang="lo-LA" dirty="0" smtClean="0">
                <a:effectLst/>
                <a:ea typeface="Calibri"/>
                <a:cs typeface="Phetsarath OT"/>
              </a:rPr>
              <a:t>ການວັດ    ແລະ   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</a:t>
            </a:r>
            <a:r>
              <a:rPr lang="lo-LA" dirty="0" smtClean="0">
                <a:effectLst/>
                <a:ea typeface="Calibri"/>
                <a:cs typeface="Phetsarath OT"/>
              </a:rPr>
              <a:t>ການປະເມີນຜົນ ເພື່ອປັບປຸງການຮຽນ ແລະ ການປະເມີນຜົນເພື່ອ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</a:t>
            </a:r>
            <a:r>
              <a:rPr lang="lo-LA" dirty="0" smtClean="0">
                <a:effectLst/>
                <a:ea typeface="Calibri"/>
                <a:cs typeface="Phetsarath OT"/>
              </a:rPr>
              <a:t>ສະຫຼຸບຜົນການຮຽນຄືແນວໃດ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ຄຳຖາມ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4.ແຕ່ລະບົດຮຽນມີເກນການປະເມີນຜົນຫຼາຍເທົ່າໃດ ?</a:t>
            </a: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5. ເກນການປະເມີນຜົນມີຈຳນວນການບັນຍາຍຄືກັນໝົດ ຫຼື ບໍ ?</a:t>
            </a: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6. ເກນການປະເມີນສຳລັບວິຊາພາສາລາວ 4 ຢ່າງ ມີຫຍັງແດ່ ( ໃຫ້</a:t>
            </a:r>
          </a:p>
          <a:p>
            <a:pPr marL="0" indent="0">
              <a:buNone/>
            </a:pPr>
            <a:r>
              <a:rPr lang="lo-LA" dirty="0">
                <a:ea typeface="Calibri"/>
                <a:cs typeface="Phetsarath OT"/>
              </a:rPr>
              <a:t> </a:t>
            </a:r>
            <a:r>
              <a:rPr lang="lo-LA" dirty="0" smtClean="0">
                <a:ea typeface="Calibri"/>
                <a:cs typeface="Phetsarath OT"/>
              </a:rPr>
              <a:t>    </a:t>
            </a:r>
            <a:r>
              <a:rPr lang="lo-LA" dirty="0" smtClean="0">
                <a:effectLst/>
                <a:ea typeface="Calibri"/>
                <a:cs typeface="Phetsarath OT"/>
              </a:rPr>
              <a:t>ເບິ່ງຈາກຄູ່ມືຄູວິຊາພາສາລາວ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4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ຄຳຕອບ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1.-ການ</a:t>
            </a:r>
            <a:r>
              <a:rPr lang="lo-LA" dirty="0">
                <a:ea typeface="Calibri"/>
                <a:cs typeface="Phetsarath OT"/>
              </a:rPr>
              <a:t>ປະເມີນຜົນເພື່ອປັບປຸງການຮຽນຈະເກີດຂຶ້ນໃນເວລາສອນເພື່ອຊ່ວຍໃຫ້ຄູເຫັນໄດ້ວ່ານັກຮຽນເຂົ້າໃຈຫຼາຍປານໃດ ແລະ ນັກຮຽນຕ້ອງການຄວາມຊ່ວຍເຫຼືອຫຍັງແດ່ ເພື່ອເຮັດໃຫ້ເຂົາເຈົ້າບັນລຸຈຸດປະສົງຂອງການຮຽນ</a:t>
            </a:r>
            <a:r>
              <a:rPr lang="lo-LA" dirty="0" smtClean="0">
                <a:ea typeface="Calibri"/>
                <a:cs typeface="Phetsarath OT"/>
              </a:rPr>
              <a:t>ເຂົາເຈົ້າ.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- ການປະເມີນຜົນ ເພື່ອສະຫຼຸບຜົນການຮຽນ ແມ່ນຊ່ວຍໃຫ້ຄູເຫັນແຈ້ງວ່າ ນັກຮຽນໄດ້ບັນລຸຈຸດປະສົງຂອງບົດຮຽນ ຫຼື ບໍ. ຕາມປົກກະຕິແມ່ນດຳເນີນການໃນຕອນສຸດທ້າຍຂອງບົດຮຽນ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2.ກ່ອງ 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“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ການວັດ ແລະ ການປະເມີນຜົນ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”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 ຈະຊີ້ໄປໃສ່ບົດສອນບ່ອນທີ່ຄວນຈະ ຫຼື ສາມາດເຮັດການປະເມີນຜົນ</a:t>
            </a:r>
          </a:p>
          <a:p>
            <a:pPr marL="0" indent="0">
              <a:buNone/>
            </a:pP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3.ກ່ອງ 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“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ການວັດ ແລະ ການປະເມີນຜົນ</a:t>
            </a:r>
            <a:r>
              <a:rPr lang="en-US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”</a:t>
            </a:r>
            <a:r>
              <a:rPr lang="lo-LA" dirty="0" smtClean="0">
                <a:effectLst/>
                <a:latin typeface="Phetsarath OT" pitchFamily="2" charset="0"/>
                <a:ea typeface="Calibri"/>
                <a:cs typeface="Phetsarath OT" pitchFamily="2" charset="0"/>
              </a:rPr>
              <a:t> ຂອງການປະເມີນເພື່ອປັບປຸງການຮຽນ ບໍ່ຄືກັນກັບ ກ່ອງການວັດ ແລະ ການປະເມີນຜົນ ເພື່ອສະຫຼຸບຜົນການຮຽນຊຶ່ງຈະບອກໃຫ້ຄູນຳໃຊ້ເກນຂອງການປະເມີນຜົນ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4</a:t>
            </a:r>
            <a:r>
              <a:rPr lang="lo-LA" dirty="0" smtClean="0">
                <a:effectLst/>
                <a:ea typeface="Calibri"/>
                <a:cs typeface="Phetsarath OT"/>
              </a:rPr>
              <a:t>.ມີ 1 ເກນການປະເມີນຜົນສຳລັບທຸກໆ ວິຊາຍົກເວັ້ນແຕ່ວິຊາພາສາລາວ ຊື່ງຈະມີເກນການປະເມີນຜົນຫຼາຍເກນເພາະໃນໜຶ່ງບົດຮຽນຈະໃຊ້ເວລາສອນ 10 ຊົ່ວໂມງ.</a:t>
            </a: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5. </a:t>
            </a:r>
            <a:r>
              <a:rPr lang="lo-LA" dirty="0" smtClean="0">
                <a:effectLst/>
                <a:ea typeface="Calibri"/>
                <a:cs typeface="Phetsarath OT"/>
              </a:rPr>
              <a:t>ບໍ່-ຈຳນວນການບັນຍາຍມີຄວາມຫຼາກຫຼາຍ ຈາກ 4 (0-3)ໄປເຖິງ </a:t>
            </a:r>
            <a:endParaRPr lang="lo-LA" dirty="0">
              <a:ea typeface="Calibri"/>
              <a:cs typeface="Phetsarath OT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    6​(0-5)</a:t>
            </a:r>
          </a:p>
          <a:p>
            <a:pPr marL="0" indent="0">
              <a:buNone/>
            </a:pPr>
            <a:r>
              <a:rPr lang="lo-LA" dirty="0" smtClean="0">
                <a:ea typeface="Calibri"/>
                <a:cs typeface="Phetsarath OT"/>
              </a:rPr>
              <a:t>6. </a:t>
            </a:r>
            <a:r>
              <a:rPr lang="lo-LA" dirty="0" smtClean="0">
                <a:effectLst/>
                <a:ea typeface="Calibri"/>
                <a:cs typeface="Phetsarath OT"/>
              </a:rPr>
              <a:t>ເກນການປະເມີນສຳລັບພາສາລາວ 4 ຢ່າງມີຄື 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1. ເວົ້າ ແລະ ຟັງ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>
                <a:ea typeface="Calibri"/>
                <a:cs typeface="Phetsarath OT"/>
              </a:rPr>
              <a:t>2. ອ່ານ ແລະ ຂຽນ</a:t>
            </a:r>
            <a:endParaRPr lang="en-US" sz="2800" dirty="0"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lo-LA" dirty="0">
                <a:ea typeface="Calibri"/>
                <a:cs typeface="Phetsarath OT"/>
              </a:rPr>
              <a:t>3. ປຶ້ມນິທານ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dirty="0" smtClean="0">
                <a:effectLst/>
                <a:ea typeface="Calibri"/>
                <a:cs typeface="Phetsarath OT"/>
              </a:rPr>
              <a:t>4. ປຶ້ມອ່ານເສີມ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4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ການນຳໃຊ້ເກນການປະເມີນ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0894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o-LA" dirty="0">
                <a:ea typeface="Calibri"/>
                <a:cs typeface="Phetsarath OT"/>
              </a:rPr>
              <a:t>ວິຊາ</a:t>
            </a:r>
            <a:r>
              <a:rPr lang="lo-LA" dirty="0" smtClean="0">
                <a:ea typeface="Calibri"/>
                <a:cs typeface="Phetsarath OT"/>
              </a:rPr>
              <a:t>ພະລະສຶກສາ</a:t>
            </a:r>
            <a:endParaRPr lang="en-US" sz="2800" dirty="0">
              <a:ea typeface="Calibri"/>
              <a:cs typeface="Cordia New"/>
            </a:endParaRP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dirty="0" smtClean="0">
                <a:ea typeface="Calibri"/>
                <a:cs typeface="Phetsarath OT"/>
              </a:rPr>
              <a:t>-ໃຫ້ນັກສຶກສາເບິ່ງປຶ້ມ</a:t>
            </a:r>
            <a:r>
              <a:rPr lang="lo-LA" dirty="0">
                <a:ea typeface="Calibri"/>
                <a:cs typeface="Phetsarath OT"/>
              </a:rPr>
              <a:t>ຄູ່ມືຄູພະລະສຶກສາ ບົດທີ 11 ການແກວ່ງບານນ້ອຍໃສ່ເປົ້າດ້ວຍມືເບື້ອງດຽວ ( ໜ້າ 44 ) ໃຫ້ອ່ານເກນການປະເມີນ ແລ້ວສັງເກດນັກຮຽນ 3 ຄົນ ນັກຮຽນກ ,ນັກຮຽນ ຂ,ນັກຮຽນ ຄ ໂດຍການເບິ່ງວິດີໂອ ແລ້ວໃຫ້ຄະແນນນັກຮຽນຕາມເກນ</a:t>
            </a:r>
            <a:r>
              <a:rPr lang="lo-LA" dirty="0" smtClean="0">
                <a:ea typeface="Calibri"/>
                <a:cs typeface="Phetsarath OT"/>
              </a:rPr>
              <a:t>ນັ້ນ.</a:t>
            </a:r>
          </a:p>
          <a:p>
            <a:pPr marL="13462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o-LA" sz="2800" dirty="0">
                <a:ea typeface="Calibri"/>
                <a:cs typeface="Phetsarath OT"/>
              </a:rPr>
              <a:t> 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..\..\</a:t>
            </a:r>
            <a:r>
              <a:rPr lang="en-US" sz="2800" dirty="0" err="1" smtClean="0">
                <a:ea typeface="Calibri"/>
                <a:cs typeface="Phetsarath OT"/>
                <a:hlinkClick r:id="rId2" action="ppaction://hlinkfile"/>
              </a:rPr>
              <a:t>Bq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\Videos to support teacher training </a:t>
            </a:r>
            <a:r>
              <a:rPr lang="lo-LA" sz="2800" dirty="0" smtClean="0">
                <a:ea typeface="Calibri"/>
                <a:cs typeface="Phetsarath OT"/>
                <a:hlinkClick r:id="rId2" action="ppaction://hlinkfile"/>
              </a:rPr>
              <a:t>ວີ​ດີ​ໂອ​ປະ​ກອບ​ການ​ຝຶກ​ອົບ​ຮົມ​ຄູ\ບົດທີ 4 - ເຂົ້າໃຈການວັດປະເມີນຜົນ - ກິດຈະກຳ 3.</a:t>
            </a:r>
            <a:r>
              <a:rPr lang="en-US" sz="2800" dirty="0" smtClean="0">
                <a:ea typeface="Calibri"/>
                <a:cs typeface="Phetsarath OT"/>
                <a:hlinkClick r:id="rId2" action="ppaction://hlinkfile"/>
              </a:rPr>
              <a:t>mp4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08617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</TotalTime>
  <Words>2116</Words>
  <Application>Microsoft Office PowerPoint</Application>
  <PresentationFormat>On-screen Show (4:3)</PresentationFormat>
  <Paragraphs>129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         ວິຊາ ວັດ ແລະ ປະເມີນຜົນ</vt:lpstr>
      <vt:lpstr>                 ພາບລວມ</vt:lpstr>
      <vt:lpstr>                 ຜົນສໍາເລັດ</vt:lpstr>
      <vt:lpstr>ຄຳຖາມ</vt:lpstr>
      <vt:lpstr>ຄຳຖາມ</vt:lpstr>
      <vt:lpstr>ຄຳຕອບ</vt:lpstr>
      <vt:lpstr>PowerPoint Presentation</vt:lpstr>
      <vt:lpstr>PowerPoint Presentation</vt:lpstr>
      <vt:lpstr>ການນຳໃຊ້ເກນການປະເມີນ</vt:lpstr>
      <vt:lpstr>ຄຳຕອບ</vt:lpstr>
      <vt:lpstr>ວິຊາ ສິລະປະກຳ ແລະ ຫັດຖະກຳ</vt:lpstr>
      <vt:lpstr>ຄຳຕອບ</vt:lpstr>
      <vt:lpstr>ວິຊາ ຄຸນສົມບັດສຶກສາ</vt:lpstr>
      <vt:lpstr>ຄຳຕອບ</vt:lpstr>
      <vt:lpstr>ວິຊາ ວິທະຍາສາດ ແລະ ສິ່ງແວດລ້ອມ</vt:lpstr>
      <vt:lpstr>ຄຳຕອບ</vt:lpstr>
      <vt:lpstr>ວິຊາ ພາສາລາວ: ອ່ານ ແລະ ຂຽນ</vt:lpstr>
      <vt:lpstr>ຄຳຕອບ</vt:lpstr>
      <vt:lpstr>ວິຊາພາສາລາວ: ເວົ້າ ແລະ ຟັງ </vt:lpstr>
      <vt:lpstr>ຄຳຕອບ</vt:lpstr>
      <vt:lpstr>                          ສັງເກດ, ບັນທຶກ ແລະ ໃຫ້ຄະແນນ  </vt:lpstr>
      <vt:lpstr>ຄຳຕອບ</vt:lpstr>
      <vt:lpstr>ຄຳຕອບ</vt:lpstr>
      <vt:lpstr>                  ການໃຫ້ຄະແນນ</vt:lpstr>
      <vt:lpstr>                  ກໍລະນີສຶກສາ</vt:lpstr>
      <vt:lpstr>                    ຄໍາຕອບ</vt:lpstr>
      <vt:lpstr>                    ຄໍາຕອບ</vt:lpstr>
      <vt:lpstr>ຄໍາຕອບ</vt:lpstr>
      <vt:lpstr>ຂອບໃຈທີ່ຮັບຟັງ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Leu</cp:lastModifiedBy>
  <cp:revision>21</cp:revision>
  <dcterms:created xsi:type="dcterms:W3CDTF">2020-07-13T11:38:16Z</dcterms:created>
  <dcterms:modified xsi:type="dcterms:W3CDTF">2021-06-19T07:40:40Z</dcterms:modified>
</cp:coreProperties>
</file>