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1" r:id="rId4"/>
    <p:sldId id="269" r:id="rId5"/>
    <p:sldId id="262" r:id="rId6"/>
    <p:sldId id="263" r:id="rId7"/>
    <p:sldId id="264" r:id="rId8"/>
    <p:sldId id="265" r:id="rId9"/>
    <p:sldId id="266" r:id="rId10"/>
    <p:sldId id="270" r:id="rId11"/>
    <p:sldId id="258" r:id="rId12"/>
    <p:sldId id="259" r:id="rId13"/>
    <p:sldId id="260" r:id="rId14"/>
    <p:sldId id="267" r:id="rId15"/>
    <p:sldId id="268" r:id="rId16"/>
    <p:sldId id="2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8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4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5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7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8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1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3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6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C5CB6-EC98-4A31-B860-DCE223AC7834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52465-B1CF-48DA-83BB-957D8FE9C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4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ບົດທີ 6 ການວິເຄະຂໍ້ສອບແຕ່ລະຂໍ້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ຈຸດປະສົງ: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ວິເຄາະຂໍ້ສອບແຕ່ລະຂໍ້ຂອງຂໍ້ສອບແບບອີງກຸ່ມ.</a:t>
            </a: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   - ວິເຄາະຂໍ້ສອຍແຕ່ລະຂໍ້ຂອງຂໍ້ສອບແບບອີງເກນ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9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ການວິເຄາະຂໍ້ສອບແບບອັດຕະໄນ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ການວິເຄາະຂໍ້ສອບແບບອັດຕະໄນຍັງຄົງໃຊ້ຄ່າຄວາມຍາກງ່າຍ ແລະ ອຳນາດຈຳແນກເໜືອນກັບແບບທົດສອບເລືອກຕອບ ມີສູດການຄຳນວນຄ່າຄວາມຍາກງ່າຍ ແລະ ອຳນາດຈຳແນກ.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580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ການວິເຄາະຂໍ້ສອບແບບອີງເກນ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lo-LA" dirty="0" smtClean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ອີງ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ຈຸດປະສົງ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ຜູ້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ປ່ຽນ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ແປງ ຫຼື ບໍ່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ແນວ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ຂຶ້ນ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ຫຼື ຄື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ເກົ່າ ຫຼື ຂີ້ຮ້າຍ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ລົງ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b="1" dirty="0">
                <a:latin typeface="Phetsarath OT" pitchFamily="2" charset="0"/>
                <a:cs typeface="Phetsarath OT" pitchFamily="2" charset="0"/>
              </a:rPr>
              <a:t>ຂັ້ນ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ຕອນ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ວິ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ເຄາະ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ທົດ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ອີງ</a:t>
            </a:r>
            <a:r>
              <a:rPr lang="en-US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b="1" dirty="0">
                <a:latin typeface="Phetsarath OT" pitchFamily="2" charset="0"/>
                <a:cs typeface="Phetsarath OT" pitchFamily="2" charset="0"/>
              </a:rPr>
              <a:t>ເກນ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ກ່ອນ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( pretest )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ຈຸດປະສົງ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ດ້ານ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ພຶດຕິ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ກຳ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ທຸກ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2. 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ແລ້ວ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( Post test)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ຊຸດ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ກ່ອນ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.</a:t>
            </a:r>
          </a:p>
          <a:p>
            <a:pPr marL="0" lvl="0" indent="0">
              <a:buNone/>
            </a:pPr>
            <a:r>
              <a:rPr lang="lo-LA" dirty="0" smtClean="0">
                <a:latin typeface="Phetsarath OT" pitchFamily="2" charset="0"/>
                <a:cs typeface="Phetsarath OT" pitchFamily="2" charset="0"/>
              </a:rPr>
              <a:t>3. ນຳ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ຄັ້ງ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ປຽບທຽບ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ເພື່ອ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ເບິ່ງ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ຮູ້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ເພີ່ມ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ຂຶ້ນ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ພຽງ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ມູນ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ຄຳນວນ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ນີຄວາມ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( sensitivity to instructional effect ) “ s “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ສູດ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:</a:t>
            </a: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84835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 </a:t>
            </a: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ເຊິ່ງ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S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ດັດ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ນີຄວາມ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    </a:t>
            </a:r>
            <a:r>
              <a:rPr lang="en-US" dirty="0" smtClean="0">
                <a:latin typeface="Phetsarath OT" pitchFamily="2" charset="0"/>
                <a:cs typeface="Phetsarath OT" pitchFamily="2" charset="0"/>
              </a:rPr>
              <a:t>  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ຫຼັງ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ຮຽນການ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      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ຖືກ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ກ່ອນ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en-US" dirty="0">
                <a:latin typeface="Phetsarath OT" pitchFamily="2" charset="0"/>
                <a:cs typeface="Phetsarath OT" pitchFamily="2" charset="0"/>
              </a:rPr>
              <a:t>     T     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ແມ່ນ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ທັງ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ມົດ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ເຂົ້າ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ກ່ອນ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ແລະ ຫຼັງ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S 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ຄຳນວນ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ຢູ່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ລະຫວ່າງ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-1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ເຖິງ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1 </a:t>
            </a:r>
          </a:p>
          <a:p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 S 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ບວກ ຫຼື ມີຄ່າ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ແດງ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ໄວ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ຕໍ່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ຮຽນ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ສອນ</a:t>
            </a:r>
            <a:r>
              <a:rPr lang="en-US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ສູງ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462" y="2653496"/>
            <a:ext cx="228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811" y="3379485"/>
            <a:ext cx="209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24000"/>
            <a:ext cx="8191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878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ເກນທີ່ໃຊ້ໃນການຕັດສິນຄ່າດັດສະນີຄວາມໄວຂອງຂໍ້ສອບມີດັ່ງນີ້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320166"/>
              </p:ext>
            </p:extLst>
          </p:nvPr>
        </p:nvGraphicFramePr>
        <p:xfrm>
          <a:off x="2057400" y="2590800"/>
          <a:ext cx="4954270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0145"/>
                <a:gridCol w="2524125"/>
              </a:tblGrid>
              <a:tr h="2822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S</a:t>
                      </a:r>
                      <a:endParaRPr lang="en-US" sz="20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ລັກສະນະ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ຂໍ້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ສອບ</a:t>
                      </a:r>
                      <a:endParaRPr lang="en-US" sz="20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</a:tr>
              <a:tr h="207996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1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0,80 – 0,99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0,60 – 0,79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0,40 – 0,59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0,20 – 0,39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0,01 – 0,19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-1 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ຫາ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 0 </a:t>
                      </a:r>
                      <a:endParaRPr lang="en-US" sz="20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ດີ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ຫຼາຍ</a:t>
                      </a:r>
                      <a:endParaRPr lang="en-US" sz="20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ດີ</a:t>
                      </a:r>
                      <a:endParaRPr lang="en-US" sz="20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ຂ້ອນ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ຂ້າງ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ດີ</a:t>
                      </a:r>
                      <a:endParaRPr lang="en-US" sz="20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ດີ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ປານ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ກາງ</a:t>
                      </a:r>
                      <a:endParaRPr lang="en-US" sz="20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ພໍ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ໃຊ້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ໄດ້</a:t>
                      </a:r>
                      <a:endParaRPr lang="en-US" sz="20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ບໍ່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ດີ</a:t>
                      </a:r>
                      <a:endParaRPr lang="en-US" sz="20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ໃຊ້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ບໍ່</a:t>
                      </a:r>
                      <a:r>
                        <a:rPr lang="en-US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0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ໄດ້</a:t>
                      </a:r>
                      <a:endParaRPr lang="en-US" sz="20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362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 smtClean="0"/>
              <a:t>                   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2170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o-LA" dirty="0"/>
              <a:t> </a:t>
            </a:r>
            <a:r>
              <a:rPr lang="lo-LA" dirty="0" smtClean="0"/>
              <a:t>               </a:t>
            </a:r>
            <a:endParaRPr lang="lo-LA" dirty="0" smtClean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492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2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o-LA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1. ການວິເຄາະຂໍ້ສອບແບບອີງກຸ່ມ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dirty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dirty="0" smtClean="0">
                <a:latin typeface="Phetsarath OT" pitchFamily="2" charset="0"/>
                <a:cs typeface="Phetsarath OT" pitchFamily="2" charset="0"/>
              </a:rPr>
              <a:t>  ເປັນຂໍ້ສອບທີ່ໃຊ້ວັດເພື່ອສະຫຼຸບ ຫຼື ຕັດສິນຄວາມສາມາດຂອງນັກຮຽນເພື່ອຈຳແນກວ່າຜູ້ໃດເກັ່ງກວ່າກັນໂດຍປຽບທຽບກັບຄົນອື່ນໆໃນກຸ່ມທີ່ເຮັດການທົດສອບດ້ວຍກັນ. ຂໍ້ສອບແບບນີ້ແມ່ນໃຊ້ວັດເມື່ອສີ້ນສຸດການຮຽນໃນວິຊານັ້ນໆເຊັ່ນ: ສອບທ້າຍພາກ ຫຼື ທ້າຍປີ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9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ການວິເຄາະຂໍ້ສອບແບບປາລະໄນ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          </a:t>
            </a:r>
            <a:r>
              <a:rPr lang="lo-LA" sz="2400" b="1" dirty="0" smtClean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ວິ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ເຄາະ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ຄຸນສົມບັດ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ດັ່ງ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 smtClean="0">
                <a:latin typeface="Phetsarath OT" pitchFamily="2" charset="0"/>
                <a:cs typeface="Phetsarath OT" pitchFamily="2" charset="0"/>
              </a:rPr>
              <a:t>ນີ້</a:t>
            </a:r>
            <a:endParaRPr lang="en-US" sz="2400" b="1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1. 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ປາລະ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ໄນ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ຕອບ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2. 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ແຕ່ລະ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ເທົ່າ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ກັນ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3. ມີ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ຖືກ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ໜຶ່ງ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ຕອບ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4.ການ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ກວດ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ຖ້າ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ຖືກ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ເຕັມ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ແລະ ຕອບ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ຜິດ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 0</a:t>
            </a:r>
          </a:p>
          <a:p>
            <a:pPr marL="0" lv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5.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ທ້າຍ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ພາກຮຽນ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  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ຫຼື ທ້າຍ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ປີຮຽນ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   </a:t>
            </a:r>
            <a:r>
              <a:rPr lang="en-US" sz="2400" b="1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ນິກການ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ແບ່ງ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ວິ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ເຄາະ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b="1" dirty="0">
                <a:latin typeface="Phetsarath OT" pitchFamily="2" charset="0"/>
                <a:cs typeface="Phetsarath OT" pitchFamily="2" charset="0"/>
              </a:rPr>
              <a:t>ຄື</a:t>
            </a:r>
            <a:r>
              <a:rPr lang="en-US" sz="2400" b="1" dirty="0">
                <a:latin typeface="Phetsarath OT" pitchFamily="2" charset="0"/>
                <a:cs typeface="Phetsarath OT" pitchFamily="2" charset="0"/>
              </a:rPr>
              <a:t>​:</a:t>
            </a:r>
          </a:p>
          <a:p>
            <a:pPr marL="0" lv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    - 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ນິກ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 50% ( 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ແບ່ງ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ສຸູງ ກຸ່ມ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ເທົ່າ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 )</a:t>
            </a:r>
          </a:p>
          <a:p>
            <a:pPr marL="0" lv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    - 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ນິກ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 33% ( 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ແບ່ງ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 33% )</a:t>
            </a:r>
          </a:p>
          <a:p>
            <a:pPr marL="0" lvl="0" indent="0">
              <a:buNone/>
            </a:pPr>
            <a:r>
              <a:rPr lang="lo-LA" sz="2400" dirty="0" smtClean="0">
                <a:latin typeface="Phetsarath OT" pitchFamily="2" charset="0"/>
                <a:cs typeface="Phetsarath OT" pitchFamily="2" charset="0"/>
              </a:rPr>
              <a:t>         - 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ນິກ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 27% 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ແບ່ງ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-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sz="2400" dirty="0">
                <a:latin typeface="Phetsarath OT" pitchFamily="2" charset="0"/>
                <a:cs typeface="Phetsarath OT" pitchFamily="2" charset="0"/>
              </a:rPr>
              <a:t> 27</a:t>
            </a:r>
            <a:r>
              <a:rPr lang="en-US" sz="2400" dirty="0" smtClean="0">
                <a:latin typeface="Phetsarath OT" pitchFamily="2" charset="0"/>
                <a:cs typeface="Phetsarath OT" pitchFamily="2" charset="0"/>
              </a:rPr>
              <a:t>%)</a:t>
            </a:r>
            <a:endParaRPr lang="en-US" sz="2400" dirty="0">
              <a:latin typeface="Phetsarath OT" pitchFamily="2" charset="0"/>
              <a:cs typeface="Phetsarath O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4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ນິກ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ວິ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ເຄາະ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ບໍ່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ກົດ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ແນ່ນອນ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ຕາຍ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ເຊິ່ງ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ເຄີຍ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ປະຕິບັດ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ກັນ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​: </a:t>
            </a:r>
          </a:p>
          <a:p>
            <a:pPr marL="0" lvl="0" indent="0">
              <a:buNone/>
            </a:pP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 ຖ້າ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1 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ນິກ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50%</a:t>
            </a:r>
          </a:p>
          <a:p>
            <a:pPr marL="0" lvl="0" indent="0">
              <a:buNone/>
            </a:pP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 ຖ້າ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2 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ຫ້ອງ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ນິກ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33%</a:t>
            </a:r>
          </a:p>
          <a:p>
            <a:pPr marL="0" lvl="0" indent="0">
              <a:buNone/>
            </a:pPr>
            <a:r>
              <a:rPr lang="lo-LA" sz="2400" dirty="0" smtClean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          - ຖ້າ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100 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ຂຶ້ນ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ນິກ</a:t>
            </a:r>
            <a:r>
              <a:rPr lang="en-US" sz="2400" dirty="0">
                <a:solidFill>
                  <a:prstClr val="black"/>
                </a:solidFill>
                <a:latin typeface="Phetsarath OT" pitchFamily="2" charset="0"/>
                <a:cs typeface="Phetsarath OT" pitchFamily="2" charset="0"/>
              </a:rPr>
              <a:t> 27%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3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600" dirty="0" smtClean="0">
                <a:latin typeface="Phetsarath OT" pitchFamily="2" charset="0"/>
                <a:cs typeface="Phetsarath OT" pitchFamily="2" charset="0"/>
              </a:rPr>
              <a:t>ຂັ້ນຕອນໃນການວິເຄາະຂໍ້ສອບ</a:t>
            </a:r>
            <a:endParaRPr lang="en-US" sz="36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1. ກວດ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ເຈ້ຍ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ໃຫ້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ແນນ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2. ລຽງ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ເຈ້ຍ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ສຸດ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ຫາ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ສຸດ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pPr marL="0" lvl="0" indent="0">
              <a:buNone/>
            </a:pP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3.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ແບ່ງ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ເຈ້ຍ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2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ຄື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: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ສຸດ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(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)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ແນນ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(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)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ນິກທີ່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: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ກໍລະນີ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ມີ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ເຂົ້າ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80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ເທັກ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ນິກ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33%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ໄດ້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2600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 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                           ຄົນ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2600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26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26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ຄົນ</a:t>
            </a:r>
            <a:endParaRPr lang="en-US" sz="2600" dirty="0">
              <a:latin typeface="Phetsarath OT" pitchFamily="2" charset="0"/>
              <a:cs typeface="Phetsarath OT" pitchFamily="2" charset="0"/>
            </a:endParaRPr>
          </a:p>
          <a:p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ນັ້ນ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ເວລາ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ວິ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ເຄາະ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ເທິງ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ລົງ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26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ແມ່ນກຸ່ມ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ນັບ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ຂຶ້ນ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ເທິງ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26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ໃບ ສ່ວນ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ເຫຼືອ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ອອກ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ບໍ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ຕ້ອງ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​ 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ວິ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 smtClean="0">
                <a:latin typeface="Phetsarath OT" pitchFamily="2" charset="0"/>
                <a:cs typeface="Phetsarath OT" pitchFamily="2" charset="0"/>
              </a:rPr>
              <a:t>ເຄາະ</a:t>
            </a:r>
            <a:endParaRPr lang="lo-LA" sz="26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4.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ເຈ້ຍຄຳ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ໂດຍ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ເອົາ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ເຈ້ຍ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ຄຳ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ຕອບ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 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ຂຶ້ນ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ເທື່ອ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ເບິ່ງ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ວ່າ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,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ເຮັດ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ແບບ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 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ຈົນ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ມົດ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ທຸກ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ແລະ ຄົບ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ທຸກ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ຄົນ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ແລ້ວ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ລວມຄວາມ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ຖີ່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</a:t>
            </a:r>
            <a:r>
              <a:rPr lang="en-US" sz="2600" dirty="0" smtClean="0">
                <a:latin typeface="Phetsarath OT" pitchFamily="2" charset="0"/>
                <a:cs typeface="Phetsarath OT" pitchFamily="2" charset="0"/>
              </a:rPr>
              <a:t>​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ລະ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ແຕ່ລະ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ກໍ່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ປະຕິບັດ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ເຊັ່ນ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ດຽວ</a:t>
            </a:r>
            <a:r>
              <a:rPr lang="en-US" sz="26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600" dirty="0">
                <a:latin typeface="Phetsarath OT" pitchFamily="2" charset="0"/>
                <a:cs typeface="Phetsarath OT" pitchFamily="2" charset="0"/>
              </a:rPr>
              <a:t>ກັ</a:t>
            </a:r>
            <a:r>
              <a:rPr lang="lo-LA" dirty="0">
                <a:latin typeface="Phetsarath OT" pitchFamily="2" charset="0"/>
                <a:cs typeface="Phetsarath OT" pitchFamily="2" charset="0"/>
              </a:rPr>
              <a:t>ນ</a:t>
            </a:r>
            <a:endParaRPr lang="en-US" dirty="0">
              <a:latin typeface="Phetsarath OT" pitchFamily="2" charset="0"/>
              <a:cs typeface="Phetsarath OT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25279"/>
            <a:ext cx="8096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50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Phetsarath OT" pitchFamily="2" charset="0"/>
                <a:cs typeface="Phetsarath OT" pitchFamily="2" charset="0"/>
              </a:rPr>
              <a:t>5.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ຈາກ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ເລກ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ໄດ້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 4 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ນຳ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ມາ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ຄຳນວນ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ຍາກ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ງ່າຍ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, 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ອຳນາດ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ຈຳ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ແນ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ກ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ແລະ ປະສິດທິພາບ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ລວງ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ເປັນ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ລາຍ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 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ເຊິ່ງຈະ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ສະ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ເໜີ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ສູດ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ຕ່າງໆ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ຕໍ່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ໄປ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ນີ້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 :</a:t>
            </a:r>
          </a:p>
          <a:p>
            <a:pPr marL="0" indent="0">
              <a:buNone/>
            </a:pPr>
            <a:r>
              <a:rPr lang="en-US" sz="2000" dirty="0">
                <a:latin typeface="Phetsarath OT" pitchFamily="2" charset="0"/>
                <a:cs typeface="Phetsarath OT" pitchFamily="2" charset="0"/>
              </a:rPr>
              <a:t>6. 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ຕີ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ໝາຍ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ຜົນ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ວິ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ເຄາະ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ສອບ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pPr lvl="0"/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ຄຳນວນ</a:t>
            </a:r>
            <a:r>
              <a:rPr lang="en-US" sz="2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sz="2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ຍາກ</a:t>
            </a:r>
            <a:r>
              <a:rPr lang="en-US" sz="2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ງ່າຍ</a:t>
            </a:r>
            <a:r>
              <a:rPr lang="en-US" sz="2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000" b="1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b="1" dirty="0">
                <a:latin typeface="Phetsarath OT" pitchFamily="2" charset="0"/>
                <a:cs typeface="Phetsarath OT" pitchFamily="2" charset="0"/>
              </a:rPr>
              <a:t>ສອບ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lo-LA" sz="2000" dirty="0">
                <a:latin typeface="Phetsarath OT" pitchFamily="2" charset="0"/>
                <a:cs typeface="Phetsarath OT" pitchFamily="2" charset="0"/>
              </a:rPr>
              <a:t>ສູດ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ຍາກ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ງ່າຍ 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Phetsarath OT" pitchFamily="2" charset="0"/>
                <a:cs typeface="Phetsarath OT" pitchFamily="2" charset="0"/>
              </a:rPr>
              <a:t>P  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ຄ່າ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ຍາກ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Phetsarath OT" pitchFamily="2" charset="0"/>
                <a:cs typeface="Phetsarath OT" pitchFamily="2" charset="0"/>
              </a:rPr>
              <a:t>H  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ສູງ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ນັ້ນ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Phetsarath OT" pitchFamily="2" charset="0"/>
                <a:cs typeface="Phetsarath OT" pitchFamily="2" charset="0"/>
              </a:rPr>
              <a:t>L  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ຕໍ່າ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ຕົວ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ເລືອກ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ນັ້ນ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Phetsarath OT" pitchFamily="2" charset="0"/>
                <a:cs typeface="Phetsarath OT" pitchFamily="2" charset="0"/>
              </a:rPr>
              <a:t>N  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ຈຳນວນ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ນັກຮຽນ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ກຸ່ມ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ສູງ ຫຼື ກຸ່ມ</a:t>
            </a:r>
            <a:r>
              <a:rPr lang="en-US" sz="20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000" dirty="0">
                <a:latin typeface="Phetsarath OT" pitchFamily="2" charset="0"/>
                <a:cs typeface="Phetsarath OT" pitchFamily="2" charset="0"/>
              </a:rPr>
              <a:t>ຕໍ່າ</a:t>
            </a:r>
            <a:endParaRPr lang="en-US" sz="2000" dirty="0">
              <a:latin typeface="Phetsarath OT" pitchFamily="2" charset="0"/>
              <a:cs typeface="Phetsarath OT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80320"/>
            <a:ext cx="723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17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o-LA" sz="2700" dirty="0">
                <a:latin typeface="Phetsarath OT" pitchFamily="2" charset="0"/>
                <a:cs typeface="Phetsarath OT" pitchFamily="2" charset="0"/>
              </a:rPr>
              <a:t>ເກນ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ທີ່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ໃຊ້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ໃນ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ການ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ຕັດສິນ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ລະດັບ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ຄວາມ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ຍາກ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ງ່າຍ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ຂອງ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ຂໍ້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>​</a:t>
            </a:r>
            <a:r>
              <a:rPr lang="lo-LA" sz="2700" dirty="0">
                <a:latin typeface="Phetsarath OT" pitchFamily="2" charset="0"/>
                <a:cs typeface="Phetsarath OT" pitchFamily="2" charset="0"/>
              </a:rPr>
              <a:t>ສອບ</a:t>
            </a:r>
            <a:r>
              <a:rPr lang="en-US" sz="2700" dirty="0">
                <a:latin typeface="Phetsarath OT" pitchFamily="2" charset="0"/>
                <a:cs typeface="Phetsarath OT" pitchFamily="2" charset="0"/>
              </a:rPr>
              <a:t/>
            </a:r>
            <a:br>
              <a:rPr lang="en-US" sz="2700" dirty="0">
                <a:latin typeface="Phetsarath OT" pitchFamily="2" charset="0"/>
                <a:cs typeface="Phetsarath OT" pitchFamily="2" charset="0"/>
              </a:rPr>
            </a:br>
            <a:r>
              <a:rPr lang="en-US" dirty="0"/>
              <a:t>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    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261065"/>
              </p:ext>
            </p:extLst>
          </p:nvPr>
        </p:nvGraphicFramePr>
        <p:xfrm>
          <a:off x="1371600" y="1676400"/>
          <a:ext cx="6248400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/>
                <a:gridCol w="32004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ລະດັບ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ຄວາມ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ຍາກ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ງ່າຍ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 P</a:t>
                      </a:r>
                      <a:endParaRPr lang="en-US" sz="24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ການ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ຕີ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ຄວາມ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ໝາຍ</a:t>
                      </a:r>
                      <a:endParaRPr lang="en-US" sz="24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0,81 – 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0,61 – 0,80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0,40 – 0,60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0,20 – 0,59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0,00 – 0,19 </a:t>
                      </a:r>
                      <a:endParaRPr lang="en-US" sz="24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ງ່າຍ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ຫຼາຍ</a:t>
                      </a:r>
                      <a:endParaRPr lang="en-US" sz="24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ຂ້ອນ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ຂ້າງ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ງ່າຍ</a:t>
                      </a:r>
                      <a:endParaRPr lang="en-US" sz="24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ປານ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ກາງ</a:t>
                      </a:r>
                      <a:endParaRPr lang="en-US" sz="24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ຂ້ອນ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ຂ້າງ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ຍາກ</a:t>
                      </a:r>
                      <a:endParaRPr lang="en-US" sz="24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ຍາກ</a:t>
                      </a:r>
                      <a:r>
                        <a:rPr lang="en-US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24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ຫຼາຍ</a:t>
                      </a:r>
                      <a:endParaRPr lang="en-US" sz="24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93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2800" dirty="0" smtClean="0">
                <a:latin typeface="Phetsarath OT" pitchFamily="2" charset="0"/>
                <a:cs typeface="Phetsarath OT" pitchFamily="2" charset="0"/>
              </a:rPr>
              <a:t>ການຄຳນວນຄ່າຂອງອຳນາດຈຳແນກຂອງຂໍ້ສອບ</a:t>
            </a:r>
            <a:endParaRPr lang="en-US" sz="2800" dirty="0">
              <a:latin typeface="Phetsarath OT" pitchFamily="2" charset="0"/>
              <a:cs typeface="Phetsarath OT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ສູດ</a:t>
            </a:r>
          </a:p>
          <a:p>
            <a:endParaRPr lang="lo-LA" sz="1800" dirty="0">
              <a:latin typeface="Phetsarath OT" pitchFamily="2" charset="0"/>
              <a:cs typeface="Phetsarath OT" pitchFamily="2" charset="0"/>
            </a:endParaRPr>
          </a:p>
          <a:p>
            <a:r>
              <a:rPr lang="en-US" sz="1800" dirty="0">
                <a:latin typeface="Phetsarath OT" pitchFamily="2" charset="0"/>
                <a:cs typeface="Phetsarath OT" pitchFamily="2" charset="0"/>
              </a:rPr>
              <a:t>r</a:t>
            </a:r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 ແມ່ນອໍານາດຈໍາແນກຂອງຂໍ້ສອບ</a:t>
            </a:r>
            <a:endParaRPr lang="en-US" sz="1800" dirty="0" smtClean="0">
              <a:latin typeface="Phetsarath OT" pitchFamily="2" charset="0"/>
              <a:cs typeface="Phetsarath OT" pitchFamily="2" charset="0"/>
            </a:endParaRPr>
          </a:p>
          <a:p>
            <a:r>
              <a:rPr lang="lo-LA" sz="1800" dirty="0" smtClean="0">
                <a:latin typeface="Phetsarath OT" pitchFamily="2" charset="0"/>
                <a:cs typeface="Phetsarath OT" pitchFamily="2" charset="0"/>
              </a:rPr>
              <a:t>ເກນທີ່ໃຊ້ເຂົ້າໃນການຕັດສິນຄ່າອຳນາດຈຳແນກທີ່ເປັນຈຳນວນຂອງຂໍ້ສອບ</a:t>
            </a:r>
          </a:p>
          <a:p>
            <a:endParaRPr lang="en-US" sz="1800" dirty="0">
              <a:latin typeface="Phetsarath OT" pitchFamily="2" charset="0"/>
              <a:cs typeface="Phetsarath OT" pitchFamily="2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685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383666"/>
              </p:ext>
            </p:extLst>
          </p:nvPr>
        </p:nvGraphicFramePr>
        <p:xfrm>
          <a:off x="1871662" y="3021932"/>
          <a:ext cx="5400675" cy="2388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5415"/>
                <a:gridCol w="2715260"/>
              </a:tblGrid>
              <a:tr h="2842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ຄ່າ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ອຳນາດ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ຈຳ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ແນ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 r</a:t>
                      </a:r>
                      <a:endParaRPr lang="en-US" sz="16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ການ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ຕີ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ຄວາມ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ໝາຍ</a:t>
                      </a:r>
                      <a:endParaRPr lang="en-US" sz="16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</a:tr>
              <a:tr h="2104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0,01 – 0,19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0,20 – 0,39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0,40 – 0,59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0,60 – 0,79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0,80 – 0,99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1 </a:t>
                      </a:r>
                      <a:endParaRPr lang="en-US" sz="160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ບໍ່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ມີ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ອຳນາດ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ຈຳ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ແນ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</a:t>
                      </a:r>
                      <a:endParaRPr lang="en-US" sz="16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600" dirty="0" smtClean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ອໍານາດ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ຈຳ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ແນ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ກຕໍ່າ</a:t>
                      </a:r>
                      <a:endParaRPr lang="en-US" sz="16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ອຳນາດ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ຈຳ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ແນ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ກຂ້ອນ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ຂ້າງ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ຕໍ່າ</a:t>
                      </a:r>
                      <a:endParaRPr lang="en-US" sz="16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ອຳນາດ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ຈຳ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ແນ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ກປານ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ກາງ</a:t>
                      </a:r>
                      <a:endParaRPr lang="en-US" sz="16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ອຳນາດ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ຈຳ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ແນ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ກຂ້ອນ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ຂ້າງ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ສູງ</a:t>
                      </a:r>
                      <a:endParaRPr lang="en-US" sz="16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ອຳນາດ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ຈຳ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ແນ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ກສູງ</a:t>
                      </a:r>
                      <a:endParaRPr lang="en-US" sz="1600" dirty="0">
                        <a:effectLst/>
                        <a:latin typeface="Phetsarath OT" pitchFamily="2" charset="0"/>
                        <a:cs typeface="Phetsarath OT" pitchFamily="2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ອຳນາດ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ຈຳ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ແນ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ກສູງ</a:t>
                      </a:r>
                      <a:r>
                        <a:rPr lang="en-US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​</a:t>
                      </a:r>
                      <a:r>
                        <a:rPr lang="lo-LA" sz="1600" dirty="0">
                          <a:effectLst/>
                          <a:latin typeface="Phetsarath OT" pitchFamily="2" charset="0"/>
                          <a:cs typeface="Phetsarath OT" pitchFamily="2" charset="0"/>
                        </a:rPr>
                        <a:t>ຫຼາຍ</a:t>
                      </a:r>
                      <a:endParaRPr lang="en-US" sz="1600" dirty="0">
                        <a:effectLst/>
                        <a:latin typeface="Phetsarath OT" pitchFamily="2" charset="0"/>
                        <a:ea typeface="MS Mincho"/>
                        <a:cs typeface="Phetsarath OT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90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o-LA" sz="3200" dirty="0" smtClean="0">
                <a:latin typeface="Phetsarath OT" pitchFamily="2" charset="0"/>
                <a:cs typeface="Phetsarath OT" pitchFamily="2" charset="0"/>
              </a:rPr>
              <a:t>ການຄຳນວນຫາປະສິດຕິພາບຂອງຕົວລວງ</a:t>
            </a:r>
            <a:endParaRPr lang="en-US" sz="3200" dirty="0">
              <a:latin typeface="Phetsarath OT" pitchFamily="2" charset="0"/>
              <a:cs typeface="Phetsarath OT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>
                    <a:latin typeface="Phetsarath OT" pitchFamily="2" charset="0"/>
                    <a:cs typeface="Phetsarath OT" pitchFamily="2" charset="0"/>
                  </a:rPr>
                  <a:t>-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ໃຫ້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ເບິ່ງ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ຄ່າ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P 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ແລະ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 r 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ຂອງ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ຕົວ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ລວງ</a:t>
                </a:r>
                <a:endParaRPr lang="en-US" sz="2800" dirty="0">
                  <a:latin typeface="Phetsarath OT" pitchFamily="2" charset="0"/>
                  <a:cs typeface="Phetsarath OT" pitchFamily="2" charset="0"/>
                </a:endParaRPr>
              </a:p>
              <a:p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  </a:t>
                </a:r>
                <a:r>
                  <a:rPr lang="lo-LA" sz="2800" dirty="0" smtClean="0">
                    <a:latin typeface="Phetsarath OT" pitchFamily="2" charset="0"/>
                    <a:cs typeface="Phetsarath OT" pitchFamily="2" charset="0"/>
                  </a:rPr>
                  <a:t>ຖ້າ </a:t>
                </a:r>
                <a:r>
                  <a:rPr lang="en-US" sz="2800" dirty="0" smtClean="0">
                    <a:latin typeface="Phetsarath OT" pitchFamily="2" charset="0"/>
                    <a:cs typeface="Phetsarath OT" pitchFamily="2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  <a:cs typeface="Phetsarath OT" pitchFamily="2" charset="0"/>
                      </a:rPr>
                      <m:t>≥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Phetsarath OT" pitchFamily="2" charset="0"/>
                      </a:rPr>
                      <m:t>0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Phetsarath OT" pitchFamily="2" charset="0"/>
                      </a:rPr>
                      <m:t>.</m:t>
                    </m:r>
                    <m:r>
                      <a:rPr lang="en-US" sz="2800" b="0" i="1" smtClean="0">
                        <a:latin typeface="Cambria Math"/>
                        <a:ea typeface="Cambria Math"/>
                        <a:cs typeface="Phetsarath OT" pitchFamily="2" charset="0"/>
                      </a:rPr>
                      <m:t>05</m:t>
                    </m:r>
                  </m:oMath>
                </a14:m>
                <a:r>
                  <a:rPr lang="en-US" sz="2800" dirty="0" smtClean="0">
                    <a:latin typeface="Phetsarath OT" pitchFamily="2" charset="0"/>
                    <a:cs typeface="Phetsarath OT" pitchFamily="2" charset="0"/>
                  </a:rPr>
                  <a:t> 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ແລະ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  r 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ເປັນ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ຄ່າ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ລົບ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( - ) 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ຖື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ວ່າ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ເປັນ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ຕົວ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ລວງ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ທີ່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ມີ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ປະສິດ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ຕິ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ພາບ ຖ້າ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ບໍ່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ໄດ້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ຕາມ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ເກນ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ນີ້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ຕົວ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ລວງ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ຄວນ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ປັບປຸງ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ໃໝ່</a:t>
                </a:r>
                <a:endParaRPr lang="en-US" sz="2800" dirty="0">
                  <a:latin typeface="Phetsarath OT" pitchFamily="2" charset="0"/>
                  <a:cs typeface="Phetsarath OT" pitchFamily="2" charset="0"/>
                </a:endParaRPr>
              </a:p>
              <a:p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ສະຫຼຸບ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ແລ້ວ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ວ່າ</a:t>
                </a:r>
                <a:r>
                  <a:rPr lang="en-US" sz="2800" dirty="0" smtClean="0">
                    <a:latin typeface="Phetsarath OT" pitchFamily="2" charset="0"/>
                    <a:cs typeface="Phetsarath OT" pitchFamily="2" charset="0"/>
                  </a:rPr>
                  <a:t>:</a:t>
                </a:r>
                <a:endParaRPr lang="lo-LA" sz="2800" dirty="0" smtClean="0">
                  <a:latin typeface="Phetsarath OT" pitchFamily="2" charset="0"/>
                  <a:cs typeface="Phetsarath OT" pitchFamily="2" charset="0"/>
                </a:endParaRPr>
              </a:p>
              <a:p>
                <a:r>
                  <a:rPr lang="lo-LA" sz="2800" dirty="0" smtClean="0">
                    <a:latin typeface="Phetsarath OT" pitchFamily="2" charset="0"/>
                    <a:cs typeface="Phetsarath OT" pitchFamily="2" charset="0"/>
                  </a:rPr>
                  <a:t>ການ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ຄຳນວນ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ຫາ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ຄ່າ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ຄວາມ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ຍາກ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ງ່າຍ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ແລະ ອຳນາດ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ຈຳ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ກຂອງ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ຂໍ້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ສອບ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ແຕ່ລະ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ຂໍ້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ສອບ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ນັ້ນ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ແມ່ນ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ໃຫ້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ເອົາ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ຄ່າ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H  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ແລະ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 L 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ຂອງ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ຕົວ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ເລືອກ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ຖືກ</a:t>
                </a:r>
                <a:r>
                  <a:rPr lang="en-US" sz="2800" dirty="0" smtClean="0">
                    <a:latin typeface="Phetsarath OT" pitchFamily="2" charset="0"/>
                    <a:cs typeface="Phetsarath OT" pitchFamily="2" charset="0"/>
                  </a:rPr>
                  <a:t>.</a:t>
                </a:r>
                <a:endParaRPr lang="lo-LA" sz="2800" dirty="0" smtClean="0">
                  <a:latin typeface="Phetsarath OT" pitchFamily="2" charset="0"/>
                  <a:cs typeface="Phetsarath OT" pitchFamily="2" charset="0"/>
                </a:endParaRPr>
              </a:p>
              <a:p>
                <a:pPr marL="0" indent="0">
                  <a:buNone/>
                </a:pPr>
                <a:r>
                  <a:rPr lang="lo-LA" sz="2800" dirty="0" smtClean="0">
                    <a:latin typeface="Phetsarath OT" pitchFamily="2" charset="0"/>
                    <a:cs typeface="Phetsarath OT" pitchFamily="2" charset="0"/>
                  </a:rPr>
                  <a:t>ຂໍ້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ສອບ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ທີ່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ໃຊ້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ໄດ້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ຕ້ອງ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ເບິ່ງ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ຄ່າ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P 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ແລະ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 r  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ຂອງ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ຕົວ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ຖືກ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ຄື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: P = 0,20 – 0,80 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ແລະ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 r =0,20 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ຂຶ້ນ</a:t>
                </a:r>
                <a:r>
                  <a:rPr lang="en-US" sz="2800" dirty="0">
                    <a:latin typeface="Phetsarath OT" pitchFamily="2" charset="0"/>
                    <a:cs typeface="Phetsarath OT" pitchFamily="2" charset="0"/>
                  </a:rPr>
                  <a:t>​</a:t>
                </a:r>
                <a:r>
                  <a:rPr lang="lo-LA" sz="2800" dirty="0">
                    <a:latin typeface="Phetsarath OT" pitchFamily="2" charset="0"/>
                    <a:cs typeface="Phetsarath OT" pitchFamily="2" charset="0"/>
                  </a:rPr>
                  <a:t>ໄປ</a:t>
                </a:r>
                <a:endParaRPr lang="en-US" sz="2800" dirty="0">
                  <a:latin typeface="Phetsarath OT" pitchFamily="2" charset="0"/>
                  <a:cs typeface="Phetsarath OT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887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12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2000</Words>
  <Application>Microsoft Office PowerPoint</Application>
  <PresentationFormat>On-screen Show (4:3)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ບົດທີ 6 ການວິເຄະຂໍ້ສອບແຕ່ລະຂໍ້</vt:lpstr>
      <vt:lpstr> 1. ການວິເຄາະຂໍ້ສອບແບບອີງກຸ່ມ</vt:lpstr>
      <vt:lpstr>ການວິເຄາະຂໍ້ສອບແບບປາລະໄນ</vt:lpstr>
      <vt:lpstr>PowerPoint Presentation</vt:lpstr>
      <vt:lpstr>ຂັ້ນຕອນໃນການວິເຄາະຂໍ້ສອບ</vt:lpstr>
      <vt:lpstr>PowerPoint Presentation</vt:lpstr>
      <vt:lpstr>ເກນ​ທີ່​​ໃຊ້​ໃນ​ການ​ຕັດສິນ​ລະດັບ​ຄວາມ​ຍາກ​ງ່າຍ​ຂອງ​ຂໍ້​ສອບ       </vt:lpstr>
      <vt:lpstr>ການຄຳນວນຄ່າຂອງອຳນາດຈຳແນກຂອງຂໍ້ສອບ</vt:lpstr>
      <vt:lpstr>ການຄຳນວນຫາປະສິດຕິພາບຂອງຕົວລວງ</vt:lpstr>
      <vt:lpstr>ການວິເຄາະຂໍ້ສອບແບບອັດຕະໄນ</vt:lpstr>
      <vt:lpstr>ການວິເຄາະຂໍ້ສອບແບບອີງເກນ</vt:lpstr>
      <vt:lpstr>PowerPoint Presentation</vt:lpstr>
      <vt:lpstr>ເກນທີ່ໃຊ້ໃນການຕັດສິນຄ່າດັດສະນີຄວາມໄວຂອງຂໍ້ສອບມີດັ່ງນີ້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Leu</dc:creator>
  <cp:lastModifiedBy>Leu</cp:lastModifiedBy>
  <cp:revision>18</cp:revision>
  <dcterms:created xsi:type="dcterms:W3CDTF">2016-06-24T11:14:14Z</dcterms:created>
  <dcterms:modified xsi:type="dcterms:W3CDTF">2021-06-19T07:19:44Z</dcterms:modified>
</cp:coreProperties>
</file>