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63" r:id="rId16"/>
    <p:sldId id="25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CD7B-3CBE-4085-8A09-4D84F679232D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A455-BA58-4B08-A38E-AE2FC9AD8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55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CD7B-3CBE-4085-8A09-4D84F679232D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A455-BA58-4B08-A38E-AE2FC9AD8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6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CD7B-3CBE-4085-8A09-4D84F679232D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A455-BA58-4B08-A38E-AE2FC9AD8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97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CD7B-3CBE-4085-8A09-4D84F679232D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A455-BA58-4B08-A38E-AE2FC9AD8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06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CD7B-3CBE-4085-8A09-4D84F679232D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A455-BA58-4B08-A38E-AE2FC9AD8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4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CD7B-3CBE-4085-8A09-4D84F679232D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A455-BA58-4B08-A38E-AE2FC9AD8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4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CD7B-3CBE-4085-8A09-4D84F679232D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A455-BA58-4B08-A38E-AE2FC9AD8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18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CD7B-3CBE-4085-8A09-4D84F679232D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A455-BA58-4B08-A38E-AE2FC9AD8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72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CD7B-3CBE-4085-8A09-4D84F679232D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A455-BA58-4B08-A38E-AE2FC9AD8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717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CD7B-3CBE-4085-8A09-4D84F679232D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A455-BA58-4B08-A38E-AE2FC9AD8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97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CD7B-3CBE-4085-8A09-4D84F679232D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A455-BA58-4B08-A38E-AE2FC9AD8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246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CCD7B-3CBE-4085-8A09-4D84F679232D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6A455-BA58-4B08-A38E-AE2FC9AD8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88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ບົດທີ 5 ການວິເຄາະຫຼັກສູດ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ຈຸດປະສົງ :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- ຈຳແນກ ຈຸດປະສົງ ແລະ ປະໂຫຍດຂອງການວິເຄາະຫຼັກສູດ.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-  ວິເຄາະຫຼັກສູດເປັນແຕ່ລະວິຊາ ແລະ ແຕ່ລະບົດໄດ້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393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ການວິເຄາະຫຼັກສູດເປັນແຕ່ລະບົດ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ບາດກ້າວທີ 1 : ແຕ່ງຕັ້ງຄະນະກຳມະການວິເຄາະຫຼັກສູດ ເຊິ່ງປະກອບດ້ວຍຜູ້ທີ່ເຄີຍສອນ ຫຼື ມີຄວາມຮູ້ ແລະ ສົນໃຈໃນວິຊານັ້ນ.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ບາດກ້າວທີ 2: ໃຫ້ຄະນະກຳມະການຮ່ວມກັນຄົ້ນຄວ້າພິຈາລະນາເບິ່ງຈຸດປະສົງຂອງບົດນັ້ນໆ ວ່າມີຈຸດປະສົງຫຍັງແດ່ໃນການຮຽນ-ການສອນເນັ້ນໃຫ້ເກີດພຶດຕິກຳທາງດ້ານໃດແດ່ເຊັ່ນ: ດ້ານສະຕິປັນຍາດ້ານຈິດຕະພິໄສ ແລະ ດ້ານທັກສະພິໄສ ໂດຍສະເພາະດ້ານສະຕິປັນຍາເນັ້ນພຶດຕິກຳຍ່ອຍດ້ານໃດແດ່ ເຊັ່ນ: ຈື່ຈຳ, ເຂົ້າໃຈ,ນຳໃຊ້,ວິເຄາະ,ປະເມີນຜົນ, ປະດິດສ້າງ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45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ບາດກ້າວທີ 3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ເອົາຂໍ້ມູນທາງດ້ານສະຕິປັນຍາມາພິຈາລະນາເບິ່ງວ່າ ຖ້າຈະສ້າງຂໍ້ສອບຂອງແຕ່ລະຂໍ້ນັ້ນຄວນເນັ້ນພຶດຕິກຳຍ່ອຍ ທາງດ້ານໃດແດ່ໜ້ອຍ ຫຼາຍປານໃດແລ້ວບັນທຶກລົງໃນຕາຕະລາງ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980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ຕົວຢ່າງ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ການວິເຄາະຫຼັກສູດເປັນແຕ່ລະບົດ</a:t>
            </a:r>
          </a:p>
          <a:p>
            <a:pPr marL="0" indent="0">
              <a:buNone/>
            </a:pP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488159"/>
              </p:ext>
            </p:extLst>
          </p:nvPr>
        </p:nvGraphicFramePr>
        <p:xfrm>
          <a:off x="1371600" y="2514600"/>
          <a:ext cx="6515100" cy="3776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</a:tblGrid>
              <a:tr h="444500">
                <a:tc>
                  <a:txBody>
                    <a:bodyPr/>
                    <a:lstStyle/>
                    <a:p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ພຶດຕິກຳ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ຈື່ຈຳ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ເຂົ້າໃຈ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ນຳໃຊ້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ວິເຄາະ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ປະເມີນຜົນ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ປະດິດສ້າງ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ລວມ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ຄ້ອງການຕົວຈິງ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ຫົວຂໍ້ທີ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1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2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1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0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0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0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0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3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2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2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2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4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3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2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1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1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13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10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3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1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3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7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3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2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2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18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13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4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0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1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2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1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1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1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6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5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ລວມ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5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9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12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6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4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4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40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30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324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ບາດກ້າວທີ 4​: ດຳເນີນການຂຽນຂໍ້ສອບດ້ານສະຕິປັນຍາໄປຕາມຕາຕະລາງວິເຄາະໃນບາດກ້າວທີ 3 ເພາະຈະເຮັດໃຫ້ໄດ້ຂໍ້ສອບທີ່ມີປະສິດທິພາບສູງເພາະວ່າມັນຈະຄວບຄຸມເອົາທຸກເນື້ອໃນຂອງບົດ.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39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ປະໂຫຍດຂອງການວິເຄາະຫຼັກສູດ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-ຊ່ວຍໃຫ້ຜູ້ສອນແຕ່ງບົດສອນໄດ້ດີຂຶ້ນ ແລະ ຮູ້ວ່າຄວນຈະເນັ້ນພຶດຕິກຳທາງດ້ານໃດແດ່ເພາະວ່າການສອນບໍ່ແມ່ນພຽງແຕ່ເຮັດໃຫ້ນັກຮຽນມີຄວາມສາມາດສອບເສັງໄດ້ພຽງຢ່າງດຽວ.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-ພຶດຕິກຳດ້ານຈິດຕະພິໄສ ແລະ ດ້ານທັກສະພິໄສ ບໍ່ສາມາດໃຊ້ຂໍ້ສອບວັດໄດ້ ຄູຈະຕ້ອງເລືອກວິທີວັດໃຫ້ເໝາະສົມບາງເທື່ອຕ້ອງໃຊ້ເວລາວັດຜົນຕະຫຼອດພາກຮຽນ ຫຼື ຕະຫຼອດປີ.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-ຊ່ວຍໃນການກຳນົດອັດຕາສ່ວນຂອງຄະແນນລະຫວ່າງກາງພາກຮຽນ ແລະ ທ້າຍພາກຮຽນ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-ຊ່ວຍໃນການກຳນົດຈຳນວນຂໍ້ສອບເປັນແຕ່ລະວິຊາ ຫຼື ແຕ່ລະບົດໃຫ້ສອດຄ່ອງກັບພຶດຕິກຳດ້ານສະຕິປັນຍາ ແລະ ຈະເຮັດໃຫ້ເຮົາສາມາດອອກຂໍ້ສອບໄດ້ຄວບຄຸມກັບທຸກເນື້ອໃນຂອງບົດ ແລະ ເຮັດໃຫ້ຂໍ້ສອບມີຄຸນະພາບ.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900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474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26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ຈຸດປະສົງຂອງການວິເຄາະຫຼັກສູດ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ການວິເຄາະຫຼັກສູດ ແມ່ນການນໍາເອົາຫຼັກສູດມາພິຈາລະນາລາຍລະອຽດວ່າ ມີຈຸດປະສົງແນວໃດ ມີເນື້ອໃນຫຍັງແດ່ ຈະວາງແຜນການສອນແນວໃດ ຈະເຮັດໃຫ້ນັກຮຽນເກີດມີພຶດຕິກຳຫຍັງແດ່ 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ການວິເຄາະຫຼັກສູດ ຈະຕ້ອງໄດ້ຄໍານຶງເຖິງ 2 ພາກສ່ວນຄື ຈຸດປະສົງ ແລະ ເນື້ອໃນ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ການວິເຄາະຫຼັກສູດອອກເປັນ 2 ລັກສະນະຄື ການວິເຄາະຫຼັກສູດເປັນແຕ່ລະວິຊາ ແລະ ການວິເຄາະຫຼັກສູດເປັນແຕ່ລະບົດ.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660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ວິທີວິເຄາະຫຼັກສູດ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ບາດກ້າວທີ 1: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ແຕ່ງຕັ້ງຄະນະກຳມະການວິເຄາະຫຼັກສູດ ເຊິ່ງປະກອບດ້ວຍຜູ້ທີ່ເຄີຍສອນ ຫຼື ມີຄວາມຮູ້ ແລະ ສົນໃຈໃນວິຊານັ້ນ.</a:t>
            </a:r>
          </a:p>
          <a:p>
            <a:pPr marL="0" indent="0">
              <a:buNone/>
            </a:pP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ບາດກ້າວທີ 2: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ໃຫ້ຄະນະກຳມະການຮ່ວມກັນຄົ້ນຄວ້າພິຈາລະນາເບິ່ງຈຸດປະສົງຂອງວິຊານັ້ນໆ ວ່າມີຈຸດປະສົງຫຍັງແດ່ ໃນການຮຽນ-ການສອນ ເນັ້ນໃຫ້ເກີດພຶດຕິກຳທາງດ້ານໃດແດ່ເຊັ່ນ: ດ້ານສະຕິປັນຍາ, ດ້ານຈິດຕະພິໄສ ແລະ ດ້ານທັກສະພິໄສໂດຍສະເພາະ ດ້ານສະຕິປັນຍາເນັ້ນພຶດຕິກຳຍ່ອຍດ້ານໃດແດ່ເຊັ່ນ: ຈື່ຈຳ, ເຂົ້າໃຈ,ນຳໄປໃຊ້,ວິເຄາະ ປະເມີນຜົນ ແລະ ປະດິດສ້າງ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073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lo-LA" sz="3600" dirty="0" smtClean="0">
                <a:latin typeface="Phetsarath OT" pitchFamily="2" charset="0"/>
                <a:cs typeface="Phetsarath OT" pitchFamily="2" charset="0"/>
              </a:rPr>
              <a:t>ການວິເຄາະຫຼັກສູດ</a:t>
            </a:r>
            <a:endParaRPr lang="en-US" sz="36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791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ບາດກ້າວທີ 3: ເອົາຂໍ້ມູນທາງດ້ານສະຕິປັນຍາມາພິຈາລະນາເບິ່ງວ່າ ຖ້າຈະສ້າງຂໍ້ສອບແຕ່ລະບົດນັ້ນຄວນເນັ້ນພຶດຕິກຳຍ່ອຍທາງດ້ານໃດແດ່ ໝ້ອຍຫຼາຍປານໃດ ແລະ ສະແດງອອກໃນຮູບຂອງຄະແນນ ( ຄະແນນເຕັມ 10​) ຂໍ້ໃດມີຄວາມສຳຄັນຫຼາຍກໍໃຫ້ຄະແນນຫຼາຍ ແລະ ຫຼຸດລົງມາຕາມລໍາດັບ</a:t>
            </a:r>
          </a:p>
          <a:p>
            <a:pPr marL="0" indent="0">
              <a:buNone/>
            </a:pPr>
            <a:r>
              <a:rPr lang="lo-LA" sz="28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   ເພື່ອໃຫ້ການກໍານົດນໍ້າໜັກຄະແນນຂອງຜູ້ວິເຄາະໃນກຸ່ມດຽວກັນມີຄວາມມາດຖານດຽວກັນ ອາດກຳນົດຄ່າຂອງຄະແນນເພື່ອໃຊ້ຮ່ວມກັນດັ່ງນີ້:</a:t>
            </a:r>
          </a:p>
          <a:p>
            <a:pPr marL="0" indent="0">
              <a:buNone/>
            </a:pPr>
            <a:r>
              <a:rPr lang="lo-LA" sz="28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         ຄະແນນ 0 ໝາຍເຖິງ ເນື້ອໃນ ແລະ ພຶດຕິກໍານັ້ນບໍ່ມີຄວາມ</a:t>
            </a:r>
          </a:p>
          <a:p>
            <a:pPr marL="0" indent="0">
              <a:buNone/>
            </a:pPr>
            <a:r>
              <a:rPr lang="lo-LA" sz="28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                                   ຈຳເປັນທີ່ຈະຕ້ອງເນັ້ນ</a:t>
            </a:r>
          </a:p>
          <a:p>
            <a:pPr marL="0" indent="0">
              <a:buNone/>
            </a:pPr>
            <a:r>
              <a:rPr lang="lo-LA" sz="28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        ຄະແນນ  1-2  ໝາຍເຖິງ ເນື້ອໃນ ແລະ ພຶດຕິກໍານັ້ນມີນໍໍ້າໜັກ  </a:t>
            </a:r>
          </a:p>
          <a:p>
            <a:pPr marL="0" lvl="0" indent="0">
              <a:buNone/>
            </a:pPr>
            <a:r>
              <a:rPr lang="lo-LA" sz="28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        </a:t>
            </a:r>
            <a:r>
              <a:rPr lang="lo-LA" sz="28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ຄະແນນ  3-4 </a:t>
            </a:r>
            <a:r>
              <a:rPr lang="lo-LA" sz="28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ໝາຍເຖິງ ເນື້ອໃນ ແລະ ພຶດຕິກຳນັ້ນມີນໍໍ້າໜັກ  </a:t>
            </a:r>
          </a:p>
          <a:p>
            <a:pPr marL="0" lvl="0" indent="0">
              <a:buNone/>
            </a:pPr>
            <a:r>
              <a:rPr lang="lo-LA" sz="28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                         </a:t>
            </a:r>
            <a:r>
              <a:rPr lang="lo-LA" sz="28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ຄວາມສໍາຄັນຂ້ອນຂ້າງນ້ອຍ</a:t>
            </a:r>
            <a:endParaRPr lang="en-US" sz="2800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         </a:t>
            </a:r>
            <a:r>
              <a:rPr lang="lo-LA" sz="31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ຄະແນນ 5-6 </a:t>
            </a:r>
            <a:r>
              <a:rPr lang="lo-LA" sz="31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ໝາຍເຖິງ ເນື້ອໃນ ແລະ ພຶດຕິກຳນັ້ນມີນໍໍ້າໜັກ  </a:t>
            </a:r>
          </a:p>
          <a:p>
            <a:pPr marL="0" lvl="0" indent="0">
              <a:buNone/>
            </a:pPr>
            <a:r>
              <a:rPr lang="lo-LA" sz="31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                         ຄວາມ</a:t>
            </a:r>
            <a:r>
              <a:rPr lang="lo-LA" sz="31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ສຳຄັນປານກາງ</a:t>
            </a:r>
            <a:endParaRPr lang="en-US" sz="3100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         </a:t>
            </a:r>
            <a:r>
              <a:rPr lang="lo-LA" sz="34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ຄະແນນ 7-8 </a:t>
            </a:r>
            <a:r>
              <a:rPr lang="lo-LA" sz="3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ໝາຍເຖິງ ເນື້ອໃນ ແລະ ພຶດຕິກຳນັ້ນມີນໍໍ້າໜັກ  </a:t>
            </a:r>
          </a:p>
          <a:p>
            <a:pPr marL="0" lvl="0" indent="0">
              <a:buNone/>
            </a:pPr>
            <a:r>
              <a:rPr lang="lo-LA" sz="3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                         ຄວາມ</a:t>
            </a:r>
            <a:r>
              <a:rPr lang="lo-LA" sz="34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ສຳຄັນຂ້ອນຂ້າງຫຼາຍ</a:t>
            </a:r>
          </a:p>
          <a:p>
            <a:pPr marL="0" lvl="0" indent="0">
              <a:buNone/>
            </a:pPr>
            <a:r>
              <a:rPr lang="lo-LA" sz="3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34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ຄະແນນ 9-10 ໝາຍເຖິງ ເນື້ອໃນ ແລະ ພຶດຕິກຳນັ້ນມີນໍ້າໜັກຄວາມ</a:t>
            </a:r>
          </a:p>
          <a:p>
            <a:pPr marL="0" lvl="0" indent="0">
              <a:buNone/>
            </a:pPr>
            <a:r>
              <a:rPr lang="lo-LA" sz="3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34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                           ສໍາຄັນຫຼາຍ</a:t>
            </a:r>
          </a:p>
          <a:p>
            <a:pPr marL="0" lvl="0" indent="0">
              <a:buNone/>
            </a:pPr>
            <a:r>
              <a:rPr lang="lo-LA" sz="3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34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</a:t>
            </a:r>
            <a:endParaRPr lang="en-US" sz="3400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        </a:t>
            </a:r>
          </a:p>
          <a:p>
            <a:pPr marL="0" indent="0">
              <a:buNone/>
            </a:pPr>
            <a:endParaRPr lang="lo-LA" sz="2800" dirty="0" smtClean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endParaRPr lang="en-US" sz="28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698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ຕົວຢ່າງ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/>
              <a:t>             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ຮ່າງການວິເຄາະຫຼັກສູດເປັນແຕ່ລະວິຊາ</a:t>
            </a:r>
          </a:p>
          <a:p>
            <a:pPr marL="0" indent="0">
              <a:buNone/>
            </a:pP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818736"/>
              </p:ext>
            </p:extLst>
          </p:nvPr>
        </p:nvGraphicFramePr>
        <p:xfrm>
          <a:off x="762000" y="2133600"/>
          <a:ext cx="7848603" cy="440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067"/>
                <a:gridCol w="872067"/>
                <a:gridCol w="872067"/>
                <a:gridCol w="872067"/>
                <a:gridCol w="872067"/>
                <a:gridCol w="872067"/>
                <a:gridCol w="872067"/>
                <a:gridCol w="872067"/>
                <a:gridCol w="872067"/>
              </a:tblGrid>
              <a:tr h="370840">
                <a:tc>
                  <a:txBody>
                    <a:bodyPr/>
                    <a:lstStyle/>
                    <a:p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ພຶດຕິກຳ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ຈື່ຈຳ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ເຂົ້າໃຈ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ນຳໃຊ້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ວິເຄາະ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ປະເມີນຜົນ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ປະດິດສ້າງ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ລວມ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ລະດັບຄວາມສຳຄັນ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ບົດທີ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 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1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5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4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6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3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3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1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22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4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2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5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6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7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3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2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2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25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2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4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7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5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4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2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2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24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3</a:t>
                      </a:r>
                      <a:endParaRPr lang="lo-LA" dirty="0" smtClean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5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7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6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3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3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2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26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1</a:t>
                      </a:r>
                      <a:endParaRPr lang="lo-LA" dirty="0" smtClean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3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4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5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7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2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0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21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5</a:t>
                      </a:r>
                      <a:endParaRPr lang="lo-LA" dirty="0" smtClean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ລວມ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22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28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29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20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12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7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118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o-LA" dirty="0" smtClean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ລຳດັບຄວາມສຳຄັນ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3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2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1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4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5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6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o-LA" dirty="0" smtClean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0118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ວິທີວິເຄາະຫຼັກສູດ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lo-LA" dirty="0" smtClean="0">
                    <a:latin typeface="Phetsarath OT" pitchFamily="2" charset="0"/>
                    <a:cs typeface="Phetsarath OT" pitchFamily="2" charset="0"/>
                  </a:rPr>
                  <a:t>ບາດກ້າວທີ 4 : ເພື່ອເຮັດໃຫ້ການວິເຄາະພຶດຕິກຳໃນບາດກ້າວທີ 3 ໃຊ້ໄດ້ງ່າຍຈຶ່ງຕ້ອງປ່ຽນແປງຕາຕະລາງຄະແນນໃນບາດກ້າວທີ 3 ມາເປັນຕາຕະລາງຈຳນວນຂໍ້ສອບດັ່ງນີ້.</a:t>
                </a:r>
              </a:p>
              <a:p>
                <a:pPr marL="0" indent="0">
                  <a:buNone/>
                </a:pPr>
                <a:r>
                  <a:rPr lang="lo-LA" dirty="0" smtClean="0">
                    <a:latin typeface="Phetsarath OT" pitchFamily="2" charset="0"/>
                    <a:cs typeface="Phetsarath OT" pitchFamily="2" charset="0"/>
                  </a:rPr>
                  <a:t>ຕົວຢ່າງ: ຖ້າເຮົົາຕ້ອງການສ້າງຂໍ້ສອບທັງໝົດ 60 ຂໍ້</a:t>
                </a:r>
              </a:p>
              <a:p>
                <a:pPr marL="0" indent="0">
                  <a:buNone/>
                </a:pPr>
                <a:r>
                  <a:rPr lang="lo-LA" dirty="0">
                    <a:latin typeface="Phetsarath OT" pitchFamily="2" charset="0"/>
                    <a:cs typeface="Phetsarath OT" pitchFamily="2" charset="0"/>
                  </a:rPr>
                  <a:t> </a:t>
                </a:r>
                <a:r>
                  <a:rPr lang="lo-LA" dirty="0" smtClean="0">
                    <a:latin typeface="Phetsarath OT" pitchFamily="2" charset="0"/>
                    <a:cs typeface="Phetsarath OT" pitchFamily="2" charset="0"/>
                  </a:rPr>
                  <a:t>          ບົດທີ 1 </a:t>
                </a:r>
              </a:p>
              <a:p>
                <a:pPr marL="0" indent="0">
                  <a:buNone/>
                </a:pPr>
                <a:r>
                  <a:rPr lang="lo-LA" dirty="0">
                    <a:latin typeface="Phetsarath OT" pitchFamily="2" charset="0"/>
                    <a:cs typeface="Phetsarath OT" pitchFamily="2" charset="0"/>
                  </a:rPr>
                  <a:t> </a:t>
                </a:r>
                <a:r>
                  <a:rPr lang="lo-LA" dirty="0" smtClean="0">
                    <a:latin typeface="Phetsarath OT" pitchFamily="2" charset="0"/>
                    <a:cs typeface="Phetsarath OT" pitchFamily="2" charset="0"/>
                  </a:rPr>
                  <a:t>                                 ຈື່ຈໍາ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lo-LA" i="1" smtClean="0">
                            <a:latin typeface="Cambria Math"/>
                            <a:cs typeface="Phetsarath OT" pitchFamily="2" charset="0"/>
                          </a:rPr>
                        </m:ctrlPr>
                      </m:fPr>
                      <m:num>
                        <m:r>
                          <a:rPr lang="lo-LA" b="0" i="1" smtClean="0">
                            <a:latin typeface="Cambria Math"/>
                            <a:cs typeface="Phetsarath OT" pitchFamily="2" charset="0"/>
                          </a:rPr>
                          <m:t>5</m:t>
                        </m:r>
                        <m:r>
                          <a:rPr lang="lo-LA" b="0" i="1" smtClean="0">
                            <a:latin typeface="Cambria Math"/>
                            <a:ea typeface="Cambria Math"/>
                            <a:cs typeface="Phetsarath OT" pitchFamily="2" charset="0"/>
                          </a:rPr>
                          <m:t>×60</m:t>
                        </m:r>
                      </m:num>
                      <m:den>
                        <m:r>
                          <a:rPr lang="lo-LA" b="0" i="1" smtClean="0">
                            <a:latin typeface="Cambria Math"/>
                            <a:cs typeface="Phetsarath OT" pitchFamily="2" charset="0"/>
                          </a:rPr>
                          <m:t>118</m:t>
                        </m:r>
                      </m:den>
                    </m:f>
                    <m:r>
                      <a:rPr lang="lo-LA" b="0" i="0" smtClean="0">
                        <a:latin typeface="Cambria Math"/>
                        <a:cs typeface="Phetsarath OT" pitchFamily="2" charset="0"/>
                      </a:rPr>
                      <m:t>=3</m:t>
                    </m:r>
                  </m:oMath>
                </a14:m>
                <a:endParaRPr lang="lo-LA" b="0" dirty="0" smtClean="0">
                  <a:latin typeface="Phetsarath OT" pitchFamily="2" charset="0"/>
                  <a:cs typeface="Phetsarath OT" pitchFamily="2" charset="0"/>
                </a:endParaRPr>
              </a:p>
              <a:p>
                <a:pPr marL="0" lvl="0" indent="0">
                  <a:buNone/>
                </a:pPr>
                <a:r>
                  <a:rPr lang="lo-LA" dirty="0" smtClean="0">
                    <a:latin typeface="Phetsarath OT" pitchFamily="2" charset="0"/>
                    <a:cs typeface="Phetsarath OT" pitchFamily="2" charset="0"/>
                  </a:rPr>
                  <a:t>                                  ເຂົ້າໃຈ=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lo-LA" i="1">
                            <a:solidFill>
                              <a:prstClr val="black"/>
                            </a:solidFill>
                            <a:latin typeface="Cambria Math"/>
                            <a:cs typeface="Phetsarath OT" pitchFamily="2" charset="0"/>
                          </a:rPr>
                        </m:ctrlPr>
                      </m:fPr>
                      <m:num>
                        <m:r>
                          <a:rPr lang="lo-LA" b="0" i="1" smtClean="0">
                            <a:solidFill>
                              <a:prstClr val="black"/>
                            </a:solidFill>
                            <a:latin typeface="Cambria Math"/>
                            <a:cs typeface="Phetsarath OT" pitchFamily="2" charset="0"/>
                          </a:rPr>
                          <m:t>4</m:t>
                        </m:r>
                        <m:r>
                          <a:rPr lang="lo-LA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Phetsarath OT" pitchFamily="2" charset="0"/>
                          </a:rPr>
                          <m:t>×60</m:t>
                        </m:r>
                      </m:num>
                      <m:den>
                        <m:r>
                          <a:rPr lang="lo-LA" i="1">
                            <a:solidFill>
                              <a:prstClr val="black"/>
                            </a:solidFill>
                            <a:latin typeface="Cambria Math"/>
                            <a:cs typeface="Phetsarath OT" pitchFamily="2" charset="0"/>
                          </a:rPr>
                          <m:t>118</m:t>
                        </m:r>
                      </m:den>
                    </m:f>
                    <m:r>
                      <a:rPr lang="lo-LA">
                        <a:solidFill>
                          <a:prstClr val="black"/>
                        </a:solidFill>
                        <a:latin typeface="Cambria Math"/>
                        <a:cs typeface="Phetsarath OT" pitchFamily="2" charset="0"/>
                      </a:rPr>
                      <m:t>=</m:t>
                    </m:r>
                    <m:r>
                      <a:rPr lang="lo-LA" b="0" i="0" smtClean="0">
                        <a:solidFill>
                          <a:prstClr val="black"/>
                        </a:solidFill>
                        <a:latin typeface="Cambria Math"/>
                        <a:cs typeface="Phetsarath OT" pitchFamily="2" charset="0"/>
                      </a:rPr>
                      <m:t>2</m:t>
                    </m:r>
                  </m:oMath>
                </a14:m>
                <a:endParaRPr lang="lo-LA" dirty="0">
                  <a:solidFill>
                    <a:prstClr val="black"/>
                  </a:solidFill>
                  <a:latin typeface="Phetsarath OT" pitchFamily="2" charset="0"/>
                  <a:cs typeface="Phetsarath OT" pitchFamily="2" charset="0"/>
                </a:endParaRPr>
              </a:p>
              <a:p>
                <a:pPr marL="0" lvl="0" indent="0">
                  <a:buNone/>
                </a:pPr>
                <a:r>
                  <a:rPr lang="lo-LA" dirty="0">
                    <a:solidFill>
                      <a:prstClr val="black"/>
                    </a:solidFill>
                    <a:latin typeface="Phetsarath OT" pitchFamily="2" charset="0"/>
                    <a:cs typeface="Phetsarath OT" pitchFamily="2" charset="0"/>
                  </a:rPr>
                  <a:t>         </a:t>
                </a:r>
                <a:r>
                  <a:rPr lang="lo-LA" dirty="0" smtClean="0">
                    <a:solidFill>
                      <a:prstClr val="black"/>
                    </a:solidFill>
                    <a:latin typeface="Phetsarath OT" pitchFamily="2" charset="0"/>
                    <a:cs typeface="Phetsarath OT" pitchFamily="2" charset="0"/>
                  </a:rPr>
                  <a:t>                         ນໍາໃຊ້  </a:t>
                </a:r>
                <a:r>
                  <a:rPr lang="lo-LA" dirty="0">
                    <a:solidFill>
                      <a:prstClr val="black"/>
                    </a:solidFill>
                    <a:latin typeface="Phetsarath OT" pitchFamily="2" charset="0"/>
                    <a:cs typeface="Phetsarath OT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lo-LA" i="1">
                            <a:solidFill>
                              <a:prstClr val="black"/>
                            </a:solidFill>
                            <a:latin typeface="Cambria Math"/>
                            <a:cs typeface="Phetsarath OT" pitchFamily="2" charset="0"/>
                          </a:rPr>
                        </m:ctrlPr>
                      </m:fPr>
                      <m:num>
                        <m:r>
                          <a:rPr lang="lo-LA" b="0" i="1" smtClean="0">
                            <a:solidFill>
                              <a:prstClr val="black"/>
                            </a:solidFill>
                            <a:latin typeface="Cambria Math"/>
                            <a:cs typeface="Phetsarath OT" pitchFamily="2" charset="0"/>
                          </a:rPr>
                          <m:t>6</m:t>
                        </m:r>
                        <m:r>
                          <a:rPr lang="lo-LA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Phetsarath OT" pitchFamily="2" charset="0"/>
                          </a:rPr>
                          <m:t>×60</m:t>
                        </m:r>
                      </m:num>
                      <m:den>
                        <m:r>
                          <a:rPr lang="lo-LA" i="1">
                            <a:solidFill>
                              <a:prstClr val="black"/>
                            </a:solidFill>
                            <a:latin typeface="Cambria Math"/>
                            <a:cs typeface="Phetsarath OT" pitchFamily="2" charset="0"/>
                          </a:rPr>
                          <m:t>118</m:t>
                        </m:r>
                      </m:den>
                    </m:f>
                    <m:r>
                      <a:rPr lang="lo-LA">
                        <a:solidFill>
                          <a:prstClr val="black"/>
                        </a:solidFill>
                        <a:latin typeface="Cambria Math"/>
                        <a:cs typeface="Phetsarath OT" pitchFamily="2" charset="0"/>
                      </a:rPr>
                      <m:t>=3</m:t>
                    </m:r>
                  </m:oMath>
                </a14:m>
                <a:endParaRPr lang="lo-LA" dirty="0">
                  <a:solidFill>
                    <a:prstClr val="black"/>
                  </a:solidFill>
                  <a:latin typeface="Phetsarath OT" pitchFamily="2" charset="0"/>
                  <a:cs typeface="Phetsarath OT" pitchFamily="2" charset="0"/>
                </a:endParaRPr>
              </a:p>
              <a:p>
                <a:pPr marL="0" lvl="0" indent="0">
                  <a:buNone/>
                </a:pPr>
                <a:r>
                  <a:rPr lang="lo-LA" dirty="0">
                    <a:solidFill>
                      <a:prstClr val="black"/>
                    </a:solidFill>
                    <a:latin typeface="Phetsarath OT" pitchFamily="2" charset="0"/>
                    <a:cs typeface="Phetsarath OT" pitchFamily="2" charset="0"/>
                  </a:rPr>
                  <a:t>         </a:t>
                </a:r>
                <a:r>
                  <a:rPr lang="lo-LA" dirty="0" smtClean="0">
                    <a:solidFill>
                      <a:prstClr val="black"/>
                    </a:solidFill>
                    <a:latin typeface="Phetsarath OT" pitchFamily="2" charset="0"/>
                    <a:cs typeface="Phetsarath OT" pitchFamily="2" charset="0"/>
                  </a:rPr>
                  <a:t>                         ວິເຄາະ </a:t>
                </a:r>
                <a:r>
                  <a:rPr lang="lo-LA" dirty="0">
                    <a:solidFill>
                      <a:prstClr val="black"/>
                    </a:solidFill>
                    <a:latin typeface="Phetsarath OT" pitchFamily="2" charset="0"/>
                    <a:cs typeface="Phetsarath OT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lo-LA" i="1">
                            <a:solidFill>
                              <a:prstClr val="black"/>
                            </a:solidFill>
                            <a:latin typeface="Cambria Math"/>
                            <a:cs typeface="Phetsarath OT" pitchFamily="2" charset="0"/>
                          </a:rPr>
                        </m:ctrlPr>
                      </m:fPr>
                      <m:num>
                        <m:r>
                          <a:rPr lang="lo-LA" b="0" i="1" smtClean="0">
                            <a:solidFill>
                              <a:prstClr val="black"/>
                            </a:solidFill>
                            <a:latin typeface="Cambria Math"/>
                            <a:cs typeface="Phetsarath OT" pitchFamily="2" charset="0"/>
                          </a:rPr>
                          <m:t>3</m:t>
                        </m:r>
                        <m:r>
                          <a:rPr lang="lo-LA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Phetsarath OT" pitchFamily="2" charset="0"/>
                          </a:rPr>
                          <m:t>×60</m:t>
                        </m:r>
                      </m:num>
                      <m:den>
                        <m:r>
                          <a:rPr lang="lo-LA" i="1">
                            <a:solidFill>
                              <a:prstClr val="black"/>
                            </a:solidFill>
                            <a:latin typeface="Cambria Math"/>
                            <a:cs typeface="Phetsarath OT" pitchFamily="2" charset="0"/>
                          </a:rPr>
                          <m:t>118</m:t>
                        </m:r>
                      </m:den>
                    </m:f>
                    <m:r>
                      <a:rPr lang="lo-LA">
                        <a:solidFill>
                          <a:prstClr val="black"/>
                        </a:solidFill>
                        <a:latin typeface="Cambria Math"/>
                        <a:cs typeface="Phetsarath OT" pitchFamily="2" charset="0"/>
                      </a:rPr>
                      <m:t>=</m:t>
                    </m:r>
                    <m:r>
                      <a:rPr lang="lo-LA" b="0" i="0" smtClean="0">
                        <a:solidFill>
                          <a:prstClr val="black"/>
                        </a:solidFill>
                        <a:latin typeface="Cambria Math"/>
                        <a:cs typeface="Phetsarath OT" pitchFamily="2" charset="0"/>
                      </a:rPr>
                      <m:t>2</m:t>
                    </m:r>
                  </m:oMath>
                </a14:m>
                <a:endParaRPr lang="lo-LA" dirty="0">
                  <a:solidFill>
                    <a:prstClr val="black"/>
                  </a:solidFill>
                  <a:latin typeface="Phetsarath OT" pitchFamily="2" charset="0"/>
                  <a:cs typeface="Phetsarath OT" pitchFamily="2" charset="0"/>
                </a:endParaRPr>
              </a:p>
              <a:p>
                <a:pPr marL="0" lvl="0" indent="0">
                  <a:buNone/>
                </a:pPr>
                <a:r>
                  <a:rPr lang="lo-LA" dirty="0">
                    <a:solidFill>
                      <a:prstClr val="black"/>
                    </a:solidFill>
                    <a:latin typeface="Phetsarath OT" pitchFamily="2" charset="0"/>
                    <a:cs typeface="Phetsarath OT" pitchFamily="2" charset="0"/>
                  </a:rPr>
                  <a:t>        </a:t>
                </a:r>
                <a:r>
                  <a:rPr lang="lo-LA" dirty="0" smtClean="0">
                    <a:solidFill>
                      <a:prstClr val="black"/>
                    </a:solidFill>
                    <a:latin typeface="Phetsarath OT" pitchFamily="2" charset="0"/>
                    <a:cs typeface="Phetsarath OT" pitchFamily="2" charset="0"/>
                  </a:rPr>
                  <a:t>                       ປະເມີນຜົນ</a:t>
                </a:r>
                <a:r>
                  <a:rPr lang="lo-LA" dirty="0">
                    <a:solidFill>
                      <a:prstClr val="black"/>
                    </a:solidFill>
                    <a:latin typeface="Phetsarath OT" pitchFamily="2" charset="0"/>
                    <a:cs typeface="Phetsarath OT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lo-LA" i="1">
                            <a:solidFill>
                              <a:prstClr val="black"/>
                            </a:solidFill>
                            <a:latin typeface="Cambria Math"/>
                            <a:cs typeface="Phetsarath OT" pitchFamily="2" charset="0"/>
                          </a:rPr>
                        </m:ctrlPr>
                      </m:fPr>
                      <m:num>
                        <m:r>
                          <a:rPr lang="lo-LA" b="0" i="1" smtClean="0">
                            <a:solidFill>
                              <a:prstClr val="black"/>
                            </a:solidFill>
                            <a:latin typeface="Cambria Math"/>
                            <a:cs typeface="Phetsarath OT" pitchFamily="2" charset="0"/>
                          </a:rPr>
                          <m:t>1</m:t>
                        </m:r>
                        <m:r>
                          <a:rPr lang="lo-LA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Phetsarath OT" pitchFamily="2" charset="0"/>
                          </a:rPr>
                          <m:t>×60</m:t>
                        </m:r>
                      </m:num>
                      <m:den>
                        <m:r>
                          <a:rPr lang="lo-LA" i="1">
                            <a:solidFill>
                              <a:prstClr val="black"/>
                            </a:solidFill>
                            <a:latin typeface="Cambria Math"/>
                            <a:cs typeface="Phetsarath OT" pitchFamily="2" charset="0"/>
                          </a:rPr>
                          <m:t>118</m:t>
                        </m:r>
                      </m:den>
                    </m:f>
                    <m:r>
                      <a:rPr lang="lo-LA">
                        <a:solidFill>
                          <a:prstClr val="black"/>
                        </a:solidFill>
                        <a:latin typeface="Cambria Math"/>
                        <a:cs typeface="Phetsarath OT" pitchFamily="2" charset="0"/>
                      </a:rPr>
                      <m:t>=3</m:t>
                    </m:r>
                  </m:oMath>
                </a14:m>
                <a:endParaRPr lang="lo-LA" dirty="0" smtClean="0">
                  <a:solidFill>
                    <a:prstClr val="black"/>
                  </a:solidFill>
                  <a:latin typeface="Phetsarath OT" pitchFamily="2" charset="0"/>
                  <a:cs typeface="Phetsarath OT" pitchFamily="2" charset="0"/>
                </a:endParaRPr>
              </a:p>
              <a:p>
                <a:pPr marL="0" lvl="0" indent="0">
                  <a:buNone/>
                </a:pPr>
                <a:endParaRPr lang="lo-LA" dirty="0">
                  <a:solidFill>
                    <a:prstClr val="black"/>
                  </a:solidFill>
                  <a:latin typeface="Phetsarath OT" pitchFamily="2" charset="0"/>
                  <a:cs typeface="Phetsarath OT" pitchFamily="2" charset="0"/>
                </a:endParaRPr>
              </a:p>
              <a:p>
                <a:pPr marL="0" lvl="0" indent="0">
                  <a:buNone/>
                </a:pPr>
                <a:r>
                  <a:rPr lang="lo-LA" dirty="0">
                    <a:solidFill>
                      <a:prstClr val="black"/>
                    </a:solidFill>
                    <a:latin typeface="Phetsarath OT" pitchFamily="2" charset="0"/>
                    <a:cs typeface="Phetsarath OT" pitchFamily="2" charset="0"/>
                  </a:rPr>
                  <a:t>       </a:t>
                </a:r>
                <a:r>
                  <a:rPr lang="lo-LA" dirty="0" smtClean="0">
                    <a:solidFill>
                      <a:prstClr val="black"/>
                    </a:solidFill>
                    <a:latin typeface="Phetsarath OT" pitchFamily="2" charset="0"/>
                    <a:cs typeface="Phetsarath OT" pitchFamily="2" charset="0"/>
                  </a:rPr>
                  <a:t>                       </a:t>
                </a:r>
                <a:r>
                  <a:rPr lang="lo-LA" sz="3100" dirty="0">
                    <a:solidFill>
                      <a:prstClr val="black"/>
                    </a:solidFill>
                    <a:latin typeface="Phetsarath OT" pitchFamily="2" charset="0"/>
                    <a:cs typeface="Phetsarath OT" pitchFamily="2" charset="0"/>
                  </a:rPr>
                  <a:t>ປະ</a:t>
                </a:r>
                <a:r>
                  <a:rPr lang="lo-LA" sz="3100" dirty="0" smtClean="0">
                    <a:solidFill>
                      <a:prstClr val="black"/>
                    </a:solidFill>
                    <a:latin typeface="Phetsarath OT" pitchFamily="2" charset="0"/>
                    <a:cs typeface="Phetsarath OT" pitchFamily="2" charset="0"/>
                  </a:rPr>
                  <a:t>ດິດສ້າງ</a:t>
                </a:r>
                <a:r>
                  <a:rPr lang="lo-LA" sz="3100" dirty="0">
                    <a:solidFill>
                      <a:prstClr val="black"/>
                    </a:solidFill>
                    <a:latin typeface="Phetsarath OT" pitchFamily="2" charset="0"/>
                    <a:cs typeface="Phetsarath OT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lo-LA" sz="3100" i="1">
                            <a:solidFill>
                              <a:prstClr val="black"/>
                            </a:solidFill>
                            <a:latin typeface="Cambria Math"/>
                            <a:cs typeface="Phetsarath OT" pitchFamily="2" charset="0"/>
                          </a:rPr>
                        </m:ctrlPr>
                      </m:fPr>
                      <m:num>
                        <m:r>
                          <a:rPr lang="lo-LA" sz="3100" b="0" i="1" smtClean="0">
                            <a:solidFill>
                              <a:prstClr val="black"/>
                            </a:solidFill>
                            <a:latin typeface="Cambria Math"/>
                            <a:cs typeface="Phetsarath OT" pitchFamily="2" charset="0"/>
                          </a:rPr>
                          <m:t>3</m:t>
                        </m:r>
                        <m:r>
                          <a:rPr lang="lo-LA" sz="31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Phetsarath OT" pitchFamily="2" charset="0"/>
                          </a:rPr>
                          <m:t>×60</m:t>
                        </m:r>
                      </m:num>
                      <m:den>
                        <m:r>
                          <a:rPr lang="lo-LA" sz="3100" i="1">
                            <a:solidFill>
                              <a:prstClr val="black"/>
                            </a:solidFill>
                            <a:latin typeface="Cambria Math"/>
                            <a:cs typeface="Phetsarath OT" pitchFamily="2" charset="0"/>
                          </a:rPr>
                          <m:t>118</m:t>
                        </m:r>
                      </m:den>
                    </m:f>
                    <m:r>
                      <a:rPr lang="lo-LA" sz="3100">
                        <a:solidFill>
                          <a:prstClr val="black"/>
                        </a:solidFill>
                        <a:latin typeface="Cambria Math"/>
                        <a:cs typeface="Phetsarath OT" pitchFamily="2" charset="0"/>
                      </a:rPr>
                      <m:t>=</m:t>
                    </m:r>
                    <m:r>
                      <a:rPr lang="lo-LA" sz="3100" b="0" i="0" smtClean="0">
                        <a:solidFill>
                          <a:prstClr val="black"/>
                        </a:solidFill>
                        <a:latin typeface="Cambria Math"/>
                        <a:cs typeface="Phetsarath OT" pitchFamily="2" charset="0"/>
                      </a:rPr>
                      <m:t>2</m:t>
                    </m:r>
                  </m:oMath>
                </a14:m>
                <a:endParaRPr lang="lo-LA" sz="3100" dirty="0">
                  <a:solidFill>
                    <a:prstClr val="black"/>
                  </a:solidFill>
                  <a:latin typeface="Phetsarath OT" pitchFamily="2" charset="0"/>
                  <a:cs typeface="Phetsarath OT" pitchFamily="2" charset="0"/>
                </a:endParaRPr>
              </a:p>
              <a:p>
                <a:pPr marL="0" lvl="0" indent="0">
                  <a:buNone/>
                </a:pPr>
                <a:endParaRPr lang="en-US" dirty="0">
                  <a:solidFill>
                    <a:prstClr val="black"/>
                  </a:solidFill>
                  <a:latin typeface="Phetsarath OT" pitchFamily="2" charset="0"/>
                  <a:cs typeface="Phetsarath OT" pitchFamily="2" charset="0"/>
                </a:endParaRPr>
              </a:p>
              <a:p>
                <a:pPr marL="0" lvl="0" indent="0">
                  <a:buNone/>
                </a:pPr>
                <a:endParaRPr lang="en-US" dirty="0">
                  <a:solidFill>
                    <a:prstClr val="black"/>
                  </a:solidFill>
                  <a:latin typeface="Phetsarath OT" pitchFamily="2" charset="0"/>
                  <a:cs typeface="Phetsarath OT" pitchFamily="2" charset="0"/>
                </a:endParaRPr>
              </a:p>
              <a:p>
                <a:pPr marL="0" lvl="0" indent="0">
                  <a:buNone/>
                </a:pPr>
                <a:endParaRPr lang="en-US" dirty="0">
                  <a:solidFill>
                    <a:prstClr val="black"/>
                  </a:solidFill>
                  <a:latin typeface="Phetsarath OT" pitchFamily="2" charset="0"/>
                  <a:cs typeface="Phetsarath OT" pitchFamily="2" charset="0"/>
                </a:endParaRPr>
              </a:p>
              <a:p>
                <a:pPr marL="0" lvl="0" indent="0">
                  <a:buNone/>
                </a:pPr>
                <a:endParaRPr lang="en-US" dirty="0">
                  <a:solidFill>
                    <a:prstClr val="black"/>
                  </a:solidFill>
                  <a:latin typeface="Phetsarath OT" pitchFamily="2" charset="0"/>
                  <a:cs typeface="Phetsarath OT" pitchFamily="2" charset="0"/>
                </a:endParaRPr>
              </a:p>
              <a:p>
                <a:pPr marL="0" indent="0">
                  <a:buNone/>
                </a:pPr>
                <a:endParaRPr lang="en-US" dirty="0">
                  <a:latin typeface="Phetsarath OT" pitchFamily="2" charset="0"/>
                  <a:cs typeface="Phetsarath OT" pitchFamily="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1887" b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8503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ຕົວຢ່າງ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lo-LA" dirty="0" smtClean="0">
                    <a:latin typeface="Phetsarath OT" pitchFamily="2" charset="0"/>
                    <a:cs typeface="Phetsarath OT" pitchFamily="2" charset="0"/>
                  </a:rPr>
                  <a:t>ຕົວຢ່າງ ຖ້າເຮົາຕ້ອງການຂໍ້ສອບຈິງຈຳນວນ 40 ຂໍ້ ຈາກຂໍ້</a:t>
                </a:r>
              </a:p>
              <a:p>
                <a:pPr marL="0" indent="0">
                  <a:buNone/>
                </a:pPr>
                <a:r>
                  <a:rPr lang="lo-LA" dirty="0">
                    <a:latin typeface="Phetsarath OT" pitchFamily="2" charset="0"/>
                    <a:cs typeface="Phetsarath OT" pitchFamily="2" charset="0"/>
                  </a:rPr>
                  <a:t> </a:t>
                </a:r>
                <a:r>
                  <a:rPr lang="lo-LA" dirty="0" smtClean="0">
                    <a:latin typeface="Phetsarath OT" pitchFamily="2" charset="0"/>
                    <a:cs typeface="Phetsarath OT" pitchFamily="2" charset="0"/>
                  </a:rPr>
                  <a:t>         ສອບທັງໝົດ 60 ຂໍ້ </a:t>
                </a:r>
              </a:p>
              <a:p>
                <a:pPr marL="0" indent="0">
                  <a:buNone/>
                </a:pPr>
                <a:r>
                  <a:rPr lang="lo-LA" sz="2200" dirty="0">
                    <a:solidFill>
                      <a:prstClr val="black"/>
                    </a:solidFill>
                    <a:latin typeface="Phetsarath OT" pitchFamily="2" charset="0"/>
                    <a:cs typeface="Phetsarath OT" pitchFamily="2" charset="0"/>
                  </a:rPr>
                  <a:t> </a:t>
                </a:r>
                <a:r>
                  <a:rPr lang="lo-LA" sz="2200" dirty="0" smtClean="0">
                    <a:solidFill>
                      <a:prstClr val="black"/>
                    </a:solidFill>
                    <a:latin typeface="Phetsarath OT" pitchFamily="2" charset="0"/>
                    <a:cs typeface="Phetsarath OT" pitchFamily="2" charset="0"/>
                  </a:rPr>
                  <a:t>           ຈໍານວນຂໍ້ສອບທີ່ຕ້ອງການຈິງຂອງບົດທີ 1 </a:t>
                </a:r>
                <a:r>
                  <a:rPr lang="lo-LA" sz="2200" dirty="0">
                    <a:solidFill>
                      <a:prstClr val="black"/>
                    </a:solidFill>
                    <a:latin typeface="Phetsarath OT" pitchFamily="2" charset="0"/>
                    <a:cs typeface="Phetsarath OT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lo-LA" sz="2200" i="1">
                            <a:solidFill>
                              <a:prstClr val="black"/>
                            </a:solidFill>
                            <a:latin typeface="Cambria Math"/>
                            <a:cs typeface="Phetsarath OT" pitchFamily="2" charset="0"/>
                          </a:rPr>
                        </m:ctrlPr>
                      </m:fPr>
                      <m:num>
                        <m:r>
                          <a:rPr lang="lo-LA" sz="2200" b="0" i="1" smtClean="0">
                            <a:solidFill>
                              <a:prstClr val="black"/>
                            </a:solidFill>
                            <a:latin typeface="Cambria Math"/>
                            <a:cs typeface="Phetsarath OT" pitchFamily="2" charset="0"/>
                          </a:rPr>
                          <m:t>11</m:t>
                        </m:r>
                        <m:r>
                          <a:rPr lang="lo-LA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Phetsarath OT" pitchFamily="2" charset="0"/>
                          </a:rPr>
                          <m:t>×</m:t>
                        </m:r>
                        <m:r>
                          <a:rPr lang="lo-LA" sz="22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Phetsarath OT" pitchFamily="2" charset="0"/>
                          </a:rPr>
                          <m:t>4</m:t>
                        </m:r>
                        <m:r>
                          <a:rPr lang="lo-LA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Phetsarath OT" pitchFamily="2" charset="0"/>
                          </a:rPr>
                          <m:t>0</m:t>
                        </m:r>
                      </m:num>
                      <m:den>
                        <m:r>
                          <a:rPr lang="lo-LA" sz="22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Phetsarath OT" pitchFamily="2" charset="0"/>
                          </a:rPr>
                          <m:t>60</m:t>
                        </m:r>
                      </m:den>
                    </m:f>
                    <m:r>
                      <a:rPr lang="lo-LA" sz="2200">
                        <a:solidFill>
                          <a:prstClr val="black"/>
                        </a:solidFill>
                        <a:latin typeface="Cambria Math"/>
                        <a:cs typeface="Phetsarath OT" pitchFamily="2" charset="0"/>
                      </a:rPr>
                      <m:t>=</m:t>
                    </m:r>
                    <m:r>
                      <a:rPr lang="lo-LA" sz="2200" b="0" i="0" smtClean="0">
                        <a:solidFill>
                          <a:prstClr val="black"/>
                        </a:solidFill>
                        <a:latin typeface="Cambria Math"/>
                        <a:cs typeface="Phetsarath OT" pitchFamily="2" charset="0"/>
                      </a:rPr>
                      <m:t>7</m:t>
                    </m:r>
                  </m:oMath>
                </a14:m>
                <a:endParaRPr lang="en-US" dirty="0">
                  <a:latin typeface="Phetsarath OT" pitchFamily="2" charset="0"/>
                  <a:cs typeface="Phetsarath OT" pitchFamily="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8925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ຕົວຢ່າງ</a:t>
            </a:r>
            <a:br>
              <a:rPr lang="lo-LA" sz="2400" dirty="0" smtClean="0">
                <a:latin typeface="Phetsarath OT" pitchFamily="2" charset="0"/>
                <a:cs typeface="Phetsarath OT" pitchFamily="2" charset="0"/>
              </a:rPr>
            </a:b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ເອົາຈຳນວນຂໍ້ສອບທີ່ຄິດໄລ່ແລ້ວ ແລະ ເປັນຈຳນວນເຕັມໄປໃສ່ຕາຕະລາງຈຳນວນຂໍ້ສອບ</a:t>
            </a:r>
            <a:endParaRPr lang="en-US" sz="24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4830763"/>
          </a:xfrm>
        </p:spPr>
        <p:txBody>
          <a:bodyPr>
            <a:normAutofit/>
          </a:bodyPr>
          <a:lstStyle/>
          <a:p>
            <a:pPr marL="0" fontAlgn="t">
              <a:spcBef>
                <a:spcPts val="0"/>
              </a:spcBef>
            </a:pPr>
            <a:r>
              <a:rPr lang="lo-LA" b="1" dirty="0">
                <a:solidFill>
                  <a:srgbClr val="FFFFFF"/>
                </a:solidFill>
                <a:latin typeface="Phetsarath OT"/>
                <a:cs typeface="Phetsarath OT"/>
              </a:rPr>
              <a:t>ພຶດຕິກຳ</a:t>
            </a:r>
            <a:endParaRPr lang="en-US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lo-LA" b="1" dirty="0">
                <a:solidFill>
                  <a:srgbClr val="FFFFFF"/>
                </a:solidFill>
                <a:latin typeface="Phetsarath OT"/>
                <a:cs typeface="Phetsarath OT"/>
              </a:rPr>
              <a:t>ຈື່ຈຳ</a:t>
            </a:r>
            <a:endParaRPr lang="en-US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lo-LA" b="1" dirty="0">
                <a:solidFill>
                  <a:srgbClr val="FFFFFF"/>
                </a:solidFill>
                <a:latin typeface="Phetsarath OT"/>
                <a:cs typeface="Phetsarath OT"/>
              </a:rPr>
              <a:t>ເຂົ້າໃຈ</a:t>
            </a:r>
            <a:endParaRPr lang="en-US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lo-LA" b="1" dirty="0">
                <a:solidFill>
                  <a:srgbClr val="FFFFFF"/>
                </a:solidFill>
                <a:latin typeface="Phetsarath OT"/>
                <a:cs typeface="Phetsarath OT"/>
              </a:rPr>
              <a:t>ນຳໃຊ້</a:t>
            </a:r>
            <a:endParaRPr lang="en-US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lo-LA" b="1" dirty="0">
                <a:solidFill>
                  <a:srgbClr val="FFFFFF"/>
                </a:solidFill>
                <a:latin typeface="Phetsarath OT"/>
                <a:cs typeface="Phetsarath OT"/>
              </a:rPr>
              <a:t>ວິເຄາະ</a:t>
            </a:r>
            <a:endParaRPr lang="en-US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lo-LA" b="1" dirty="0">
                <a:solidFill>
                  <a:srgbClr val="FFFFFF"/>
                </a:solidFill>
                <a:latin typeface="Phetsarath OT"/>
                <a:cs typeface="Phetsarath OT"/>
              </a:rPr>
              <a:t>ປະເມີນຜົນ</a:t>
            </a:r>
            <a:endParaRPr lang="en-US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lo-LA" b="1" dirty="0">
                <a:solidFill>
                  <a:srgbClr val="FFFFFF"/>
                </a:solidFill>
                <a:latin typeface="Phetsarath OT"/>
                <a:cs typeface="Phetsarath OT"/>
              </a:rPr>
              <a:t>ປະດິດສ້າງ</a:t>
            </a:r>
            <a:endParaRPr lang="en-US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lo-LA" b="1" dirty="0" smtClean="0">
                <a:solidFill>
                  <a:srgbClr val="FFFFFF"/>
                </a:solidFill>
                <a:latin typeface="Phetsarath OT"/>
                <a:cs typeface="Phetsarath OT"/>
              </a:rPr>
              <a:t>ລວມ</a:t>
            </a:r>
            <a:endParaRPr lang="en-US" b="0" i="0" u="none" strike="noStrike" dirty="0">
              <a:effectLst/>
              <a:latin typeface="Arial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287765"/>
              </p:ext>
            </p:extLst>
          </p:nvPr>
        </p:nvGraphicFramePr>
        <p:xfrm>
          <a:off x="381000" y="1600200"/>
          <a:ext cx="838200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  <a:gridCol w="838200"/>
                <a:gridCol w="838200"/>
                <a:gridCol w="838200"/>
                <a:gridCol w="838200"/>
                <a:gridCol w="838200"/>
                <a:gridCol w="838200"/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ພຶດຕິກຳ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ຈື່ຈຳ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ເຂົ້າໃຈ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ນຳໃຊ້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ວິເຄາະ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ປະເມີນຜົນ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ປະດິດສ້າງ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ລວມ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ຕ້ອງການຕົວຈິງ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ລໍາດັບຄວາມສຳຄັນ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ບົດຮຽນທີ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 1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3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2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3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2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2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1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11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7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4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  2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3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3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4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2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1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1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13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8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1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  3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2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4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3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2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1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1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12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8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3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  4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3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4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3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2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2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1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13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9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1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  5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2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2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3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4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1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0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11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7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5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ລວມ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11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14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15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10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6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4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60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40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o-LA" dirty="0" smtClean="0">
                          <a:latin typeface="Phetsarath OT" pitchFamily="2" charset="0"/>
                          <a:cs typeface="Phetsarath OT" pitchFamily="2" charset="0"/>
                        </a:rPr>
                        <a:t>ລຳດັບຄວາມສຳຄັນ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3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2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1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4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5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Phetsarath OT" pitchFamily="2" charset="0"/>
                          <a:cs typeface="Phetsarath OT" pitchFamily="2" charset="0"/>
                        </a:rPr>
                        <a:t>6</a:t>
                      </a:r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452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ວິທີເຄາະຫຼັກສູດ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ບາດກ້າວທີ 5 : ດຳເນີນການຂຽນຂໍ້ສອບດ້ານສະຕິປັນຍາ ໄປຕາມຕາຕະລາງວິເຄາະຫຼັກສູດໃນບາດກ້າວທີ 4 ເພາະຈະເຮັດໃຫ້ໄດ້ຂໍ້ສອບທີ່ມີປະສິດທິພາບສູງ ເພາະວ່າມັນຈະຄວບຄຸມເອົາທຸກໆເນື້ອໃນຂອງຫຼັກສູດ.</a:t>
            </a:r>
          </a:p>
          <a:p>
            <a:pPr marL="0" indent="0">
              <a:buNone/>
            </a:pP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19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1244</Words>
  <Application>Microsoft Office PowerPoint</Application>
  <PresentationFormat>On-screen Show (4:3)</PresentationFormat>
  <Paragraphs>274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ບົດທີ 5 ການວິເຄາະຫຼັກສູດ</vt:lpstr>
      <vt:lpstr>ຈຸດປະສົງຂອງການວິເຄາະຫຼັກສູດ</vt:lpstr>
      <vt:lpstr>ວິທີວິເຄາະຫຼັກສູດ</vt:lpstr>
      <vt:lpstr>ການວິເຄາະຫຼັກສູດ</vt:lpstr>
      <vt:lpstr>ຕົວຢ່າງ</vt:lpstr>
      <vt:lpstr>ວິທີວິເຄາະຫຼັກສູດ</vt:lpstr>
      <vt:lpstr>ຕົວຢ່າງ</vt:lpstr>
      <vt:lpstr>ຕົວຢ່າງ ເອົາຈຳນວນຂໍ້ສອບທີ່ຄິດໄລ່ແລ້ວ ແລະ ເປັນຈຳນວນເຕັມໄປໃສ່ຕາຕະລາງຈຳນວນຂໍ້ສອບ</vt:lpstr>
      <vt:lpstr>ວິທີເຄາະຫຼັກສູດ</vt:lpstr>
      <vt:lpstr>ການວິເຄາະຫຼັກສູດເປັນແຕ່ລະບົດ</vt:lpstr>
      <vt:lpstr>ບາດກ້າວທີ 3</vt:lpstr>
      <vt:lpstr>ຕົວຢ່າງ</vt:lpstr>
      <vt:lpstr>PowerPoint Presentation</vt:lpstr>
      <vt:lpstr>ປະໂຫຍດຂອງການວິເຄາະຫຼັກສູດ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Leu</dc:creator>
  <cp:lastModifiedBy>Leu</cp:lastModifiedBy>
  <cp:revision>19</cp:revision>
  <dcterms:created xsi:type="dcterms:W3CDTF">2021-06-15T02:48:31Z</dcterms:created>
  <dcterms:modified xsi:type="dcterms:W3CDTF">2021-06-19T07:20:39Z</dcterms:modified>
</cp:coreProperties>
</file>