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2" r:id="rId3"/>
    <p:sldId id="259" r:id="rId4"/>
    <p:sldId id="260" r:id="rId5"/>
    <p:sldId id="261" r:id="rId6"/>
    <p:sldId id="258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301" r:id="rId38"/>
    <p:sldId id="295" r:id="rId39"/>
    <p:sldId id="300" r:id="rId40"/>
    <p:sldId id="293" r:id="rId41"/>
    <p:sldId id="294" r:id="rId42"/>
    <p:sldId id="296" r:id="rId43"/>
    <p:sldId id="297" r:id="rId44"/>
    <p:sldId id="298" r:id="rId45"/>
    <p:sldId id="262" r:id="rId46"/>
    <p:sldId id="299" r:id="rId47"/>
    <p:sldId id="256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22E3-445B-46FA-BF96-F4140AF88B5C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B0C7-2F5C-4270-A06C-5112FF6D9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400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22E3-445B-46FA-BF96-F4140AF88B5C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B0C7-2F5C-4270-A06C-5112FF6D9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204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22E3-445B-46FA-BF96-F4140AF88B5C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B0C7-2F5C-4270-A06C-5112FF6D9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539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22E3-445B-46FA-BF96-F4140AF88B5C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B0C7-2F5C-4270-A06C-5112FF6D9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0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22E3-445B-46FA-BF96-F4140AF88B5C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B0C7-2F5C-4270-A06C-5112FF6D9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6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22E3-445B-46FA-BF96-F4140AF88B5C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B0C7-2F5C-4270-A06C-5112FF6D9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93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22E3-445B-46FA-BF96-F4140AF88B5C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B0C7-2F5C-4270-A06C-5112FF6D9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787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22E3-445B-46FA-BF96-F4140AF88B5C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B0C7-2F5C-4270-A06C-5112FF6D9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78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22E3-445B-46FA-BF96-F4140AF88B5C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B0C7-2F5C-4270-A06C-5112FF6D9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4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22E3-445B-46FA-BF96-F4140AF88B5C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B0C7-2F5C-4270-A06C-5112FF6D9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791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22E3-445B-46FA-BF96-F4140AF88B5C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B0C7-2F5C-4270-A06C-5112FF6D9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29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622E3-445B-46FA-BF96-F4140AF88B5C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DB0C7-2F5C-4270-A06C-5112FF6D9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580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ບົດ</a:t>
            </a:r>
            <a:r>
              <a:rPr lang="lo-LA" smtClean="0">
                <a:latin typeface="Phetsarath OT" pitchFamily="2" charset="0"/>
                <a:cs typeface="Phetsarath OT" pitchFamily="2" charset="0"/>
              </a:rPr>
              <a:t>ທີ 4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ການຂຽນຂໍ້ສອບວັດພຶດຕິກຳດ້ານສະຕິປັນຍາ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o-LA" dirty="0" smtClean="0"/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ຜູ້ສະເໜີ : ຊອ. </a:t>
            </a:r>
            <a:r>
              <a:rPr lang="lo-LA" smtClean="0">
                <a:latin typeface="Phetsarath OT" pitchFamily="2" charset="0"/>
                <a:cs typeface="Phetsarath OT" pitchFamily="2" charset="0"/>
              </a:rPr>
              <a:t>ປທ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ຈັນທະວີໄຊ ແຫວນພະຈັນ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743200"/>
            <a:ext cx="27432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071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lo-LA" sz="3600" dirty="0">
                <a:solidFill>
                  <a:prstClr val="black"/>
                </a:solidFill>
                <a:latin typeface="Phetsarath OT" pitchFamily="2" charset="0"/>
                <a:ea typeface="+mn-ea"/>
                <a:cs typeface="Phetsarath OT" pitchFamily="2" charset="0"/>
              </a:rPr>
              <a:t>1.2 ຄວາມຮູ້ໃນວິທີການປະຕິບັດ</a:t>
            </a:r>
            <a:br>
              <a:rPr lang="lo-LA" sz="3600" dirty="0">
                <a:solidFill>
                  <a:prstClr val="black"/>
                </a:solidFill>
                <a:latin typeface="Phetsarath OT" pitchFamily="2" charset="0"/>
                <a:ea typeface="+mn-ea"/>
                <a:cs typeface="Phetsarath OT" pitchFamily="2" charset="0"/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b="1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-</a:t>
            </a:r>
            <a:r>
              <a:rPr lang="en-US" b="1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b="1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ຄວາມຮູ້ກ່ຽວກັບລະບຽບແບບແຜນ ( </a:t>
            </a:r>
            <a:r>
              <a:rPr lang="en-US" b="1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knowledge of conception )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ລັກສະນະການຖາມ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ຖາມກ່ຽວກັບລະບຽບປະຕິບັດຕ່າງໆ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ຖາມກ່ຽວກັບແບບແຜນ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ຖາມເຖິງປະເພນີ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ໆລໆ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ຕົວຢ່າງ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1.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ຢູ່ໃນງານສົບຄວນແຕ່ງຕົວແນວໃດ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 (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ຊຸດສີດຳ ຫຼື ສີຂາວ )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2.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ໃນເວລານັ່ງຮຽນຢູ່ຫ້ອງຮຽນນັກຮຽນບໍ່ຄວນເຮັດແນວໃດ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3.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ເມື່ອຜູ່ໃຫຍ່ໃຫ້ສິ່ງຂອງເຮົາຄວນກ່າວວ່າແນວໃດ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3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1.2 ຄວາມຮູ້ໃນວິທີການປະຕິບັດ</a:t>
            </a:r>
            <a:b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b="1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-ຄວາມ</a:t>
            </a:r>
            <a:r>
              <a:rPr lang="lo-LA" b="1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ຮູ້ກ່ຽວກັບລຳດັບຂັ້ນ ແລະ ທ່າອ່ຽງ (</a:t>
            </a:r>
            <a:r>
              <a:rPr lang="en-US" b="1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 knowledge of classifications and</a:t>
            </a:r>
            <a:r>
              <a:rPr lang="lo-LA" sz="2800" dirty="0" smtClean="0">
                <a:latin typeface="Phetsarath OT" pitchFamily="2" charset="0"/>
                <a:ea typeface="Times New Roman"/>
                <a:cs typeface="Phetsarath OT" pitchFamily="2" charset="0"/>
              </a:rPr>
              <a:t>  </a:t>
            </a:r>
            <a:r>
              <a:rPr lang="en-US" b="1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Categories )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ລັກສະນະການຖາມ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ຖາມເຫດການວ່າອັນໃດເກີດກ່ອນ - </a:t>
            </a: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ຫຼັງ</a:t>
            </a:r>
            <a:endParaRPr lang="lo-LA" sz="2800" dirty="0">
              <a:latin typeface="Phetsarath OT" pitchFamily="2" charset="0"/>
              <a:ea typeface="Times New Roman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ຖາມໃຫ້ລະດັບເຫດການຂອງເລື່ອງທີ່ເກີດຂຶ້ນ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ຖາມໃຫ້ລະດັບຄວາມສຳຄັນຂອງຫຼາຍໆສິ່ງ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ຖາມເຫດການຕ່າງໆທີ່ເກີດຂຶ້ນໃນອາດີດວ່າມີຄວາມເປັນມາແນວໃດ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ຕົວຢ່າງ: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1.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ປະທານປະເທດຄົນທຳອິດຊອງປະເທດ ສ. ປ.ປ. ລາວຊື່ວ່າແນວໃດ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2.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ສິນຫ້າຂໍ້ທຳອິດເວົ້າເຖິງຫຍັງ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3.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ຄົນທີ່ສູບຢາຫຼາຍມັກຈະເປັນພະຍາດຫຍັງ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75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1.2 ຄວາມຮູ້ໃນວິທີການປະຕິບັດ</a:t>
            </a:r>
            <a:b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b="1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-ຄວາມ</a:t>
            </a:r>
            <a:r>
              <a:rPr lang="lo-LA" b="1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ຮູ້ກ່ຽວກັບການຈັດປະເພດ (</a:t>
            </a:r>
            <a:r>
              <a:rPr lang="en-US" b="1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 knowledge of classification and categories )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ລັກສະນະການຖາມ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ຖາມໃຫ້ຈັດຊະນິດ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ປະເພດ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ໝວດໜູ່ຂອງຄຳ ຫຼື ຂໍ້ຄວາມທີ່ກຳນົດໃຫ້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ຖາມໃຫ້ບອກຊື່ຂອງຄຳ ຫຼື ຂໍ້ຄວາມທີ່ຈັດຢູ່ໃນປະເພດ ຫຼື ໝວດດຽວກັນກັບຄຳທີ່ກຳນົດໃຫ້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ຕົວຢ່າງ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1.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ປາຫຍັງໃນປະເທດລາວທີ່ລ້ຽງລູກດ້ວຍນໍ້ານົມ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ກ. ປາຄໍ່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ຂ. ປາເອີນ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ຄ. ປາບຶກ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ງ. ປາຝາ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 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2.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ຂໍ້ໃດຈັດເປັນປະເພດອາຫານໃນໝວດໂປຼຕີນ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ກ. ລໍາໄຍ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ຂ. ຖົ່ວ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ຄ. ເຂົ້າ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ງ. ກ້ວຍ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14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o-LA" sz="40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1.2 ຄວາມຮູ້ໃນວິທີການປະຕິບັດ</a:t>
            </a:r>
            <a:br>
              <a:rPr lang="lo-LA" sz="40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550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b="1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- ຄວາມ</a:t>
            </a:r>
            <a:r>
              <a:rPr lang="lo-LA" b="1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ຮູ້ກ່ຽວກັບລະດັບຄາດໝາຍ (</a:t>
            </a:r>
            <a:r>
              <a:rPr lang="en-US" b="1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 knowledge of </a:t>
            </a:r>
            <a:r>
              <a:rPr lang="en-US" b="1" dirty="0" err="1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Criterria</a:t>
            </a:r>
            <a:r>
              <a:rPr lang="en-US" b="1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)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ລັກສະນະການຖາມ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ຖາມກ່ຽວກັບຄາດໝາຍຄຸນສົມບັດ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-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ເອກະລັກຂອງສິ່ງຂອງອັນໃດອັນໜຶ່ງ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ຕົວຢ່າງ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1.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ຂໍ້ໃດເປັນຄຸນລັກສະນະທີ່ສຳຄັນຂອງຮູບສາມແຈທ່ຽງ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ກ. ພື້ນສັ້ນກວ່າຂ້າງ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ງ. ສອງຂ້າງເທົ່າກັນ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ຂ. ລວງສູງຍາວກວ່າພື້ນ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ຈ. ທັງສາມມຸມເປັນມຸມແຫຼມ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ຄ. ມຸມເທິງເປັນມຸມແຫຼມ</a:t>
            </a:r>
            <a:endParaRPr lang="lo-LA" sz="2800" dirty="0">
              <a:latin typeface="Phetsarath OT" pitchFamily="2" charset="0"/>
              <a:ea typeface="Times New Roman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2.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ອາຫານທີ່ດີມີລັກສະນະແນວໃດ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ກ. ແຊບ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ງ. ກິ່ນຫອມໜ້າກິນ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ຂ. ລາຄາແພງ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ຈ. ຊ່ວຍໃຫ້ຮ່າງກາຍແຂງແຮງ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ຄ. ອິ່ມຢູ່ເຫິງ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3.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ຜ້າໄໝທີ່ດີມີຄຸນລັກສະນະແນວໃດ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ກ. ລາຄາຖືກ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ງ. ເກັບຮັກສາງ່າຍ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ຂ. ຊັກລີດງ່າຍ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ຈ. ເນື້ອລະອຽດນິ້ມດີ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ຄ. ນໍ້າໜັກຫຼາຍ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63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o-LA" sz="36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1.2 ຄວາມຮູ້ໃນວິທີການປະຕິບັດ</a:t>
            </a:r>
            <a:br>
              <a:rPr lang="lo-LA" sz="36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b="1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- ຄວາມ</a:t>
            </a:r>
            <a:r>
              <a:rPr lang="lo-LA" b="1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ຮູ້ກ່ຽວກັບວິທີການ (</a:t>
            </a:r>
            <a:r>
              <a:rPr lang="en-US" b="1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 knowledge of Methodology )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ລັກສະນະການຖາມ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ຖາມເທັກນິກ ຫຼື ວິທີການທີ່ໃຊ້ສຳລັບການປະຕິບັດວຽກນັ້ນໆ ວ່າມີຂັ້ນຕອນການເຮັດຢ່າງໃດ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ຖາມວິທີການປະຕິບັດຈະຕ້ອງເຮັດຢ່າງໃດ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ຕົວຢ່າງ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1.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ຂໍ້ໃດເປັນການກຳຈັດຂີ້ເຫຍື່ອທີ່ຜິດວິທີ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ກ. ຖິ້ມລົງຂຸມ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ງ. ກອງປະໄວ້ເປັນບ່ອນ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ຂ. ເອົາໄປຈູດ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ຈ. ຖິ້ມລົງຂຸມແລ້ວເອົາປຸນຂາວຖົມ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ຄ. ຂຸດຂຸມຝັງ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2.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ຂໍ້ໃດຊອກຄຳຕອບໄດ້ ໂດຍໃຊ້ວິທີຄູນ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ກ.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4+5+6               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ງ.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6-5-4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ຂ.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5+5-5                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ຈ.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6+6+6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ຄ.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6-5+4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63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lo-LA" sz="3600" dirty="0">
                <a:solidFill>
                  <a:prstClr val="black"/>
                </a:solidFill>
                <a:latin typeface="Phetsarath OT" pitchFamily="2" charset="0"/>
                <a:ea typeface="+mn-ea"/>
                <a:cs typeface="Phetsarath OT" pitchFamily="2" charset="0"/>
              </a:rPr>
              <a:t>1.3 ຄວາມຮູ້ໃນໃຈຄວາມຂອງເລື່ອງ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0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-</a:t>
            </a:r>
            <a:r>
              <a:rPr lang="en-US" sz="20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sz="2000" b="1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ຄວາມຮູ້ກ່ຽວກັບຫຼັກວິຊາການ ແລະ ການຂະຫຍາຍ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( knowledge of principles and generalizations )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</a:t>
            </a:r>
            <a:r>
              <a:rPr lang="lo-LA" sz="20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ລັກສະນະການຖານ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 -</a:t>
            </a:r>
            <a:r>
              <a:rPr lang="lo-LA" sz="2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ໃຫ້ບອກຄະຕິ ຫຼື ຫົວໃຈບົດເລື່ອງ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 -</a:t>
            </a:r>
            <a:r>
              <a:rPr lang="lo-LA" sz="2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ຖາມໃຫ້ນຳເອົາຫຼັກການນັ້ນໆໄປພົວພັນເລື່ອງອື່ນໆ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ຕົວຢ່າງ: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1.</a:t>
            </a:r>
            <a:r>
              <a:rPr lang="lo-LA" sz="2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ຈຳນວນຂອງຜູ່ແທນລາດຊະດອນຢູ່ແຕ່ລະແຂວງຂອງລາວຂຶ້ນກັບອັນໃດ </a:t>
            </a:r>
            <a:r>
              <a:rPr lang="en-US" sz="20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2.</a:t>
            </a:r>
            <a:r>
              <a:rPr lang="lo-LA" sz="2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ທຸກໆສາດສະໜາຈະສອນຄົນໃຫ້ເປັນແນວໃດ</a:t>
            </a:r>
            <a:r>
              <a:rPr lang="en-US" sz="20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3.</a:t>
            </a:r>
            <a:r>
              <a:rPr lang="lo-LA" sz="2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ຢີ່ປຸ່ນ</a:t>
            </a:r>
            <a:r>
              <a:rPr lang="en-US" sz="20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sz="2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ຟີລິບປິນ ແລະ ອິນໂດເນເຊຍມີສິ່ງໃດແຕກຕ່າງກັບລາວຫຼາຍທີ່ສຸດ </a:t>
            </a:r>
            <a:r>
              <a:rPr lang="en-US" sz="20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( </a:t>
            </a:r>
            <a:r>
              <a:rPr lang="lo-LA" sz="2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ອາຫານ</a:t>
            </a:r>
            <a:r>
              <a:rPr lang="en-US" sz="20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sz="2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ສາດສະໜາ</a:t>
            </a:r>
            <a:r>
              <a:rPr lang="en-US" sz="20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sz="2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ພູມິປະເທດ</a:t>
            </a:r>
            <a:r>
              <a:rPr lang="en-US" sz="20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sz="2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ວັດທະນະທຳ )</a:t>
            </a:r>
            <a:endParaRPr lang="lo-LA" sz="2000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16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sz="36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1.3 ຄວາມຮູ້ໃນໃຈຄວາມຂອງເລື່ອງ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b="1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- ຄວາມ</a:t>
            </a:r>
            <a:r>
              <a:rPr lang="lo-LA" b="1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ຮູ້ກ່ຽວກັບທິດສະດີ ແລະ ໂຄງສ້າງ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(knowledge of theories and structures )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ລັກສະນະການຖາມ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ຖາມເພື່ອຮູ້ວ່ານັກຮຽນສາມາດລະນຶກ ແລະ ນຳຄວາມສຳພັນຈາກທິດສະດີ ແລະ ຫຼັກວິຊາຕ່າງໆມາສະຫຼຸບເປັນເນື້ອໃນໃຫຍ່ດຽວກັນ ຫຼື ບໍ່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ຕົວຢ່າງ: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1.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ຮູບສາມແຈສະເໝີ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ຮູບດອກຈັນ ແລະ ຮູບຈະຕຸລັດ ມີລັກສະນະຄືກັນຂໍ້ໃດ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ກ. ມຸມ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ຂ. ຂ້າງ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ຄ. ເນື້ອທີ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ງ. ຂະໝາດ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2.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ຕົ້ນເຂົ້າ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ຕົ້ນໄຜ່ ແລະ ຕົ້ນຫຍ້າເປັນພືດປະເພດດຽວກັນຢືດສິ່ງໃດເປັນຫຼັກ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        (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ອາຍຸ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ຮາກ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ບ່ອນຢູ່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ຂະໝາດ )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05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2. ຄວາມເຂົ້າໃຈ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0" indent="-274320">
              <a:spcBef>
                <a:spcPts val="600"/>
              </a:spcBef>
              <a:buClr>
                <a:srgbClr val="F3A447"/>
              </a:buClr>
              <a:buSzPct val="85000"/>
              <a:buFont typeface="Wingdings 2"/>
              <a:buChar char=""/>
            </a:pP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ສາ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ມາດ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ຈັບ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ໃຈ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ສຳ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ຄັນ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ເລື່ອງ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 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ສາ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ມາດ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ແດງ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ອອກ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ມາ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ຮູບ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ແບບ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ແປ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ຕີ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ຄາດ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ຂະ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ຫຍາຍ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ຫຼື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ກະ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ທຳ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ອື່ນ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ໆ.</a:t>
            </a:r>
          </a:p>
        </p:txBody>
      </p:sp>
    </p:spTree>
    <p:extLst>
      <p:ext uri="{BB962C8B-B14F-4D97-AF65-F5344CB8AC3E}">
        <p14:creationId xmlns:p14="http://schemas.microsoft.com/office/powerpoint/2010/main" val="9016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sz="20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ຄຳກຳມະທີ່ແທດເໝາະສຳລັບຂຽນຄາດໝາຍ ແລະ ຈຸດປະສົງການຮຽນ-ການສອນໃນລະດັບ</a:t>
            </a:r>
            <a:r>
              <a:rPr lang="lo-LA" sz="20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ຄວາມເຂົ້າໃຈ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ອະທິບາຍ ( ໂດຍໃຊ້ຄຳເວົ້າ )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ປຽບທຽບ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endParaRPr lang="lo-LA" dirty="0" smtClean="0">
              <a:solidFill>
                <a:srgbClr val="333333"/>
              </a:solidFill>
              <a:effectLst/>
              <a:latin typeface="Phetsarath OT" pitchFamily="2" charset="0"/>
              <a:ea typeface="Times New Roman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ແປ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ຄວາມໝາຍ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ຕີຄວາມໝາຍ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ສະຫຼຸບຫຍໍ້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ບອກໃຈຄວາມສຳຄັນ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ຂະຫຍາຍຄວາມ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ລົງຄວາມເຫັນ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ສະແດງຄວາມຄິດເຫັນ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ຄາດການ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ຄາດຂະເນ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ການເດົາ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ການປະມານ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ຈັດປະເພດ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ພັນລະນາ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ພິຈາລະນາ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ຮັບຮູ້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ລາຍງານ. ຄັດຈ້ອນ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ຈັດຕາມລຳດັບ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ປ່ຽນ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ແປສັບ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ຕາມຮອຍ.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3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2.1 ການແປຄວາມໝາຍ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12" name="AutoShape 7"/>
          <p:cNvSpPr>
            <a:spLocks noChangeShapeType="1"/>
          </p:cNvSpPr>
          <p:nvPr/>
        </p:nvSpPr>
        <p:spPr bwMode="auto">
          <a:xfrm flipH="1">
            <a:off x="4176713" y="3646488"/>
            <a:ext cx="133350" cy="1238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8"/>
          <p:cNvSpPr>
            <a:spLocks noChangeShapeType="1"/>
          </p:cNvSpPr>
          <p:nvPr/>
        </p:nvSpPr>
        <p:spPr bwMode="auto">
          <a:xfrm flipH="1">
            <a:off x="4224338" y="3646488"/>
            <a:ext cx="219075" cy="2381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9"/>
          <p:cNvSpPr>
            <a:spLocks noChangeShapeType="1"/>
          </p:cNvSpPr>
          <p:nvPr/>
        </p:nvSpPr>
        <p:spPr bwMode="auto">
          <a:xfrm flipH="1">
            <a:off x="4357688" y="3646488"/>
            <a:ext cx="200025" cy="2381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10"/>
          <p:cNvSpPr>
            <a:spLocks noChangeShapeType="1"/>
          </p:cNvSpPr>
          <p:nvPr/>
        </p:nvSpPr>
        <p:spPr bwMode="auto">
          <a:xfrm flipH="1">
            <a:off x="4443413" y="3770313"/>
            <a:ext cx="114300" cy="1143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4165600" y="4190613"/>
            <a:ext cx="45397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Phetsarath OT" pitchFamily="2" charset="0"/>
                <a:ea typeface="Times New Roman" pitchFamily="18" charset="0"/>
                <a:cs typeface="Phetsarath OT" pitchFamily="2" charset="0"/>
              </a:rPr>
              <a:t>      </a:t>
            </a:r>
            <a:endParaRPr kumimoji="0" lang="lo-L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</a:t>
            </a:r>
            <a:r>
              <a:rPr lang="lo-LA" sz="28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ລັກສະນະການຖາມ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-</a:t>
            </a:r>
            <a:r>
              <a:rPr lang="lo-LA" sz="2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ຖາມໃຫ້ແປຄວາມໝາຍຂອງຮູບພາບ ແລະ ວັດຖູສິ່ງຂອງ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-</a:t>
            </a:r>
            <a:r>
              <a:rPr lang="lo-LA" sz="2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ຖາມໃຫ້ແປຄວາມໝາຍຂອງສັນຍາລັກ</a:t>
            </a:r>
            <a:r>
              <a:rPr lang="en-US" sz="28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sz="2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ສູດ</a:t>
            </a:r>
            <a:r>
              <a:rPr lang="en-US" sz="28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sz="2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ກົດເກນ</a:t>
            </a:r>
            <a:r>
              <a:rPr lang="en-US" sz="28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sz="28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sz="28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ກຼາຟ </a:t>
            </a:r>
            <a:r>
              <a:rPr lang="lo-LA" sz="2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ແລະ ຕາຕະລາງຕົວເລກ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</a:t>
            </a:r>
            <a:r>
              <a:rPr lang="lo-LA" sz="28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ຕົວຢ່າງ: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dirty="0">
                <a:solidFill>
                  <a:srgbClr val="333333"/>
                </a:solidFill>
                <a:latin typeface="Phetsarath OT" pitchFamily="2" charset="0"/>
                <a:ea typeface="Calibri"/>
                <a:cs typeface="Phetsarath OT" pitchFamily="2" charset="0"/>
              </a:rPr>
              <a:t> </a:t>
            </a:r>
            <a:r>
              <a:rPr lang="lo-LA" sz="2800" dirty="0" smtClean="0">
                <a:solidFill>
                  <a:srgbClr val="333333"/>
                </a:solidFill>
                <a:latin typeface="Phetsarath OT" pitchFamily="2" charset="0"/>
                <a:ea typeface="Calibri"/>
                <a:cs typeface="Phetsarath OT" pitchFamily="2" charset="0"/>
              </a:rPr>
              <a:t>     1. ໂຊເຟີຕີນຜີໝາຍຄວາມວ່າຢ່າງໃດ ?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dirty="0" smtClean="0">
                <a:solidFill>
                  <a:srgbClr val="333333"/>
                </a:solidFill>
                <a:latin typeface="Phetsarath OT" pitchFamily="2" charset="0"/>
                <a:ea typeface="Calibri"/>
                <a:cs typeface="Phetsarath OT" pitchFamily="2" charset="0"/>
              </a:rPr>
              <a:t>     2. ອາຊີບຄູປຽບເໜືອນເຮືອຈ້າງໝາຍຄວາມວ່າອາຊີບຄູເປັນ 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dirty="0" smtClean="0">
                <a:solidFill>
                  <a:srgbClr val="333333"/>
                </a:solidFill>
                <a:latin typeface="Phetsarath OT" pitchFamily="2" charset="0"/>
                <a:ea typeface="Calibri"/>
                <a:cs typeface="Phetsarath OT" pitchFamily="2" charset="0"/>
              </a:rPr>
              <a:t>         ແນວໃດ ?</a:t>
            </a:r>
            <a:endParaRPr lang="en-US" sz="1300" dirty="0">
              <a:latin typeface="Phetsarath OT" pitchFamily="2" charset="0"/>
              <a:ea typeface="Calibri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89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o-LA" sz="40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ບົດ</a:t>
            </a:r>
            <a:r>
              <a:rPr lang="lo-LA" sz="400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ທີ </a:t>
            </a:r>
            <a:r>
              <a:rPr lang="lo-LA" sz="400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4 </a:t>
            </a:r>
            <a:r>
              <a:rPr lang="lo-LA" sz="40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ການຂຽນຂໍ້ສອບວັດພຶດຕິກຳດ້ານສະຕິປັນຍາ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ຈຸດປະສົງ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 ຈຳແນກພຶດຕິກຳດ້ານສະຕິປັນຍາເປັນດ້ານຍ່ອຍໄດ້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  ຂຽນຂໍ້ສອບວັດພຶດຕິກຳດ້ານສະຕິປັນຍາໄດ້ທຸກພຶດຕິກຳ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4408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2.2 ການຕີຄວາມໝາຍ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ລັກສະນະການຖາມ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ໃຫ້ຕີຄວາມໝາຍຂອງເລື່ອງລາວທັງໝົດອອກມາໃນແງ່ມຸມຕ່າງໆ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ໃຫ້ຄົ້ນຫາຈຸດປະສົງ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ຄວາມເຊື່ອ ຫຼື ຄະຕິນິຍົມຂອງຜູ່ແຕ່ງ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ໃຫ້ແປຫຍໍ້ເລື່ອງລາວຕ່າງໆອອກມາເປັນຂໍ້ສະຫຼຸບ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ຕົວຢ່າງ: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1.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ຈາກຂໍ້ຄວາມ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“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ຂ້າພະເຈົ້າບໍ່ຮູ້ວ່າຈະຕອບແທນບຸນຄຸນຂອງພວກທ່ານໄດ້ແນວໃດ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”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ຜູ່ເວົ້າມີຄວາມຮູ້ສຶກຕໍ່ຜູ່ຟັງແນວໃດ ( ຊາບຊຶ້ງໃນນໍ້າໃຈຂອງຜູ່ຟັງ )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2.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ຄູຜູ່ນີ້ໄປສອນຫ້ອງໃດນັກຮຽນກໍ່ເສັງຕົກສະແດງວ່າຄູຜູ່ນີ້ເປັນແນວໃດ ?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08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2.3 ການຂະຫຍາຍຄວາມ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ລັກສະນະການຖາມ :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ການຄາດຄະເນເລື່ອງລາວກ່ອນທີ່ຈະເກີດເລື່ອງນີ້ ຫຼື ຫຼັງເກີດເລື່ອງນີ້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ຖາມໂດຍສົມມຸດສະຖານະການຂຶ້ນ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ຝຶກໃຊ້ຂໍ້ແທ້ຈິງສ່ວນຍ່ອຍໄປຄາດຄະເນສ່ວນໃຫຍ່ຢ່າງມີເຫດຜົນ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ຕົວຢ່າງ :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1.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ຖ້າຄົນຊົນນະບົດຍົກຍ້າຍເຂົ້າມາໃນຕົວເມືອງວຽງຈັນທຸກໆປີຕໍ່ໄປເມືອງວຽງຈັນຈະເປັນແນວໃດ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2.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ເມື່ອນໍ້າມັນຂຶ້ນລາຄາກິດຈະການປະເພດໃດຈະຂຶ້ນລາຄາທັນທີ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ກ. ກໍ່ສ້າງ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ຂ. ຄ້າຂາຍຍ່ອຍ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ຄ. ລົດໂດຍສານ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ງ. ຕົກຂະໜ່າ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84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3. ການນຳໃຊ້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0" indent="-274320">
              <a:spcBef>
                <a:spcPts val="600"/>
              </a:spcBef>
              <a:buClr>
                <a:srgbClr val="F3A447"/>
              </a:buClr>
              <a:buSzPct val="85000"/>
              <a:buFont typeface="Wingdings 2"/>
              <a:buChar char=""/>
            </a:pPr>
            <a:r>
              <a:rPr lang="en-US" sz="2600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/>
              </a:rPr>
              <a:t>​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ຂັ້ນ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ທີ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ຜູ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້​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ຮຽນ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ສາ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ມາດ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ນຳ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ເອົາ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ຮູ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້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ປະ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ສົບ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ໄປ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ໃຊ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້​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ແກ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້​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ໄຂ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ບັນ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ຫາໃນ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ຖາ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ນະ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ຕ່າງ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ໆ​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ໄດ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້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ເຊິ່ງ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ຈະ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ຕ້ອງ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ອາ</a:t>
            </a:r>
            <a:r>
              <a:rPr lang="en-US" b="1" dirty="0" smtClean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 err="1" smtClean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ໄ</a:t>
            </a:r>
            <a:r>
              <a:rPr lang="en-US" b="1" dirty="0" smtClean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ຮູ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້,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ເຂົ້າ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ໃຈ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ຈຶ່ງ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ຈະ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ສາ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ມາດ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ນຳ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ໄປ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ໃຊ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້​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ໄດ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້.</a:t>
            </a:r>
          </a:p>
        </p:txBody>
      </p:sp>
    </p:spTree>
    <p:extLst>
      <p:ext uri="{BB962C8B-B14F-4D97-AF65-F5344CB8AC3E}">
        <p14:creationId xmlns:p14="http://schemas.microsoft.com/office/powerpoint/2010/main" val="277143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sz="20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ຄຳກຳມະທີ່ແທດເໝາະສຳລັບຂຽນຄາດໝາຍ ແລະ ຈຸດປະສົງການຮຽນ-ການສອນໃນ</a:t>
            </a:r>
            <a:r>
              <a:rPr lang="lo-LA" sz="20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ລະດັບການນຳໄປໃຊ້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ປະຍຸກ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ປັບປຸງ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ແກ້ບັນຫາ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ເລືອກ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ຈັດ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ເຮັດ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ປະຕິບັດ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ສະແດງ ສາທິດ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ຜະລິດ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ພິສູດ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ເຮັດໃຫ້ກາຍເປັນເລື່ອງເສົ້າ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ແຕ້ມຮູບ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ແປງ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ດຳເນີນການ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ຂຶ້ນແຜນ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ຮ່າງ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ແກ້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ໃຊ້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ຂຽນ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ຄິດໄລ່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ກໍ່ສ້າງ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ກໍານົດ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ຊອກເຫັນ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ຍົກຕົວຢ່າງ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ກຳນົດລະບຽບການ.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53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solidFill>
                  <a:srgbClr val="333333"/>
                </a:solidFill>
                <a:effectLst/>
                <a:ea typeface="Times New Roman"/>
                <a:cs typeface="Phetsarath OT"/>
              </a:rPr>
              <a:t>ລັກສະນະການຖາມ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 -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ນຳຫຼັກການ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ກົດເກນ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ວິທີດຳເນີນການຂອງເລື່ອງນັ້ນໄປແກ້ບັນຫາໃນທຳນອງດຽວກັນ</a:t>
            </a:r>
            <a:endParaRPr lang="en-US" sz="2800" dirty="0">
              <a:ea typeface="Calibri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         -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ບັນຫາຕ້ອງໃໝ່ແປກໄປຈາກເດີມທີ່ຄູສອນ</a:t>
            </a:r>
            <a:endParaRPr lang="en-US" sz="2800" dirty="0">
              <a:ea typeface="Calibri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         -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ແກ້ບັນຫາຂໍ້ໂຈດແບບຝຶກຫັດທາງຫຼາຍທີ່ບໍ່ເຄີຍເຮັດມາ</a:t>
            </a: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ກ່ອນ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 (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ຖ້າເຄີຍເຮັດມາກ່ອນແມ່ນຄຳຖາມທີ່ເນັ້ນຄວາມຮູ້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ຄວາມຈໍາກ່ຽວກັບວິທີການ )</a:t>
            </a:r>
            <a:endParaRPr lang="en-US" sz="2800" dirty="0">
              <a:ea typeface="Calibri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ຕົວຢ່າງ:</a:t>
            </a:r>
            <a:endParaRPr lang="en-US" sz="2800" dirty="0">
              <a:ea typeface="Calibri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1.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ການປອກເປືອກໝາກມ່ວງຄວນໃຊ້ມີດຊະນິດໃດ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? (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ມີດບາງ )</a:t>
            </a:r>
            <a:endParaRPr lang="en-US" sz="2800" dirty="0">
              <a:ea typeface="Calibri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2.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ຖ້ານັກຮຽນຫຼົງທາງຢູ່ໃນປ່າຈະອາໄສສິ່ງໃດໃນການຊອກຫາທິດ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35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4. ການວິເຄາະ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0" indent="-274320">
              <a:spcBef>
                <a:spcPts val="600"/>
              </a:spcBef>
              <a:buClr>
                <a:srgbClr val="F3A447"/>
              </a:buClr>
              <a:buSzPct val="85000"/>
              <a:buFont typeface="Wingdings 2"/>
              <a:buChar char=""/>
            </a:pPr>
            <a:r>
              <a:rPr lang="en-US" sz="2600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/>
              </a:rPr>
              <a:t>​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ຜູ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້​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ຮຽນ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ສາ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ມາດ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ຄິດ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ຫຼື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ແຍກ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ແຍະ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ເລື່ອງ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ລາວ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ສິ່ງ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ຕ່າງ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ໆ​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ອອກ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ສ່ວນ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ຍ່ອຍ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ອົງ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ປະ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ກອບ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ທີ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ສຳ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ຄັນໄດ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້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 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ສາ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ມາດເບິ່ງ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ເຫັນ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ສຳ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ພັນ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ສ່ວ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​ນ​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ທີ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ກ່ຽວ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ຂ້ອງ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ກັນ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ສາ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ມາດ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ວິ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ເຄາະ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ຈະ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ແຕກ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ຕ່າງ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ກັນ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ໄປ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ແລ້ວ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ແຕ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ລະ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ຄິດ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ແຕ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ລະ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ຄົນ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42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sz="20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ຄຳກຳມະທີ່ແທດເໝາະສຳລັບຂຽນຄາດໝາຍ ແລະ ຈຸດປະສົງການຮຽນ-ການສອນໃນລະດັບ</a:t>
            </a:r>
            <a:r>
              <a:rPr lang="lo-LA" sz="20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ການວິເຄາະ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ຈຳແນກ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ໄຈ້ແຍກ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ຫາເຫດ ແລະ ຜົນ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ຫາຄວາມພົວພັນ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ຫາຂໍ້ສະຫຼູບ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ຫາຫຼັກການ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ຫາຂໍ້ອ້າງອີງ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ຫາຫຼັກຖານ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ກວດສອບ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ຈັດກຸ່ມ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ລະບຸ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ຊີ້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ວິເຄາະ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ຈັດປະເພດ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ຈັດເປັນປະເພດ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ປຽບທຽບ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ຄວາມແຕກຕ່າງ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ອະພິປາຍ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ຖອດຖອນ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ບົ່ງມະຕິ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ແຜນວາດ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ແຍກ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ຜ່າຕັດ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ສັງເກດ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ຊີ້ໃຫ້ເຫັນ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ຕິຕຽນ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ທົດລອງ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ຄຳຖາມ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ທົດສອບ</a:t>
            </a:r>
            <a:endParaRPr lang="en-US" sz="28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4169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ການວິເຄາະການສຳຄັນ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ລັກສະນະການຖາມ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ໃຫ້ຄົ້ນຫາລັກສະນະທີ່ເດັ່ນ ຫຼື ຫາມູນເຫດຕົ້ນກຳເນີດ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ສາເຫດ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ຜົນລັບ ແລະຄວາມສຳຄັນທັງປວງຂອງເລື່ຶອງຕ່າງໆ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ຕອນໃດເປັນສົມມຸດຖານ ຫຼື ຕອນໃດເປັນສະຫຼຸບຜົນ ຫຼື ເປັນຄຳອ້າງອີງສະໜັບສະໜູນ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ຕົວຢ່າງ: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1.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ສາເຫດສຳຄັນຂອງການເກີດໄພນໍ້າຖ້ວມຕະຫຼາດສາລະວັນປີ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2013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ແມ່ນອັນໃດ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2.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ແມ່ນໍ້າຫຍັງໃນລາວທີ່ສຳຄັນທີ່ສຸດ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ກ. ນໍ້າອູ່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ຄ. ນໍ້າເທີນ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ຂ. ນໍ້າງື່ມ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ງ. ນໍ້າງຽບ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48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ວິເຄາະຄວາມສຳພັນ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ລັກສະນະການຖາມ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ຄວາມສຳພັນລະຫວ່າງເລື່ອງກັບເລື່ອງ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ຄວາມສຳພັນລະຫວ່າງຫຼາຍຂໍ້ປີກຍ່ອຍກັບເລື່ອງທັງໝົດ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ຄວາມສຳພັນລະຫວ່າງຂໍ້ປີກຍ່ອຍກັບຂໍ້ປີກຍ່ອຍ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ຄວາມສຳພັນທາງດຽວກັນ ( ແພດ - ພະຍາບານ</a:t>
            </a: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)</a:t>
            </a:r>
            <a:endParaRPr lang="lo-LA" sz="2800" dirty="0">
              <a:latin typeface="Phetsarath OT" pitchFamily="2" charset="0"/>
              <a:ea typeface="Times New Roman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dirty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sz="28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ຄວາມສຳພັນທາງກົງກັນຂ້າມ ( ຫຼາຍ - ໜ້ອຍ )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ຕົວຢ່າງ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1.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ສອງສິ່ງໃດຕໍ່ໄປນີ້ສຳພັນກັນຫຼາຍທີ່ສຸດ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ກ. ດິນກັບຄົນ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ຂ. ສັດກັບພືດ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ຂ. ຄົນກັບສັດ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ງ. ພືດກັບນໍ້າ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2.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ສອງສິ່ງໃດບໍ່ມີການພົວພັນ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ກ. ລັດສະໜີກັບວົງມົນ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ຂ. ລັດສະໜີກັບເມັດເຄິ່ງກາງ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ຄ. ລວງຮອບກັບເນື້ອທີ່ຂອງວົງມົນ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ງ. ລວງຮອບກັບເສັ້ນຜ່າສູນກາງ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29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ການວິເຄາະຫຼັກການ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ລັກສະນະການຖາມ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ຖາມໃຫ້ຈັບເຄົ້າເລື່ອງໃຫ້ໄດ້ວ່າເລື່ອງນັ້ນອີງໃສ່ຫຼັກການໃດ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ມີລະບຽບວິໄນໃນການຮຽບຮຽງ ແລະ ມີເຄົ້າໂຄງສ້າງແນວໃດ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ຕົວຢ່າງ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1.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ການເຄື່ອນທີ່ຊະນິດໃດໃຊ້ຫຼັກການຜິດກັບຊະນິດ</a:t>
            </a: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ອື່ນ 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ກ. ຈະຫຼວດ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ຄ. ເຮືອບິນອາຍຜົ່ນ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ຂ. ບັ້ງໄຟ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ງ. ເຮືອບິນໝາກປິ່ນ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2.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ຄຳເວົ້າທີ່ວ່າ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“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ວິທະຍຸເປັນເຄື່ອງມືສື່ສານທີ່ມີອິດທິພົນຫຼາຍ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”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ຄໍາເວົ້າດັ່ງກ່າວຢືດຫຼັກການໃດ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ກ. ເພາະມີຈຳນວນຜູ່ຟັງຫຼາຍ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ຂ. ສາມາດອອກຂ່າວໄດ້ວ່ອງໄວ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ຄ. ສາມາດອອກຂ່າວໄດ້ຕະຫຼອດເວລາ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ງ. ປະຊາຊົນມັກຟັງຫຼາຍກວ່າມັກອ່ານ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5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ການຂຽນຂໍ້ສອບວັດພຶດຕິກຳດ້ານສະຕິປັນຍາ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1. ພຶດຕິກຳດ້ານສະຕິປັນຍາ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ບລູມ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(Bloom)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ແລະ ຄະນະໄດ້ແບ່ງພຶດຕິກໍາດ້ານສະຕິປັນຍາອອກເປັນ 6 ດ້ານ.</a:t>
            </a:r>
          </a:p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pic>
        <p:nvPicPr>
          <p:cNvPr id="4" name="Content Placeholder 3" descr="416c96dd0a8186d5ef83032faf4664c5.jpg"/>
          <p:cNvPicPr>
            <a:picLocks noChangeAspect="1"/>
          </p:cNvPicPr>
          <p:nvPr/>
        </p:nvPicPr>
        <p:blipFill>
          <a:blip r:embed="rId2" cstate="print"/>
          <a:srcRect t="19277" b="4748"/>
          <a:stretch>
            <a:fillRect/>
          </a:stretch>
        </p:blipFill>
        <p:spPr>
          <a:xfrm>
            <a:off x="1451212" y="2590800"/>
            <a:ext cx="66294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63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5. ການປະເມີນຄ່າ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0" indent="-274320" algn="just">
              <a:spcBef>
                <a:spcPts val="600"/>
              </a:spcBef>
              <a:buClr>
                <a:srgbClr val="F3A447"/>
              </a:buClr>
              <a:buSzPct val="85000"/>
              <a:buFont typeface="Wingdings 2"/>
              <a:buChar char=""/>
            </a:pPr>
            <a:r>
              <a:rPr lang="en-US" sz="2600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/>
              </a:rPr>
              <a:t>​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​​​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ສາ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ມາດໃນ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ຕັດ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ສິນ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ຕີ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ລາ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ຄາ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ຫຼື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ສະຫຼຸບ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ກ່ຽວ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ກັບ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ຄຸນ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ຄ່າ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ສິ່ງ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ຕ່າງ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ໆ​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ອອກ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ມາ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ຮູບ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ຄຸນ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ນະ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ທຳ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ຢ່າງ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ກົດ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ເກນ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ທີ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ເໝາະ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ສົມ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 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ເຊິ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ງອາດ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ໄປ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ຕາມ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ເນື້ອ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ຫາ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ສາ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ລະ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ເລື່ອງນັ້ນ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ໆ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ຫຼື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ອາດ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ກົດ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ເກນ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ທີ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ສັງ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ຄົມ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ຍອມ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ຮັບ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ກໍ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ໄດ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້.</a:t>
            </a:r>
          </a:p>
        </p:txBody>
      </p:sp>
    </p:spTree>
    <p:extLst>
      <p:ext uri="{BB962C8B-B14F-4D97-AF65-F5344CB8AC3E}">
        <p14:creationId xmlns:p14="http://schemas.microsoft.com/office/powerpoint/2010/main" val="426209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sz="20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ຄຳກຳມະທີ່ແທດເໝາະສຳລັບຂຽນຄາດໝາຍ ແລະ ຈຸດປະສົງການຮຽນ-ການສອນໃນລະດັບ</a:t>
            </a:r>
            <a:r>
              <a:rPr lang="lo-LA" sz="20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ການປະເມີນຄ່າ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ວິພາກວິຈານ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ຕັດສິນ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ປະເມີນຄ່າ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ຕີຄ່າ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ສະຫຼຸບ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ປຽບທຽບ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ຂັດອັນດັບ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ກຳນົດເກນ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ກຳນົດມາດຕະຖານ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ຕັດສິນໃຈ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ສະແດງຄວາມຄິດເຫັນ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ໃຫ້ເຫດຜົນ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ບອກຫຼັກຖານ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ຕີລາຄາ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ເລືອກ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ປົກປ້ອງ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ໃຫ້ຄຳເຫັນ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ໃຫ້ບຸລິມະສິດ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ລຽງລຳດັບ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ຈັດອັນດັບ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ຄັດຈ້ອນ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ສະໜັບສະໜູນ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ຕີເປັນມູນຄ່າ.</a:t>
            </a:r>
            <a:endParaRPr lang="en-US" sz="2800" dirty="0">
              <a:ea typeface="Calibri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66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ການປະເມີນຜົນໂດຍອາໄສຄວາມຈິງພາຍໃນ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ລັກສະນະການຖາມ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ໃຫ້ນິໄສວ່າບົດລາຍງານ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ເລື່ອງລາວ ຫຼື ບົດຄວາມນັ້ນມີຄຸນະພາບໃນດ້ານຕ່າງໆສູງ - ຕໍ່າພຽງໃດ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ຕົວຢ່າງ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1.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ເດັກນ້ອຍເຈັບຫົວໄປຊື້ຢາກິນເອງດີ ຫຼື ບໍ່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2.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ການປູກເຫັດເຟືອງໃນລະດູຝົນເຮັດໄດ້ ຫຼື ບໍ່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ກ. ໄດ້ເພາະເຫັດເຟືອງມັກນໍ້າ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ຂ. ໄດ້ແຕ່ຄວນມີຫຼັງຄາກັນຝົນ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ຄ. ບໍ່ໄດ້ເພາະອາກາດຊຸ່ມເກີນໄປ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ງ. ບໍ່ໄດ້ເພາະມີນໍ້າຂັງເຮັດໃຫ້ເຊື້ອເຫັດເນົ່າ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5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ການປະເມີນໂດຍອາໄສຄວາມຈິງພາຍນອກ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ລັກສະນະການຖາມ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ໃຫ້</a:t>
            </a: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ວິນິໄສ ຈະ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ລະນາ ຫຼື ຕັດສິນ ໂດຍກຳນົດເກນໃຫ້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ຕົວຢ່າງ</a:t>
            </a:r>
            <a:r>
              <a:rPr lang="lo-LA" sz="2800" dirty="0" smtClean="0"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1.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ການໃຫ້ລາງວັນນັກຮຽນທີ່ຮຽນດີຂຶ້ນມີຜົນດີຕໍ່ນັກຮຽນ</a:t>
            </a: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ແນວໃດ 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2.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ປະເທດລາວຄວນມີນະໂຍບາຍເລື່ອງການເກີດ ຫຼື ບໍ່ເພາະເຫດໃດ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ກ. ຄວນເພາະທຸກຄົນມີລູກຫຼາຍກວ່າຄົນຮັ່ງມີ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ຂ. ຄວນເພາະປະຊາຊົນໃນເມືອງມີຄວາມໝາແໜ້ນ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ຄ. ບໍຄວນເພາະຍັງມີເນື້ອທີ່ທຳມາຫາກິນຢ່າງຫຼວງຫຼາຍ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ງ. ບໍ່ຄວນເພາະມັນຂັດຕໍ່ຄວາມຮູ້ສຶກທາງດ້ານສິນລະທຳ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4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 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02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6. ການປະດິດສ້າງ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lo-LA" dirty="0" smtClean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spcBef>
                <a:spcPts val="600"/>
              </a:spcBef>
              <a:buClr>
                <a:srgbClr val="F3A447"/>
              </a:buClr>
              <a:buSzPct val="85000"/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.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 ຜ</a:t>
            </a:r>
            <a:r>
              <a:rPr lang="lo-LA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ູ້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ຮຽນ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ສາ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ມາດ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ເໜີຄວາມ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ຄິດ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ໃໝ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່,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ສິ່ງ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ໃໝ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່,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ສ້າງ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ແນວ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ທາງ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ໃໝ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ແກ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້​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ໄຂ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ບັນ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ຫາ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ໄດ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້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ພັດ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ທະ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ນາ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ສິ່ງ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ໃໝ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່ໆ​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ຂຶ້ນ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ມາ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ຈາກ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ສັງ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ເຄາະ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ເພື່ອ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ໃຫ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້​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ໄດ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້​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ສິ່ງ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ໃໝ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ທີ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ບໍ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ເຄີຍ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ເກີດ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ຂຶ້ນ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ມາ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ກ່ອນ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38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sz="20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ຄຳກຳມະທີ່ແທດເໝາະສຳລັບຂຽນຄາດໝາຍ ແລະ ຈຸດປະສົງການຮຽນ-ການສອນໃນລະດັບ</a:t>
            </a:r>
            <a:r>
              <a:rPr lang="lo-LA" sz="20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ການປະດິດສ້າງ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ປະດິດ, ວາງແຜນ,ແຕ່ງຂຶ້ນ,ຮຽບຮຽງ,ສ້າງຄືນໃໝ່, ຂຽນຄືນ,ຈັດປະເພດ,ໂຮມເຂົ້າກັນ,ຄິດຂຶ້ນ,ອະທິບາຍ,ປະດິດຂຶ້ນ,ໂຮມເປັນກຸ່ມ,ຈັດລຽງລຳດັບ,ຈັດຕັ້ງ</a:t>
            </a:r>
            <a:r>
              <a:rPr lang="en-US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/ </a:t>
            </a: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ຈັດສັນ,ຊີ້ແຈງ</a:t>
            </a: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ຈັດຕັ້ງຄືນ</a:t>
            </a:r>
            <a:r>
              <a:rPr lang="en-US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/</a:t>
            </a: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ຈັດສັນຄືນ,ປັບປຸງ,ປ່ຽນ,ສ້າງ,ເຮັດໃຫ້ເກີດມີ,ພະຍາກອນ,ອຸປະມາ,ສົມທົບ,ອອກແບບ,ອ້າງວ່າ,ເຮັດໃຫ້ເຫັນ, ປະກອບ, ຊອກສິ່ງທີ່ຜິດປົກກະຕິ,ຜະລິດ,ທົບທວນ, ກໍ່ສ້າງ, ແຕ່ງ, ຈັດວາງຄືນ, ສະເໜີ.</a:t>
            </a:r>
            <a:endParaRPr lang="en-US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12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b="1" dirty="0" smtClean="0">
                <a:solidFill>
                  <a:srgbClr val="333333"/>
                </a:solidFill>
                <a:cs typeface="Phetsarath OT"/>
              </a:rPr>
              <a:t>ລັກສະນະຄຳຖາມ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lo-LA" sz="20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1. </a:t>
            </a:r>
            <a:r>
              <a:rPr lang="lo-LA" sz="16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ທ່ານສາມາດອອກແບບ.....ເພື່ອ....ໄດ້ບໍ່ ?</a:t>
            </a:r>
          </a:p>
          <a:p>
            <a:pPr marL="0" lvl="0" indent="0">
              <a:buNone/>
            </a:pPr>
            <a:r>
              <a:rPr lang="lo-LA" sz="16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2. ທ່ານສາມາດປະດິດສ້າງໃໝ່ ແລະ ນຳໃຊ້ໃນແບບທີ່ແຕກຕ່າງອອກໄປໄດ້ບໍສຳລັບ.......?</a:t>
            </a:r>
          </a:p>
          <a:p>
            <a:pPr marL="0" lvl="0" indent="0">
              <a:buNone/>
            </a:pPr>
            <a:r>
              <a:rPr lang="lo-LA" sz="16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3.ຈະເກີດຫຍັງຂຶ້ນ, ຖ້າ.............?</a:t>
            </a:r>
          </a:p>
          <a:p>
            <a:pPr marL="0" lvl="0" indent="0">
              <a:buNone/>
            </a:pPr>
            <a:r>
              <a:rPr lang="lo-LA" sz="16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4. ທ່ານສາມາດພັດທະນາຂໍ້ສະເໜີທີ່.......ໄດ້ບໍ?</a:t>
            </a:r>
          </a:p>
          <a:p>
            <a:pPr marL="0" lvl="0" indent="0">
              <a:buNone/>
            </a:pPr>
            <a:r>
              <a:rPr lang="lo-LA" sz="16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5.ທ່ານສາມາດຄິດຫາວິທີການແກ້ໄຂບັນຫາທີ່ເປັນໄປໄດ້ບໍ່.......?</a:t>
            </a:r>
            <a:br>
              <a:rPr lang="lo-LA" sz="16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</a:br>
            <a:r>
              <a:rPr lang="lo-LA" sz="16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6.ຖ້າທ່ານມີຂໍ້ມູນທັງໝົດ, ທ່ານຈະແກ້ໄຂຄືແນວໃດ.......?</a:t>
            </a:r>
          </a:p>
          <a:p>
            <a:pPr marL="0" lvl="0" indent="0">
              <a:buNone/>
            </a:pPr>
            <a:r>
              <a:rPr lang="lo-LA" sz="16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7.ຂໍໃຫ້ທ່ານອອກແບບວິທີການຂອງທ່ານເອງເພື່ອ........?</a:t>
            </a:r>
          </a:p>
          <a:p>
            <a:pPr marL="0" lvl="0" indent="0">
              <a:buNone/>
            </a:pPr>
            <a:r>
              <a:rPr lang="lo-LA" sz="16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8.ທ່ານສາມາດ.........ໄດ້ຈັກວິທີ ?</a:t>
            </a:r>
            <a:endParaRPr lang="lo-LA" sz="2000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sz="20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ຕົວຢ່າງ:</a:t>
            </a:r>
          </a:p>
          <a:p>
            <a:pPr marL="0" lvl="0" indent="0">
              <a:buNone/>
            </a:pPr>
            <a:r>
              <a:rPr lang="lo-LA" sz="13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.1.  ຈົ່ງແຕ່ງບົດສອນຕາມຂໍ້ມູນລຸ່ມນີ້:  </a:t>
            </a:r>
            <a:endParaRPr lang="en-US" sz="1300" dirty="0">
              <a:solidFill>
                <a:srgbClr val="0070C0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sz="13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	ວິຊາ ຫັດຖະກຳ ຊັ້ນ</a:t>
            </a:r>
            <a:r>
              <a:rPr lang="en-US" sz="13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3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ປະຖົມ ປີ</a:t>
            </a:r>
            <a:r>
              <a:rPr lang="en-US" sz="13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3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ທີ</a:t>
            </a:r>
            <a:r>
              <a:rPr lang="en-US" sz="13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5 </a:t>
            </a:r>
            <a:r>
              <a:rPr lang="lo-LA" sz="13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ບົດ</a:t>
            </a:r>
            <a:r>
              <a:rPr lang="en-US" sz="13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3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ທີ </a:t>
            </a:r>
            <a:r>
              <a:rPr lang="en-US" sz="13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6 </a:t>
            </a:r>
            <a:r>
              <a:rPr lang="lo-LA" sz="13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3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3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ປະດິດ</a:t>
            </a:r>
            <a:r>
              <a:rPr lang="en-US" sz="13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3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ເຄື່ອງ</a:t>
            </a:r>
            <a:r>
              <a:rPr lang="en-US" sz="13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3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ຫຼິ້ນ (</a:t>
            </a:r>
            <a:r>
              <a:rPr lang="en-US" sz="13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​​</a:t>
            </a:r>
            <a:r>
              <a:rPr lang="lo-LA" sz="13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ໂຄມ</a:t>
            </a:r>
            <a:r>
              <a:rPr lang="en-US" sz="13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3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ໄຟ</a:t>
            </a:r>
            <a:r>
              <a:rPr lang="en-US" sz="13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)	​</a:t>
            </a:r>
            <a:r>
              <a:rPr lang="lo-LA" sz="13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ເວລາ</a:t>
            </a:r>
            <a:r>
              <a:rPr lang="en-US" sz="13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2 </a:t>
            </a:r>
            <a:r>
              <a:rPr lang="lo-LA" sz="13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ຊົ່ວ</a:t>
            </a:r>
            <a:r>
              <a:rPr lang="en-US" sz="13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3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ໂມງ</a:t>
            </a:r>
          </a:p>
          <a:p>
            <a:pPr marL="0" lvl="0" indent="0">
              <a:buNone/>
            </a:pPr>
            <a:r>
              <a:rPr lang="lo-LA" sz="13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2.</a:t>
            </a:r>
            <a:r>
              <a:rPr lang="lo-LA" sz="2000" b="1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16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ຈົ່ງຜະລິດແບບຈໍາລອງທີ່ສະແດງເຖິງລະບົບນິເວດ? </a:t>
            </a:r>
            <a:endParaRPr lang="th-TH" sz="1600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sz="16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3.ຫາກທ່ານໄດ້ຮັບມອບໝາຍໃຫ້ອອກແບບຜ້າສາກຫຼັງ ເວທີປະຊຸມສຳມະນາກ່ຽວກັບການຮ່ວມມືດ້ານເສດຖະກິດຂອງປະເທດອາຊຽນທ່ານຈະແຕ້ມຜ້າສາກຫຼັງເວທີຕາມຂໍ້ໃດ ?</a:t>
            </a:r>
            <a:endParaRPr lang="en-US" sz="1600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sz="13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ກ.ແຜນທີ່ປະເທດອາຊຽນ</a:t>
            </a:r>
          </a:p>
          <a:p>
            <a:pPr marL="0" lvl="0" indent="0">
              <a:buNone/>
            </a:pPr>
            <a:r>
              <a:rPr lang="lo-LA" sz="13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ຂ.ຊຸດປະຈຳຊາດອາຊຽນ</a:t>
            </a:r>
          </a:p>
          <a:p>
            <a:pPr marL="0" lvl="0" indent="0">
              <a:buNone/>
            </a:pPr>
            <a:r>
              <a:rPr lang="lo-LA" sz="13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ຄ.ດອກໄມ້ປະຈຳຊາດອາຊຽນ</a:t>
            </a:r>
          </a:p>
          <a:p>
            <a:pPr marL="0" lvl="0" indent="0">
              <a:buNone/>
            </a:pPr>
            <a:r>
              <a:rPr lang="lo-LA" sz="13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ງ. ສະກຸນເງິນຂອງປະເທດອາຊຽນ</a:t>
            </a:r>
            <a:endParaRPr lang="th-TH" sz="1300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lvl="0"/>
            <a:endParaRPr lang="en-US" sz="2000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64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ຄຸນລັກສະນະຂອງຜູ້ຂຽນຂໍ້ສອບທີ່ດີ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/>
              <a:t>1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. ຮູ້ຈັກລັກສະນະຂອງຂໍ້ສອບທີ່ດີ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2. ຮູ້ຈັກວິທີຂຽນຄຳຖາມ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3. ຮູ້ຈັກຊະນິດຂອງຄຳຖາມ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4. ຮູ້ຈັກຮູບແບບຂອງຄຳຖາມ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5. ພະຍາຍາມຫັດຂຽນ ຫັດວິຈານ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6. ວິເຄາະ ແລະ ປັບປຸງ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019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ຜົນທີ່ໄດ້ຮັບ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600"/>
              </a:spcBef>
              <a:buClr>
                <a:srgbClr val="F3A447"/>
              </a:buClr>
              <a:buSzPct val="85000"/>
              <a:buNone/>
            </a:pPr>
            <a:r>
              <a:rPr lang="lo-LA" b="1" dirty="0" smtClean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 ເມື່ອນັກສຶກສາຮຽນຈົບບົດນີ້ສາມາດ:</a:t>
            </a:r>
            <a:endParaRPr lang="en-US" b="1" dirty="0">
              <a:ln w="11430"/>
              <a:gradFill>
                <a:gsLst>
                  <a:gs pos="0">
                    <a:srgbClr val="F3A447">
                      <a:tint val="70000"/>
                      <a:satMod val="245000"/>
                    </a:srgbClr>
                  </a:gs>
                  <a:gs pos="75000">
                    <a:srgbClr val="F3A447">
                      <a:tint val="90000"/>
                      <a:shade val="60000"/>
                      <a:satMod val="240000"/>
                    </a:srgbClr>
                  </a:gs>
                  <a:gs pos="100000">
                    <a:srgbClr val="F3A447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Phetsarath OT" pitchFamily="2" charset="0"/>
              <a:cs typeface="Phetsarath OT" pitchFamily="2" charset="0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2348705"/>
            <a:ext cx="7467600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lo-LA" sz="32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-   ຈຳແນກ</a:t>
            </a:r>
            <a:r>
              <a:rPr lang="lo-LA" sz="32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ພຶດຕິກຳດ້ານສະຕິປັນຍາເປັນດ້ານຍ່ອຍໄດ້</a:t>
            </a:r>
          </a:p>
          <a:p>
            <a:pPr marL="457200" lvl="0" indent="-457200">
              <a:spcBef>
                <a:spcPct val="20000"/>
              </a:spcBef>
              <a:buFontTx/>
              <a:buChar char="-"/>
            </a:pPr>
            <a:r>
              <a:rPr lang="lo-LA" sz="32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ຂຽນ</a:t>
            </a:r>
            <a:r>
              <a:rPr lang="lo-LA" sz="32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ຂໍ້ສອບວັດພຶດຕິກຳດ້ານສະຕິປັນຍາໄດ້</a:t>
            </a:r>
            <a:r>
              <a:rPr lang="lo-LA" sz="32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ທຸກ</a:t>
            </a:r>
          </a:p>
          <a:p>
            <a:pPr lvl="0">
              <a:spcBef>
                <a:spcPct val="20000"/>
              </a:spcBef>
            </a:pPr>
            <a:r>
              <a:rPr lang="lo-LA" sz="32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32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ພຶດຕິກໍາ</a:t>
            </a:r>
            <a:endParaRPr lang="en-US" sz="3200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41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o-LA" dirty="0" smtClean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ຂອບໃຈສໍາລັບການຮັບຟັງ</a:t>
            </a:r>
          </a:p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18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sz="3600" dirty="0" smtClean="0">
                <a:latin typeface="Phetsarath OT" pitchFamily="2" charset="0"/>
                <a:cs typeface="Phetsarath OT" pitchFamily="2" charset="0"/>
              </a:rPr>
              <a:t>ການຂຽນຂໍ້ສອບວັດພຶດຕິກຳດ້ານສະຕິປັນຍາ</a:t>
            </a:r>
            <a:endParaRPr lang="en-US" sz="36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ການຂຽນຂໍ້ສອບວັດພຶດຕິກຳດ້ານສະຕິປັນຍາໄດ້ແບ່ງ 6ດ້ານຄື:</a:t>
            </a:r>
          </a:p>
          <a:p>
            <a:pPr marL="0" indent="0">
              <a:buNone/>
            </a:pP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1. ຄວາມຮູ້-ຄວາມຈຳ</a:t>
            </a:r>
          </a:p>
          <a:p>
            <a:pPr marL="0" indent="0">
              <a:buNone/>
            </a:pPr>
            <a:r>
              <a:rPr lang="lo-LA" sz="28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1.1 ຄວາມຮູ້ສະເພາະເລື່ອງ</a:t>
            </a:r>
          </a:p>
          <a:p>
            <a:pPr marL="0" indent="0">
              <a:buNone/>
            </a:pPr>
            <a:r>
              <a:rPr lang="lo-LA" sz="28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    -ຄວາມຮູ້ກ່ຽວກັບ ສັບ ແລະ ນິຍາມ</a:t>
            </a:r>
          </a:p>
          <a:p>
            <a:pPr marL="0" indent="0">
              <a:buNone/>
            </a:pPr>
            <a:r>
              <a:rPr lang="lo-LA" sz="28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    -ຄວາມຮູ້ກ່ຽວກັບກົດເກນ ແລະ ຄວາມຈິງສະເພາະເລື່ອງ</a:t>
            </a:r>
          </a:p>
          <a:p>
            <a:pPr marL="0" indent="0">
              <a:buNone/>
            </a:pP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1.2 ຄວາມຮູ້ໃນວິທີການປະຕິບັດ</a:t>
            </a:r>
          </a:p>
          <a:p>
            <a:pPr marL="0" indent="0">
              <a:buNone/>
            </a:pP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     -ຄວາມຮູ້ກ່ຽວກັບລະບຽບແບບແຜນ</a:t>
            </a:r>
          </a:p>
          <a:p>
            <a:pPr marL="0" indent="0">
              <a:buNone/>
            </a:pPr>
            <a:r>
              <a:rPr lang="lo-LA" sz="28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    -ຄວາມຮູ້ກ່ຽວກັບລໍາດັບ ແລະ ທ່າອ່ຽງ</a:t>
            </a:r>
          </a:p>
          <a:p>
            <a:pPr marL="0" indent="0">
              <a:buNone/>
            </a:pPr>
            <a:r>
              <a:rPr lang="lo-LA" sz="28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    -ຄວາມຮູ້ກ່ຽວກັບການຈັດປະເພດ</a:t>
            </a:r>
          </a:p>
          <a:p>
            <a:pPr marL="0" indent="0">
              <a:buNone/>
            </a:pPr>
            <a:r>
              <a:rPr lang="lo-LA" sz="28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    -ຄວາມຮູ້ກ່ຽວກັບລະດັບຄາດໝາຍ</a:t>
            </a:r>
          </a:p>
          <a:p>
            <a:pPr marL="0" indent="0">
              <a:buNone/>
            </a:pPr>
            <a:r>
              <a:rPr lang="lo-LA" sz="28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    -ຄວາມຮູ້ກ່ຽວກັບວິທີການ</a:t>
            </a:r>
          </a:p>
          <a:p>
            <a:pPr marL="0" indent="0">
              <a:buNone/>
            </a:pP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1.3 ຄວາມຮູ້ໃນໃຈຄວາມຂອງເລື່ອງ</a:t>
            </a:r>
          </a:p>
          <a:p>
            <a:pPr marL="0" indent="0">
              <a:buNone/>
            </a:pP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  -ຄວາມຮູ້ກ່ຽວກັບຫຼັກວິຊາການ ແລະ ຂະຫຍາຍ</a:t>
            </a:r>
          </a:p>
          <a:p>
            <a:pPr marL="0" indent="0">
              <a:buNone/>
            </a:pP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  -ຄວາມຮູ້ກ່ຽວກັບທິດສະດີ ແລະ ໂຄງສ້າງ</a:t>
            </a:r>
          </a:p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116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27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a typeface="Calibri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 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effectLst/>
                <a:latin typeface="Phetsarath OT"/>
                <a:ea typeface="Calibri"/>
                <a:cs typeface="Cordia New"/>
              </a:rPr>
              <a:t> </a:t>
            </a:r>
            <a:endParaRPr lang="en-US" sz="2800" dirty="0">
              <a:ea typeface="Calibri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82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76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05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lo-LA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34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39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o-LA" dirty="0" smtClean="0"/>
              <a:t> 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51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sz="36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ການຂຽນຂໍ້ສອບວັດພຶດຕິກຳດ້ານສະຕິປັນຍາ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2. ຄວາມເຂົ້າໃຈ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-ການແປຄວາມໜາຍ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-ການຕີຄວາມໝາຍ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-ການຂະຫຍາຍຄວາມ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3. ການນຳໃຊ້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4. ການວິເຄາະ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-ການວິເຄາະຄວາມສຳຄັນ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-ການວິເຄາະການພົວພັນ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-ການວິເຄາະຫຼັກການ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5. ປະເມີນຜົນ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-ການປະເມີນຜົນໂດຍອາໄສຄວາມຈິງພາຍໃນ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-ການປະເມີນຜົນໂດຍອາໄສຄວາມຈິງພາຍນອກ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6. ການປະດິດສ້າງ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65822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ຄວາມຮູ້-ຄວາມຈຳ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0" indent="-274320">
              <a:spcBef>
                <a:spcPts val="600"/>
              </a:spcBef>
              <a:buClr>
                <a:srgbClr val="F3A447"/>
              </a:buClr>
              <a:buSzPct val="85000"/>
              <a:buFont typeface="Wingdings 2"/>
              <a:buChar char=""/>
            </a:pPr>
            <a:r>
              <a:rPr lang="en-US" sz="2600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ສາ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ມາດ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ຈື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ຈຳ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ປະ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ສົບ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ຕ່າງ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ໆ​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ຈາກ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ທີ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ໄດ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້​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ຮັບ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ຮູ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້​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ລະ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ນຶກ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ສິ່ງນັ້ນ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ໄດ້ເມື່ອ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ຕ້ອງ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ປຽບ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ເໝືອ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​ນ​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ເທັບ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ບັນ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ທຶກ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ສຽງ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ຫຼື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ໂທ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ລະ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ພາບທີ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ສາ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ມາດ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ເກັບ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ສຽງ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ພາບ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ເລື່ອງ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ລາວ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ຕ່າງ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ໆ​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ໄດ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້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ສາ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ມາດ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ເປີດ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ຟັງ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ຫຼື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ເບິ່ງ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ພາບ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ເຫຼົ່າ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ໄດ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້ 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ເມື່ອ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ຕ້ອງ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b="1" dirty="0">
                <a:ln w="11430"/>
                <a:gradFill>
                  <a:gsLst>
                    <a:gs pos="0">
                      <a:srgbClr val="F3A447">
                        <a:tint val="70000"/>
                        <a:satMod val="245000"/>
                      </a:srgbClr>
                    </a:gs>
                    <a:gs pos="75000">
                      <a:srgbClr val="F3A447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3A447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hetsarath OT" pitchFamily="2" charset="0"/>
                <a:cs typeface="Phetsarath OT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0351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sz="2000" dirty="0" smtClean="0">
                <a:latin typeface="Phetsarath OT" pitchFamily="2" charset="0"/>
                <a:cs typeface="Phetsarath OT" pitchFamily="2" charset="0"/>
              </a:rPr>
              <a:t>ຄຳກຳມະທີ່ແທດເໝາະສຳລັບຂຽນຄາດໝາຍ ແລະ ຈຸດປະສົງການຮຽນ-ການສອນໃນລະດັບຄວາມຮູ້-ຄວາມຈຳ</a:t>
            </a:r>
            <a:endParaRPr lang="en-US" sz="20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ບອກ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ເລົ່າ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ຊີ້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ລະບູ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ຈຳແນກ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ທ່ອງ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ລວບລວມ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ປະມວນ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ຈັດລະດັບ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ໃຫ້ຄວາມໝາຍ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ໃຫ້ຄຳນິຍາມ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ເລືອກ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ຂຽນໃສ່ບ່ອນວ່າງ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ຊອກຫາ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ຂຽນປ້າຍ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ກຳນົດທີ່ຕັ້ງ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ຖືກກັບ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ກ່າວ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ຫວນຄືນ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ສະກົດ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ເຮັດຄືນ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ຂີດກອງ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ຊໍ້າຊ້ອນ ແລະ ຢໍ້າຄືນ.</a:t>
            </a:r>
            <a:endParaRPr lang="en-US" sz="28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3707403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b="1" dirty="0" smtClean="0">
                <a:solidFill>
                  <a:srgbClr val="333333"/>
                </a:solidFill>
                <a:effectLst/>
                <a:ea typeface="Times New Roman"/>
                <a:cs typeface="Phetsarath OT"/>
              </a:rPr>
              <a:t>1.1 ຄວາມຮູ້ສະເພາະເລື່ອງ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 </a:t>
            </a:r>
            <a:r>
              <a:rPr lang="lo-LA" b="1" dirty="0" smtClean="0">
                <a:solidFill>
                  <a:srgbClr val="333333"/>
                </a:solidFill>
                <a:effectLst/>
                <a:latin typeface="Phetsarath OT"/>
                <a:ea typeface="Times New Roman"/>
                <a:cs typeface="Cordia New"/>
              </a:rPr>
              <a:t>- </a:t>
            </a:r>
            <a:r>
              <a:rPr lang="lo-LA" sz="3400" b="1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ຄວາມຮູ້ກ່ຽວກັບສັບ ແລະ ນິຍາມ</a:t>
            </a:r>
            <a:r>
              <a:rPr lang="en-US" sz="34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 </a:t>
            </a:r>
            <a:r>
              <a:rPr lang="en-US" sz="3400" b="1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( knowledge of terminology )</a:t>
            </a:r>
            <a:endParaRPr lang="en-US" sz="34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</a:t>
            </a:r>
            <a:r>
              <a:rPr lang="lo-LA" sz="34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ລັກສະນະການຖາມ</a:t>
            </a:r>
            <a:endParaRPr lang="en-US" sz="34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-</a:t>
            </a:r>
            <a:r>
              <a:rPr lang="lo-LA" sz="34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ຖາມແປຄວາມໝາຍຄຳສັບ</a:t>
            </a:r>
            <a:endParaRPr lang="en-US" sz="34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-</a:t>
            </a:r>
            <a:r>
              <a:rPr lang="lo-LA" sz="34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ຖາມຊື່ເອີ້ນສິ່ງຂອງຕ່າງໆ</a:t>
            </a:r>
            <a:endParaRPr lang="en-US" sz="34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-</a:t>
            </a:r>
            <a:r>
              <a:rPr lang="lo-LA" sz="34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ຖາມຄວາມໝາຍຂອງເຄື່ອງໝາຍ</a:t>
            </a:r>
            <a:r>
              <a:rPr lang="en-US" sz="34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sz="34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ຮູບພາບ</a:t>
            </a:r>
            <a:r>
              <a:rPr lang="en-US" sz="34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sz="34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ສັນຍາລັກ</a:t>
            </a:r>
            <a:endParaRPr lang="en-US" sz="34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34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ຕົວຢາງ:</a:t>
            </a:r>
            <a:endParaRPr lang="en-US" sz="34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1.</a:t>
            </a:r>
            <a:r>
              <a:rPr lang="lo-LA" sz="34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ສັກກຸນາແປວ່າຫຍັັງ </a:t>
            </a:r>
            <a:r>
              <a:rPr lang="en-US" sz="34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34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2.</a:t>
            </a:r>
            <a:r>
              <a:rPr lang="lo-LA" sz="34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ວັນທີ </a:t>
            </a:r>
            <a:r>
              <a:rPr lang="en-US" sz="34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2 </a:t>
            </a:r>
            <a:r>
              <a:rPr lang="lo-LA" sz="34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ທັນວາ </a:t>
            </a:r>
            <a:r>
              <a:rPr lang="en-US" sz="34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1975 </a:t>
            </a:r>
            <a:r>
              <a:rPr lang="lo-LA" sz="34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ແມ່ນວັນສຳຄັນຫຍັງຂອງ ສ.ປ.ປ ລາວ </a:t>
            </a:r>
            <a:r>
              <a:rPr lang="en-US" sz="34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34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3.</a:t>
            </a:r>
            <a:r>
              <a:rPr lang="lo-LA" sz="34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ນາຍຍົກລັດຖະມົນຕີມີໜ້າທີ່ຫຍັງ </a:t>
            </a:r>
            <a:r>
              <a:rPr lang="en-US" sz="34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34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4.</a:t>
            </a:r>
            <a:r>
              <a:rPr lang="lo-LA" sz="34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ເມືອງຫຼວງຂອງປະເທດລາວຊື່ວ່າຫຍັງ</a:t>
            </a:r>
            <a:r>
              <a:rPr lang="en-US" sz="34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?</a:t>
            </a:r>
            <a:endParaRPr lang="en-US" sz="34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5.</a:t>
            </a:r>
            <a:r>
              <a:rPr lang="lo-LA" sz="34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ໄມ້ວັດໃຊ້ວັດຫຍັງ</a:t>
            </a:r>
            <a:r>
              <a:rPr lang="en-US" sz="34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34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6.? </a:t>
            </a:r>
            <a:r>
              <a:rPr lang="lo-LA" sz="34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ເອີ້ນວ່າເຄື່ອງໝາຍຫຍັງ</a:t>
            </a:r>
            <a:r>
              <a:rPr lang="en-US" sz="3400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?</a:t>
            </a:r>
            <a:endParaRPr lang="en-US" sz="34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97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b="1" dirty="0">
                <a:solidFill>
                  <a:srgbClr val="333333"/>
                </a:solidFill>
                <a:ea typeface="Times New Roman"/>
                <a:cs typeface="Phetsarath OT"/>
              </a:rPr>
              <a:t>1.1 ຄວາມຮູ້ສະເພາະເລື່ອງ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b="1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-ຄວາມ</a:t>
            </a:r>
            <a:r>
              <a:rPr lang="lo-LA" b="1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ຮູ້ກ່ຽວກັບກົດເກນ ແລະ ຄວາມຈິງສະເພາະເລື່ອງ (</a:t>
            </a:r>
            <a:r>
              <a:rPr lang="en-US" b="1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 knowledge of </a:t>
            </a:r>
            <a:r>
              <a:rPr lang="en-US" b="1" dirty="0" err="1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specificfacts</a:t>
            </a:r>
            <a:r>
              <a:rPr lang="en-US" b="1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)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ລັກສະນະການຖາມມັກຖາມກ່ຽວກັບ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-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ສູດ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ກົດເກນ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-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ຄຸນສົມບັດຂອງສິ່ງຕ່າງໆ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-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ເຫດການທີ່ເກີດຂຶ້ນໃນເນື້ອເລື່ອງເຊັ່ນ: ໃຜ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ເຮັດຫຍັງ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ຢູ່ໃສ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ເວລາໃດ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ແນວໃດ...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-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ຂະໝາດ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ເວລາ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ຈຳນວນ ແລະ ສະຖານທີ່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-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ຈຸດປະສົງ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ປະໂຫຍດ ແລະ ໂທດ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-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ສາເຫດ ແລະ ຜົນທີ່ເກີດຂຶ້ນ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   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ໆລໆ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 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ຕົວຢ່າງ: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1.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ຜົນບວກມຸມໃນຂອງຮູບສາມແຈມີຈັກອົງສາ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 ( 180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ອົງສາ )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2.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ແຂວງທີ່ຢູ່ເໜຶອສຸດຂອງປະເທດລາວແມ່ນແຂວງໃດ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 (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ຜົ້ງສາລີ )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    3.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ຜັກບົ້ງມີປະໂຫຍດແນວໃດ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 (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ບໍາລຸງຮັກສາຕາ )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4.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ໜຶ່ງປີ ມີຈັກເດືອນ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 ( 12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ເດືອນ )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 </a:t>
            </a:r>
            <a:r>
              <a:rPr lang="lo-LA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   5.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ປະຈຸບັນພົົນລະເມືອງລາວມີຈັກຄົນ </a:t>
            </a:r>
            <a:r>
              <a:rPr lang="en-US" dirty="0" smtClean="0">
                <a:solidFill>
                  <a:srgbClr val="333333"/>
                </a:solidFill>
                <a:effectLst/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60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3208</Words>
  <Application>Microsoft Office PowerPoint</Application>
  <PresentationFormat>On-screen Show (4:3)</PresentationFormat>
  <Paragraphs>320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ບົດທີ 4 ການຂຽນຂໍ້ສອບວັດພຶດຕິກຳດ້ານສະຕິປັນຍາ</vt:lpstr>
      <vt:lpstr>ບົດທີ 4 ການຂຽນຂໍ້ສອບວັດພຶດຕິກຳດ້ານສະຕິປັນຍາ</vt:lpstr>
      <vt:lpstr>ການຂຽນຂໍ້ສອບວັດພຶດຕິກຳດ້ານສະຕິປັນຍາ</vt:lpstr>
      <vt:lpstr>ການຂຽນຂໍ້ສອບວັດພຶດຕິກຳດ້ານສະຕິປັນຍາ</vt:lpstr>
      <vt:lpstr>ການຂຽນຂໍ້ສອບວັດພຶດຕິກຳດ້ານສະຕິປັນຍາ</vt:lpstr>
      <vt:lpstr>ຄວາມຮູ້-ຄວາມຈຳ</vt:lpstr>
      <vt:lpstr>ຄຳກຳມະທີ່ແທດເໝາະສຳລັບຂຽນຄາດໝາຍ ແລະ ຈຸດປະສົງການຮຽນ-ການສອນໃນລະດັບຄວາມຮູ້-ຄວາມຈຳ</vt:lpstr>
      <vt:lpstr>1.1 ຄວາມຮູ້ສະເພາະເລື່ອງ </vt:lpstr>
      <vt:lpstr>1.1 ຄວາມຮູ້ສະເພາະເລື່ອງ </vt:lpstr>
      <vt:lpstr>1.2 ຄວາມຮູ້ໃນວິທີການປະຕິບັດ </vt:lpstr>
      <vt:lpstr>1.2 ຄວາມຮູ້ໃນວິທີການປະຕິບັດ </vt:lpstr>
      <vt:lpstr>1.2 ຄວາມຮູ້ໃນວິທີການປະຕິບັດ </vt:lpstr>
      <vt:lpstr>1.2 ຄວາມຮູ້ໃນວິທີການປະຕິບັດ </vt:lpstr>
      <vt:lpstr>1.2 ຄວາມຮູ້ໃນວິທີການປະຕິບັດ </vt:lpstr>
      <vt:lpstr>1.3 ຄວາມຮູ້ໃນໃຈຄວາມຂອງເລື່ອງ</vt:lpstr>
      <vt:lpstr>1.3 ຄວາມຮູ້ໃນໃຈຄວາມຂອງເລື່ອງ</vt:lpstr>
      <vt:lpstr>2. ຄວາມເຂົ້າໃຈ</vt:lpstr>
      <vt:lpstr>ຄຳກຳມະທີ່ແທດເໝາະສຳລັບຂຽນຄາດໝາຍ ແລະ ຈຸດປະສົງການຮຽນ-ການສອນໃນລະດັບຄວາມເຂົ້າໃຈ</vt:lpstr>
      <vt:lpstr>2.1 ການແປຄວາມໝາຍ</vt:lpstr>
      <vt:lpstr>2.2 ການຕີຄວາມໝາຍ</vt:lpstr>
      <vt:lpstr>2.3 ການຂະຫຍາຍຄວາມ</vt:lpstr>
      <vt:lpstr>3. ການນຳໃຊ້</vt:lpstr>
      <vt:lpstr>ຄຳກຳມະທີ່ແທດເໝາະສຳລັບຂຽນຄາດໝາຍ ແລະ ຈຸດປະສົງການຮຽນ-ການສອນໃນລະດັບການນຳໄປໃຊ້</vt:lpstr>
      <vt:lpstr>ລັກສະນະການຖາມ</vt:lpstr>
      <vt:lpstr>4. ການວິເຄາະ</vt:lpstr>
      <vt:lpstr>ຄຳກຳມະທີ່ແທດເໝາະສຳລັບຂຽນຄາດໝາຍ ແລະ ຈຸດປະສົງການຮຽນ-ການສອນໃນລະດັບການວິເຄາະ</vt:lpstr>
      <vt:lpstr>ການວິເຄາະການສຳຄັນ</vt:lpstr>
      <vt:lpstr>ວິເຄາະຄວາມສຳພັນ</vt:lpstr>
      <vt:lpstr>ການວິເຄາະຫຼັກການ</vt:lpstr>
      <vt:lpstr>5. ການປະເມີນຄ່າ</vt:lpstr>
      <vt:lpstr>ຄຳກຳມະທີ່ແທດເໝາະສຳລັບຂຽນຄາດໝາຍ ແລະ ຈຸດປະສົງການຮຽນ-ການສອນໃນລະດັບການປະເມີນຄ່າ</vt:lpstr>
      <vt:lpstr>ການປະເມີນຜົນໂດຍອາໄສຄວາມຈິງພາຍໃນ</vt:lpstr>
      <vt:lpstr>ການປະເມີນໂດຍອາໄສຄວາມຈິງພາຍນອກ</vt:lpstr>
      <vt:lpstr>6. ການປະດິດສ້າງ</vt:lpstr>
      <vt:lpstr>ຄຳກຳມະທີ່ແທດເໝາະສຳລັບຂຽນຄາດໝາຍ ແລະ ຈຸດປະສົງການຮຽນ-ການສອນໃນລະດັບການປະດິດສ້າງ</vt:lpstr>
      <vt:lpstr>ລັກສະນະຄຳຖາມ</vt:lpstr>
      <vt:lpstr>ຄຸນລັກສະນະຂອງຜູ້ຂຽນຂໍ້ສອບທີ່ດີ</vt:lpstr>
      <vt:lpstr>ຜົນທີ່ໄດ້ຮັບ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ການຂຽນຂໍ້ສອບວັດພຶດຕິກຳດ້ານສະຕິປັນຍາ</dc:title>
  <dc:creator>Leu</dc:creator>
  <cp:lastModifiedBy>Leu</cp:lastModifiedBy>
  <cp:revision>41</cp:revision>
  <dcterms:created xsi:type="dcterms:W3CDTF">2018-12-14T13:31:32Z</dcterms:created>
  <dcterms:modified xsi:type="dcterms:W3CDTF">2021-06-19T07:20:23Z</dcterms:modified>
</cp:coreProperties>
</file>