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87" r:id="rId2"/>
    <p:sldId id="257" r:id="rId3"/>
    <p:sldId id="258" r:id="rId4"/>
    <p:sldId id="259" r:id="rId5"/>
    <p:sldId id="288" r:id="rId6"/>
    <p:sldId id="289" r:id="rId7"/>
    <p:sldId id="290" r:id="rId8"/>
    <p:sldId id="260" r:id="rId9"/>
    <p:sldId id="261" r:id="rId10"/>
    <p:sldId id="264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71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91" r:id="rId36"/>
    <p:sldId id="256" r:id="rId3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9883C-8FA2-4DE4-9384-16D6FA046331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F0ACE-3649-403C-8444-8056B0DDF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97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7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4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3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0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2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4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0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4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E689-8F7E-4E3D-8FBD-C8DD21BE4A80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0B9E-BB4F-4BAD-8E12-419067D31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4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sz="400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</a:t>
            </a:r>
            <a:r>
              <a:rPr lang="lo-LA" sz="400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ທີ </a:t>
            </a:r>
            <a:r>
              <a:rPr lang="lo-LA" sz="400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sz="400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ການຂຽນຂໍ້ສອບປາລະໄນ ແລະ ອັດຕະໄນ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-ຈຳແນກຄວາມແຕກຕ່າງລະຫວ່າງ ຂໍ້ສອບແບບອັດຕະໄນ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ແລະ ປາລະໄນ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ໄຈ້ແຍກຈຸດດີ ແລະ ຈຸດອ່ອນຂອງຂໍ້ສອບແບບອັດຕະໄນ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ແລະ ປາລະໄນ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-ຂຽນຂໍ້ສອບແບບອັດຕະໄນ ແລະ ປາລະໄນ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8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ຂໍ້ສອບແບບປາລະໄນ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ຂໍ້ສອບທີ່ມີຄຳຕອບໄວ້ໃຫ້ແລ້ວ ຜູ້ສອບຕ້ອງຕັດສິນໃຈເລືອກຂໍ້ທີ່ຕ້ອງການ ຫຼື ພິຈາລະນາຂໍ້ຄວາມທີ່ໃຫ້ໄວ້ວ່າ ຖືກ ຫຼື ຜິດ ເຊິ່ງ ຂໍ້ສອບຊະນິດນີ້ແບ່ງອອກເປັນ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-   ແບບຖືກຜິດ</a:t>
            </a:r>
          </a:p>
          <a:p>
            <a:pPr>
              <a:buFontTx/>
              <a:buChar char="-"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ແບບຕອບສັ້ນ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-   ແບບຕື່ມຄຳ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-   ແບບຈັບຄູ່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-   ແບບເລືອກຕອບ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99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2.1 ຂໍ້ສອບແບບຖືກຜິດ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ຄໍາຖາມ</a:t>
            </a:r>
          </a:p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ຂໍ້ສອບແບບຖືກຜິດມີຄວາມໝາຍວ່າແນວໃດ ?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ຄໍາຕອບ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ເປັນ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ຂໍ້ສອບທີ່ໃຫ້ພິຈາລະນາວ່າ ຄຳຖາມທີ່ຖາມໄປນັ້ນຖືກ ຫຼື ຜິດຕາມເນື້ອໃນຂອງບົດຮຽນ ໂດຍທີ່ຜູ່ຕອບຕ້ອງຂຽນຄຳຖາມວ່າ ຖືກ - ຜິດ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ແມ່ນ - ບໍ່ແມ່ນ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ເຫັນດີ - ບໍ່ເຫັນດີເປັນຕົ້ນ.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51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ຂຽນຂໍ້ສອບໃຫ້ເປັນປະໂຫຍກບອກເລົ່າ ແລະ ບໍ່ຄວນຖາມຍາກເກີນໄປ</a:t>
            </a:r>
            <a:endParaRPr lang="en-US" sz="3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ຄວນໃຊ້ພາສາງ່າຍໆເຊັ່ນ:</a:t>
            </a:r>
            <a:endParaRPr lang="en-US" sz="3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ຖືກ ຜິດ ທຸກຄົນມີການເທົ່າທຽມກັນ</a:t>
            </a:r>
            <a:endParaRPr lang="en-US" sz="3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ຖືກ ຜິດ ລັດຖະທຳມະນູນລະບູໄວ້ວ່າທຸກຄົນມີສິດເທົ່າທຽມ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ກັນ.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-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ຫຼີກເວັ້ນການໃຊ້ຄຳສັບບາງປະເພດທີ່ເປັນການແນະນຳຄຳຕອບ ເຊັ່ນ ທັງໝົດ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ສະເໜີ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ບໍ່ມີເລີຍ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ທຸກໆ..... 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ເພາະ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ຄຳ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ສັບປະເພດນີ້ຈະເຮັດໃຫ້ປະໂຫຍກຜິດຫຼາຍກວ່າຖືກ ສ່ວນຄຳວ່າອາດຈະ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ບາງຢ່າງ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ບາງຄັ້ງ </a:t>
            </a:r>
            <a:endParaRPr lang="lo-LA" sz="3300" dirty="0" smtClean="0">
              <a:solidFill>
                <a:srgbClr val="333333"/>
              </a:solidFill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ອາດ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ຈະເຮັດໃຫ້ປະໂຫຍກນັ້ນຖືກຫຼາຍກວ່າ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ຜິດ.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ພະຍາຍາມ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ໃຊ້ຄຳເວົ້າທີ່ສະແດງເຖິງປະລິມານຫຼາຍກວ່າ ຄຳເວົ້າທີ່ສະແດງເຖິງຄຸນນະພາບ ເພາະການໃຊ້ຄຳເວົ້າ ຫຼາຍ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ໜ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້ອຍ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,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ຊົ່ວ ເປັນສິ່ງທີ່ຕັດສິນໃຈ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ຍາກ.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ເຮັດໃຫ້ຄຳຖາມມີຄວາມຄິດດຽວກັນ ບໍ່ຄວນເຮັດໃຫ້ສ່ວນທີ່ຢູ່ທາງໜ້າຜິດ ແຕ່ສ່ວນທີ່ຢູ່ທາງຫຼັງ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ຖືກ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ບໍ່ຄວນໃຊ້ຄຳສັບທີ່ມີລັກສະນະຄຳ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ສັ່ງ.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ບໍ່ຄວນໃຊ້ຄຳປະຕິເສດຊ້ອນ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ກັນ.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ຖ້າອອກຂໍ້ສອບປະເພດຖືກຜິດທັງໝົດ ຄວນສ້າງຄຳຖາມໃຫ້ຫຼາຍໆ ເຊັ່ນ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50 , 100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ຫຼື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200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 ແລະ ຄວນວາງ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ຖືກ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ຜິດສະຫຼັບກັນຢ່າງບໍ່ມີ</a:t>
            </a:r>
            <a:r>
              <a:rPr lang="lo-LA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ລະບົບ.</a:t>
            </a:r>
            <a:endParaRPr lang="lo-LA" sz="33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3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ຄວນກຳນົດຄະແນນໄວ້ ໃນຄຳອະທິບາຍແນ່ນອນ ເຊັ່ນ ຂໍ້ລະ </a:t>
            </a: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 </a:t>
            </a:r>
            <a:r>
              <a:rPr lang="lo-LA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ຄະແນນ ແລະ ບໍໍ່ຄວນຫັກຄະແນນ ຫຼື ໃຫ້ຄະແນນຕິດລົບໃນຂໍ້ທີ່ເຮັດຜິດ.</a:t>
            </a:r>
            <a:endParaRPr lang="en-US" sz="3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ts val="1920"/>
              </a:lnSpc>
              <a:spcAft>
                <a:spcPts val="1000"/>
              </a:spcAft>
              <a:buNone/>
            </a:pPr>
            <a:r>
              <a:rPr lang="en-US" sz="3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 </a:t>
            </a:r>
            <a:endParaRPr lang="en-US" sz="33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83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</a:t>
            </a:r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ດີ ແລະ ຈຸດອ່ອນຂອງຂໍ້ສອບ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ແບບຖືກ-ຜິດ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-ກວດງ່າຍ, ຍຸດຕິທຳ ແລະ ເປັນປາລະໄນ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-ສາມາດວັດຄວາມຮູ້ຄວາມຈຳໄດ້ດີ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-ສາມາດວັດເນື້ອໃນຂອງບົດຮຽນໄດ້ຫຼາຍກວ່າຂໍ້ສອບ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ແບບອື່ນໆ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-ສາມາດພັດທະນາເປັນຂໍ້ສອບແບບເລືອກຕອບໄດ້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-ອອກຂໍ້ສອບງ່າຍ ໄດ້ຈຳນວນຫຼາຍຂໍ້ ແຕ່ຜູ່ສອບໃຊ້ເວລາ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ເຮັດໜ້ອຍ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4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ຈຸດອ່ອນຂອງຂໍ້ສອບແບບຖືກ-ຜິດ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ຈຸດອ່ອນ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-ນັກຮຽນໄດ້ຄະແນນຈາກການເດົາສູງ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-ບໍ່ສາມາດວິນິດໄສໄດ້ວ່ານັກຮຽນເຮັດຜິດເພາະສາຍເຫດໃດ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-ມີຄວາມເຊື່ອໜັ້ນຕໍ່າດັ່ງນັ້ນ ຄວນອອກຂໍ້ສອບ 50 ຂໍ້ຂຶ້ນໄປ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-ສາມາດວັດໄດ້ສະເພາະພຶດຕິກຳຄວາມຮູ້ຄວາມຈຳ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-ສົ່ງເສີມການຮຽນທີ່ບໍດີໃຫ້ແກ່ນັກຮຽນ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14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2.2 ຂໍ້ສອບແບບຕອບສັ້ນ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ຄໍາຖາມ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ຂໍ້ສອບ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ແບບຕອບສັ້ນມີ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ຄວາມໝາຍວ່າແນວໃດ ?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ຄໍາຕອບ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ເປັນຂໍ້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ສອບຈະປະກອບດ້ວຍຄໍາຖາມທີ່ສົມບູນ ແລ້ວໃຫ້ຜູ່ຕອບສະແດງຄວາມສາມາດໃນການແກ້ບັນຫາດ້ວຍການຂຽນຕອບເປັນຄຳດຽວ ຫຼື ປະໂຫຍກສັ້ນ 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48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buFont typeface="Phetsarath OT"/>
              <a:buChar char="-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ຕັ້ງບັນຫາເປັນຮູບຄຳຖາມ ແລະ ຕ້ອງການຄຳຕອບພຽງສັ້ນໆ</a:t>
            </a:r>
            <a:r>
              <a:rPr lang="en-US" dirty="0">
                <a:solidFill>
                  <a:srgbClr val="333333"/>
                </a:solidFill>
                <a:latin typeface="Times New Roman"/>
                <a:ea typeface="Times New Roman"/>
                <a:cs typeface="Cordia New"/>
              </a:rPr>
              <a:t>​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ເຊັ່ນ</a:t>
            </a:r>
            <a:endParaRPr lang="en-US" sz="2800" dirty="0">
              <a:ea typeface="Times New Roman"/>
              <a:cs typeface="Cordia New"/>
            </a:endParaRPr>
          </a:p>
          <a:p>
            <a:pPr lvl="0">
              <a:lnSpc>
                <a:spcPct val="115000"/>
              </a:lnSpc>
              <a:buFont typeface="Phetsarath OT"/>
              <a:buChar char="-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ຕ້ອງເປັນຄຳຖາມທີ່ມີຄຳຕອບຕາຍຕົວແນ່ນອນ</a:t>
            </a:r>
            <a:endParaRPr lang="en-US" sz="2800" dirty="0">
              <a:ea typeface="Times New Roman"/>
              <a:cs typeface="Cordia New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ຕົວຢ່າງ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ເມືອງລະຄອນເພັງຕັ້ງຢູ່ທິດໃດຂອງແຂວງສາລະວັນ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ປະທານປະເທດລາວຄົນປະຈຸບັນມີຊື່ ແລະ ນາມສະກຸນ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ວ່າ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ແນວໃດ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ວັນສະຖາປະນາ ສປປ ລາວ ແມ່ນວັນທີ ເດືອນ ປີ ໃດ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87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ແບບຕອບສັ້ນ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ຈຸດດີ: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-ສ້າງງ່າຍ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ສະດວກ ແລະ ສ້າງໄດ້ໄວ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ສາມາດຂຽນຄຳຖາມໄດ້ຫຼາຍຂໍ້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-ຂຽນຄຳຕອບໄດ້ງ່າຍກວ່າຂໍ້ສອບອັດຕາໄນ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-ເໝາະສໍາລັບວັດພຶດຕິກຳດ້ານຄວາມຮູ້ຄວາມຈຳເຊັ່ນ ຖາມ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ກ່ຽວກັບຄໍາສັບ, ກົດເກນ, ນິຍາມເປັນຕົ້ນ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6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ຈຸດອ່ອນຂອງຂໍ້ສອບແບບຕອບສັ້ນ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ຈຸດອ່ອນ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-ບາງຄັ້ງອາດເກີດບັນຫາໃນການໃຫ້ຄະແນນເຊັ່ນ ຜູ່ຕອບໃຊ້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ພາສາຜິດພາດ.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ກວດຍາກກວ່າຂໍ້ສອບປາລະໄນປະເພດກຳນົດຄຳຕອບມາ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ໃຫ້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ບໍໍສາມາດວັດພຶດຕິກຳ, ການວິເຄາະ, ການສັງເຄາະ ແລະ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ການປະເມີນຄ່າ.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-ຍາກທີ່ຈະຂຽນຄຳຖາມໃຫ້ໄດ້ພຽງຄຳຕອບດຽວ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085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2.3 ຂໍ້ສອບແບບຕື່ມຄຳ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ຄໍາຖາມ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ຂໍ້ສອບ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ແບບຕື່ມຄຳມີ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ຄວາມໝາຍວ່າແນວໃດ ?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ຄໍາຕອບ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ຄຳຖາມຈະຂຽນປະໂຫຍກໃດໜຶ່ງໄວ້ ແລ້ວຈິ່ງຫວ່າງໄວ້ທາງກາງ ຫຼື ທ້າຍຂອງປະໂຫຍກເພື່ອໄວ້ໃຫ້ຕື່ມໃສ່ ເພື່ອໃຫ້ໄດ້ປະໂຫຍກທີ່ສົມບູນ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/>
            </a:r>
            <a:br>
              <a:rPr lang="lo-LA" dirty="0" smtClean="0">
                <a:latin typeface="Phetsarath OT" pitchFamily="2" charset="0"/>
                <a:cs typeface="Phetsarath OT" pitchFamily="2" charset="0"/>
              </a:rPr>
            </a:b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1.ການຂຽນຂໍ້ສອບແບບອັດຕະໄນ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1.1 ຄວາມໝາຍຂອງຂໍ້ສອບແບບອັດຕະໄນ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ຂໍ້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ສອບອັດຕາໄນແມ່ນຂໍ້ສອບ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ທີ່ມີສະເພາະແຕ່ຄໍາຖາມແລ້ວເປີດໂອກາດໃຫ້ນັກຮຽນຕອບຢ່າງເສລີໂດຍການຂຽນບັນລະຍາຍຕາມຄວາມຮູ້ ແລະ ຄວາມຄິດເຫັນຂອງຕົນເອງ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18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ພະຍາຍາມຂຽນປະໂຫຍກໃຫ້ຊັດເຈນ ເພື່ອບໍ່ໃຫ້ຜູ່ຕອບເສຍເວລາໃນການຕີຄວາມໝາຍເຊັ່ນ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5715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ຜູ່ທີ່ບວດເປັນພະໄດ້ຕ້ອງ........................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5715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ຜູ່ທີ່ບວດເປັນພະໄດ້ຕ້ອງເປັນຜູ່ຊາຍ ມີອາຍຸ.........ປີເຕັມຂຶ້ນໄປ.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ບໍ່ຄວນຈົ່ງຫວ່າງຫຼາຍເກີນໄປຈົນບໍ່ສາມາດຮູ້ໄດ້ວ່າຕ້ອງການຫຍັງເຊັ່ນ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ບໍ່ດີ.................ຊອກໄດ້ໂດຍເອົາ..................ຫານໃຫ້..............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ຄວາມໄວຊອກໄດ້ໂດຍເອົາ...........ຫານໃຫ້..................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3.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ຄໍາທີ່ຈະເອົາມາຕື່ມນັ້ນຄວນເປັນຄຳທີ່ສຳຄັນເຊັ່ນ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ໃນປີ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1492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ໂກລຳບັດໄດ້.................ທະວີບອາເມຣິກາ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5715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ດີ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ໂກລຳບັດໄດ້ພົບທະວີບອາເມລິກາ ໃນປີ.................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4.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ການຈົ່ງຫວ່າງໄວ້ຄວນຈົ່ງໄວ້ທ້າຍປະໂຫຍກ ດີກວ່າຈົ່ງໄວ້ທາງກາງ ຫຼື ຕົ້ນປະໂຫຍກເຊັ່ນ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.............. ຄືສັນຍາລັກທາງເຄມີ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ຂອງນໍ້າ</a:t>
            </a:r>
            <a:endParaRPr lang="lo-LA" sz="18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ສັນຍາລັກທາງເຄມີຂອງນໍ້າຄື: .......................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ບໍ່ຄວນກ່າຍເອົາປະໂຫຍກໃດໜຶ່ງໃນບົດຮຽນມາຂຽນຖາມໂດຍການຕັດຄຳສັບໃດໜຶ່ງອອກເພາະຈະ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ໃຫ້ນັກຮຽນ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ຕອບດ້ວຍການເລົ່າ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ບົດຮຽນ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03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6.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ຄວນສ້າງຄຳຖາມເພື່ອໃຫ້ໄດ້ຄຳຕອບທີ່ສັ້ນທີ່ສຸດ.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7.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ຄວນສ້າງຄຳຖາມເພື່ອໃຫ້ໄດ້ຄຳຕອບພຽງຢ່າງດຽວ.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8.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ຈົ່ງຫວ່າງເພື່ອຂຽນຄຳຕອບໃຫ້ພຽງພໍ ແລະ ຄວນຈົ່ງຫວ່າງໃຫ້ເທົ່າກັນ.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9.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ຄະແນນແຕ່ລະຫວ່າງຄວນໃຫ້ເທົ່າກັນ.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10.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ຖ້າຫວ່າງທີ່ຕ້ອງການໃຫ້ຕື່ມມີຫຼາຍຫວ່າງກໍບໍ່ຄວນຂຽນຄຳຖາມປະເພດນີ້ ເພາະຈະ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ເປັນການແນະນຳຄຳຕອບ  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ເຊັ່ນ ທຸງຊາດລາວມີ............ສີ ຄື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ສີ..............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ສີ.............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3.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ສີ..................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11.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ຖ້າຂຽນປະໂຫຍກບໍ່ດີຈະບໍ່ເປັນຄຳຖາມ ແບບປາລະໄນເຊັ່ນ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ສະບູເປັນ......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...................................................</a:t>
            </a:r>
            <a:endParaRPr lang="lo-LA" sz="28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ສະບູເປັນທາດປະສົມລະຫວ່າງ...........ກັບ...................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7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ແບບຕື່ມຄຳ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ຈຸດດີ:</a:t>
            </a: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ສ້າງງ່າຍ, ສະດວກ ແລະ ສ້າງໄດ້ໄວ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-ໂອກາດທີ່ຕອບຖືກໂດຍການເດົາມີໜ້ອຍ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-ສາມາດສ້າງຄໍາຖາມເນື້ອໃນເລື່ອງໜຶ່ງໄດ້ຫຼາຍຂໍ້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ຈຸດອ່ອນ</a:t>
            </a:r>
          </a:p>
          <a:p>
            <a:pPr marL="0" lvl="0" indent="0">
              <a:buNone/>
            </a:pP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-ວັດໄດ້ແຕ່ພຶດຕິກຳດ້ານຄວາມຮູ້-ຄວາມຈຳ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ຕົວຢ່າງ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en-US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ປະທານ​ປະ​ເທດ​ຂອງ​ລາວ  ຄົນປັດຈຸບັນມີຊື່ແລະນາມສະກຸນ</a:t>
            </a:r>
            <a:r>
              <a:rPr lang="lo-LA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ວ່າ............................</a:t>
            </a:r>
            <a:endParaRPr lang="en-US" sz="2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ສາຂາ​ຂອງ​ນໍ້າຂອງ​ທີ່​ຍາວ​ທີ່​ສຸດ​ຄື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: </a:t>
            </a:r>
            <a:r>
              <a:rPr lang="lo-LA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ນໍ້າ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………………….</a:t>
            </a:r>
            <a:endParaRPr lang="en-US" sz="2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23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 </a:t>
            </a:r>
            <a:r>
              <a:rPr lang="lo-LA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ພູ​ທີ່​ສູງ​ທີ່​ສຸດ​ໃນ​ປະ​ເທດ​ລາວ​ຊື່ວ່າ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.........</a:t>
            </a:r>
            <a:r>
              <a:rPr lang="lo-LA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..............ຢູ່​ແຂວງ</a:t>
            </a:r>
            <a:r>
              <a:rPr lang="en-US" sz="23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………………</a:t>
            </a:r>
            <a:endParaRPr lang="en-US" sz="23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lvl="0" indent="0">
              <a:buNone/>
            </a:pP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352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2.4 ຂໍ້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ແບບຈັບຄູ່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ຄໍາຖາມ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ຂໍ້ສອບ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ແບບຈັບຄູ່ມີ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ຄວາມໝາຍວ່າແນວໃດ ?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ຄໍາຕອບ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ຂໍ້ສອບຈະປະກອບດ້ວຍພາກຄຳຖາມ ແລະ ພາກຄຳຕອບໂດຍຜູ່ຕອບຈະຕ້ອງຊອກຫາຄູ່ລະຫວ່າງຄຳຖາມ ແລະ ຄຳຕອບທີ່ກໍານົດໄວ້ນັ້ນກົງກັນ ຫຼື ພົວພັນກັນຢ່າງມີເຫດຜົນ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76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ຄວນຂຽນຄຳອະທິບາຍໃຫ້ຜູ່ຕອບປະຕິບັດຢ່າງຊັດເຈນ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ຈຳນວນຂໍ້ໃນພາກຄຳຕອບຄວນໃຫ້ມີຫຼາຍກວ່າຈຳນວນຂໍ້ຄຳຖາມ.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 </a:t>
            </a:r>
            <a:r>
              <a:rPr lang="en-US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ຄໍາທີ່ຢູ່ໃນພາກສ່ວນຄຳຖາມ ແລະ ຄຳຕອບຄວນໃຫ້ເປັນຊະນິດດຽວກັນ.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 </a:t>
            </a:r>
            <a:r>
              <a:rPr lang="en-US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ຄຳທີ່ເວົ້າຄູ່ກັນຄວນຢູ່ສະຫຼັບກັນ ຫຼື ອາດຈັດລຽງລຳດັບຕົວອັກສອນເວລາ ຫຼື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ຈາກ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ໜ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້ອຍ ໄປຫາຫຼາຍ.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  </a:t>
            </a:r>
            <a:r>
              <a:rPr lang="en-US" dirty="0" smtClean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ພະຍາຍາມໃຫ້ພາກຄຳຖາມ ແລະ ພາກຄຳຕອບດຸ່ນດ່ຽງກັນຈຳນວນຂໍ້ຍ່ອຍໃນ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ພາກ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ຄໍາຖາມ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ຄວນຢູ່ໃນ 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ລະຫວ່າງ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5-8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ຂໍ້ເຊັ່່ນ: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ພາກຄຳຖາມມີ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 ພາກສ່ວນຄຳຕອບຄວນມີ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8-10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</a:t>
            </a:r>
            <a:endParaRPr lang="lo-LA" sz="28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ພາກຄຳຖາມມີ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7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 ພາກສ່ວນຄຳຕອບຄວນມີ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10-12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</a:t>
            </a:r>
            <a:endParaRPr lang="lo-LA" sz="28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-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ທັງພາກຄຳຖາມ ແລະ ພາກຄຳຕອບຄວນໃຫ້ຢູ່ໃນໜ້າດຽວກັນ.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62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ລັກສະນະຄໍາ ຫຼື ຂໍ້ຄວາມທີ່ຄວນນຳມາຈັບຄູ່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ບຸກຄົນ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ສຳຄັນ ຈັບຄູ່ກັບ ຜົນງານທີ່ເດັ່ນໆ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ຊື່ນັກປະພັນ ຈັບຄູ່ກັບ ຊື່ປຶ້ມເລື່ອງ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ຄຳສັບ ຈັບຄູ່ກັບ ຄວາມໝາຍຂອງຄຳສັບ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ກົດເກນ ຈັບຄູ່ກັບ ຕົວຢ່າງ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ເຫດ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ເກນ ຈັບຄູ່ກັບ ວັນທີ ເດືອນ ປີ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ພະຍາດ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ຈັບຄູ່ກັບ ອາການຂອງພະຍາດ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ວັດຖູ ຈັບຄູ່ກັບ ໜ້າທີ່ຂອງມັນ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</a:t>
            </a:r>
            <a:r>
              <a:rPr lang="en-US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ສັນຍາລັກ ຈັບຄູ່ກັບ ຄວາມໝາຍ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ຊື່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ປະເເທດ ຈັບຄູ່ກັບ ນະຄອນຫຼວງ 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ໆລໆ </a:t>
            </a:r>
            <a:endParaRPr lang="en-US" sz="28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9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ແບບຈັບຄູ່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</a:t>
            </a:r>
          </a:p>
          <a:p>
            <a:pPr marL="0" lvl="0" indent="0">
              <a:buNone/>
            </a:pP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</a:t>
            </a: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ງ່າຍ</a:t>
            </a: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ແລະ ປະຢັດເວລາ</a:t>
            </a:r>
            <a:endParaRPr lang="lo-LA" sz="27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-ສາມາດຖາມໄດ້ຫຼາຍຂໍ້ໃນເວລາຈຳກັດ</a:t>
            </a:r>
            <a:endParaRPr lang="lo-LA" sz="27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-ເໝາະສຳລັບການວັດຄວາມຈຳ</a:t>
            </a: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-ກວດໃຫ້ຄະແນນໄວ ແລະ ສາມາດໃຊ້ຄອມພີວເຕີກວດໄດ້</a:t>
            </a: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-ສາມາດພັດທະນາເປັນຂໍ້ສອບແບບເລືອກຕອບໄດ້</a:t>
            </a:r>
          </a:p>
          <a:p>
            <a:pPr marL="0" lvl="0" indent="0">
              <a:buNone/>
            </a:pP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ຈຸດອ່ອນ:</a:t>
            </a: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- ສ້າງຂໍ້ສອບໃຫ້ມີການພົວພັນກັນຍາກ</a:t>
            </a: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-ວັດພຶດຕິກຳຂັ້ນສູງໄດ້ໜ້ອຍ</a:t>
            </a:r>
          </a:p>
          <a:p>
            <a:pPr marL="0" lvl="0" indent="0">
              <a:buNone/>
            </a:pPr>
            <a:r>
              <a:rPr lang="lo-LA" sz="27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7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-ຂໍ້ສອບຂໍ້ທີ່ຢູ່ທາງຫຼັງ ມີໂອກາດຕອບຖືກໄດ້ງ່າຍ</a:t>
            </a:r>
            <a:endParaRPr lang="lo-LA" sz="2700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53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2.5 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ຂໍ້ສອບ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ແບບເລືອກຕອບ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ຄໍາຖາມ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1. ຂໍ້ສອບ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ແບບເລືອກຕອບມີ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ຄວາມໝາຍວ່າແນວໃດ ?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              ຄໍາຕອບ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ຂໍ້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ສອບປະກອບດ້ວຍຄຳຖາມທີ່ເປັນປະໂຫຍກທີ່ສົມບູນ ເພື່ອວັດຄວາມຮູ້ຄວາມສາມາດກັບຕົວເລືອກຕັ້ງແຕ່ 3 ຕົວຂຶ້ນໄປໃນຕົວເລືອກນັ້ນຈະມີທັງຄຳຕອບຖືກ ແລະ ຄຳຕອບຜິດທີ່ເປັນຕົວລວງມາໃຫ້ນັກຮຽນພິຈາລະນາ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94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1.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ຄຳຖາມ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ຄວນເປັນປະໂຫຍກທີ່ສົມບູນແລ້ວໃສ່ເຄື່ອງໝາຍຖາມ (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 )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ເພື່ອຈະຊ່ວຍໃຫ້ມີຄວາມຊັດເຈນ </a:t>
            </a:r>
            <a:endParaRPr lang="lo-LA" sz="8000" dirty="0" smtClean="0">
              <a:solidFill>
                <a:srgbClr val="333333"/>
              </a:solidFill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ແລະ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ເຂົ້າໃຈງ່າຍເຊັ່ນ :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ໂລກປິ່ນອ້ອມຕົວເອງ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ກ. ເຮັດໃຫ້ເກີດມີລະດູການ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ງ. ໃນທິດທາງດຽວກັນ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ຂ.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ໃຊ້ເວລາ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24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ຊົ່ວໂມງ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ຈ. ເຮັດໃຫ້ເກີດນໍ້ຂຶ້ນນໍ້າລົງ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b="1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ຄ.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ເຮັດໃຫ້ເກີດກາງເວັນກາງຄືນ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ໂລກປິ່ນອ້ອມຕົວເອງເຮັດໃຫ້ເກີດມີປະກົດການຫຍັງ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ກ. ລະດູການ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ງ. ນໍ້າຂຶ້ນນໍ້າລົງ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ຂ.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ແຮງດຶງດູດ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ຈ. ເດືອນຂຶ້ນເດືອນແຮມ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ຄ. ກາງເວັນ</a:t>
            </a: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ກາງຄືນ</a:t>
            </a:r>
            <a:endParaRPr lang="lo-LA" sz="8000" dirty="0" smtClean="0">
              <a:latin typeface="Phetsarath OT" pitchFamily="2" charset="0"/>
              <a:ea typeface="Times New Roman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2.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ເນັ້ນຈຸດທີ່ຈະຖາມໃຫ້ຊັດເຈນເຊັ່ນ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ຖ້າຍົກກຳລັງສອງຂອງຈໍານວນໃດໜຶ່ງຜົນຮັບຈະເປັນແນວໃດ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ກ. ເທົ່າກັນ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ຂ. ຫຼາຍກວ່າກັນ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ຂ. ຫຍັບເຂົ້າໃກ້ </a:t>
            </a:r>
            <a:r>
              <a:rPr lang="en-US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           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ຈ. ເປັນທັງຄ່າບວກ ແລະ ຄ່າລົບ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</a:t>
            </a:r>
            <a:r>
              <a:rPr lang="lo-LA" sz="80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ຄ. ໜ້ອຍກວ່າເກົ່າ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80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endParaRPr lang="en-US" sz="80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6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endParaRPr lang="en-US" sz="6400" dirty="0">
              <a:latin typeface="Phetsarath OT" pitchFamily="2" charset="0"/>
              <a:ea typeface="Calibri"/>
              <a:cs typeface="Phetsarath OT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39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ຖ້າຍົກກໍາລັງສອງຂອງຈຳນວນເສດສ່ວນນ້ອຍກວ່າໜຶ່ງຜົນຮັບຈະເປັນແນວໃດ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ກ. ເທົ່າກັນ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ຂ. ຫຼາຍກວ່າກັນ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ຂ. ຫຍັບເຂົ້າໃກ້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          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ຈ. ເປັນທັງຄ່າບວກ ແລະ ຄ່າລົບ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ຄ. ໜ້ອຍກວ່າເກົ່າ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3.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ຄວນຫຼີກເວັ້ນຄຳຖາມທີ່ເປັນປະໂຫຍກປະຕິເສດ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4.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ຄວນໃຊ້ຄຳຖາມສັ້ນກະທັດຮັດ ແລະ ໄດ້ໃຈຄວາມເຊັ່ນ: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</a:t>
            </a: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ບໍ່ດີ ການຖູແຂ້ວຜິດວິທີຈະເຮັດໃຫ້ເກີດສິ່ງໃດ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</a:t>
            </a: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ດີ ການຖູແຂ້ວຜິດວິທີຈະເຮັດໃຫ້ເກີດສິ່ງໃດ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?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5.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ຖາມໃນສິ່ງທີ່ມີປະໂຫຍດເພາະຈະເຮັດໃຫ້ນັກຮຽນໄດ້ຮຽນຮູ້ສິ່ງທີ່ດີງາມ.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6.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ຖາມໃນສິ່ງທີ່ຫາຂໍ້ຍຸດຕິໄດ້ໃນບົດຮຽນ ເພື່ອໃຫ້ນັກຮຽນໃຊ້ຄວາມຄິດບໍ່ຄວນຖາມໃນສິ່ງ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ທີ່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ເປັນຄວາມ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ເຊື່ອຖື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.</a:t>
            </a:r>
            <a:endParaRPr lang="en-US" sz="18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18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</a:t>
            </a:r>
            <a:r>
              <a:rPr lang="en-US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7. </a:t>
            </a:r>
            <a:r>
              <a:rPr lang="lo-LA" sz="18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ຄວນຖາມພຶດຕິກຳທີ່ໃຊ້ຄວາມຄິດ ແລະ ຫຼີກເວັ້ນການຖາມຄວາມຈື່ຈຳຈາກບົດຮຽນ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7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ຫຼັກການສ້າງຂໍ້ສອບແບບອັດຕະໄນ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ຂຽນຄຳອະທິບາຍໃຫ້ຊັດເຈນ ກ່ຽວກັບການຕອບຄຳຖາມ ເວລາທີ່ໃຊ້ສອບ ແລະ ຄະແນນເຕັມໃນ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ແຕ່</a:t>
            </a:r>
            <a:r>
              <a:rPr lang="lo-LA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ລະ</a:t>
            </a:r>
            <a:r>
              <a:rPr lang="lo-LA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ຂໍ້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ຄວນໃຊ້ຄຳຖາມໃນສິ່ງທີ່ຂໍ້ສອບສາມາດວັດໄດ້ດີທີ່ສຸດ ເຊັ່ນ ການບັນລະຍາຍ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,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ການສະແດງຄວາມຄິດເຫັນ ແລະ ວິເຄາະວິຈານຕ່າງໆ ຄວນຫຼີກເວັ້ນຄຳຖາມທີ່ເປັນຄວາມຈຳ.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ຄວນຄຳນຶງຄວາມສຳຄັນຂອງຈຸດປະສົງທີ່ວາງໄວ້ໃນຕາຕະລາງວິເຄາະຫຼັກສູດໂດຍເລືອກເອົາສະເພາະຈຸດສຳຄັນທີ່ສຸດ.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ພະຍາຍາມສ້າງຂໍ້ສອບໃຫ້ເໜາະກັບເວລາທີ່ໃຊ້ໃນການສອບ.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ບໍ່ຄວນໃຫ້ນັກຮຽນເລືອກຕອບເປັນບາງຂໍ້ ເຊັ່ນ ມີ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5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ຂໍ້ ຕອບພຽງ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4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ຂໍ້ ເພາະອາດຈະມີ ການໄດ້ປຽບເສຍປຽບເພາະຂໍ້ສອບຈະມີຄວາມຍາກງ່າຍບໍ່ເທົ່າກັນ ເຮັດໃຫ້ຄະແນນທີ່ໄດ້ນັ້ນປຽບທຽບກັນບໍ່ໄດ້.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967718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8. </a:t>
            </a: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ໃຊ້ພາສາໃຫ້ເໜາະສົມກັບນັກຮຽນ</a:t>
            </a:r>
            <a:endParaRPr lang="en-US" sz="2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9. </a:t>
            </a: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ຄວນໃຊ້ຄຳຖາມແບບຍົວະເຍົາຊັກຊວນໃຫ້ນັກຮຽນຄຶດບາງຄັ້ງອາດຕັ້ງ</a:t>
            </a:r>
            <a:r>
              <a:rPr lang="lo-LA" sz="24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ຄຳ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4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ຖາມ</a:t>
            </a: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ເປັນຮູບພາບ ສັນຍາລັກ</a:t>
            </a:r>
            <a:r>
              <a:rPr lang="en-US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</a:t>
            </a:r>
            <a:r>
              <a:rPr lang="en-US" sz="24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ສະຖານະການ ເພື່ອໃຫ້ນັກຮຽນຢາກເຮັດ</a:t>
            </a:r>
            <a:endParaRPr lang="en-US" sz="2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10. </a:t>
            </a:r>
            <a:r>
              <a:rPr lang="lo-LA" sz="24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ຕົວເລືອກຄວນສັ້ນກະທັດຮັດ ແລະ ມີຄວາມໝາຍ</a:t>
            </a:r>
            <a:endParaRPr lang="en-US" sz="24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11. ຕົວເລືອກແຕ່ລະຕົວຄວນມີຄວາມຍາວເທົ່າໆກັນ ຖ້າມີຄວາມຍາວແຕກຕ່າງ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ກັນໃຫ້ລຽງລຳດັບແຕ່ສັ້ນຫາຍາວ ຖ້າເປັນ ວັນ ເດືອນ ປີ ຫຼື ຈຳນວນໃຫ້ລຽງ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ຈາກໜ້ອຍຫາຫຼາຍ.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12. ຄວນຫຼີກເວັ້ນການຂຽນຕົວເລືອກຊໍ້າກັນ ຫຼື ມີຄວາມຄືກັນ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13. ຕົວເລືອກຕ້ອງມີການພົວພັນກັນ</a:t>
            </a:r>
          </a:p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14. ຄວນລະມັດລະວັງໃນການໃຊ້ຄຳຖາມປາຍເປີດ ແລະ ປາຍປິດ ເຊັ່ນ: ຖືກທຸກຂໍ້, 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ຜິດທຸກຂໍ້, ບໍ່ມີຂໍ້ຖືກ ສະຫຼຸບແນ່ນອນບໍ່ໄດ້ເປັນຕົ້ນ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82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4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ຫຼັກການສ້າງ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15. ຫຼີກເວັ້ນການແນະນຳຄຳຕອບ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16. ບໍ່ຄວນຖາມໃນສິ່ງທີ່ນັກຮຽນຈື່ກັບປາກ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17. ຄວນກະຈາຍຕົວເລືອກທີ່ເປັນຂໍ້ຖືກຢູ່ໃນຕໍາແໜ່ງທີ່ຕ່າງ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ກັນແຕ່ລະຕົວຄວນມີໂອກາດເປັນຂໍ້ຖືກເທົ່າໆກັນ.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78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</a:t>
            </a:r>
            <a:r>
              <a:rPr lang="lo-LA" sz="32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ແບບເລືອກຕອບ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ຈຸດດີ: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-ວັດພຶດຕິກຳໄດ້ຫຼາຍດ້ານ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-ກວດໃຫ້ຄະແນນງ່າຍຖືກຕ້ອງໄວ ແລະ ເປັນປາລະໄນ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-ສາມາດຄວບຄຸມຄວາມຍາກງ່າຍຂອງຂໍ້ສອບໄດ້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-ສາມາດວິນິດໄສໄດ້ວ່ານັກຮຽນເຮັດຜິດນັ້ນມາຈາກ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ສາຍເຫດອັນໃດ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-ມີຄວາມເຊື່ອໜັ້ນສູງເພາະມີຂໍ້ສອບຫຼາຍຂໍ້ ແລະ ໂອກາດ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ການເດົາມີໜ້ອຍ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860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ຈຸດອ່ອນຂອງຂໍ້ສອບແບບເລືອກຕອບ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ຈຸດອ່ອນ: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 ສ້າງຂໍ້ສອບໃຫ້ດີໂດຍໃຫ້ຕົວລວງທີ່ມີປະສິດທິພາບໄດ້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ຍາກ ແລະ ໃຊ້ເວລາໃນການສ້າງຫຼາຍ.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-ບໍ່ເໜາະໃນການວັດຄວາມຄິດສ້າງສັນ ການສະເໜີແນວຄິດ 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ແລະ ທັກສະດ້ານການຂຽນ.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-ສີ້ນເປືອງຄ່າໃຊ້ຈ່າຍໃນການສ້າງຂໍ້ສອບ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860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ຮູບແບບຂອງຂໍ້ສອບແບບເລືອກຕອບ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o-LA" sz="2400" dirty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ຮູບແບບຂອງຂໍ້ສອບແບບເລືອກ</a:t>
            </a: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ຕອບທີ່ນິຍົມໃຊ້ ມີ 3 ປະເພດຄື:</a:t>
            </a:r>
          </a:p>
          <a:p>
            <a:pPr marL="0" indent="0">
              <a:buNone/>
            </a:pP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                   1. ປະເພດຄຳຖາມດຽວ</a:t>
            </a:r>
          </a:p>
          <a:p>
            <a:pPr marL="0" indent="0">
              <a:buNone/>
            </a:pP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                   2. ປະເພດຕົວເລືອກຄົງທີ່</a:t>
            </a:r>
          </a:p>
          <a:p>
            <a:pPr marL="0" indent="0">
              <a:buNone/>
            </a:pPr>
            <a:r>
              <a:rPr lang="lo-LA" sz="2400" smtClean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                   3</a:t>
            </a: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ea typeface="+mj-ea"/>
                <a:cs typeface="Phetsarath OT" pitchFamily="2" charset="0"/>
              </a:rPr>
              <a:t>. ປະເພດສະຖານະການ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6764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ຜົນໄດ້ຮັບ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o-LA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- ຈຳແນກ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ຄວາມແຕກຕ່າງລະຫວ່າງ ຂໍ້ສອບແບບອັດຕະໄນ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ແລະ ປາລະໄນ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- ໄຈ້ແຍກຈຸດດີ ແລະ ຈຸດອ່ອນຂອງຂໍ້ສອບແບບອັດຕະໄນ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ແລະ ປາລະໄນ</a:t>
            </a:r>
          </a:p>
          <a:p>
            <a:pPr marL="0" lvl="0" indent="0">
              <a:buNone/>
            </a:pP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-ຂຽນຂໍ້ສອບແບບອັດຕະໄນ ແລະ ປາລະໄນ</a:t>
            </a:r>
            <a:endParaRPr lang="en-US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41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8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ຫຼັກການກວດໃຫ້ຄະແນນ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 1.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ສ້າງຂະໜານຕອບໃຫ້ສົມບູນ ແລະ ກຳນົດຄະແນນຂອງແຕ່ລະ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ຄຳ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  ຕອບ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2.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ຄວນໃຫ້ຄະແນນຄຳຕອບທີ່ເປັນການລວບລວມຄວາມຄິດ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ລັກສະນະ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ການ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ຂຽນຊັດເຈນການອະທິບາຍຖືກຕ້ອງຂອງແຕ່ລະຕອນ.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3.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ຄວນກວດຂໍ້ສອບຂອງຜູ່ສອບເທື່ອລະຂໍ້ພ້ອມກັນທຸກຄົນແລ້ວ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ຈຶ່ງ 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ຄ່ອຍ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ກວດຂໍ້ຕໍ່ໄປ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4.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ຄວນປະເມີນຜົນຂອງຄຳຕອບຕາມທີ່ນັກຮຽນຕອບບໍ່ຄວນເອົາ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ຄວາມ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ຮູ້ສຶກ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ດ້ານອື່ນໆໄປປະປົນ.</a:t>
            </a:r>
            <a:endParaRPr lang="en-US" sz="2800" dirty="0">
              <a:ea typeface="Calibri"/>
              <a:cs typeface="Cordia New"/>
            </a:endParaRP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5.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ຖ້າເປັນໄປໄດ້ຄວນມີຜູ່ກວດຢ່າງນ້ອຍ </a:t>
            </a:r>
            <a:r>
              <a:rPr lang="en-US" dirty="0">
                <a:solidFill>
                  <a:srgbClr val="333333"/>
                </a:solidFill>
                <a:latin typeface="Phetsarath OT"/>
                <a:ea typeface="Times New Roman"/>
                <a:cs typeface="Cordia New"/>
              </a:rPr>
              <a:t>2 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ຄົນຂຶ້ນໄປໃນການກວດ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ຂໍ້  </a:t>
            </a:r>
          </a:p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ສອບ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ດຽວກັນ.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66206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ຮູບແບບຂອງການຄຳຖາມແບບອັດຕະໄນ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1.ຖາມ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ເພື່ອໃຫ້ປຽບທຽບວັດຖຸ, ເຫດການ, ສະພາບການຕ່າງໆ ແລະ ສິ່ງອື່ນໆ</a:t>
            </a:r>
            <a:endParaRPr lang="en-US" dirty="0"/>
          </a:p>
          <a:p>
            <a:pPr marL="0" indent="0"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 - ຈົ່ງອະທິບາຍຄວາມແຕກຕ່າງດ້ານຄຸນ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ປະໂຫຍດ</a:t>
            </a:r>
          </a:p>
          <a:p>
            <a:pPr marL="0" indent="0"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        ລະຫວ່າງ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ໂລຫະ ກັບ ອະ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ໂລຫະ ?</a:t>
            </a:r>
            <a:endParaRPr lang="en-US" dirty="0"/>
          </a:p>
          <a:p>
            <a:pPr marL="0" indent="0"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ຈົ່ງສົມທຽບຄວາມສະດວກ ແລະ ຫຍຸ້ງຍາກລະຫວ່າງການຄົມມະນາຄົມທາງນໍ້າ ແລະ </a:t>
            </a: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ທາງບົກ ?</a:t>
            </a:r>
            <a:endParaRPr lang="en-US" dirty="0"/>
          </a:p>
          <a:p>
            <a:pPr marL="0" indent="0"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2.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ຖາມເພື່ອໃຫ້ຕັດສິນໃຈ</a:t>
            </a:r>
            <a:endParaRPr lang="en-US" dirty="0"/>
          </a:p>
          <a:p>
            <a:pPr marL="0" indent="0"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ຈົ່ງແຕ່ງເລື່ອງກ່ຽວກັບຫົວຂໍ້ໃດໜຶ່ງຕາມໃຈມັກ 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94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ຮູບແບບຂອງການຄຳຖາມແບບອັດຕະໄນ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3. 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ຖາມເພື່ອໃຫ້ສາເຫດ ຫຼື ຜົນ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ຍ້ອນຫຍັງໃນລະດູໜາວເວລາກາງຄືນຈຶ່ງຍາວກວ່າກາງເວັນ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          -ຍ້ອນຫຍັງຮ່າງກາຍຂອງຄົນເຮົາຈຶ່ງຕ້ອງການທາດອາຫານ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4.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ຖາມເພື່ອໃຫ້ອະທິບາຍຄວາມໝາຍຂອງຄໍາ ຫຼື ຂໍ້ຄວາມ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ປະຊາທິປະໄຕໝາຍຄວາມວ່າແນວໃດ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           -ໄກ່ງາມຍ້ອນຂົນຄົນງາມຍ້ອນແຕ່ງ ມີຄວາມໝາຍແນວໃດ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5.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ຖາມເພື່ອໃຫ້ອະທິບາຍ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ຢາເສບຕິດມີຜົນຮ້າຍຕໍ່ສຸຂະພາບແນວໃດ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      -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ເຮັດແນວໃດ ຈຶ່ງຈະຮັກສາສະພາບແວດລ້ອມໃນໂຮງຮຽນໄດ້ ?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8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ຮູບແບບຂອງການຄຳຖາມແບບອັດຕະໄນ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6. ຖາມ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ເພື່ອວິເຄາະ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ຕົວຢ່າງ: - ຈົ່ງວິເຄາະຄໍາສຸພາສິດທີ່ວ່າ: </a:t>
            </a:r>
            <a:r>
              <a:rPr lang="en-US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“</a:t>
            </a:r>
            <a:r>
              <a:rPr lang="lo-LA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ກວາງກິນໝາກຂາມປ້ອມໄປຄາກົ້ນຂີ້ມັ່ງ ມັ່ງຂີ້ບໍ່ໄດ້</a:t>
            </a:r>
            <a:r>
              <a:rPr lang="lo-LA" sz="29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ສາມ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</a:t>
            </a:r>
            <a:r>
              <a:rPr lang="lo-LA" sz="2900" dirty="0" smtClean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           ມື້ກະຕ່າຍຕາຍ</a:t>
            </a:r>
            <a:r>
              <a:rPr lang="en-US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”</a:t>
            </a:r>
            <a:r>
              <a:rPr lang="lo-LA" sz="2900" dirty="0">
                <a:solidFill>
                  <a:srgbClr val="333333"/>
                </a:solidFill>
                <a:latin typeface="Phetsarath OT" pitchFamily="2" charset="0"/>
                <a:ea typeface="Times New Roman"/>
                <a:cs typeface="Phetsarath OT" pitchFamily="2" charset="0"/>
              </a:rPr>
              <a:t> ?</a:t>
            </a:r>
            <a:endParaRPr lang="en-US" sz="2900" dirty="0">
              <a:latin typeface="Phetsarath OT" pitchFamily="2" charset="0"/>
              <a:ea typeface="Calibri"/>
              <a:cs typeface="Phetsarath OT" pitchFamily="2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7.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ຖາມເພື່ອໃຫ້ຫາຄວາມສໍາພັນຂອງຄໍາ ຫຼື ປະໂຫຍກ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ເປັນຫຍັງເຄື່ອງໂທລະສານຈຶ່ງນິຍົມໃຊ້ຫຼາຍໃນປັດຈຸບັນ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8.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ຖາມເພື່ອສ້າງບັນຫາໃໝ່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ຕົວຢ່າງ: - ການຜະລິດແບບທໍາມະຊາດແມ່ນການຜະລິດແນວໃດ ? ຖ້າປະສົບກັບໄພທໍາມະຊາດຜົນຜະລິດຈະເປັນແນວໃດ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9.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ຖາມເພື່ອລະນຶກເຖິງປະສົບການຄວາມຈິງ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ຕົວຢ່າງ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: - ວິທີລ້ຽງໄກ່ທີ່ໄດ້ຮັບຜົນດີມີແນວໃດ ?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b="1" dirty="0" smtClean="0">
                <a:solidFill>
                  <a:srgbClr val="333333"/>
                </a:solidFill>
                <a:ea typeface="Times New Roman"/>
                <a:cs typeface="Phetsarath OT"/>
              </a:rPr>
              <a:t>10. </a:t>
            </a:r>
            <a:r>
              <a:rPr lang="lo-LA" b="1" dirty="0">
                <a:solidFill>
                  <a:srgbClr val="333333"/>
                </a:solidFill>
                <a:ea typeface="Times New Roman"/>
                <a:cs typeface="Phetsarath OT"/>
              </a:rPr>
              <a:t>ຖາມເພື່ອວິຈານ</a:t>
            </a:r>
            <a:endParaRPr lang="en-US" sz="2800" dirty="0">
              <a:ea typeface="Calibri"/>
              <a:cs typeface="Cordia New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lo-LA" dirty="0" smtClean="0">
                <a:solidFill>
                  <a:srgbClr val="333333"/>
                </a:solidFill>
                <a:ea typeface="Times New Roman"/>
                <a:cs typeface="Phetsarath OT"/>
              </a:rPr>
              <a:t>      ຕົວຢ່າງ</a:t>
            </a:r>
            <a:r>
              <a:rPr lang="lo-LA" dirty="0">
                <a:solidFill>
                  <a:srgbClr val="333333"/>
                </a:solidFill>
                <a:ea typeface="Times New Roman"/>
                <a:cs typeface="Phetsarath OT"/>
              </a:rPr>
              <a:t>: - ສົງຄາມມີຜົນຮ້າຍຕໍ່ການພັດທະນາເສດຖະກິດ ສັງຄົມແນວໃດ ?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74880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ຈຸດດີ:</a:t>
            </a:r>
          </a:p>
          <a:p>
            <a:pPr marL="114300" indent="0">
              <a:lnSpc>
                <a:spcPts val="1920"/>
              </a:lnSpc>
              <a:spcAft>
                <a:spcPts val="1000"/>
              </a:spcAft>
              <a:buNone/>
            </a:pPr>
            <a:r>
              <a:rPr lang="lo-LA" sz="2400" dirty="0" smtClean="0">
                <a:ea typeface="Times New Roman"/>
                <a:cs typeface="Phetsarath OT"/>
              </a:rPr>
              <a:t>-     ສາມາດ</a:t>
            </a:r>
            <a:r>
              <a:rPr lang="lo-LA" sz="2400" dirty="0">
                <a:ea typeface="Times New Roman"/>
                <a:cs typeface="Phetsarath OT"/>
              </a:rPr>
              <a:t>ວັດຂະບວນການຄິດ ແລະ ຄວາມສາມາດໃນການຂຽນ</a:t>
            </a:r>
            <a:endParaRPr lang="en-US" sz="2400" dirty="0">
              <a:ea typeface="Calibri"/>
              <a:cs typeface="Cordia New"/>
            </a:endParaRPr>
          </a:p>
          <a:p>
            <a:pPr marL="114300" indent="0">
              <a:lnSpc>
                <a:spcPts val="1920"/>
              </a:lnSpc>
              <a:spcAft>
                <a:spcPts val="1000"/>
              </a:spcAft>
              <a:buNone/>
            </a:pPr>
            <a:r>
              <a:rPr lang="lo-LA" sz="2400" dirty="0" smtClean="0">
                <a:latin typeface="Phetsarath OT"/>
                <a:ea typeface="Times New Roman"/>
                <a:cs typeface="Phetsarath OT"/>
              </a:rPr>
              <a:t>-     </a:t>
            </a:r>
            <a:r>
              <a:rPr lang="lo-LA" sz="2400" dirty="0" smtClean="0">
                <a:ea typeface="Times New Roman"/>
                <a:cs typeface="Phetsarath OT"/>
              </a:rPr>
              <a:t>ວັດ</a:t>
            </a:r>
            <a:r>
              <a:rPr lang="lo-LA" sz="2400" dirty="0">
                <a:ea typeface="Times New Roman"/>
                <a:cs typeface="Phetsarath OT"/>
              </a:rPr>
              <a:t>ຄວາມຄິດສ້າງສັນ ແລະ ຄວາມສາມາດໃນການປະເມີນຄ່າໄດ້ດີ</a:t>
            </a:r>
            <a:endParaRPr lang="en-US" sz="2400" dirty="0">
              <a:ea typeface="Calibri"/>
              <a:cs typeface="Cordia New"/>
            </a:endParaRPr>
          </a:p>
          <a:p>
            <a:pPr marL="114300" indent="0">
              <a:lnSpc>
                <a:spcPts val="1920"/>
              </a:lnSpc>
              <a:spcAft>
                <a:spcPts val="1000"/>
              </a:spcAft>
              <a:buNone/>
            </a:pPr>
            <a:r>
              <a:rPr lang="en-US" sz="2400" dirty="0" smtClean="0">
                <a:latin typeface="Phetsarath OT"/>
                <a:ea typeface="Times New Roman"/>
                <a:cs typeface="Cordia New"/>
              </a:rPr>
              <a:t>-</a:t>
            </a: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       </a:t>
            </a:r>
            <a:r>
              <a:rPr lang="lo-LA" sz="2400" dirty="0" smtClean="0">
                <a:ea typeface="Times New Roman"/>
                <a:cs typeface="Phetsarath OT"/>
              </a:rPr>
              <a:t>ສາມາດ</a:t>
            </a:r>
            <a:r>
              <a:rPr lang="lo-LA" sz="2400" dirty="0">
                <a:ea typeface="Times New Roman"/>
                <a:cs typeface="Phetsarath OT"/>
              </a:rPr>
              <a:t>ວັດທັດສະນະຄະຕິ ແລະ ຄວາມຄິດຄວາມເຫັນຕ່າງໆໄດ້ດີ.</a:t>
            </a:r>
            <a:endParaRPr lang="en-US" sz="2400" dirty="0">
              <a:ea typeface="Calibri"/>
              <a:cs typeface="Cordia New"/>
            </a:endParaRPr>
          </a:p>
          <a:p>
            <a:pPr marL="114300" indent="0">
              <a:lnSpc>
                <a:spcPts val="1920"/>
              </a:lnSpc>
              <a:spcAft>
                <a:spcPts val="1000"/>
              </a:spcAft>
              <a:buNone/>
            </a:pPr>
            <a:r>
              <a:rPr lang="en-US" sz="2400" dirty="0" smtClean="0">
                <a:latin typeface="Phetsarath OT"/>
                <a:ea typeface="Times New Roman"/>
                <a:cs typeface="Cordia New"/>
              </a:rPr>
              <a:t>-</a:t>
            </a: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        </a:t>
            </a:r>
            <a:r>
              <a:rPr lang="lo-LA" sz="2400" dirty="0" smtClean="0">
                <a:ea typeface="Times New Roman"/>
                <a:cs typeface="Phetsarath OT"/>
              </a:rPr>
              <a:t>ມີ</a:t>
            </a:r>
            <a:r>
              <a:rPr lang="lo-LA" sz="2400" dirty="0">
                <a:ea typeface="Times New Roman"/>
                <a:cs typeface="Phetsarath OT"/>
              </a:rPr>
              <a:t>ຄວາມສະດວກ ແລະ ງ່າຍໃນການອອກຂໍ້ສອບ</a:t>
            </a:r>
            <a:endParaRPr lang="en-US" sz="24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sz="2400" dirty="0" smtClean="0">
                <a:latin typeface="Phetsarath OT"/>
                <a:ea typeface="Times New Roman"/>
              </a:rPr>
              <a:t> </a:t>
            </a:r>
            <a:r>
              <a:rPr lang="en-US" sz="2400" dirty="0" smtClean="0">
                <a:latin typeface="Phetsarath OT"/>
                <a:ea typeface="Times New Roman"/>
              </a:rPr>
              <a:t>-</a:t>
            </a:r>
            <a:r>
              <a:rPr lang="lo-LA" sz="2400" dirty="0" smtClean="0">
                <a:latin typeface="Phetsarath OT"/>
                <a:ea typeface="Times New Roman"/>
              </a:rPr>
              <a:t>      </a:t>
            </a:r>
            <a:r>
              <a:rPr lang="lo-LA" sz="2400" dirty="0" smtClean="0">
                <a:ea typeface="Times New Roman"/>
                <a:cs typeface="Phetsarath OT"/>
              </a:rPr>
              <a:t>ຜູ່</a:t>
            </a:r>
            <a:r>
              <a:rPr lang="lo-LA" sz="2400" dirty="0">
                <a:ea typeface="Times New Roman"/>
                <a:cs typeface="Phetsarath OT"/>
              </a:rPr>
              <a:t>ຕອບມີອິດສະຫຼະໃນການສະແດງຄວາມຄິດຄວາມເຫັນໄດ້ຢ່າງເຕັມທີ່.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9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sz="32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ຈຸດດີ ແລະ ຈຸດອ່ອນຂອງຂໍ້ສອບແບບອັດຕະໄນ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ຈຸດອ່ອນ </a:t>
            </a: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        </a:t>
            </a:r>
            <a:r>
              <a:rPr lang="en-US" sz="2400" dirty="0" smtClean="0">
                <a:latin typeface="Phetsarath OT"/>
                <a:ea typeface="Times New Roman"/>
                <a:cs typeface="Cordia New"/>
              </a:rPr>
              <a:t>-</a:t>
            </a: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</a:t>
            </a:r>
            <a:r>
              <a:rPr lang="lo-LA" sz="2400" dirty="0" smtClean="0">
                <a:ea typeface="Times New Roman"/>
                <a:cs typeface="Phetsarath OT"/>
              </a:rPr>
              <a:t>ການ</a:t>
            </a:r>
            <a:r>
              <a:rPr lang="lo-LA" sz="2400" dirty="0">
                <a:ea typeface="Times New Roman"/>
                <a:cs typeface="Phetsarath OT"/>
              </a:rPr>
              <a:t>ໃຫ້ຄະແນນບໍ່ແນ່ນອນ ຄະແນນທີ່ໄດ້ຂຶ້ນຢູ່ກັບຜູ່ກວດ ເຊັ່ນ ອາລົມ</a:t>
            </a:r>
            <a:r>
              <a:rPr lang="en-US" sz="2400" dirty="0">
                <a:latin typeface="Phetsarath OT"/>
                <a:ea typeface="Times New Roman"/>
                <a:cs typeface="Cordia New"/>
              </a:rPr>
              <a:t>, </a:t>
            </a:r>
            <a:endParaRPr lang="lo-LA" sz="2400" dirty="0" smtClean="0">
              <a:latin typeface="Phetsarath OT"/>
              <a:ea typeface="Times New Roman"/>
              <a:cs typeface="Cordia New"/>
            </a:endParaRP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r>
              <a:rPr lang="lo-LA" sz="2400" dirty="0">
                <a:latin typeface="Phetsarath OT"/>
                <a:ea typeface="Times New Roman"/>
                <a:cs typeface="Phetsarath OT"/>
              </a:rPr>
              <a:t> </a:t>
            </a:r>
            <a:r>
              <a:rPr lang="lo-LA" sz="2400" dirty="0" smtClean="0">
                <a:latin typeface="Phetsarath OT"/>
                <a:ea typeface="Times New Roman"/>
                <a:cs typeface="Phetsarath OT"/>
              </a:rPr>
              <a:t>       </a:t>
            </a:r>
            <a:r>
              <a:rPr lang="lo-LA" sz="2400" dirty="0" smtClean="0">
                <a:ea typeface="Times New Roman"/>
                <a:cs typeface="Phetsarath OT"/>
              </a:rPr>
              <a:t>ທັດສະນະ</a:t>
            </a:r>
            <a:r>
              <a:rPr lang="lo-LA" sz="2400" dirty="0">
                <a:ea typeface="Times New Roman"/>
                <a:cs typeface="Phetsarath OT"/>
              </a:rPr>
              <a:t>ຄະຕິ</a:t>
            </a:r>
            <a:r>
              <a:rPr lang="en-US" sz="2400" dirty="0">
                <a:latin typeface="Phetsarath OT"/>
                <a:ea typeface="Times New Roman"/>
                <a:cs typeface="Cordia New"/>
              </a:rPr>
              <a:t>, </a:t>
            </a:r>
            <a:r>
              <a:rPr lang="lo-LA" sz="2400" dirty="0">
                <a:ea typeface="Times New Roman"/>
                <a:cs typeface="Phetsarath OT"/>
              </a:rPr>
              <a:t>ຕົວໜັງສື</a:t>
            </a:r>
            <a:r>
              <a:rPr lang="lo-LA" sz="2400" dirty="0" smtClean="0">
                <a:ea typeface="Times New Roman"/>
                <a:cs typeface="Phetsarath OT"/>
              </a:rPr>
              <a:t>ເປັນຕົ້ນ.</a:t>
            </a: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endParaRPr lang="en-US" sz="2000" dirty="0">
              <a:ea typeface="Calibri"/>
              <a:cs typeface="Cordia New"/>
            </a:endParaRP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     </a:t>
            </a:r>
            <a:r>
              <a:rPr lang="en-US" sz="2400" dirty="0" smtClean="0">
                <a:latin typeface="Phetsarath OT"/>
                <a:ea typeface="Times New Roman"/>
                <a:cs typeface="Cordia New"/>
              </a:rPr>
              <a:t>  -</a:t>
            </a:r>
            <a:r>
              <a:rPr lang="lo-LA" sz="2400" dirty="0" smtClean="0">
                <a:latin typeface="Phetsarath OT"/>
                <a:ea typeface="Times New Roman"/>
                <a:cs typeface="Cordia New"/>
              </a:rPr>
              <a:t> </a:t>
            </a:r>
            <a:r>
              <a:rPr lang="lo-LA" sz="2400" dirty="0" smtClean="0">
                <a:ea typeface="Times New Roman"/>
                <a:cs typeface="Phetsarath OT"/>
              </a:rPr>
              <a:t>ຂາດ</a:t>
            </a:r>
            <a:r>
              <a:rPr lang="lo-LA" sz="2400" dirty="0">
                <a:ea typeface="Times New Roman"/>
                <a:cs typeface="Phetsarath OT"/>
              </a:rPr>
              <a:t>ຄວາມທ່ຽງຕົງດ້ານເນື້ອໃນ ເພາະອອກຂໍ້ສອບໄດ້ໜ້ອຍຂໍ້ຈຶ່ງບໍ່</a:t>
            </a:r>
            <a:r>
              <a:rPr lang="lo-LA" sz="2400" dirty="0" smtClean="0">
                <a:ea typeface="Times New Roman"/>
                <a:cs typeface="Phetsarath OT"/>
              </a:rPr>
              <a:t>ຄວບ</a:t>
            </a: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r>
              <a:rPr lang="lo-LA" sz="2400" dirty="0">
                <a:ea typeface="Times New Roman"/>
                <a:cs typeface="Phetsarath OT"/>
              </a:rPr>
              <a:t> </a:t>
            </a:r>
            <a:r>
              <a:rPr lang="lo-LA" sz="2400" dirty="0" smtClean="0">
                <a:ea typeface="Times New Roman"/>
                <a:cs typeface="Phetsarath OT"/>
              </a:rPr>
              <a:t>       ຄຸມ</a:t>
            </a:r>
            <a:r>
              <a:rPr lang="lo-LA" sz="2400" dirty="0">
                <a:ea typeface="Times New Roman"/>
                <a:cs typeface="Phetsarath OT"/>
              </a:rPr>
              <a:t>ທຸກ ເນື້ອໃນທີ່ຮຽນ</a:t>
            </a:r>
            <a:r>
              <a:rPr lang="lo-LA" sz="2400" dirty="0" smtClean="0">
                <a:ea typeface="Times New Roman"/>
                <a:cs typeface="Phetsarath OT"/>
              </a:rPr>
              <a:t>ມາ.</a:t>
            </a:r>
          </a:p>
          <a:p>
            <a:pPr marL="0" indent="0">
              <a:lnSpc>
                <a:spcPts val="1920"/>
              </a:lnSpc>
              <a:spcAft>
                <a:spcPts val="0"/>
              </a:spcAft>
              <a:buNone/>
            </a:pPr>
            <a:endParaRPr lang="en-US" sz="20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lo-LA" sz="2400" dirty="0" smtClean="0">
                <a:latin typeface="Phetsarath OT"/>
                <a:ea typeface="Times New Roman"/>
              </a:rPr>
              <a:t>     </a:t>
            </a:r>
            <a:r>
              <a:rPr lang="en-US" sz="2400" dirty="0" smtClean="0">
                <a:latin typeface="Phetsarath OT"/>
                <a:ea typeface="Times New Roman"/>
              </a:rPr>
              <a:t>  -</a:t>
            </a:r>
            <a:r>
              <a:rPr lang="lo-LA" sz="2400" dirty="0" smtClean="0">
                <a:latin typeface="Phetsarath OT"/>
                <a:ea typeface="Times New Roman"/>
              </a:rPr>
              <a:t> </a:t>
            </a:r>
            <a:r>
              <a:rPr lang="lo-LA" sz="2400" dirty="0" smtClean="0">
                <a:ea typeface="Times New Roman"/>
                <a:cs typeface="Phetsarath OT"/>
              </a:rPr>
              <a:t>ກວດ</a:t>
            </a:r>
            <a:r>
              <a:rPr lang="lo-LA" sz="2400" dirty="0">
                <a:ea typeface="Times New Roman"/>
                <a:cs typeface="Phetsarath OT"/>
              </a:rPr>
              <a:t>ໃຫ້ຄະແນນຍາກເສຍເວລາຫຼາຍ.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77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3524</Words>
  <Application>Microsoft Office PowerPoint</Application>
  <PresentationFormat>On-screen Show (4:3)</PresentationFormat>
  <Paragraphs>307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ບົດທີ 3  ການຂຽນຂໍ້ສອບປາລະໄນ ແລະ ອັດຕະໄນ</vt:lpstr>
      <vt:lpstr> 1.ການຂຽນຂໍ້ສອບແບບອັດຕະໄນ</vt:lpstr>
      <vt:lpstr> ຫຼັກການສ້າງຂໍ້ສອບແບບອັດຕະໄນ</vt:lpstr>
      <vt:lpstr>ຫຼັກການກວດໃຫ້ຄະແນນ</vt:lpstr>
      <vt:lpstr>ຮູບແບບຂອງການຄຳຖາມແບບອັດຕະໄນ</vt:lpstr>
      <vt:lpstr>ຮູບແບບຂອງການຄຳຖາມແບບອັດຕະໄນ</vt:lpstr>
      <vt:lpstr>ຮູບແບບຂອງການຄຳຖາມແບບອັດຕະໄນ</vt:lpstr>
      <vt:lpstr>ຈຸດດີ ແລະ ຈຸດອ່ອນຂອງຂໍ້ສອບແບບອັດຕະໄນ</vt:lpstr>
      <vt:lpstr>ຈຸດດີ ແລະ ຈຸດອ່ອນຂອງຂໍ້ສອບແບບອັດຕະໄນ</vt:lpstr>
      <vt:lpstr>2. ຂໍ້ສອບແບບປາລະໄນ</vt:lpstr>
      <vt:lpstr>2.1 ຂໍ້ສອບແບບຖືກຜິດ</vt:lpstr>
      <vt:lpstr>ຫຼັກການສ້າງ</vt:lpstr>
      <vt:lpstr>ຈຸດດີ ແລະ ຈຸດອ່ອນຂອງຂໍ້ສອບແບບຖືກ-ຜິດ</vt:lpstr>
      <vt:lpstr>ຈຸດດີ ແລະ ຈຸດອ່ອນຂອງຂໍ້ສອບແບບຖືກ-ຜິດ</vt:lpstr>
      <vt:lpstr>2.2 ຂໍ້ສອບແບບຕອບສັ້ນ</vt:lpstr>
      <vt:lpstr>ຫຼັກການສ້າງ</vt:lpstr>
      <vt:lpstr>ຈຸດດີ ແລະ ຈຸດອ່ອນຂອງຂໍ້ສອບແບບຕອບສັ້ນ</vt:lpstr>
      <vt:lpstr>ຈຸດດີ ແລະ ຈຸດອ່ອນຂອງຂໍ້ສອບແບບຕອບສັ້ນ</vt:lpstr>
      <vt:lpstr>2.3 ຂໍ້ສອບແບບຕື່ມຄຳ</vt:lpstr>
      <vt:lpstr>ຫຼັກການສ້າງ</vt:lpstr>
      <vt:lpstr>ຫຼັກການສ້າງ</vt:lpstr>
      <vt:lpstr>ຈຸດດີ ແລະ ຈຸດອ່ອນຂອງຂໍ້ສອບແບບຕື່ມຄຳ</vt:lpstr>
      <vt:lpstr>2.4 ຂໍ້ສອບແບບຈັບຄູ່</vt:lpstr>
      <vt:lpstr>ຫຼັກການສ້າງ</vt:lpstr>
      <vt:lpstr>ລັກສະນະຄໍາ ຫຼື ຂໍ້ຄວາມທີ່ຄວນນຳມາຈັບຄູ່</vt:lpstr>
      <vt:lpstr>ຈຸດດີ ແລະ ຈຸດອ່ອນຂອງຂໍ້ສອບແບບຈັບຄູ່</vt:lpstr>
      <vt:lpstr>2.5 ຂໍ້ສອບແບບເລືອກຕອບ</vt:lpstr>
      <vt:lpstr>ຫຼັກການສ້າງ</vt:lpstr>
      <vt:lpstr>ຫຼັກການສ້າງ</vt:lpstr>
      <vt:lpstr>ຫຼັກການສ້າງ</vt:lpstr>
      <vt:lpstr>ຫຼັກການສ້າງ</vt:lpstr>
      <vt:lpstr>ຈຸດດີ ແລະ ຈຸດອ່ອນຂອງຂໍ້ສອບແບບເລືອກຕອບ</vt:lpstr>
      <vt:lpstr>ຈຸດດີ ແລະ ຈຸດອ່ອນຂອງຂໍ້ສອບແບບເລືອກຕອບ</vt:lpstr>
      <vt:lpstr>ຮູບແບບຂອງຂໍ້ສອບແບບເລືອກຕອບ</vt:lpstr>
      <vt:lpstr>ຜົນໄດ້ຮັບ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Leu</cp:lastModifiedBy>
  <cp:revision>34</cp:revision>
  <cp:lastPrinted>2020-11-30T11:53:01Z</cp:lastPrinted>
  <dcterms:created xsi:type="dcterms:W3CDTF">2016-06-24T09:48:01Z</dcterms:created>
  <dcterms:modified xsi:type="dcterms:W3CDTF">2021-06-19T07:00:32Z</dcterms:modified>
</cp:coreProperties>
</file>