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70" r:id="rId11"/>
    <p:sldId id="271" r:id="rId12"/>
    <p:sldId id="264" r:id="rId13"/>
    <p:sldId id="265" r:id="rId14"/>
    <p:sldId id="266" r:id="rId15"/>
    <p:sldId id="267" r:id="rId16"/>
    <p:sldId id="263" r:id="rId1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4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2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9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5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0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3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6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8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234B-2CED-4795-8700-22161FEBB8D8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DF2D-D74F-4E22-B9EE-0758826CE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7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</a:t>
            </a:r>
            <a:r>
              <a:rPr lang="lo-LA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ທີ 1</a:t>
            </a:r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/>
            </a:r>
            <a:b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</a:br>
            <a:r>
              <a:rPr lang="lo-LA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ຄວາມຮູ້ເບື້ອງຕົ້ນກ່ຽວກັບການວັດ ແລະ ປະເມີນຜົນ</a:t>
            </a:r>
            <a:r>
              <a:rPr lang="en-US" sz="20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-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ອະທິບາຍຄວາມໝາຍຂອງການວັດຜົນການສຶກສາ 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ແລະ ການປະເມີນຜົນການສຶກສາ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- ອະທິບາຍຈຸດປະສົງຂອງການວັດຜົນການສຶກສາ ແລະ 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 ປະເມີນຜົນການສຶກສາ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- ຈຳແນກລັກສະນະຂອງການວັດຜົນການສຶກສາ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- ອະທິບາຍຫຼັກການວັດຜົນ ແລະ ປະເມີນຜົນ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- ມີຄຸນນະທຳ, ມີຈັນຍາບັນໃນການວັດຜົນ ແລະ ປະເມີນຜົນ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 ການສຶກສາ</a:t>
            </a:r>
            <a:endParaRPr lang="en-US" sz="2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4.ລະດັບຂອງການວັດຜົນ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4.4 ການຈັດເປັນອັດຕາສ່ວນ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ເປັນລະດັບການວັດຜົນທີ່ກໍານົດປະລິມານແຕກຕ່າງກັນຄວາມແຕກຕ່າງລະຫວ່າງຫົວໜ່ວຍເທົ່າກັນ ແລະ ມີຈຸດເລີ່ມຕົ້ນທີ່ແທ້ຈິງ 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35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ລະດັບທັງ 4 ຂັ້ນນີ້ ມີຄຸນລັກສະນະຕ່າງກັນ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173939"/>
              </p:ext>
            </p:extLst>
          </p:nvPr>
        </p:nvGraphicFramePr>
        <p:xfrm>
          <a:off x="457200" y="1600200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105400"/>
              </a:tblGrid>
              <a:tr h="370840">
                <a:tc>
                  <a:txBody>
                    <a:bodyPr/>
                    <a:lstStyle/>
                    <a:p>
                      <a:r>
                        <a:rPr lang="lo-LA" sz="2800" dirty="0" smtClean="0">
                          <a:latin typeface="Phetsarath OT" pitchFamily="2" charset="0"/>
                          <a:cs typeface="Phetsarath OT" pitchFamily="2" charset="0"/>
                        </a:rPr>
                        <a:t> ລະດັບຂອງການວັດຜົນ</a:t>
                      </a:r>
                      <a:endParaRPr lang="en-US" sz="28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2800" dirty="0" smtClean="0">
                          <a:latin typeface="Phetsarath OT" pitchFamily="2" charset="0"/>
                          <a:cs typeface="Phetsarath OT" pitchFamily="2" charset="0"/>
                        </a:rPr>
                        <a:t>ຄຸນລັກສະນະ</a:t>
                      </a:r>
                      <a:endParaRPr lang="en-US" sz="28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2800" dirty="0" smtClean="0">
                          <a:latin typeface="Phetsarath OT" pitchFamily="2" charset="0"/>
                          <a:cs typeface="Phetsarath OT" pitchFamily="2" charset="0"/>
                        </a:rPr>
                        <a:t>ການກຳນົດຊື່</a:t>
                      </a:r>
                      <a:endParaRPr lang="en-US" sz="28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2800" dirty="0" smtClean="0">
                          <a:latin typeface="Phetsarath OT" pitchFamily="2" charset="0"/>
                          <a:cs typeface="Phetsarath OT" pitchFamily="2" charset="0"/>
                        </a:rPr>
                        <a:t>ຄວາມແຕກຕ່າງກັນ</a:t>
                      </a:r>
                      <a:endParaRPr lang="en-US" sz="28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2800" dirty="0" smtClean="0">
                          <a:latin typeface="Phetsarath OT" pitchFamily="2" charset="0"/>
                          <a:cs typeface="Phetsarath OT" pitchFamily="2" charset="0"/>
                        </a:rPr>
                        <a:t>ການຈັດລຳດັບ</a:t>
                      </a:r>
                      <a:endParaRPr lang="en-US" sz="28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2800" dirty="0" smtClean="0">
                          <a:latin typeface="Phetsarath OT" pitchFamily="2" charset="0"/>
                          <a:cs typeface="Phetsarath OT" pitchFamily="2" charset="0"/>
                        </a:rPr>
                        <a:t>ຄວາມແຕກຕ່າງກັນ+ທິດທາງ</a:t>
                      </a:r>
                      <a:endParaRPr lang="en-US" sz="28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2800" dirty="0" smtClean="0">
                          <a:latin typeface="Phetsarath OT" pitchFamily="2" charset="0"/>
                          <a:cs typeface="Phetsarath OT" pitchFamily="2" charset="0"/>
                        </a:rPr>
                        <a:t>ການຈັດເປັນຫວ່າງ</a:t>
                      </a:r>
                      <a:endParaRPr lang="en-US" sz="28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o-LA" sz="2800" dirty="0" smtClean="0">
                          <a:latin typeface="Phetsarath OT" pitchFamily="2" charset="0"/>
                          <a:cs typeface="Phetsarath OT" pitchFamily="2" charset="0"/>
                        </a:rPr>
                        <a:t>ຄວາມແຕກຕ່າງກັນ+ທິດທາງ+ຫວ່າງເທົ່າກັນ</a:t>
                      </a:r>
                      <a:r>
                        <a:rPr lang="lo-LA" sz="2800" baseline="0" dirty="0" smtClean="0">
                          <a:latin typeface="Phetsarath OT" pitchFamily="2" charset="0"/>
                          <a:cs typeface="Phetsarath OT" pitchFamily="2" charset="0"/>
                        </a:rPr>
                        <a:t> + 0 ສົມມຸດ</a:t>
                      </a:r>
                      <a:endParaRPr lang="en-US" sz="28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o-LA" sz="2800" dirty="0" smtClean="0">
                          <a:latin typeface="Phetsarath OT" pitchFamily="2" charset="0"/>
                          <a:cs typeface="Phetsarath OT" pitchFamily="2" charset="0"/>
                        </a:rPr>
                        <a:t>ການຈັດເປັນອັດຕາສ່ວນ</a:t>
                      </a:r>
                      <a:endParaRPr lang="en-US" sz="2800" dirty="0">
                        <a:latin typeface="Phetsarath OT" pitchFamily="2" charset="0"/>
                        <a:cs typeface="Phetsarath O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o-LA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hetsarath OT" pitchFamily="2" charset="0"/>
                          <a:ea typeface="+mn-ea"/>
                          <a:cs typeface="Phetsarath OT" pitchFamily="2" charset="0"/>
                        </a:rPr>
                        <a:t>ຄວາມແຕກຕ່າງກັນ+ທິດທາງ+ຫວ່າງເທົ່າກັນ + 0  ແທ້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hetsarath OT" pitchFamily="2" charset="0"/>
                        <a:ea typeface="+mn-ea"/>
                        <a:cs typeface="Phetsarath OT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487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lo-LA" sz="3600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. ຫຼັກການວັດຜົນການສຶກສາ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.1.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ຕ້ອງໃຫ້ຖືກກັບຈຸດປະສົງຂອງການຮຽນ-ການສອນ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ການວັດຜົນການສຶກສາເປັນການທົດສອບເບິ່ງວ່າ ຜົນຂອງການສອນຂອງຄູນັ້ນເຮັດໃຫ້ນັກຮຽນມີຄວາມຮູ້ຕາມຈຸດປະສົງທີ່ວາງໄວ້ ຫຼື ບໍ ຖ້າການວັດຜົນການສຶກສາບໍ່ຖືກກັບຈຸດປະສົງຂອງການຮຽນການສອນແລ້ວກໍຈະຖືວ່າ ບໍ່ມີປະໂຫຍດຫຍັງໝົດ.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.2.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ພະຍາຍາມຊອກຫາເຄື່ອງມືວັດຜົນທີ່ດີ ແລະ ເໜາະສົມທີ່ສຸດ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ການວັດຜົນການສຶກສາເປັນການວັດທາງອ້ອມ, ດັ່ງນັ້ນ ຄູຄວນຊອກຫາເຄື່ອງມືວັດຜົນທີ່ມີຄຸນະພາບດີທີ່ສຸດ ເພື່ອໃຫ້ໄດ້ຜົນທີ່ຖືກຕ້ອງ ແລະ ໜ້າເຊື່ອຖືໄດ້.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.3</a:t>
            </a:r>
            <a:r>
              <a:rPr lang="lo-LA" sz="1400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ພະຍາຍາມໃຫ້ມີຄວາມຜິດພາດໜ້ອຍທີ່ສຸດ 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ການວັດຜົນການສຶກສານັ້ນຈະເກີດມີຄວາມຜິດພາດຢູ່ສະເໜີ, ດັ່ງນັ້ນຄູຄວນລະມັດລະວັງເພື່ອໃຫ້ຄວາມຜິດພາດນັ້ນມີໜ້ອຍທີ່ສຸດ ຖ້າຈະໃຊ້ເຄື່ອງມືວັດຊະນິດໃດກໍຄວນລະມັດລະວັງເຖິງດ້ານຈຳກັດຂອງເຄື່ອງມືຊະນິດນັ້ນ ແລະ ຄວນເຮັດການວັດຜົນຫຼາຍຄັ້ງ.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 5.4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ຄວນຕີຄວາມໝາຍຂອງຜົນການວັດຜົນໃຫ້ຖືກຕ້ອງ.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ເມື່ອໄດ້ຜົນການວັດອອກມາເປັນຄະແນນແລ້ວ ຄວນຕີຄວາມໝາຍຂອງຄະແນນນັ້ນໃຫ້ຖືກຕ້ອງເໜາະສົມ ແລະ ຍຸດຕິທຳ.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sz="1400" b="1" dirty="0" smtClean="0">
                <a:latin typeface="Phetsarath OT" pitchFamily="2" charset="0"/>
                <a:cs typeface="Phetsarath OT" pitchFamily="2" charset="0"/>
              </a:rPr>
              <a:t>.5. </a:t>
            </a: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ຄວນໃຊ້ຜົນການວັດໃຫ້ເປັນປະໂຫຍດທີ່ສຸດ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400" dirty="0">
                <a:latin typeface="Phetsarath OT" pitchFamily="2" charset="0"/>
                <a:cs typeface="Phetsarath OT" pitchFamily="2" charset="0"/>
              </a:rPr>
              <a:t>ການວັດຜົນບໍ່ແມ່ນພຽງແຕ່ຈະຮູ້ວ່ານັກຮຽນຄົນໃດ ໄດ້ຄາດໝາຍ ຫຼື ບໍ ນັກຮຽນຄົນໃດເກັ່ງ ຫຼື ອ່ອນ ແຕ່ສິ່ງທີ່ດີທີ່ສຸດຄື ຕ້ອງພະຍາຍາມຄົ້ນຄວ້າເຖິງວ່າ ນັກຮຽນແຕ່ລະຄົນມີຈຸດດີ ແລະ ຈຸດອ່ອນຢູ່ບ່ອນໃດ ແລະ ຈະຊອກຫາວິທີແກ້ໄຂແນວໃດ ເພື່ອໃຫ້ການສອນບັນລຸຕາມຈຸດປະສົງທີ່ວາງໄວ້. ການວັດຜົນ ແລະ ການປະເມີນຜົນ ການສຶກສາມີການພົວພັນຢ່າງສະໜິດແໜ້ນກັບການຮຽນ-ການສອນ ແລະ ບໍ່ສາມາດທີ່ຈະແຍກອອກຈາກກັນໄດ້.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400" dirty="0">
                <a:latin typeface="Phetsarath OT" pitchFamily="2" charset="0"/>
                <a:cs typeface="Phetsarath OT" pitchFamily="2" charset="0"/>
              </a:rPr>
              <a:t>       ດັ່ງນັ້ນ ຄູອາຈານຂອງພວກເຮົາຄວນຈະຊອກຮູ້ຮໍ່າຮຽນ ເລືອກເອົາວິທີການວັດຜົນທີ່ດີ ແລະ ແທດເໜາະກັບສະພາບການຕົວຈິງຄວນວັດຜົນຢ່າງເນື່ອງນິດລຽນຕິດ ເພື່ອຈະໄດ້ຮູ້ວ່າການສອນຂອງຕົນມີຄວາມຂາດຕົກບົກຜ່ອງຢູ່ບ່ອນໃດ ນັກຮຽນບໍ່ເຂົ້າໃຈບ່ອນໃດ ແລະ ຈະຊອກຫາວິທີແກ້ໄຂແນວໃດ ເພື່ອໃຫ້ນັກຮຽນກາຍເປັນນັກຮຽນດີ ນັກຮຽນເກັ່ງ ແລະ ກາຍເປັນກຳລັງແຮງອັນມີຄຸນຄ່າຂອງປະເທດຊາດໃນອະນາຄົດ.</a:t>
            </a:r>
            <a:endParaRPr lang="en-US" sz="1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9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>
                <a:latin typeface="Phetsarath OT" pitchFamily="2" charset="0"/>
                <a:cs typeface="Phetsarath OT" pitchFamily="2" charset="0"/>
              </a:rPr>
              <a:t>6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. ຄຸນນະທຳ ແລະ ຈັນຍາບັນຂອງນັກວັດ ແລະ ປະເມີນຜົນ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6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.1 ມີຄວາມຊື່ສັດບໍລິສຸດ  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   ເປັນ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ຜູ້ທີ່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ມີຄວາມຊື່ສັດບໍລິສຸດຕໍ່ການວັດຜົນຄື : ບໍ່ສໍ້ໂກງ ບໍ່ເຫັນແກ່ຄ່າຈ້າງລາງວັນບໍ່ເຮັດໃຫ້ບົດສອບເສັງຮົ່ວ ຫຼື ເອົາໄປຂາຍ ຫຼື ຕັດສິນໃຫ້ນັກຮຽນເລື່ອງຊັ້ນ ໂດຍບໍ່ໄດ້ຜ່ານການສອບເສັງ ແລະ ອື່ນ ໆ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6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.2 ມີຄວາມຍຸຕິທໍາ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ໃຫ້ເປັນທໍາແກ່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ຜູ້ເຂົ້າ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ຮ່ວມການວັດຜົນທຸກຄົນ ເຊັ່ນ ກວດບົດສອບເສັງໃຫ້ຖືກຕ້ອງເປັນທໍາ ໃຊ້ວິທີການວັດຜົນຢ່າງຖືກຕ້ອງ ແລະ ມີຄວາມຍຸຕິທຳ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6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.3 ມີຄວາມດຸໜັ່ນ ແລະ ອົດທົນ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ການວັດຜົນການສຶກສາເປັນວຽກທີ່ຕ້ອງເຮັດເປັນປະຈໍາ ດັ່ງນັ້ນ,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ຜູ້ເຮັດ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ການວັດຜົນຕ້ອງມີຄວາມດຸໜັ່ນ ແລະ ອົດທົນ ແລະ ຄວນຖືວ່າ ການວັດຜົນຕ້ອງໄປຄຽງຄູ່ກັບການຮຽນ-ການສອນຢູ່ສະເໜີ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6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.4 ຄວາມລະອຽດຖີ່ຖ້ວນ ແລະ ຮອບຄອບ</a:t>
            </a:r>
          </a:p>
          <a:p>
            <a:pPr marL="0" indent="0">
              <a:buNone/>
            </a:pPr>
            <a:r>
              <a:rPr lang="lo-LA" sz="24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ການວັດຜົນການສຶກສາເປັນວຽກງານທີ່ລະອຽດອ່ອນ ດັ່ງນັ້ນ ຕ້ອງເຮັດດ້ວຍຄວາມລະມັດລະວັງລະອຽດຖີ່ຖ້ວນມີຄວາມສຸຂຸມຮອບຄອບເພາະອາດເກີດບັນຫາຂຶ້ນມາໄດ້.                        </a:t>
            </a:r>
          </a:p>
          <a:p>
            <a:pPr marL="0" indent="0">
              <a:buNone/>
            </a:pP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     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1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ຄຸນນະທຳ ແລະ ຈັນຍາບັນຂອງນັກວັດຜົນ ແລະ ປະເມີນຜົນ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.5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ຮັບຜິດຊອບ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ສູງ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ວຽກ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ງານ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ສຳຄັນ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ຜຸ້ທີ່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ຮັກສາ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ບົດສອບ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ສຳ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ໜ້າ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.6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ຕໍ່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ເວລາ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ກຳນົດ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ສະບັບ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ບົດສອບ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ການນັດ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ວັນສອບ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5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.7 ສົນ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ເຕັກນິກ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ເໜີ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ເມື່ອ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ພະຍາຍາມ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ເຕັກນິກ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ເໝາະ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ສົມ 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ມັກຂອງຕົນເອງ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>
                <a:latin typeface="Phetsarath OT" pitchFamily="2" charset="0"/>
                <a:cs typeface="Phetsarath OT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308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ຜົນໄດ້ຮັບ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ພາຍຫຼັງຮຽນຈົບເຫັນວ່ານັກສຶກສາສາມາດ:</a:t>
            </a:r>
          </a:p>
          <a:p>
            <a:pPr lvl="0">
              <a:lnSpc>
                <a:spcPct val="107000"/>
              </a:lnSpc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ອະທິບາຍຄວາມໝາຍຂອງການວັດຜົນການສຶກສາ ແລະ ການປະເມີນຜົນການສືກສາສາໄດ້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07000"/>
              </a:lnSpc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ອະທິບາຍຈຸດປະສົງຂອງການວັດຜົນ ແລະ ປະເມີນຜົນການສຶກສາໄດ້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07000"/>
              </a:lnSpc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ຈຳແນກລັກສະນະຂອງການວັດຜົນການສຶກສາໄດ້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07000"/>
              </a:lnSpc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ອະທິບາຍຫຼັກການວັດຜົນ ແລະ ປະເມີນຜົນ.</a:t>
            </a:r>
            <a:endParaRPr lang="en-US" sz="2800" dirty="0">
              <a:ea typeface="Calibri"/>
              <a:cs typeface="Cordia New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Phetsarath OT"/>
              <a:buChar char="-"/>
            </a:pPr>
            <a:r>
              <a:rPr lang="lo-LA" dirty="0">
                <a:ea typeface="Calibri"/>
                <a:cs typeface="Phetsarath OT"/>
              </a:rPr>
              <a:t>ມີຄຸນະທຳ, ມີຈັນຍາບັນໃນການວັດຜົນ ແລະ ປະເມີນຜົນການສຶກສາ</a:t>
            </a:r>
            <a:endParaRPr lang="en-US" sz="28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4816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</a:t>
            </a:r>
            <a:endParaRPr lang="lo-LA" dirty="0">
              <a:solidFill>
                <a:prstClr val="black"/>
              </a:solidFill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1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ຄວາມໝາຍຂອງການວັດ ແລະ ປະເມີນຜົນ</a:t>
            </a:r>
            <a:br>
              <a:rPr lang="lo-LA" dirty="0" smtClean="0">
                <a:latin typeface="Phetsarath OT" pitchFamily="2" charset="0"/>
                <a:cs typeface="Phetsarath OT" pitchFamily="2" charset="0"/>
              </a:rPr>
            </a:br>
            <a:r>
              <a:rPr lang="en-US" sz="2000" dirty="0" smtClean="0">
                <a:latin typeface="Phetsarath OT" pitchFamily="2" charset="0"/>
                <a:cs typeface="Phetsarath OT" pitchFamily="2" charset="0"/>
              </a:rPr>
              <a:t> 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lo-LA" b="1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1.1 ຄວາມໝາຍຂອງການວັດຜົນ</a:t>
            </a:r>
            <a:endParaRPr lang="en-US" b="1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                   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ຄຳຖາມ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1. ການວັດຜົນທົ່ວໄປມີຄວາມໝາຍແນວໃດ ?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2. ການວັດຜົນການສຶກສາມີຄວາມໝາຍແນວໃດ ?</a:t>
            </a:r>
          </a:p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                     ຄໍາຕອບ: 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ວັດຜົນແມ່ນຂະບວນການຊອກຫາປະລິມານ ຫຼື ຈຳນວນຂອງສິ່ງຂອງຕ່າງໆໂດຍໃຊ້ເຄື່ອງມື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ຢ່າງໃດຢ່າງ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ໜຶ່ງ ຜົນຂອງການວັດຜົນມັກຈະອອກມາເປັນຕົວເລກ ສັນຍາລັກ ຫຼື ຂໍ້ມູນ.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ວັດຜົນການສຶກສາ ໝາຍເຖິງການເກັບກໍາລວບລວມຂໍ້ມູນຕ່າງໆ ຂອງຜູ້ຮຽນຢູ່ໃນຂະບວນການຮຽນ-ການສອນໂດຍໃຊ້ເຄື່ອງມືຢ່າງໃດຢ່າງໜຶ່ງມາປະຕິບັດ.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0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1.2 ຄວາມໝາຍຂອງການປະເມີນຜົນ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ຄໍາຖາມ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ການປະເມີນຜົນໝາຍເຖິງຫຍັງ ?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ການປະເມີນຜົນການສຶກສາໝາຍເຖິງຫຍັງ ?</a:t>
            </a: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                        ຄໍາຕອບ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ການປະເມີນຜົນແມ່ນການນໍາເອົາຜົນຂອງການວັດຜົນມາພິຈາລະນາ ວິນິດໄສ. ຕັດສິິນຄຸນຄ່າໂດຍປຽບທຽບກັບເກນມາດຕະຖານທີ່ກຳນົດໄວ້.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ການປະເມີນການສຶກສາໝາຍເຖິງການນໍາເອົາຜົນຂອງການວັດຜົນການສຶກສາມາຕີລາຄາ ແລະ ວິນິດໄສ ແລ້ວຕັດສິນໃຈໂດນອາໄສຫຼັກການຢ່າງໃດຢ່າງໜຶ່ງ .</a:t>
            </a:r>
            <a:endParaRPr lang="lo-LA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7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>
                <a:latin typeface="Phetsarath OT" pitchFamily="2" charset="0"/>
                <a:cs typeface="Phetsarath OT" pitchFamily="2" charset="0"/>
              </a:rPr>
              <a:t>2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. ຈຸດປະສົງຂອງການວັດຜົນການສຶກສ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lo-LA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ກ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ວັດຜົນເພື່ອພັດທະນາການຮຽນ-ການສອນ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ເປັນການວັດຜົນເພື່ອຊອກຮູ້ວ່ານັກຮຽນມີຄວາມບົກຜ່ອງ ຫຼື ບໍ່ເຂົ້າໃຈໃນບົດເລື່ອງໃດ ແລ້ວຈຶ່ງຄ່ອຍຫາວິທີການສອນເພື່ອແກ້ໄຂຂໍ້ບົກຜ່ອງ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ເຫຼົ່ານັ້ນ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ຈຸດປະສົງນີ້ຖືວ່າເປັນຈຸດປະສົງທີ່ສຳຄັນທີ່ສຸດ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ຂ. ວັດຜົນເພື່ອວິນິດໄສ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ຊອກຮູ້ວ່ານັກຮຽນມີຄວາມບົກຜ່ອງຢູ່ຈຸດໃດໃນບົດຮຽນໜຶ່ງຈາກນັ້ນກໍຫາທາງຊ່ວຍເຫຼືອເພີ່ມໃຫ້ນັກຮຽນມີຄວາມເຂົ້າໃຈໃນຈຸດນັ້ນ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ຄ. ວັດຜົນເພື່ອຈັດອັນດັບທີຂອງນັກຮຽນ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ເປັນການວັດຜົນເພື່ອປຽບທຽບວ່ານັກຮຽນຄົນໃດເກັ່ງ ຄົນໃດອ່ອນ ນັກຮຽນຄົນໃດຈະໄດ້ເປັນທີເທົ່າໃດ.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ງ. ວັດຜົນເພື່ອປຽບທຽບການພັດທະນາການຂອງນັກຮຽນ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ເປັນການວັດຜົນເພື່ອປຽບທຽບສະມັດຖະພາບຂອງນັກຮຽນວ່າມີຄວາມກ້າວໜ້າ ຫຼື ບໍ ເຊັ່ນ : ການປຽບທຽບກ່ອນຮຽນ ແລະ ຫຼັງຮຽນ ຫຼື ປຽບທຽບການຮຽນລະຫວ່າງ ພາກຮຽນທີ 1 ແລະ ພາກຮຽນທີ 2.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  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ຈ. ວັດຜົນເພື່ອພະຍາກອນ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en-US" sz="1600" b="1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ເປັນການວັດຜົນເພື່ອຄາດຄະເນລ່ວງໜ້າວ່ານັກຮຽນຄົນໃດຄວນຈະໄປຮຽນຕໍ່ໃນລາຍວິຊາໃດຈຶ່ງຈະມີຜົນສໍາເລັດອັນດີ ການວັດຜົນແບບນີ້ມີປະໂຫຍດໃນການແນະແນວການສຶກສາ.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sz="1600" dirty="0">
                <a:latin typeface="Phetsarath OT" pitchFamily="2" charset="0"/>
                <a:cs typeface="Phetsarath OT" pitchFamily="2" charset="0"/>
              </a:rPr>
              <a:t> </a:t>
            </a:r>
            <a:r>
              <a:rPr lang="lo-LA" sz="16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600" b="1" dirty="0" smtClean="0">
                <a:latin typeface="Phetsarath OT" pitchFamily="2" charset="0"/>
                <a:cs typeface="Phetsarath OT" pitchFamily="2" charset="0"/>
              </a:rPr>
              <a:t>ສ. </a:t>
            </a:r>
            <a:r>
              <a:rPr lang="lo-LA" sz="1600" b="1" dirty="0">
                <a:latin typeface="Phetsarath OT" pitchFamily="2" charset="0"/>
                <a:cs typeface="Phetsarath OT" pitchFamily="2" charset="0"/>
              </a:rPr>
              <a:t>ວັດຜົນເພື່ອປະເມີນຜົນ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600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en-US" sz="1600" dirty="0">
                <a:latin typeface="Phetsarath OT" pitchFamily="2" charset="0"/>
                <a:cs typeface="Phetsarath OT" pitchFamily="2" charset="0"/>
              </a:rPr>
              <a:t>       </a:t>
            </a:r>
            <a:r>
              <a:rPr lang="lo-LA" sz="1600" dirty="0">
                <a:latin typeface="Phetsarath OT" pitchFamily="2" charset="0"/>
                <a:cs typeface="Phetsarath OT" pitchFamily="2" charset="0"/>
              </a:rPr>
              <a:t> ເປັນການວັດຜົນເພື່ອເອົາຜົນຂອງການວັດຜົນນັ້ນໄປໃຊ້ໃນການສະຫຼຸບຕີລາຄາວ່າການຈັດການສຶກສານັ້ນມີປະສິດທິພາບສູງ ຫຼື ຕໍ່າ ຫຼັກສູດເໜາະສົມ ຫຼື ບໍ່ຄວນປັບປຸງແກ້ໄຂຫຍັງແດ່ ແລະ ຈະຕັດສິນໃຈເຮັດແນວໃດໃນຂັ້ນຕໍ່ໄປ ຫຼື ອາດນຳໄປວິເຄາະເຄື່ອງມືທີ່ໃຊ້ໃນການວັດຜົນນັ້ນເໜາະສົມ ຫຼື ບໍ.</a:t>
            </a:r>
            <a:endParaRPr lang="en-US" sz="1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8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.1</a:t>
            </a:r>
            <a:r>
              <a:rPr lang="en-US" sz="1800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ສຶກສາເປັນ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ສົມບູນ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   </a:t>
            </a:r>
            <a:endParaRPr lang="lo-LA" sz="1800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 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ບວນການ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ລະອຽດ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ສຸດ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ຜູ້ສອນ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ຖ້ວນ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ຜູ້ສອນ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ເນື້ອ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ສຳຄັນ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ໝຶ່ງມາ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ສ້າງ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ມາຕີ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ລາຄາ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ນັ້ນໆ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ດ້ວຍ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ເຫດ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ສົມບູນ</a:t>
            </a: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.</a:t>
            </a:r>
            <a:endParaRPr lang="lo-LA" sz="1800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.2</a:t>
            </a:r>
            <a:r>
              <a:rPr lang="en-US" sz="1800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ທາງ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ອ້ອມ</a:t>
            </a:r>
          </a:p>
          <a:p>
            <a:pPr marL="0" indent="0">
              <a:buNone/>
            </a:pPr>
            <a:r>
              <a:rPr lang="en-US" sz="18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ເຄື່ອງມື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ຊະນິດ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ກົງ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ແທກ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ແລະ 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ແຕະຕ້ອງ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 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 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ວິທີ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ຕ່າງໆ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ປະຕິບັດ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ອີກ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່ໜຶ່ງ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ເກັ່ງ ຫຼື ອ່ອນ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ໜ້ອຍ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ປານ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ເຊິ່ງບໍ່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ຖືກຕ້ອງ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ຊັດ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1800" b="1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800" b="1" dirty="0" smtClean="0">
                <a:latin typeface="Phetsarath OT" pitchFamily="2" charset="0"/>
                <a:cs typeface="Phetsarath OT" pitchFamily="2" charset="0"/>
              </a:rPr>
              <a:t>ຄ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ຍ່ອມ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ຜິດ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ພາດ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ແຕະຕ້ອງ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 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 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ກ່າວ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ພຽງ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2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ຄື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ມື້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ກວດກາ ຫຼື 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ສຸຂະພາບ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ກັງວົນ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ໃຈ ຫຼື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ອາລົມ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ຕຽມ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ທຸດຈະລິດ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ແວດ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ລ້ອມ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ລົບ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ນອກ ຄຳ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ກຳມະການ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ຄຸມ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ເຄັ່ງ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ໄປ ຫຼື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ໂຍະຍານ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ເປີດ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ໂອກາດ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ທຸດຈະລິດ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ສຶກສາສະ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ພົວພັນ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          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     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ສຶກສາຍາ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ແຕ່ລະ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 ຫຼື ໜ້ອຍ ຫຼື ວ່າ 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ເກັ່ງ ຫຼື ອ່ອນ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ມູນ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ອີກ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7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10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ສົມຄວນ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8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 ລາວ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ຂ້ອນ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ຂ້າງ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ໝູ່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lvl="0"/>
            <a:r>
              <a:rPr lang="lo-LA" sz="1800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5. </a:t>
            </a:r>
          </a:p>
          <a:p>
            <a:r>
              <a:rPr lang="lo-LA" sz="1800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ລື່ນ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ສູນ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 ( 0 ) ​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ແທ້ ຫຼື ສູນ</a:t>
            </a:r>
            <a:r>
              <a:rPr lang="en-US" sz="1800" b="1" dirty="0">
                <a:latin typeface="Phetsarath OT" pitchFamily="2" charset="0"/>
                <a:cs typeface="Phetsarath OT" pitchFamily="2" charset="0"/>
              </a:rPr>
              <a:t> ( 0 ) </a:t>
            </a:r>
            <a:r>
              <a:rPr lang="lo-LA" sz="1800" b="1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           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ແທກ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ແລະ 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ຊັ່ງ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cm.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ເລີຍ ຫຼື ນໍ້າ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kg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ນໍ້າ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ເລີຍ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ເໜືອ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ນກັນ ສ່ວນ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 ຖ້າ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ຫາກ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ເລີຍ ນັກຮຽນ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ເຂົາ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1800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sz="1800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sz="1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32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.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ລັກສະນະຂອງການວັດຜົນການສຶກສາ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3.3 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ຍ່ອມ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ຜິດ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ພາດ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sz="2600" dirty="0">
                <a:latin typeface="Phetsarath OT" pitchFamily="2" charset="0"/>
                <a:cs typeface="Phetsarath OT" pitchFamily="2" charset="0"/>
              </a:rPr>
              <a:t>  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  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ແຕະຕ້ອງ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ໄດ້ ດັ່ງ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 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.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ສິ່ງ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ຫຼວງ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ກ່າວ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ພຽງ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2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ຄື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       - 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:​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ມື້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ກວດກາ ຫຼື 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ຜູ້ໃດ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ຜູ່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ອາດ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ສຸຂະພາບ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ກັງວົນ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ໃຈ ຫຼື 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ອາລົມ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ຕຽມ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ທຸດຈະລິດ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       - 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ຜິດພາດ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ແວດ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ລ້ອມ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marL="0" indent="0">
              <a:buNone/>
            </a:pP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ສະພາບ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ດີ 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ສຽງ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ລົບ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ກວນ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ພາຍ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ນອກ ຄຳ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ຊັດ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ເຈນ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ກຳມະການ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ຄວບ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ຄຸມ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ເຄັ່ງ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ໄປ ຫຼື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ໂຍະຍານ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ເກີນ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ເປີດ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ໂອກາດ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ທຸດຈະລິດ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ເສັງ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ອື່ນໆ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33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ລັກສະນະຂອງການວັດຜົນການສຶກສາ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.4. ຜົນຂອງການວັດຜົນການສຶກສາສະແດງໃນຮູບຂອງການພົວພັນ</a:t>
            </a:r>
          </a:p>
          <a:p>
            <a:pPr marL="0" indent="0">
              <a:buNone/>
            </a:pPr>
            <a:r>
              <a:rPr lang="lo-LA" dirty="0" smtClean="0"/>
              <a:t>        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ສຶກສາຍາ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ແຕ່ລະ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ສາມາດ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 ຫຼື ໜ້ອຍ ຫຼື ວ່າ 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ເກັ່ງ ຫຼື ອ່ອນ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ອື່ນ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ອີກ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7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10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ສົມຄວນ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.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- 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ເລ່ຍຂອງ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8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 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ຂ້ອນ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ຂ້າງ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ໝູ່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ຕົວຢ່າງ ທ້າວ ສົມ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7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5.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ລື່ນ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ຄາດໝາຍ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69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. ລັກສະນະຂອງການວັດຜົນການສຶກສາ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o-LA" b="1" dirty="0">
                <a:latin typeface="Phetsarath OT" pitchFamily="2" charset="0"/>
                <a:cs typeface="Phetsarath OT" pitchFamily="2" charset="0"/>
              </a:rPr>
              <a:t>3</a:t>
            </a:r>
            <a:r>
              <a:rPr lang="lo-LA" b="1" dirty="0" smtClean="0">
                <a:latin typeface="Phetsarath OT" pitchFamily="2" charset="0"/>
                <a:cs typeface="Phetsarath OT" pitchFamily="2" charset="0"/>
              </a:rPr>
              <a:t>.5</a:t>
            </a:r>
            <a:r>
              <a:rPr lang="en-US" b="1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ສູນ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( 0 ) 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ແທ້ ຫຼື ສູນ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 ( 0 ) 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ແທກ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 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ນໍ້າໜັກ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cm.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ຍາວ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ເລີຍ ຫຼື ນໍ້າ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kg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ນໍ້າ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ໝັກ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ເໜືອ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ນກັນ ສ່ວນ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 ຖ້າ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ເລີຍ 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ວິຊາ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ສິ່ງ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ເຂົາ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ສຶກສາ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ຈຶ່ງ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0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ສົມບູນ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0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4.ລະດັບຂອງການວັດຜົນ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4.1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ການກໍານົດ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ຊື່: ເປັນລະດັບການວັດຜົນທີ່ກຳນົດສັນຍາລັກເພື່ອ  </a:t>
            </a:r>
          </a:p>
          <a:p>
            <a:pPr marL="0" indent="0">
              <a:buNone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     ຈໍາແນກ ຫຼື ຈັດປະເພດສິ່ງຂອງ.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4.2 ການ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ຈັດລໍາດັບ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: ເປັນລະດັບການວັດຜົນທີ່ກຳນົດປະລິມານແຕກຕ່າງກັນ ແຕ່ ບໍ່ສາມາດກຳນົດໄດ້ວ່າແຕກຕ່າງກັນໜ້ອຍຫຼາຍປານໃດ</a:t>
            </a:r>
          </a:p>
          <a:p>
            <a:pPr marL="0" indent="0">
              <a:buNone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4.3 ການຈັດເປັນຫວ່າງ : ເປັນລະດັບການວັດຜົນທີ່ກໍານົດປະລິມານແຕກຕ່າງ ແລະ ຄວາມແຕກຕ່າງລະຫວ່າງຫົວໜ່ວຍເທົ່າກັນ ແຕ່ຍັງຂາດຈຸດເລີ່ມຕົ້ນທີ່ແທ້ຈິງ ( ບໍ່ມີ 0 ແທ້ ) ແລະ ຄວາມແຕກຕ່າງລະຫວ່າງຫົວໜ່ວຍກັບຫົວໜ່ວຍບໍ່ເທົ່າກັນ </a:t>
            </a:r>
            <a:endParaRPr lang="en-US" sz="2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3919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ບົດທີ 1 ຄວາມຮູ້ເບື້ອງຕົ້ນກ່ຽວກັບການວັດ ແລະ ປະເມີນຜົນ </vt:lpstr>
      <vt:lpstr>1. ຄວາມໝາຍຂອງການວັດ ແລະ ປະເມີນຜົນ  </vt:lpstr>
      <vt:lpstr>1.2 ຄວາມໝາຍຂອງການປະເມີນຜົນ</vt:lpstr>
      <vt:lpstr>2. ຈຸດປະສົງຂອງການວັດຜົນການສຶກສາ</vt:lpstr>
      <vt:lpstr>3. ລັກສະນະຂອງການວັດຜົນການສຶກສາ</vt:lpstr>
      <vt:lpstr>3.ລັກສະນະຂອງການວັດຜົນການສຶກສາ</vt:lpstr>
      <vt:lpstr>3. ລັກສະນະຂອງການວັດຜົນການສຶກສາ</vt:lpstr>
      <vt:lpstr>3. ລັກສະນະຂອງການວັດຜົນການສຶກສາ</vt:lpstr>
      <vt:lpstr>4.ລະດັບຂອງການວັດຜົນ</vt:lpstr>
      <vt:lpstr>4.ລະດັບຂອງການວັດຜົນ</vt:lpstr>
      <vt:lpstr>ລະດັບທັງ 4 ຂັ້ນນີ້ ມີຄຸນລັກສະນະຕ່າງກັນ</vt:lpstr>
      <vt:lpstr>5. ຫຼັກການວັດຜົນການສຶກສາ</vt:lpstr>
      <vt:lpstr>6. ຄຸນນະທຳ ແລະ ຈັນຍາບັນຂອງນັກວັດ ແລະ ປະເມີນຜົນ</vt:lpstr>
      <vt:lpstr>5. ຄຸນນະທຳ ແລະ ຈັນຍາບັນຂອງນັກວັດຜົນ ແລະ ປະເມີນຜົນ</vt:lpstr>
      <vt:lpstr>ຜົນໄດ້ຮັບ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ບົດທີ1 ຄວາມຮູ້ເບື້ອງຕົ້ນກ່ຽວກັບການວັດ ແລະ ປະເມີນຜົນ </dc:title>
  <dc:creator>Leu</dc:creator>
  <cp:lastModifiedBy>Leu</cp:lastModifiedBy>
  <cp:revision>50</cp:revision>
  <cp:lastPrinted>2016-06-24T14:20:23Z</cp:lastPrinted>
  <dcterms:created xsi:type="dcterms:W3CDTF">2016-06-24T02:30:16Z</dcterms:created>
  <dcterms:modified xsi:type="dcterms:W3CDTF">2021-06-15T02:31:05Z</dcterms:modified>
</cp:coreProperties>
</file>