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258" r:id="rId3"/>
    <p:sldId id="272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3" r:id="rId13"/>
    <p:sldId id="267" r:id="rId14"/>
    <p:sldId id="257" r:id="rId15"/>
    <p:sldId id="268" r:id="rId16"/>
    <p:sldId id="269" r:id="rId17"/>
    <p:sldId id="270" r:id="rId18"/>
    <p:sldId id="256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7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C5CB6-EC98-4A31-B860-DCE223AC7834}" type="datetimeFigureOut">
              <a:rPr lang="en-US" smtClean="0"/>
              <a:t>4/3/2021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52465-B1CF-48DA-83BB-957D8FE9C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6805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C5CB6-EC98-4A31-B860-DCE223AC7834}" type="datetimeFigureOut">
              <a:rPr lang="en-US" smtClean="0"/>
              <a:t>4/3/2021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52465-B1CF-48DA-83BB-957D8FE9C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1438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C5CB6-EC98-4A31-B860-DCE223AC7834}" type="datetimeFigureOut">
              <a:rPr lang="en-US" smtClean="0"/>
              <a:t>4/3/2021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52465-B1CF-48DA-83BB-957D8FE9C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553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C5CB6-EC98-4A31-B860-DCE223AC7834}" type="datetimeFigureOut">
              <a:rPr lang="en-US" smtClean="0"/>
              <a:t>4/3/2021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52465-B1CF-48DA-83BB-957D8FE9C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2718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C5CB6-EC98-4A31-B860-DCE223AC7834}" type="datetimeFigureOut">
              <a:rPr lang="en-US" smtClean="0"/>
              <a:t>4/3/2021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52465-B1CF-48DA-83BB-957D8FE9C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16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C5CB6-EC98-4A31-B860-DCE223AC7834}" type="datetimeFigureOut">
              <a:rPr lang="en-US" smtClean="0"/>
              <a:t>4/3/2021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52465-B1CF-48DA-83BB-957D8FE9C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99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C5CB6-EC98-4A31-B860-DCE223AC7834}" type="datetimeFigureOut">
              <a:rPr lang="en-US" smtClean="0"/>
              <a:t>4/3/2021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52465-B1CF-48DA-83BB-957D8FE9C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281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C5CB6-EC98-4A31-B860-DCE223AC7834}" type="datetimeFigureOut">
              <a:rPr lang="en-US" smtClean="0"/>
              <a:t>4/3/2021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52465-B1CF-48DA-83BB-957D8FE9C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5179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C5CB6-EC98-4A31-B860-DCE223AC7834}" type="datetimeFigureOut">
              <a:rPr lang="en-US" smtClean="0"/>
              <a:t>4/3/2021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52465-B1CF-48DA-83BB-957D8FE9C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34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C5CB6-EC98-4A31-B860-DCE223AC7834}" type="datetimeFigureOut">
              <a:rPr lang="en-US" smtClean="0"/>
              <a:t>4/3/2021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52465-B1CF-48DA-83BB-957D8FE9C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937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C5CB6-EC98-4A31-B860-DCE223AC7834}" type="datetimeFigureOut">
              <a:rPr lang="en-US" smtClean="0"/>
              <a:t>4/3/2021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52465-B1CF-48DA-83BB-957D8FE9C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2627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BC5CB6-EC98-4A31-B860-DCE223AC7834}" type="datetimeFigureOut">
              <a:rPr lang="en-US" smtClean="0"/>
              <a:t>4/3/2021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152465-B1CF-48DA-83BB-957D8FE9C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247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o-LA" sz="40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ບົດທີ 6</a:t>
            </a:r>
            <a:br>
              <a:rPr lang="lo-LA" sz="40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</a:br>
            <a:r>
              <a:rPr lang="lo-LA" sz="40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ການວິເຄາະຂໍ້ສອບ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lo-LA" dirty="0" smtClean="0">
                <a:latin typeface="Phetsarath OT" pitchFamily="2" charset="0"/>
                <a:cs typeface="Phetsarath OT" pitchFamily="2" charset="0"/>
              </a:rPr>
              <a:t>ຈຸດປະສົງ:</a:t>
            </a:r>
          </a:p>
          <a:p>
            <a:pPr marL="0" indent="0">
              <a:buNone/>
            </a:pPr>
            <a:r>
              <a:rPr lang="lo-LA" dirty="0">
                <a:latin typeface="Phetsarath OT" pitchFamily="2" charset="0"/>
                <a:cs typeface="Phetsarath OT" pitchFamily="2" charset="0"/>
              </a:rPr>
              <a:t> </a:t>
            </a:r>
            <a:r>
              <a:rPr lang="lo-LA" dirty="0" smtClean="0">
                <a:latin typeface="Phetsarath OT" pitchFamily="2" charset="0"/>
                <a:cs typeface="Phetsarath OT" pitchFamily="2" charset="0"/>
              </a:rPr>
              <a:t>  - ວິເຄາະຂໍ້ສອບແຕ່ລະຂໍ້ຂອງຂໍ້ສອບແບບອີງເກນໄດ້</a:t>
            </a:r>
          </a:p>
          <a:p>
            <a:pPr marL="0" indent="0">
              <a:buNone/>
            </a:pPr>
            <a:r>
              <a:rPr lang="lo-LA" dirty="0">
                <a:latin typeface="Phetsarath OT" pitchFamily="2" charset="0"/>
                <a:cs typeface="Phetsarath OT" pitchFamily="2" charset="0"/>
              </a:rPr>
              <a:t> </a:t>
            </a:r>
            <a:r>
              <a:rPr lang="lo-LA" dirty="0" smtClean="0">
                <a:latin typeface="Phetsarath OT" pitchFamily="2" charset="0"/>
                <a:cs typeface="Phetsarath OT" pitchFamily="2" charset="0"/>
              </a:rPr>
              <a:t>  - ວິເຄາະຂໍ້ສອບແຕ່ລະຂໍ້ຂອງຂໍ້ສອບແບບອີງກຸ່ມໄດ້</a:t>
            </a:r>
            <a:endParaRPr lang="en-US" dirty="0">
              <a:latin typeface="Phetsarath OT" pitchFamily="2" charset="0"/>
              <a:cs typeface="Phetsarath O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07564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o-LA" sz="2800" dirty="0" smtClean="0">
                <a:latin typeface="Phetsarath OT" pitchFamily="2" charset="0"/>
                <a:cs typeface="Phetsarath OT" pitchFamily="2" charset="0"/>
              </a:rPr>
              <a:t>ການຄຳນວນຄ່າຂອງອຳນາດຈຳແນກຂອງຂໍ້ສອບ</a:t>
            </a:r>
            <a:endParaRPr lang="en-US" sz="2800" dirty="0">
              <a:latin typeface="Phetsarath OT" pitchFamily="2" charset="0"/>
              <a:cs typeface="Phetsarath OT" pitchFamily="2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lo-LA" sz="1800" dirty="0" smtClean="0">
                <a:latin typeface="Phetsarath OT" pitchFamily="2" charset="0"/>
                <a:cs typeface="Phetsarath OT" pitchFamily="2" charset="0"/>
              </a:rPr>
              <a:t>ສູດ</a:t>
            </a:r>
          </a:p>
          <a:p>
            <a:endParaRPr lang="lo-LA" sz="1800" dirty="0">
              <a:latin typeface="Phetsarath OT" pitchFamily="2" charset="0"/>
              <a:cs typeface="Phetsarath OT" pitchFamily="2" charset="0"/>
            </a:endParaRPr>
          </a:p>
          <a:p>
            <a:r>
              <a:rPr lang="en-US" sz="1800" dirty="0">
                <a:latin typeface="Phetsarath OT" pitchFamily="2" charset="0"/>
                <a:cs typeface="Phetsarath OT" pitchFamily="2" charset="0"/>
              </a:rPr>
              <a:t>r</a:t>
            </a:r>
            <a:r>
              <a:rPr lang="lo-LA" sz="1800" dirty="0" smtClean="0">
                <a:latin typeface="Phetsarath OT" pitchFamily="2" charset="0"/>
                <a:cs typeface="Phetsarath OT" pitchFamily="2" charset="0"/>
              </a:rPr>
              <a:t> ແມ່ນອໍານາດຈໍາແນກຂອງຂໍ້ສອບ</a:t>
            </a:r>
            <a:endParaRPr lang="en-US" sz="1800" dirty="0" smtClean="0">
              <a:latin typeface="Phetsarath OT" pitchFamily="2" charset="0"/>
              <a:cs typeface="Phetsarath OT" pitchFamily="2" charset="0"/>
            </a:endParaRPr>
          </a:p>
          <a:p>
            <a:r>
              <a:rPr lang="lo-LA" sz="1800" dirty="0" smtClean="0">
                <a:latin typeface="Phetsarath OT" pitchFamily="2" charset="0"/>
                <a:cs typeface="Phetsarath OT" pitchFamily="2" charset="0"/>
              </a:rPr>
              <a:t>ເກນທີ່ໃຊ້ເຂົ້າໃນການຕັດສິນຄ່າອຳນາດຈຳແນກທີ່ເປັນຈຳນວນຂອງຂໍ້ສອບ</a:t>
            </a:r>
          </a:p>
          <a:p>
            <a:endParaRPr lang="en-US" sz="1800" dirty="0">
              <a:latin typeface="Phetsarath OT" pitchFamily="2" charset="0"/>
              <a:cs typeface="Phetsarath OT" pitchFamily="2" charset="0"/>
            </a:endParaRPr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1600200"/>
            <a:ext cx="68580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4187031"/>
              </p:ext>
            </p:extLst>
          </p:nvPr>
        </p:nvGraphicFramePr>
        <p:xfrm>
          <a:off x="1871662" y="3021932"/>
          <a:ext cx="5400675" cy="238826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85415"/>
                <a:gridCol w="2715260"/>
              </a:tblGrid>
              <a:tr h="28425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o-LA" sz="16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ຄ່າ</a:t>
                      </a:r>
                      <a:r>
                        <a:rPr lang="en-US" sz="16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​</a:t>
                      </a:r>
                      <a:r>
                        <a:rPr lang="lo-LA" sz="16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ອຳນາດ</a:t>
                      </a:r>
                      <a:r>
                        <a:rPr lang="en-US" sz="16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​</a:t>
                      </a:r>
                      <a:r>
                        <a:rPr lang="lo-LA" sz="16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ຈຳ</a:t>
                      </a:r>
                      <a:r>
                        <a:rPr lang="en-US" sz="16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​</a:t>
                      </a:r>
                      <a:r>
                        <a:rPr lang="lo-LA" sz="16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ແນ</a:t>
                      </a:r>
                      <a:r>
                        <a:rPr lang="en-US" sz="16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​</a:t>
                      </a:r>
                      <a:r>
                        <a:rPr lang="lo-LA" sz="16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ກ</a:t>
                      </a:r>
                      <a:r>
                        <a:rPr lang="en-US" sz="16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 r</a:t>
                      </a:r>
                      <a:endParaRPr lang="en-US" sz="1600" dirty="0">
                        <a:effectLst/>
                        <a:latin typeface="Phetsarath OT" pitchFamily="2" charset="0"/>
                        <a:ea typeface="MS Mincho"/>
                        <a:cs typeface="Phetsarath OT" pitchFamily="2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o-LA" sz="16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ການ</a:t>
                      </a:r>
                      <a:r>
                        <a:rPr lang="en-US" sz="16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​</a:t>
                      </a:r>
                      <a:r>
                        <a:rPr lang="lo-LA" sz="16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ຕີ</a:t>
                      </a:r>
                      <a:r>
                        <a:rPr lang="en-US" sz="16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​</a:t>
                      </a:r>
                      <a:r>
                        <a:rPr lang="lo-LA" sz="16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ຄວາມ</a:t>
                      </a:r>
                      <a:r>
                        <a:rPr lang="en-US" sz="16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​</a:t>
                      </a:r>
                      <a:r>
                        <a:rPr lang="lo-LA" sz="16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ໝາຍ</a:t>
                      </a:r>
                      <a:endParaRPr lang="en-US" sz="1600" dirty="0">
                        <a:effectLst/>
                        <a:latin typeface="Phetsarath OT" pitchFamily="2" charset="0"/>
                        <a:ea typeface="MS Mincho"/>
                        <a:cs typeface="Phetsarath OT" pitchFamily="2" charset="0"/>
                      </a:endParaRPr>
                    </a:p>
                  </a:txBody>
                  <a:tcPr marL="68580" marR="68580" marT="0" marB="0"/>
                </a:tc>
              </a:tr>
              <a:tr h="210401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0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0,01 – 0,19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0,20 – 0,39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0,40 – 0,59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0,60 – 0,79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0,80 – 0,99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1 </a:t>
                      </a:r>
                      <a:endParaRPr lang="en-US" sz="1600">
                        <a:effectLst/>
                        <a:latin typeface="Phetsarath OT" pitchFamily="2" charset="0"/>
                        <a:ea typeface="MS Mincho"/>
                        <a:cs typeface="Phetsarath OT" pitchFamily="2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o-LA" sz="16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ບໍ່</a:t>
                      </a:r>
                      <a:r>
                        <a:rPr lang="en-US" sz="16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​</a:t>
                      </a:r>
                      <a:r>
                        <a:rPr lang="lo-LA" sz="16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ມີ</a:t>
                      </a:r>
                      <a:r>
                        <a:rPr lang="en-US" sz="16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​</a:t>
                      </a:r>
                      <a:r>
                        <a:rPr lang="lo-LA" sz="16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ອຳນາດ</a:t>
                      </a:r>
                      <a:r>
                        <a:rPr lang="en-US" sz="16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​</a:t>
                      </a:r>
                      <a:r>
                        <a:rPr lang="lo-LA" sz="16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ຈຳ</a:t>
                      </a:r>
                      <a:r>
                        <a:rPr lang="en-US" sz="16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​</a:t>
                      </a:r>
                      <a:r>
                        <a:rPr lang="lo-LA" sz="16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ແນ</a:t>
                      </a:r>
                      <a:r>
                        <a:rPr lang="en-US" sz="16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​</a:t>
                      </a:r>
                      <a:r>
                        <a:rPr lang="lo-LA" sz="16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ກ</a:t>
                      </a:r>
                      <a:endParaRPr lang="en-US" sz="1600" dirty="0">
                        <a:effectLst/>
                        <a:latin typeface="Phetsarath OT" pitchFamily="2" charset="0"/>
                        <a:cs typeface="Phetsarath OT" pitchFamily="2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o-LA" sz="16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ອ</a:t>
                      </a:r>
                      <a:r>
                        <a:rPr lang="en-US" sz="16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​</a:t>
                      </a:r>
                      <a:r>
                        <a:rPr lang="lo-LA" sz="16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ໍານາດ</a:t>
                      </a:r>
                      <a:r>
                        <a:rPr lang="en-US" sz="16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​</a:t>
                      </a:r>
                      <a:r>
                        <a:rPr lang="lo-LA" sz="16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ຈຳ</a:t>
                      </a:r>
                      <a:r>
                        <a:rPr lang="en-US" sz="16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​</a:t>
                      </a:r>
                      <a:r>
                        <a:rPr lang="lo-LA" sz="16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ແນ</a:t>
                      </a:r>
                      <a:r>
                        <a:rPr lang="en-US" sz="16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​</a:t>
                      </a:r>
                      <a:r>
                        <a:rPr lang="lo-LA" sz="16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ກຕໍ່າ</a:t>
                      </a:r>
                      <a:endParaRPr lang="en-US" sz="1600" dirty="0">
                        <a:effectLst/>
                        <a:latin typeface="Phetsarath OT" pitchFamily="2" charset="0"/>
                        <a:cs typeface="Phetsarath OT" pitchFamily="2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o-LA" sz="16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ອຳນາດ</a:t>
                      </a:r>
                      <a:r>
                        <a:rPr lang="en-US" sz="16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​</a:t>
                      </a:r>
                      <a:r>
                        <a:rPr lang="lo-LA" sz="16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ຈຳ</a:t>
                      </a:r>
                      <a:r>
                        <a:rPr lang="en-US" sz="16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​</a:t>
                      </a:r>
                      <a:r>
                        <a:rPr lang="lo-LA" sz="16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ແນ</a:t>
                      </a:r>
                      <a:r>
                        <a:rPr lang="en-US" sz="16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​</a:t>
                      </a:r>
                      <a:r>
                        <a:rPr lang="lo-LA" sz="16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ກຂ້ອນ</a:t>
                      </a:r>
                      <a:r>
                        <a:rPr lang="en-US" sz="16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​</a:t>
                      </a:r>
                      <a:r>
                        <a:rPr lang="lo-LA" sz="16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ຂ້າງ</a:t>
                      </a:r>
                      <a:r>
                        <a:rPr lang="en-US" sz="16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​</a:t>
                      </a:r>
                      <a:r>
                        <a:rPr lang="lo-LA" sz="16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ຕໍ່າ</a:t>
                      </a:r>
                      <a:endParaRPr lang="en-US" sz="1600" dirty="0">
                        <a:effectLst/>
                        <a:latin typeface="Phetsarath OT" pitchFamily="2" charset="0"/>
                        <a:cs typeface="Phetsarath OT" pitchFamily="2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o-LA" sz="16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ອຳນາດ</a:t>
                      </a:r>
                      <a:r>
                        <a:rPr lang="en-US" sz="16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​</a:t>
                      </a:r>
                      <a:r>
                        <a:rPr lang="lo-LA" sz="16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ຈຳ</a:t>
                      </a:r>
                      <a:r>
                        <a:rPr lang="en-US" sz="16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​</a:t>
                      </a:r>
                      <a:r>
                        <a:rPr lang="lo-LA" sz="16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ແນ</a:t>
                      </a:r>
                      <a:r>
                        <a:rPr lang="en-US" sz="16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​</a:t>
                      </a:r>
                      <a:r>
                        <a:rPr lang="lo-LA" sz="16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ກປານ</a:t>
                      </a:r>
                      <a:r>
                        <a:rPr lang="en-US" sz="16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​</a:t>
                      </a:r>
                      <a:r>
                        <a:rPr lang="lo-LA" sz="16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ກາງ</a:t>
                      </a:r>
                      <a:endParaRPr lang="en-US" sz="1600" dirty="0">
                        <a:effectLst/>
                        <a:latin typeface="Phetsarath OT" pitchFamily="2" charset="0"/>
                        <a:cs typeface="Phetsarath OT" pitchFamily="2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o-LA" sz="16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ອຳນາດ</a:t>
                      </a:r>
                      <a:r>
                        <a:rPr lang="en-US" sz="16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​</a:t>
                      </a:r>
                      <a:r>
                        <a:rPr lang="lo-LA" sz="16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ຈຳ</a:t>
                      </a:r>
                      <a:r>
                        <a:rPr lang="en-US" sz="16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​</a:t>
                      </a:r>
                      <a:r>
                        <a:rPr lang="lo-LA" sz="16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ແນ</a:t>
                      </a:r>
                      <a:r>
                        <a:rPr lang="en-US" sz="16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​</a:t>
                      </a:r>
                      <a:r>
                        <a:rPr lang="lo-LA" sz="16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ກຂ້ອນ</a:t>
                      </a:r>
                      <a:r>
                        <a:rPr lang="en-US" sz="16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​</a:t>
                      </a:r>
                      <a:r>
                        <a:rPr lang="lo-LA" sz="16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ຂ້າງ</a:t>
                      </a:r>
                      <a:r>
                        <a:rPr lang="en-US" sz="16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​</a:t>
                      </a:r>
                      <a:r>
                        <a:rPr lang="lo-LA" sz="16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ສູງ</a:t>
                      </a:r>
                      <a:endParaRPr lang="en-US" sz="1600" dirty="0">
                        <a:effectLst/>
                        <a:latin typeface="Phetsarath OT" pitchFamily="2" charset="0"/>
                        <a:cs typeface="Phetsarath OT" pitchFamily="2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o-LA" sz="16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ອຳນາດ</a:t>
                      </a:r>
                      <a:r>
                        <a:rPr lang="en-US" sz="16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​</a:t>
                      </a:r>
                      <a:r>
                        <a:rPr lang="lo-LA" sz="16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ຈຳ</a:t>
                      </a:r>
                      <a:r>
                        <a:rPr lang="en-US" sz="16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​</a:t>
                      </a:r>
                      <a:r>
                        <a:rPr lang="lo-LA" sz="16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ແນ</a:t>
                      </a:r>
                      <a:r>
                        <a:rPr lang="en-US" sz="16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​</a:t>
                      </a:r>
                      <a:r>
                        <a:rPr lang="lo-LA" sz="16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ກສູງ</a:t>
                      </a:r>
                      <a:endParaRPr lang="en-US" sz="1600" dirty="0">
                        <a:effectLst/>
                        <a:latin typeface="Phetsarath OT" pitchFamily="2" charset="0"/>
                        <a:cs typeface="Phetsarath OT" pitchFamily="2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o-LA" sz="16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ອຳນາດ</a:t>
                      </a:r>
                      <a:r>
                        <a:rPr lang="en-US" sz="16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​</a:t>
                      </a:r>
                      <a:r>
                        <a:rPr lang="lo-LA" sz="16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ຈຳ</a:t>
                      </a:r>
                      <a:r>
                        <a:rPr lang="en-US" sz="16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​</a:t>
                      </a:r>
                      <a:r>
                        <a:rPr lang="lo-LA" sz="16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ແນ</a:t>
                      </a:r>
                      <a:r>
                        <a:rPr lang="en-US" sz="16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​</a:t>
                      </a:r>
                      <a:r>
                        <a:rPr lang="lo-LA" sz="16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ກສູງ</a:t>
                      </a:r>
                      <a:r>
                        <a:rPr lang="en-US" sz="16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​</a:t>
                      </a:r>
                      <a:r>
                        <a:rPr lang="lo-LA" sz="16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ຫຼາຍ</a:t>
                      </a:r>
                      <a:endParaRPr lang="en-US" sz="1600" dirty="0">
                        <a:effectLst/>
                        <a:latin typeface="Phetsarath OT" pitchFamily="2" charset="0"/>
                        <a:ea typeface="MS Mincho"/>
                        <a:cs typeface="Phetsarath OT" pitchFamily="2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09093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o-LA" sz="3200" dirty="0" smtClean="0">
                <a:latin typeface="Phetsarath OT" pitchFamily="2" charset="0"/>
                <a:cs typeface="Phetsarath OT" pitchFamily="2" charset="0"/>
              </a:rPr>
              <a:t>ການຄຳນວນຫາປະສິດຕິພາບຂອງຕົວລວງ</a:t>
            </a:r>
            <a:endParaRPr lang="en-US" sz="3200" dirty="0">
              <a:latin typeface="Phetsarath OT" pitchFamily="2" charset="0"/>
              <a:cs typeface="Phetsarath OT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latin typeface="Phetsarath OT" pitchFamily="2" charset="0"/>
                <a:cs typeface="Phetsarath OT" pitchFamily="2" charset="0"/>
              </a:rPr>
              <a:t>-</a:t>
            </a:r>
            <a:r>
              <a:rPr lang="lo-LA" sz="2800" dirty="0">
                <a:latin typeface="Phetsarath OT" pitchFamily="2" charset="0"/>
                <a:cs typeface="Phetsarath OT" pitchFamily="2" charset="0"/>
              </a:rPr>
              <a:t>ໃຫ້</a:t>
            </a:r>
            <a:r>
              <a:rPr lang="en-US" sz="28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latin typeface="Phetsarath OT" pitchFamily="2" charset="0"/>
                <a:cs typeface="Phetsarath OT" pitchFamily="2" charset="0"/>
              </a:rPr>
              <a:t>ເບິ່ງ</a:t>
            </a:r>
            <a:r>
              <a:rPr lang="en-US" sz="28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latin typeface="Phetsarath OT" pitchFamily="2" charset="0"/>
                <a:cs typeface="Phetsarath OT" pitchFamily="2" charset="0"/>
              </a:rPr>
              <a:t>ຄ່າ</a:t>
            </a:r>
            <a:r>
              <a:rPr lang="en-US" sz="2800" dirty="0">
                <a:latin typeface="Phetsarath OT" pitchFamily="2" charset="0"/>
                <a:cs typeface="Phetsarath OT" pitchFamily="2" charset="0"/>
              </a:rPr>
              <a:t> P ​</a:t>
            </a:r>
            <a:r>
              <a:rPr lang="lo-LA" sz="2800" dirty="0">
                <a:latin typeface="Phetsarath OT" pitchFamily="2" charset="0"/>
                <a:cs typeface="Phetsarath OT" pitchFamily="2" charset="0"/>
              </a:rPr>
              <a:t>ແລະ</a:t>
            </a:r>
            <a:r>
              <a:rPr lang="en-US" sz="2800" dirty="0">
                <a:latin typeface="Phetsarath OT" pitchFamily="2" charset="0"/>
                <a:cs typeface="Phetsarath OT" pitchFamily="2" charset="0"/>
              </a:rPr>
              <a:t>  r </a:t>
            </a:r>
            <a:r>
              <a:rPr lang="lo-LA" sz="2800" dirty="0">
                <a:latin typeface="Phetsarath OT" pitchFamily="2" charset="0"/>
                <a:cs typeface="Phetsarath OT" pitchFamily="2" charset="0"/>
              </a:rPr>
              <a:t>ຂອງ</a:t>
            </a:r>
            <a:r>
              <a:rPr lang="en-US" sz="28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latin typeface="Phetsarath OT" pitchFamily="2" charset="0"/>
                <a:cs typeface="Phetsarath OT" pitchFamily="2" charset="0"/>
              </a:rPr>
              <a:t>ຕົວ</a:t>
            </a:r>
            <a:r>
              <a:rPr lang="en-US" sz="28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latin typeface="Phetsarath OT" pitchFamily="2" charset="0"/>
                <a:cs typeface="Phetsarath OT" pitchFamily="2" charset="0"/>
              </a:rPr>
              <a:t>ລວງ</a:t>
            </a:r>
            <a:endParaRPr lang="en-US" sz="2800" dirty="0">
              <a:latin typeface="Phetsarath OT" pitchFamily="2" charset="0"/>
              <a:cs typeface="Phetsarath OT" pitchFamily="2" charset="0"/>
            </a:endParaRPr>
          </a:p>
          <a:p>
            <a:r>
              <a:rPr lang="en-US" sz="2800" dirty="0">
                <a:latin typeface="Phetsarath OT" pitchFamily="2" charset="0"/>
                <a:cs typeface="Phetsarath OT" pitchFamily="2" charset="0"/>
              </a:rPr>
              <a:t>   </a:t>
            </a:r>
            <a:r>
              <a:rPr lang="lo-LA" sz="2800" dirty="0" smtClean="0">
                <a:latin typeface="Phetsarath OT" pitchFamily="2" charset="0"/>
                <a:cs typeface="Phetsarath OT" pitchFamily="2" charset="0"/>
              </a:rPr>
              <a:t>ຖ້າ </a:t>
            </a:r>
            <a:r>
              <a:rPr lang="en-US" sz="2800" dirty="0" smtClean="0">
                <a:latin typeface="Phetsarath OT" pitchFamily="2" charset="0"/>
                <a:cs typeface="Phetsarath OT" pitchFamily="2" charset="0"/>
              </a:rPr>
              <a:t> </a:t>
            </a:r>
            <a:r>
              <a:rPr lang="en-US" sz="28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latin typeface="Phetsarath OT" pitchFamily="2" charset="0"/>
                <a:cs typeface="Phetsarath OT" pitchFamily="2" charset="0"/>
              </a:rPr>
              <a:t>ແລະ</a:t>
            </a:r>
            <a:r>
              <a:rPr lang="en-US" sz="2800" dirty="0">
                <a:latin typeface="Phetsarath OT" pitchFamily="2" charset="0"/>
                <a:cs typeface="Phetsarath OT" pitchFamily="2" charset="0"/>
              </a:rPr>
              <a:t>   r ​</a:t>
            </a:r>
            <a:r>
              <a:rPr lang="lo-LA" sz="2800" dirty="0">
                <a:latin typeface="Phetsarath OT" pitchFamily="2" charset="0"/>
                <a:cs typeface="Phetsarath OT" pitchFamily="2" charset="0"/>
              </a:rPr>
              <a:t>ເປັນ</a:t>
            </a:r>
            <a:r>
              <a:rPr lang="en-US" sz="28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latin typeface="Phetsarath OT" pitchFamily="2" charset="0"/>
                <a:cs typeface="Phetsarath OT" pitchFamily="2" charset="0"/>
              </a:rPr>
              <a:t>ຄ່າ</a:t>
            </a:r>
            <a:r>
              <a:rPr lang="en-US" sz="28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latin typeface="Phetsarath OT" pitchFamily="2" charset="0"/>
                <a:cs typeface="Phetsarath OT" pitchFamily="2" charset="0"/>
              </a:rPr>
              <a:t>ລົບ</a:t>
            </a:r>
            <a:r>
              <a:rPr lang="en-US" sz="2800" dirty="0">
                <a:latin typeface="Phetsarath OT" pitchFamily="2" charset="0"/>
                <a:cs typeface="Phetsarath OT" pitchFamily="2" charset="0"/>
              </a:rPr>
              <a:t> ( - ) </a:t>
            </a:r>
            <a:r>
              <a:rPr lang="lo-LA" sz="2800" dirty="0">
                <a:latin typeface="Phetsarath OT" pitchFamily="2" charset="0"/>
                <a:cs typeface="Phetsarath OT" pitchFamily="2" charset="0"/>
              </a:rPr>
              <a:t>ຖື</a:t>
            </a:r>
            <a:r>
              <a:rPr lang="en-US" sz="28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latin typeface="Phetsarath OT" pitchFamily="2" charset="0"/>
                <a:cs typeface="Phetsarath OT" pitchFamily="2" charset="0"/>
              </a:rPr>
              <a:t>ວ່າ</a:t>
            </a:r>
            <a:r>
              <a:rPr lang="en-US" sz="28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latin typeface="Phetsarath OT" pitchFamily="2" charset="0"/>
                <a:cs typeface="Phetsarath OT" pitchFamily="2" charset="0"/>
              </a:rPr>
              <a:t>ເປັນ</a:t>
            </a:r>
            <a:r>
              <a:rPr lang="en-US" sz="28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latin typeface="Phetsarath OT" pitchFamily="2" charset="0"/>
                <a:cs typeface="Phetsarath OT" pitchFamily="2" charset="0"/>
              </a:rPr>
              <a:t>ຕົວ</a:t>
            </a:r>
            <a:r>
              <a:rPr lang="en-US" sz="28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latin typeface="Phetsarath OT" pitchFamily="2" charset="0"/>
                <a:cs typeface="Phetsarath OT" pitchFamily="2" charset="0"/>
              </a:rPr>
              <a:t>ລວງ</a:t>
            </a:r>
            <a:r>
              <a:rPr lang="en-US" sz="28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latin typeface="Phetsarath OT" pitchFamily="2" charset="0"/>
                <a:cs typeface="Phetsarath OT" pitchFamily="2" charset="0"/>
              </a:rPr>
              <a:t>ທີ່</a:t>
            </a:r>
            <a:r>
              <a:rPr lang="en-US" sz="28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latin typeface="Phetsarath OT" pitchFamily="2" charset="0"/>
                <a:cs typeface="Phetsarath OT" pitchFamily="2" charset="0"/>
              </a:rPr>
              <a:t>ມີ</a:t>
            </a:r>
            <a:r>
              <a:rPr lang="en-US" sz="28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latin typeface="Phetsarath OT" pitchFamily="2" charset="0"/>
                <a:cs typeface="Phetsarath OT" pitchFamily="2" charset="0"/>
              </a:rPr>
              <a:t>ປະສິດ</a:t>
            </a:r>
            <a:r>
              <a:rPr lang="en-US" sz="28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latin typeface="Phetsarath OT" pitchFamily="2" charset="0"/>
                <a:cs typeface="Phetsarath OT" pitchFamily="2" charset="0"/>
              </a:rPr>
              <a:t>ຕິ</a:t>
            </a:r>
            <a:r>
              <a:rPr lang="en-US" sz="28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latin typeface="Phetsarath OT" pitchFamily="2" charset="0"/>
                <a:cs typeface="Phetsarath OT" pitchFamily="2" charset="0"/>
              </a:rPr>
              <a:t>ພາບ ຖ້າ</a:t>
            </a:r>
            <a:r>
              <a:rPr lang="en-US" sz="28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latin typeface="Phetsarath OT" pitchFamily="2" charset="0"/>
                <a:cs typeface="Phetsarath OT" pitchFamily="2" charset="0"/>
              </a:rPr>
              <a:t>ບໍ່</a:t>
            </a:r>
            <a:r>
              <a:rPr lang="en-US" sz="28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latin typeface="Phetsarath OT" pitchFamily="2" charset="0"/>
                <a:cs typeface="Phetsarath OT" pitchFamily="2" charset="0"/>
              </a:rPr>
              <a:t>ໄດ້</a:t>
            </a:r>
            <a:r>
              <a:rPr lang="en-US" sz="28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latin typeface="Phetsarath OT" pitchFamily="2" charset="0"/>
                <a:cs typeface="Phetsarath OT" pitchFamily="2" charset="0"/>
              </a:rPr>
              <a:t>ຕາມ</a:t>
            </a:r>
            <a:r>
              <a:rPr lang="en-US" sz="28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latin typeface="Phetsarath OT" pitchFamily="2" charset="0"/>
                <a:cs typeface="Phetsarath OT" pitchFamily="2" charset="0"/>
              </a:rPr>
              <a:t>ເກນ</a:t>
            </a:r>
            <a:r>
              <a:rPr lang="en-US" sz="28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latin typeface="Phetsarath OT" pitchFamily="2" charset="0"/>
                <a:cs typeface="Phetsarath OT" pitchFamily="2" charset="0"/>
              </a:rPr>
              <a:t>ນີ້</a:t>
            </a:r>
            <a:r>
              <a:rPr lang="en-US" sz="28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latin typeface="Phetsarath OT" pitchFamily="2" charset="0"/>
                <a:cs typeface="Phetsarath OT" pitchFamily="2" charset="0"/>
              </a:rPr>
              <a:t>ຕົວ</a:t>
            </a:r>
            <a:r>
              <a:rPr lang="en-US" sz="28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latin typeface="Phetsarath OT" pitchFamily="2" charset="0"/>
                <a:cs typeface="Phetsarath OT" pitchFamily="2" charset="0"/>
              </a:rPr>
              <a:t>ລວງ</a:t>
            </a:r>
            <a:r>
              <a:rPr lang="en-US" sz="28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latin typeface="Phetsarath OT" pitchFamily="2" charset="0"/>
                <a:cs typeface="Phetsarath OT" pitchFamily="2" charset="0"/>
              </a:rPr>
              <a:t>ຄວນ</a:t>
            </a:r>
            <a:r>
              <a:rPr lang="en-US" sz="28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latin typeface="Phetsarath OT" pitchFamily="2" charset="0"/>
                <a:cs typeface="Phetsarath OT" pitchFamily="2" charset="0"/>
              </a:rPr>
              <a:t>ປັບປຸງ</a:t>
            </a:r>
            <a:r>
              <a:rPr lang="en-US" sz="28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latin typeface="Phetsarath OT" pitchFamily="2" charset="0"/>
                <a:cs typeface="Phetsarath OT" pitchFamily="2" charset="0"/>
              </a:rPr>
              <a:t>ໃໝ່</a:t>
            </a:r>
            <a:endParaRPr lang="en-US" sz="2800" dirty="0">
              <a:latin typeface="Phetsarath OT" pitchFamily="2" charset="0"/>
              <a:cs typeface="Phetsarath OT" pitchFamily="2" charset="0"/>
            </a:endParaRPr>
          </a:p>
          <a:p>
            <a:r>
              <a:rPr lang="lo-LA" sz="2800" dirty="0">
                <a:latin typeface="Phetsarath OT" pitchFamily="2" charset="0"/>
                <a:cs typeface="Phetsarath OT" pitchFamily="2" charset="0"/>
              </a:rPr>
              <a:t>ສະຫຼຸບ</a:t>
            </a:r>
            <a:r>
              <a:rPr lang="en-US" sz="28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latin typeface="Phetsarath OT" pitchFamily="2" charset="0"/>
                <a:cs typeface="Phetsarath OT" pitchFamily="2" charset="0"/>
              </a:rPr>
              <a:t>ແລ້ວ</a:t>
            </a:r>
            <a:r>
              <a:rPr lang="en-US" sz="28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latin typeface="Phetsarath OT" pitchFamily="2" charset="0"/>
                <a:cs typeface="Phetsarath OT" pitchFamily="2" charset="0"/>
              </a:rPr>
              <a:t>ວ່າ</a:t>
            </a:r>
            <a:r>
              <a:rPr lang="en-US" sz="2800" dirty="0" smtClean="0">
                <a:latin typeface="Phetsarath OT" pitchFamily="2" charset="0"/>
                <a:cs typeface="Phetsarath OT" pitchFamily="2" charset="0"/>
              </a:rPr>
              <a:t>:</a:t>
            </a:r>
            <a:endParaRPr lang="lo-LA" sz="2800" dirty="0" smtClean="0">
              <a:latin typeface="Phetsarath OT" pitchFamily="2" charset="0"/>
              <a:cs typeface="Phetsarath OT" pitchFamily="2" charset="0"/>
            </a:endParaRPr>
          </a:p>
          <a:p>
            <a:r>
              <a:rPr lang="lo-LA" sz="2800" dirty="0" smtClean="0">
                <a:latin typeface="Phetsarath OT" pitchFamily="2" charset="0"/>
                <a:cs typeface="Phetsarath OT" pitchFamily="2" charset="0"/>
              </a:rPr>
              <a:t>ການ</a:t>
            </a:r>
            <a:r>
              <a:rPr lang="en-US" sz="28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latin typeface="Phetsarath OT" pitchFamily="2" charset="0"/>
                <a:cs typeface="Phetsarath OT" pitchFamily="2" charset="0"/>
              </a:rPr>
              <a:t>ຄຳນວນ</a:t>
            </a:r>
            <a:r>
              <a:rPr lang="en-US" sz="28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latin typeface="Phetsarath OT" pitchFamily="2" charset="0"/>
                <a:cs typeface="Phetsarath OT" pitchFamily="2" charset="0"/>
              </a:rPr>
              <a:t>ຫາ</a:t>
            </a:r>
            <a:r>
              <a:rPr lang="en-US" sz="28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latin typeface="Phetsarath OT" pitchFamily="2" charset="0"/>
                <a:cs typeface="Phetsarath OT" pitchFamily="2" charset="0"/>
              </a:rPr>
              <a:t>ຄ່າ</a:t>
            </a:r>
            <a:r>
              <a:rPr lang="en-US" sz="28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latin typeface="Phetsarath OT" pitchFamily="2" charset="0"/>
                <a:cs typeface="Phetsarath OT" pitchFamily="2" charset="0"/>
              </a:rPr>
              <a:t>ຄວາມ</a:t>
            </a:r>
            <a:r>
              <a:rPr lang="en-US" sz="28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latin typeface="Phetsarath OT" pitchFamily="2" charset="0"/>
                <a:cs typeface="Phetsarath OT" pitchFamily="2" charset="0"/>
              </a:rPr>
              <a:t>ຍາກ</a:t>
            </a:r>
            <a:r>
              <a:rPr lang="en-US" sz="28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latin typeface="Phetsarath OT" pitchFamily="2" charset="0"/>
                <a:cs typeface="Phetsarath OT" pitchFamily="2" charset="0"/>
              </a:rPr>
              <a:t>ງ່າຍ</a:t>
            </a:r>
            <a:r>
              <a:rPr lang="en-US" sz="2800" dirty="0">
                <a:latin typeface="Phetsarath OT" pitchFamily="2" charset="0"/>
                <a:cs typeface="Phetsarath OT" pitchFamily="2" charset="0"/>
              </a:rPr>
              <a:t> ​</a:t>
            </a:r>
            <a:r>
              <a:rPr lang="lo-LA" sz="2800" dirty="0">
                <a:latin typeface="Phetsarath OT" pitchFamily="2" charset="0"/>
                <a:cs typeface="Phetsarath OT" pitchFamily="2" charset="0"/>
              </a:rPr>
              <a:t>ແລະ ອຳນາດ</a:t>
            </a:r>
            <a:r>
              <a:rPr lang="en-US" sz="28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latin typeface="Phetsarath OT" pitchFamily="2" charset="0"/>
                <a:cs typeface="Phetsarath OT" pitchFamily="2" charset="0"/>
              </a:rPr>
              <a:t>ຈຳ</a:t>
            </a:r>
            <a:r>
              <a:rPr lang="en-US" sz="28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latin typeface="Phetsarath OT" pitchFamily="2" charset="0"/>
                <a:cs typeface="Phetsarath OT" pitchFamily="2" charset="0"/>
              </a:rPr>
              <a:t>ແນ</a:t>
            </a:r>
            <a:r>
              <a:rPr lang="en-US" sz="28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latin typeface="Phetsarath OT" pitchFamily="2" charset="0"/>
                <a:cs typeface="Phetsarath OT" pitchFamily="2" charset="0"/>
              </a:rPr>
              <a:t>ກຂອງ</a:t>
            </a:r>
            <a:r>
              <a:rPr lang="en-US" sz="28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latin typeface="Phetsarath OT" pitchFamily="2" charset="0"/>
                <a:cs typeface="Phetsarath OT" pitchFamily="2" charset="0"/>
              </a:rPr>
              <a:t>ຂໍ້</a:t>
            </a:r>
            <a:r>
              <a:rPr lang="en-US" sz="28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latin typeface="Phetsarath OT" pitchFamily="2" charset="0"/>
                <a:cs typeface="Phetsarath OT" pitchFamily="2" charset="0"/>
              </a:rPr>
              <a:t>ສອບ</a:t>
            </a:r>
            <a:r>
              <a:rPr lang="en-US" sz="28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latin typeface="Phetsarath OT" pitchFamily="2" charset="0"/>
                <a:cs typeface="Phetsarath OT" pitchFamily="2" charset="0"/>
              </a:rPr>
              <a:t>ແຕ່ລະ</a:t>
            </a:r>
            <a:r>
              <a:rPr lang="en-US" sz="28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latin typeface="Phetsarath OT" pitchFamily="2" charset="0"/>
                <a:cs typeface="Phetsarath OT" pitchFamily="2" charset="0"/>
              </a:rPr>
              <a:t>ຂໍ້</a:t>
            </a:r>
            <a:r>
              <a:rPr lang="en-US" sz="28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latin typeface="Phetsarath OT" pitchFamily="2" charset="0"/>
                <a:cs typeface="Phetsarath OT" pitchFamily="2" charset="0"/>
              </a:rPr>
              <a:t>ສອບ</a:t>
            </a:r>
            <a:r>
              <a:rPr lang="en-US" sz="28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latin typeface="Phetsarath OT" pitchFamily="2" charset="0"/>
                <a:cs typeface="Phetsarath OT" pitchFamily="2" charset="0"/>
              </a:rPr>
              <a:t>ນັ້ນ</a:t>
            </a:r>
            <a:r>
              <a:rPr lang="en-US" sz="28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latin typeface="Phetsarath OT" pitchFamily="2" charset="0"/>
                <a:cs typeface="Phetsarath OT" pitchFamily="2" charset="0"/>
              </a:rPr>
              <a:t>ແມ່ນ</a:t>
            </a:r>
            <a:r>
              <a:rPr lang="en-US" sz="28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latin typeface="Phetsarath OT" pitchFamily="2" charset="0"/>
                <a:cs typeface="Phetsarath OT" pitchFamily="2" charset="0"/>
              </a:rPr>
              <a:t>ໃຫ້</a:t>
            </a:r>
            <a:r>
              <a:rPr lang="en-US" sz="28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latin typeface="Phetsarath OT" pitchFamily="2" charset="0"/>
                <a:cs typeface="Phetsarath OT" pitchFamily="2" charset="0"/>
              </a:rPr>
              <a:t>ເອົາ</a:t>
            </a:r>
            <a:r>
              <a:rPr lang="en-US" sz="28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latin typeface="Phetsarath OT" pitchFamily="2" charset="0"/>
                <a:cs typeface="Phetsarath OT" pitchFamily="2" charset="0"/>
              </a:rPr>
              <a:t>ຄ່າ</a:t>
            </a:r>
            <a:r>
              <a:rPr lang="en-US" sz="2800" dirty="0">
                <a:latin typeface="Phetsarath OT" pitchFamily="2" charset="0"/>
                <a:cs typeface="Phetsarath OT" pitchFamily="2" charset="0"/>
              </a:rPr>
              <a:t> H  ​</a:t>
            </a:r>
            <a:r>
              <a:rPr lang="lo-LA" sz="2800" dirty="0">
                <a:latin typeface="Phetsarath OT" pitchFamily="2" charset="0"/>
                <a:cs typeface="Phetsarath OT" pitchFamily="2" charset="0"/>
              </a:rPr>
              <a:t>ແລະ</a:t>
            </a:r>
            <a:r>
              <a:rPr lang="en-US" sz="2800" dirty="0">
                <a:latin typeface="Phetsarath OT" pitchFamily="2" charset="0"/>
                <a:cs typeface="Phetsarath OT" pitchFamily="2" charset="0"/>
              </a:rPr>
              <a:t>  L </a:t>
            </a:r>
            <a:r>
              <a:rPr lang="lo-LA" sz="2800" dirty="0">
                <a:latin typeface="Phetsarath OT" pitchFamily="2" charset="0"/>
                <a:cs typeface="Phetsarath OT" pitchFamily="2" charset="0"/>
              </a:rPr>
              <a:t>ຂອງ</a:t>
            </a:r>
            <a:r>
              <a:rPr lang="en-US" sz="28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latin typeface="Phetsarath OT" pitchFamily="2" charset="0"/>
                <a:cs typeface="Phetsarath OT" pitchFamily="2" charset="0"/>
              </a:rPr>
              <a:t>ຕົວ</a:t>
            </a:r>
            <a:r>
              <a:rPr lang="en-US" sz="28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latin typeface="Phetsarath OT" pitchFamily="2" charset="0"/>
                <a:cs typeface="Phetsarath OT" pitchFamily="2" charset="0"/>
              </a:rPr>
              <a:t>ເລືອກ</a:t>
            </a:r>
            <a:r>
              <a:rPr lang="en-US" sz="28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latin typeface="Phetsarath OT" pitchFamily="2" charset="0"/>
                <a:cs typeface="Phetsarath OT" pitchFamily="2" charset="0"/>
              </a:rPr>
              <a:t>ຖືກ</a:t>
            </a:r>
            <a:r>
              <a:rPr lang="en-US" sz="2800" dirty="0" smtClean="0">
                <a:latin typeface="Phetsarath OT" pitchFamily="2" charset="0"/>
                <a:cs typeface="Phetsarath OT" pitchFamily="2" charset="0"/>
              </a:rPr>
              <a:t>.</a:t>
            </a:r>
            <a:endParaRPr lang="lo-LA" sz="2800" dirty="0" smtClean="0">
              <a:latin typeface="Phetsarath OT" pitchFamily="2" charset="0"/>
              <a:cs typeface="Phetsarath OT" pitchFamily="2" charset="0"/>
            </a:endParaRPr>
          </a:p>
          <a:p>
            <a:pPr marL="0" indent="0">
              <a:buNone/>
            </a:pPr>
            <a:r>
              <a:rPr lang="lo-LA" sz="2800" dirty="0" smtClean="0">
                <a:latin typeface="Phetsarath OT" pitchFamily="2" charset="0"/>
                <a:cs typeface="Phetsarath OT" pitchFamily="2" charset="0"/>
              </a:rPr>
              <a:t>ຂໍ້</a:t>
            </a:r>
            <a:r>
              <a:rPr lang="en-US" sz="28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latin typeface="Phetsarath OT" pitchFamily="2" charset="0"/>
                <a:cs typeface="Phetsarath OT" pitchFamily="2" charset="0"/>
              </a:rPr>
              <a:t>ສອບ</a:t>
            </a:r>
            <a:r>
              <a:rPr lang="en-US" sz="28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latin typeface="Phetsarath OT" pitchFamily="2" charset="0"/>
                <a:cs typeface="Phetsarath OT" pitchFamily="2" charset="0"/>
              </a:rPr>
              <a:t>ທີ່</a:t>
            </a:r>
            <a:r>
              <a:rPr lang="en-US" sz="28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latin typeface="Phetsarath OT" pitchFamily="2" charset="0"/>
                <a:cs typeface="Phetsarath OT" pitchFamily="2" charset="0"/>
              </a:rPr>
              <a:t>ໃຊ້</a:t>
            </a:r>
            <a:r>
              <a:rPr lang="en-US" sz="28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latin typeface="Phetsarath OT" pitchFamily="2" charset="0"/>
                <a:cs typeface="Phetsarath OT" pitchFamily="2" charset="0"/>
              </a:rPr>
              <a:t>ໄດ້</a:t>
            </a:r>
            <a:r>
              <a:rPr lang="en-US" sz="28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latin typeface="Phetsarath OT" pitchFamily="2" charset="0"/>
                <a:cs typeface="Phetsarath OT" pitchFamily="2" charset="0"/>
              </a:rPr>
              <a:t>ຕ້ອງ</a:t>
            </a:r>
            <a:r>
              <a:rPr lang="en-US" sz="28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latin typeface="Phetsarath OT" pitchFamily="2" charset="0"/>
                <a:cs typeface="Phetsarath OT" pitchFamily="2" charset="0"/>
              </a:rPr>
              <a:t>ເບິ່ງ</a:t>
            </a:r>
            <a:r>
              <a:rPr lang="en-US" sz="28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latin typeface="Phetsarath OT" pitchFamily="2" charset="0"/>
                <a:cs typeface="Phetsarath OT" pitchFamily="2" charset="0"/>
              </a:rPr>
              <a:t>ຄ່າ</a:t>
            </a:r>
            <a:r>
              <a:rPr lang="en-US" sz="2800" dirty="0">
                <a:latin typeface="Phetsarath OT" pitchFamily="2" charset="0"/>
                <a:cs typeface="Phetsarath OT" pitchFamily="2" charset="0"/>
              </a:rPr>
              <a:t> P ​</a:t>
            </a:r>
            <a:r>
              <a:rPr lang="lo-LA" sz="2800" dirty="0">
                <a:latin typeface="Phetsarath OT" pitchFamily="2" charset="0"/>
                <a:cs typeface="Phetsarath OT" pitchFamily="2" charset="0"/>
              </a:rPr>
              <a:t>ແລະ</a:t>
            </a:r>
            <a:r>
              <a:rPr lang="en-US" sz="2800" dirty="0">
                <a:latin typeface="Phetsarath OT" pitchFamily="2" charset="0"/>
                <a:cs typeface="Phetsarath OT" pitchFamily="2" charset="0"/>
              </a:rPr>
              <a:t>  r  </a:t>
            </a:r>
            <a:r>
              <a:rPr lang="lo-LA" sz="2800" dirty="0">
                <a:latin typeface="Phetsarath OT" pitchFamily="2" charset="0"/>
                <a:cs typeface="Phetsarath OT" pitchFamily="2" charset="0"/>
              </a:rPr>
              <a:t>ຂອງ</a:t>
            </a:r>
            <a:r>
              <a:rPr lang="en-US" sz="28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latin typeface="Phetsarath OT" pitchFamily="2" charset="0"/>
                <a:cs typeface="Phetsarath OT" pitchFamily="2" charset="0"/>
              </a:rPr>
              <a:t>ຕົວ</a:t>
            </a:r>
            <a:r>
              <a:rPr lang="en-US" sz="28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latin typeface="Phetsarath OT" pitchFamily="2" charset="0"/>
                <a:cs typeface="Phetsarath OT" pitchFamily="2" charset="0"/>
              </a:rPr>
              <a:t>ຖືກ</a:t>
            </a:r>
            <a:r>
              <a:rPr lang="en-US" sz="28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latin typeface="Phetsarath OT" pitchFamily="2" charset="0"/>
                <a:cs typeface="Phetsarath OT" pitchFamily="2" charset="0"/>
              </a:rPr>
              <a:t>ຄື</a:t>
            </a:r>
            <a:r>
              <a:rPr lang="en-US" sz="2800" dirty="0">
                <a:latin typeface="Phetsarath OT" pitchFamily="2" charset="0"/>
                <a:cs typeface="Phetsarath OT" pitchFamily="2" charset="0"/>
              </a:rPr>
              <a:t> : P = 0,20 – 0,80 ​</a:t>
            </a:r>
            <a:r>
              <a:rPr lang="lo-LA" sz="2800" dirty="0">
                <a:latin typeface="Phetsarath OT" pitchFamily="2" charset="0"/>
                <a:cs typeface="Phetsarath OT" pitchFamily="2" charset="0"/>
              </a:rPr>
              <a:t>ແລະ</a:t>
            </a:r>
            <a:r>
              <a:rPr lang="en-US" sz="2800" dirty="0">
                <a:latin typeface="Phetsarath OT" pitchFamily="2" charset="0"/>
                <a:cs typeface="Phetsarath OT" pitchFamily="2" charset="0"/>
              </a:rPr>
              <a:t> r =0,20 </a:t>
            </a:r>
            <a:r>
              <a:rPr lang="lo-LA" sz="2800" dirty="0">
                <a:latin typeface="Phetsarath OT" pitchFamily="2" charset="0"/>
                <a:cs typeface="Phetsarath OT" pitchFamily="2" charset="0"/>
              </a:rPr>
              <a:t>ຂຶ້ນ</a:t>
            </a:r>
            <a:r>
              <a:rPr lang="en-US" sz="28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latin typeface="Phetsarath OT" pitchFamily="2" charset="0"/>
                <a:cs typeface="Phetsarath OT" pitchFamily="2" charset="0"/>
              </a:rPr>
              <a:t>ໄປ</a:t>
            </a:r>
            <a:endParaRPr lang="en-US" sz="2800" dirty="0">
              <a:latin typeface="Phetsarath OT" pitchFamily="2" charset="0"/>
              <a:cs typeface="Phetsarath O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21228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o-LA" dirty="0" smtClean="0">
                <a:latin typeface="Phetsarath OT" pitchFamily="2" charset="0"/>
                <a:cs typeface="Phetsarath OT" pitchFamily="2" charset="0"/>
              </a:rPr>
              <a:t>ຜົນທີ່ໄດ້ຮັບ</a:t>
            </a:r>
            <a:endParaRPr lang="en-US" dirty="0">
              <a:latin typeface="Phetsarath OT" pitchFamily="2" charset="0"/>
              <a:cs typeface="Phetsarath OT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lo-LA" dirty="0" smtClean="0">
                <a:latin typeface="Phetsarath OT" pitchFamily="2" charset="0"/>
                <a:cs typeface="Phetsarath OT" pitchFamily="2" charset="0"/>
              </a:rPr>
              <a:t>ເມື່ອຮຽນຈົບບົດນີ້ນັກສຶກສາສາມາດ:</a:t>
            </a:r>
          </a:p>
          <a:p>
            <a:pPr marL="0" lvl="0" indent="0">
              <a:buNone/>
            </a:pPr>
            <a:r>
              <a:rPr lang="lo-LA" smtClean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   - </a:t>
            </a:r>
            <a:r>
              <a:rPr lang="lo-LA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ວິເຄາະຂໍ້ສອບແຕ່ລະຂໍ້ຂອງຂໍ້ສອບແບບອີງເກນໄດ້</a:t>
            </a:r>
          </a:p>
          <a:p>
            <a:pPr marL="0" lvl="0" indent="0">
              <a:buNone/>
            </a:pPr>
            <a:r>
              <a:rPr lang="lo-LA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   - ວິເຄາະຂໍ້ສອບແຕ່ລະຂໍ້ຂອງຂໍ້ສອບແບບອີງກຸ່ມໄດ້</a:t>
            </a:r>
            <a:endParaRPr lang="en-US" dirty="0">
              <a:solidFill>
                <a:prstClr val="black"/>
              </a:solidFill>
              <a:latin typeface="Phetsarath OT" pitchFamily="2" charset="0"/>
              <a:cs typeface="Phetsarath OT" pitchFamily="2" charset="0"/>
            </a:endParaRPr>
          </a:p>
          <a:p>
            <a:pPr marL="0" indent="0">
              <a:buNone/>
            </a:pPr>
            <a:endParaRPr lang="lo-LA" dirty="0" smtClean="0">
              <a:latin typeface="Phetsarath OT" pitchFamily="2" charset="0"/>
              <a:cs typeface="Phetsarath OT" pitchFamily="2" charset="0"/>
            </a:endParaRPr>
          </a:p>
          <a:p>
            <a:pPr marL="0" indent="0">
              <a:buNone/>
            </a:pPr>
            <a:endParaRPr lang="en-US" dirty="0">
              <a:latin typeface="Phetsarath OT" pitchFamily="2" charset="0"/>
              <a:cs typeface="Phetsarath O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36597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o-LA" dirty="0" smtClean="0">
                <a:latin typeface="Phetsarath OT" pitchFamily="2" charset="0"/>
                <a:cs typeface="Phetsarath OT" pitchFamily="2" charset="0"/>
              </a:rPr>
              <a:t/>
            </a:r>
            <a:br>
              <a:rPr lang="lo-LA" dirty="0" smtClean="0">
                <a:latin typeface="Phetsarath OT" pitchFamily="2" charset="0"/>
                <a:cs typeface="Phetsarath OT" pitchFamily="2" charset="0"/>
              </a:rPr>
            </a:br>
            <a:endParaRPr lang="en-US" dirty="0">
              <a:latin typeface="Phetsarath OT" pitchFamily="2" charset="0"/>
              <a:cs typeface="Phetsarath OT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lo-LA" dirty="0" smtClean="0">
              <a:latin typeface="Phetsarath OT" pitchFamily="2" charset="0"/>
              <a:cs typeface="Phetsarath O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98579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Phetsarath OT" pitchFamily="2" charset="0"/>
              <a:cs typeface="Phetsarath OT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71600"/>
            <a:ext cx="8229600" cy="4525963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endParaRPr lang="en-US" sz="2400" dirty="0">
              <a:latin typeface="Phetsarath OT" pitchFamily="2" charset="0"/>
              <a:cs typeface="Phetsarath O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8946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Phetsarath OT" pitchFamily="2" charset="0"/>
              <a:cs typeface="Phetsarath OT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lo-LA" sz="2800" dirty="0" smtClean="0">
              <a:latin typeface="Phetsarath OT" pitchFamily="2" charset="0"/>
              <a:cs typeface="Phetsarath OT" pitchFamily="2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2203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Phetsarath OT" pitchFamily="2" charset="0"/>
              <a:cs typeface="Phetsarath OT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lo-LA" dirty="0" smtClean="0">
              <a:latin typeface="Phetsarath OT" pitchFamily="2" charset="0"/>
              <a:cs typeface="Phetsarath O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88418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lnSpc>
                <a:spcPct val="115000"/>
              </a:lnSpc>
              <a:spcBef>
                <a:spcPts val="0"/>
              </a:spcBef>
              <a:buNone/>
            </a:pPr>
            <a:endParaRPr lang="en-US" sz="2800" dirty="0">
              <a:ea typeface="MS Mincho"/>
              <a:cs typeface="Cordia New"/>
            </a:endParaRPr>
          </a:p>
          <a:p>
            <a:pPr marL="0" marR="0" indent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en-US" dirty="0">
                <a:latin typeface="Phetsarath OT"/>
                <a:ea typeface="Calibri"/>
                <a:cs typeface="Cordia New"/>
              </a:rPr>
              <a:t> </a:t>
            </a:r>
            <a:endParaRPr lang="en-US" sz="2800" dirty="0">
              <a:ea typeface="MS Mincho"/>
              <a:cs typeface="Cordia New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lo-LA" sz="3600" dirty="0">
                <a:ea typeface="Calibri"/>
                <a:cs typeface="Phetsarath OT"/>
              </a:rPr>
              <a:t>    </a:t>
            </a:r>
            <a:endParaRPr lang="en-US" sz="2800" dirty="0">
              <a:ea typeface="MS Mincho"/>
              <a:cs typeface="Cordia New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53054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4228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o-LA" dirty="0" smtClean="0">
                <a:latin typeface="Phetsarath OT" pitchFamily="2" charset="0"/>
                <a:cs typeface="Phetsarath OT" pitchFamily="2" charset="0"/>
              </a:rPr>
              <a:t>1. ການວິເຄາະຂໍ້ສອບແບບອີງເກນ</a:t>
            </a:r>
            <a:endParaRPr lang="en-US" dirty="0">
              <a:latin typeface="Phetsarath OT" pitchFamily="2" charset="0"/>
              <a:cs typeface="Phetsarath OT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lo-LA" dirty="0" smtClean="0">
              <a:latin typeface="Phetsarath OT" pitchFamily="2" charset="0"/>
              <a:cs typeface="Phetsarath OT" pitchFamily="2" charset="0"/>
            </a:endParaRPr>
          </a:p>
          <a:p>
            <a:pPr marL="0" indent="0">
              <a:buNone/>
            </a:pPr>
            <a:r>
              <a:rPr lang="lo-LA" dirty="0">
                <a:latin typeface="Phetsarath OT" pitchFamily="2" charset="0"/>
                <a:cs typeface="Phetsarath OT" pitchFamily="2" charset="0"/>
              </a:rPr>
              <a:t> </a:t>
            </a:r>
            <a:r>
              <a:rPr lang="lo-LA" dirty="0" smtClean="0">
                <a:latin typeface="Phetsarath OT" pitchFamily="2" charset="0"/>
                <a:cs typeface="Phetsarath OT" pitchFamily="2" charset="0"/>
              </a:rPr>
              <a:t> </a:t>
            </a:r>
            <a:r>
              <a:rPr lang="lo-LA" dirty="0" smtClean="0">
                <a:latin typeface="Phetsarath OT" pitchFamily="2" charset="0"/>
                <a:cs typeface="Phetsarath OT" pitchFamily="2" charset="0"/>
              </a:rPr>
              <a:t>ແບບ</a:t>
            </a:r>
            <a:r>
              <a:rPr lang="en-US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cs typeface="Phetsarath OT" pitchFamily="2" charset="0"/>
              </a:rPr>
              <a:t>ທົດ</a:t>
            </a:r>
            <a:r>
              <a:rPr lang="en-US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cs typeface="Phetsarath OT" pitchFamily="2" charset="0"/>
              </a:rPr>
              <a:t>ສອບ</a:t>
            </a:r>
            <a:r>
              <a:rPr lang="en-US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cs typeface="Phetsarath OT" pitchFamily="2" charset="0"/>
              </a:rPr>
              <a:t>ແບບ</a:t>
            </a:r>
            <a:r>
              <a:rPr lang="en-US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cs typeface="Phetsarath OT" pitchFamily="2" charset="0"/>
              </a:rPr>
              <a:t>ອີງ</a:t>
            </a:r>
            <a:r>
              <a:rPr lang="en-US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cs typeface="Phetsarath OT" pitchFamily="2" charset="0"/>
              </a:rPr>
              <a:t>ເກນ</a:t>
            </a:r>
            <a:r>
              <a:rPr lang="en-US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cs typeface="Phetsarath OT" pitchFamily="2" charset="0"/>
              </a:rPr>
              <a:t>ແມ່ນ</a:t>
            </a:r>
            <a:r>
              <a:rPr lang="en-US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cs typeface="Phetsarath OT" pitchFamily="2" charset="0"/>
              </a:rPr>
              <a:t>ມີ</a:t>
            </a:r>
            <a:r>
              <a:rPr lang="en-US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cs typeface="Phetsarath OT" pitchFamily="2" charset="0"/>
              </a:rPr>
              <a:t>ຈຸດປະສົງ</a:t>
            </a:r>
            <a:r>
              <a:rPr lang="en-US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cs typeface="Phetsarath OT" pitchFamily="2" charset="0"/>
              </a:rPr>
              <a:t>ເພື່ອ</a:t>
            </a:r>
            <a:r>
              <a:rPr lang="en-US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cs typeface="Phetsarath OT" pitchFamily="2" charset="0"/>
              </a:rPr>
              <a:t>ຮັບ</a:t>
            </a:r>
            <a:r>
              <a:rPr lang="en-US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cs typeface="Phetsarath OT" pitchFamily="2" charset="0"/>
              </a:rPr>
              <a:t>ຮູ້</a:t>
            </a:r>
            <a:r>
              <a:rPr lang="en-US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cs typeface="Phetsarath OT" pitchFamily="2" charset="0"/>
              </a:rPr>
              <a:t>ວ່າ</a:t>
            </a:r>
            <a:r>
              <a:rPr lang="en-US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cs typeface="Phetsarath OT" pitchFamily="2" charset="0"/>
              </a:rPr>
              <a:t>ຫຼັງ</a:t>
            </a:r>
            <a:r>
              <a:rPr lang="en-US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cs typeface="Phetsarath OT" pitchFamily="2" charset="0"/>
              </a:rPr>
              <a:t>ຈາກ</a:t>
            </a:r>
            <a:r>
              <a:rPr lang="en-US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cs typeface="Phetsarath OT" pitchFamily="2" charset="0"/>
              </a:rPr>
              <a:t>ທີ່</a:t>
            </a:r>
            <a:r>
              <a:rPr lang="en-US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cs typeface="Phetsarath OT" pitchFamily="2" charset="0"/>
              </a:rPr>
              <a:t>ມີ</a:t>
            </a:r>
            <a:r>
              <a:rPr lang="en-US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cs typeface="Phetsarath OT" pitchFamily="2" charset="0"/>
              </a:rPr>
              <a:t>ການ</a:t>
            </a:r>
            <a:r>
              <a:rPr lang="en-US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cs typeface="Phetsarath OT" pitchFamily="2" charset="0"/>
              </a:rPr>
              <a:t>ຮຽນ</a:t>
            </a:r>
            <a:r>
              <a:rPr lang="en-US" dirty="0">
                <a:latin typeface="Phetsarath OT" pitchFamily="2" charset="0"/>
                <a:cs typeface="Phetsarath OT" pitchFamily="2" charset="0"/>
              </a:rPr>
              <a:t>-</a:t>
            </a:r>
            <a:r>
              <a:rPr lang="lo-LA" dirty="0">
                <a:latin typeface="Phetsarath OT" pitchFamily="2" charset="0"/>
                <a:cs typeface="Phetsarath OT" pitchFamily="2" charset="0"/>
              </a:rPr>
              <a:t>ການ</a:t>
            </a:r>
            <a:r>
              <a:rPr lang="en-US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cs typeface="Phetsarath OT" pitchFamily="2" charset="0"/>
              </a:rPr>
              <a:t>ສອນ</a:t>
            </a:r>
            <a:r>
              <a:rPr lang="en-US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cs typeface="Phetsarath OT" pitchFamily="2" charset="0"/>
              </a:rPr>
              <a:t>ແລ້ວ</a:t>
            </a:r>
            <a:r>
              <a:rPr lang="en-US" dirty="0" smtClean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dirty="0" smtClean="0">
                <a:latin typeface="Phetsarath OT" pitchFamily="2" charset="0"/>
                <a:cs typeface="Phetsarath OT" pitchFamily="2" charset="0"/>
              </a:rPr>
              <a:t> ຜູ່</a:t>
            </a:r>
            <a:r>
              <a:rPr lang="en-US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cs typeface="Phetsarath OT" pitchFamily="2" charset="0"/>
              </a:rPr>
              <a:t>ຮຽນມີ</a:t>
            </a:r>
            <a:r>
              <a:rPr lang="en-US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cs typeface="Phetsarath OT" pitchFamily="2" charset="0"/>
              </a:rPr>
              <a:t>ການ</a:t>
            </a:r>
            <a:r>
              <a:rPr lang="en-US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cs typeface="Phetsarath OT" pitchFamily="2" charset="0"/>
              </a:rPr>
              <a:t>ປ່ຽນ</a:t>
            </a:r>
            <a:r>
              <a:rPr lang="en-US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cs typeface="Phetsarath OT" pitchFamily="2" charset="0"/>
              </a:rPr>
              <a:t>ແປງ ຫຼື ບໍ່</a:t>
            </a:r>
            <a:r>
              <a:rPr lang="en-US" dirty="0">
                <a:latin typeface="Phetsarath OT" pitchFamily="2" charset="0"/>
                <a:cs typeface="Phetsarath OT" pitchFamily="2" charset="0"/>
              </a:rPr>
              <a:t>, ​</a:t>
            </a:r>
            <a:r>
              <a:rPr lang="lo-LA" dirty="0">
                <a:latin typeface="Phetsarath OT" pitchFamily="2" charset="0"/>
                <a:cs typeface="Phetsarath OT" pitchFamily="2" charset="0"/>
              </a:rPr>
              <a:t>ເປັນ</a:t>
            </a:r>
            <a:r>
              <a:rPr lang="en-US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cs typeface="Phetsarath OT" pitchFamily="2" charset="0"/>
              </a:rPr>
              <a:t>ແນວ</a:t>
            </a:r>
            <a:r>
              <a:rPr lang="en-US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cs typeface="Phetsarath OT" pitchFamily="2" charset="0"/>
              </a:rPr>
              <a:t>ໃດ</a:t>
            </a:r>
            <a:r>
              <a:rPr lang="en-US" dirty="0">
                <a:latin typeface="Phetsarath OT" pitchFamily="2" charset="0"/>
                <a:cs typeface="Phetsarath OT" pitchFamily="2" charset="0"/>
              </a:rPr>
              <a:t>, </a:t>
            </a:r>
            <a:r>
              <a:rPr lang="lo-LA" dirty="0">
                <a:latin typeface="Phetsarath OT" pitchFamily="2" charset="0"/>
                <a:cs typeface="Phetsarath OT" pitchFamily="2" charset="0"/>
              </a:rPr>
              <a:t>ດີ</a:t>
            </a:r>
            <a:r>
              <a:rPr lang="en-US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cs typeface="Phetsarath OT" pitchFamily="2" charset="0"/>
              </a:rPr>
              <a:t>ຂຶ້ນ</a:t>
            </a:r>
            <a:r>
              <a:rPr lang="en-US" dirty="0">
                <a:latin typeface="Phetsarath OT" pitchFamily="2" charset="0"/>
                <a:cs typeface="Phetsarath OT" pitchFamily="2" charset="0"/>
              </a:rPr>
              <a:t>, </a:t>
            </a:r>
            <a:r>
              <a:rPr lang="lo-LA" dirty="0">
                <a:latin typeface="Phetsarath OT" pitchFamily="2" charset="0"/>
                <a:cs typeface="Phetsarath OT" pitchFamily="2" charset="0"/>
              </a:rPr>
              <a:t>ຫຼື ຄື</a:t>
            </a:r>
            <a:r>
              <a:rPr lang="en-US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cs typeface="Phetsarath OT" pitchFamily="2" charset="0"/>
              </a:rPr>
              <a:t>ເກົ່າ ຫຼື ຂີ້ຮ້າຍ</a:t>
            </a:r>
            <a:r>
              <a:rPr lang="en-US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dirty="0" smtClean="0">
                <a:latin typeface="Phetsarath OT" pitchFamily="2" charset="0"/>
                <a:cs typeface="Phetsarath OT" pitchFamily="2" charset="0"/>
              </a:rPr>
              <a:t>ລົງ.</a:t>
            </a:r>
            <a:endParaRPr lang="lo-LA" dirty="0" smtClean="0">
              <a:latin typeface="Phetsarath OT" pitchFamily="2" charset="0"/>
              <a:cs typeface="Phetsarath OT" pitchFamily="2" charset="0"/>
            </a:endParaRPr>
          </a:p>
          <a:p>
            <a:pPr marL="0" indent="0">
              <a:buNone/>
            </a:pPr>
            <a:r>
              <a:rPr lang="lo-LA" dirty="0">
                <a:latin typeface="Phetsarath OT" pitchFamily="2" charset="0"/>
                <a:cs typeface="Phetsarath OT" pitchFamily="2" charset="0"/>
              </a:rPr>
              <a:t> </a:t>
            </a:r>
            <a:r>
              <a:rPr lang="lo-LA" dirty="0" smtClean="0">
                <a:latin typeface="Phetsarath OT" pitchFamily="2" charset="0"/>
                <a:cs typeface="Phetsarath OT" pitchFamily="2" charset="0"/>
              </a:rPr>
              <a:t> </a:t>
            </a:r>
            <a:endParaRPr lang="en-US" dirty="0">
              <a:latin typeface="Phetsarath OT" pitchFamily="2" charset="0"/>
              <a:cs typeface="Phetsarath OT" pitchFamily="2" charset="0"/>
            </a:endParaRPr>
          </a:p>
          <a:p>
            <a:pPr marL="0" indent="0">
              <a:buNone/>
            </a:pPr>
            <a:r>
              <a:rPr lang="en-US" dirty="0">
                <a:latin typeface="Phetsarath OT" pitchFamily="2" charset="0"/>
                <a:cs typeface="Phetsarath OT" pitchFamily="2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5848357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r>
              <a:rPr lang="lo-LA" sz="3600" dirty="0" smtClean="0">
                <a:latin typeface="Phetsarath OT" pitchFamily="2" charset="0"/>
                <a:cs typeface="Phetsarath OT" pitchFamily="2" charset="0"/>
              </a:rPr>
              <a:t>ຂັ້ນຕອນໃນການວິເຄາະແບບທົດສອບແບບອີງເກນ</a:t>
            </a:r>
            <a:endParaRPr lang="en-US" sz="3600" dirty="0">
              <a:latin typeface="Phetsarath OT" pitchFamily="2" charset="0"/>
              <a:cs typeface="Phetsarath OT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Autofit/>
          </a:bodyPr>
          <a:lstStyle/>
          <a:p>
            <a:pPr marL="457200" lvl="0" indent="-457200">
              <a:buAutoNum type="arabicPeriod"/>
            </a:pPr>
            <a:r>
              <a:rPr lang="lo-LA" sz="2800" dirty="0" smtClean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ສອບ</a:t>
            </a:r>
            <a:r>
              <a:rPr lang="en-US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ກ່ອນ</a:t>
            </a:r>
            <a:r>
              <a:rPr lang="en-US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ມີ</a:t>
            </a:r>
            <a:r>
              <a:rPr lang="en-US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ການ</a:t>
            </a:r>
            <a:r>
              <a:rPr lang="en-US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ຮຽນ</a:t>
            </a:r>
            <a:r>
              <a:rPr lang="en-US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ການ</a:t>
            </a:r>
            <a:r>
              <a:rPr lang="en-US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ສອນ</a:t>
            </a:r>
            <a:r>
              <a:rPr lang="en-US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 ( pretest ) ​</a:t>
            </a:r>
            <a:r>
              <a:rPr lang="lo-LA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ໂດຍ</a:t>
            </a:r>
            <a:r>
              <a:rPr lang="en-US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ສອບ</a:t>
            </a:r>
            <a:r>
              <a:rPr lang="en-US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ຕາມ</a:t>
            </a:r>
            <a:r>
              <a:rPr lang="en-US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ຈຸດປະສົງ</a:t>
            </a:r>
            <a:r>
              <a:rPr lang="en-US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ຂອງ</a:t>
            </a:r>
            <a:r>
              <a:rPr lang="en-US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ບົດ</a:t>
            </a:r>
            <a:r>
              <a:rPr lang="en-US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ທີ່</a:t>
            </a:r>
            <a:r>
              <a:rPr lang="en-US" sz="2800" dirty="0" smtClean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 smtClean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ເນັ້ນ</a:t>
            </a:r>
            <a:r>
              <a:rPr lang="en-US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ດ້ານ</a:t>
            </a:r>
            <a:r>
              <a:rPr lang="en-US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ພຶດຕິ</a:t>
            </a:r>
            <a:r>
              <a:rPr lang="en-US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ກຳ</a:t>
            </a:r>
            <a:r>
              <a:rPr lang="en-US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ທຸກ</a:t>
            </a:r>
            <a:r>
              <a:rPr lang="en-US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ຂໍ້</a:t>
            </a:r>
            <a:r>
              <a:rPr lang="en-US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.</a:t>
            </a:r>
          </a:p>
          <a:p>
            <a:pPr marL="0" lvl="0" indent="0">
              <a:buNone/>
            </a:pPr>
            <a:r>
              <a:rPr lang="lo-LA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2. ສອບ</a:t>
            </a:r>
            <a:r>
              <a:rPr lang="en-US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ຫຼັງ</a:t>
            </a:r>
            <a:r>
              <a:rPr lang="en-US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ມີ</a:t>
            </a:r>
            <a:r>
              <a:rPr lang="en-US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ການ</a:t>
            </a:r>
            <a:r>
              <a:rPr lang="en-US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ຮຽນ</a:t>
            </a:r>
            <a:r>
              <a:rPr lang="en-US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ການ</a:t>
            </a:r>
            <a:r>
              <a:rPr lang="en-US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ສອນ</a:t>
            </a:r>
            <a:r>
              <a:rPr lang="en-US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ແລ້ວ </a:t>
            </a:r>
            <a:r>
              <a:rPr lang="en-US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 ( Post test) ​</a:t>
            </a:r>
            <a:r>
              <a:rPr lang="lo-LA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ໂດຍ</a:t>
            </a:r>
            <a:r>
              <a:rPr lang="en-US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ໃຊ້</a:t>
            </a:r>
            <a:r>
              <a:rPr lang="en-US" sz="2800" dirty="0" smtClean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​</a:t>
            </a:r>
            <a:endParaRPr lang="lo-LA" sz="2800" dirty="0" smtClean="0">
              <a:solidFill>
                <a:prstClr val="black"/>
              </a:solidFill>
              <a:latin typeface="Phetsarath OT" pitchFamily="2" charset="0"/>
              <a:cs typeface="Phetsarath OT" pitchFamily="2" charset="0"/>
            </a:endParaRPr>
          </a:p>
          <a:p>
            <a:pPr marL="0" lvl="0" indent="0">
              <a:buNone/>
            </a:pPr>
            <a:r>
              <a:rPr lang="lo-LA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 </a:t>
            </a:r>
            <a:r>
              <a:rPr lang="lo-LA" sz="2800" dirty="0" smtClean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   ແບບ</a:t>
            </a:r>
            <a:r>
              <a:rPr lang="en-US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ທົດ</a:t>
            </a:r>
            <a:r>
              <a:rPr lang="en-US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ສອບ</a:t>
            </a:r>
            <a:r>
              <a:rPr lang="en-US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ຊຸດ</a:t>
            </a:r>
            <a:r>
              <a:rPr lang="en-US" sz="2800" dirty="0" smtClean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 smtClean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ດຽວ</a:t>
            </a:r>
            <a:r>
              <a:rPr lang="en-US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ກັນ</a:t>
            </a:r>
            <a:r>
              <a:rPr lang="en-US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ກັບ</a:t>
            </a:r>
            <a:r>
              <a:rPr lang="en-US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ແບບ</a:t>
            </a:r>
            <a:r>
              <a:rPr lang="en-US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ທົດ</a:t>
            </a:r>
            <a:r>
              <a:rPr lang="en-US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ສອບ</a:t>
            </a:r>
            <a:r>
              <a:rPr lang="en-US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ກ່ອນ</a:t>
            </a:r>
            <a:r>
              <a:rPr lang="en-US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ມີ</a:t>
            </a:r>
            <a:r>
              <a:rPr lang="en-US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ການ</a:t>
            </a:r>
            <a:r>
              <a:rPr lang="en-US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ຮຽນ</a:t>
            </a:r>
            <a:r>
              <a:rPr lang="en-US" sz="2800" dirty="0" smtClean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​</a:t>
            </a:r>
            <a:endParaRPr lang="lo-LA" sz="2800" dirty="0" smtClean="0">
              <a:solidFill>
                <a:prstClr val="black"/>
              </a:solidFill>
              <a:latin typeface="Phetsarath OT" pitchFamily="2" charset="0"/>
              <a:cs typeface="Phetsarath OT" pitchFamily="2" charset="0"/>
            </a:endParaRPr>
          </a:p>
          <a:p>
            <a:pPr marL="0" lvl="0" indent="0">
              <a:buNone/>
            </a:pPr>
            <a:r>
              <a:rPr lang="lo-LA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 </a:t>
            </a:r>
            <a:r>
              <a:rPr lang="lo-LA" sz="2800" dirty="0" smtClean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   ການ</a:t>
            </a:r>
            <a:r>
              <a:rPr lang="en-US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ສອນ</a:t>
            </a:r>
            <a:r>
              <a:rPr lang="en-US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.</a:t>
            </a:r>
          </a:p>
          <a:p>
            <a:pPr marL="0" lvl="0" indent="0">
              <a:buNone/>
            </a:pPr>
            <a:r>
              <a:rPr lang="lo-LA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3. ນຳ</a:t>
            </a:r>
            <a:r>
              <a:rPr lang="en-US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ເອົາ</a:t>
            </a:r>
            <a:r>
              <a:rPr lang="en-US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ຜົນ</a:t>
            </a:r>
            <a:r>
              <a:rPr lang="en-US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ການ</a:t>
            </a:r>
            <a:r>
              <a:rPr lang="en-US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ສອບ</a:t>
            </a:r>
            <a:r>
              <a:rPr lang="en-US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ທັງ</a:t>
            </a:r>
            <a:r>
              <a:rPr lang="en-US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ສອງ</a:t>
            </a:r>
            <a:r>
              <a:rPr lang="en-US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ຄັ້ງ</a:t>
            </a:r>
            <a:r>
              <a:rPr lang="en-US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ມາ</a:t>
            </a:r>
            <a:r>
              <a:rPr lang="en-US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ປຽບທຽບ</a:t>
            </a:r>
            <a:r>
              <a:rPr lang="en-US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ກັນ</a:t>
            </a:r>
            <a:r>
              <a:rPr lang="en-US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ເພື່ອ</a:t>
            </a:r>
            <a:r>
              <a:rPr lang="en-US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ເບິ່ງ</a:t>
            </a:r>
            <a:r>
              <a:rPr lang="en-US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ວ່າ</a:t>
            </a:r>
            <a:r>
              <a:rPr lang="en-US" sz="2800" dirty="0" smtClean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​</a:t>
            </a:r>
            <a:endParaRPr lang="lo-LA" sz="2800" dirty="0" smtClean="0">
              <a:solidFill>
                <a:prstClr val="black"/>
              </a:solidFill>
              <a:latin typeface="Phetsarath OT" pitchFamily="2" charset="0"/>
              <a:cs typeface="Phetsarath OT" pitchFamily="2" charset="0"/>
            </a:endParaRPr>
          </a:p>
          <a:p>
            <a:pPr marL="0" lvl="0" indent="0">
              <a:buNone/>
            </a:pPr>
            <a:r>
              <a:rPr lang="lo-LA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 </a:t>
            </a:r>
            <a:r>
              <a:rPr lang="lo-LA" sz="2800" dirty="0" smtClean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   ນັກຮຽນ</a:t>
            </a:r>
            <a:r>
              <a:rPr lang="en-US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ມີ</a:t>
            </a:r>
            <a:r>
              <a:rPr lang="en-US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ຄວາມ</a:t>
            </a:r>
            <a:r>
              <a:rPr lang="en-US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ຮູ້</a:t>
            </a:r>
            <a:r>
              <a:rPr lang="en-US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 smtClean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ເພີ່ມຂຶ້ນ</a:t>
            </a:r>
            <a:r>
              <a:rPr lang="en-US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ພຽງ</a:t>
            </a:r>
            <a:r>
              <a:rPr lang="en-US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ໃດ</a:t>
            </a:r>
            <a:r>
              <a:rPr lang="en-US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ໂດຍ</a:t>
            </a:r>
            <a:r>
              <a:rPr lang="en-US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ນຳ</a:t>
            </a:r>
            <a:r>
              <a:rPr lang="en-US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ເອົາ</a:t>
            </a:r>
            <a:r>
              <a:rPr lang="en-US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ຂໍ້</a:t>
            </a:r>
            <a:r>
              <a:rPr lang="en-US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ມູນ</a:t>
            </a:r>
            <a:r>
              <a:rPr lang="en-US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ມາ</a:t>
            </a:r>
            <a:r>
              <a:rPr lang="en-US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ຄຳນວນ</a:t>
            </a:r>
            <a:r>
              <a:rPr lang="en-US" sz="2800" dirty="0" smtClean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​</a:t>
            </a:r>
            <a:endParaRPr lang="lo-LA" sz="2800" dirty="0" smtClean="0">
              <a:solidFill>
                <a:prstClr val="black"/>
              </a:solidFill>
              <a:latin typeface="Phetsarath OT" pitchFamily="2" charset="0"/>
              <a:cs typeface="Phetsarath OT" pitchFamily="2" charset="0"/>
            </a:endParaRPr>
          </a:p>
          <a:p>
            <a:pPr marL="0" lvl="0" indent="0">
              <a:buNone/>
            </a:pPr>
            <a:r>
              <a:rPr lang="lo-LA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 </a:t>
            </a:r>
            <a:r>
              <a:rPr lang="lo-LA" sz="2800" dirty="0" smtClean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   ຫາ</a:t>
            </a:r>
            <a:r>
              <a:rPr lang="en-US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ຄ່າ</a:t>
            </a:r>
            <a:r>
              <a:rPr lang="en-US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ດັດ</a:t>
            </a:r>
            <a:r>
              <a:rPr lang="en-US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ສະ</a:t>
            </a:r>
            <a:r>
              <a:rPr lang="en-US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ນີຄວາມ</a:t>
            </a:r>
            <a:r>
              <a:rPr lang="en-US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ໄວ</a:t>
            </a:r>
            <a:r>
              <a:rPr lang="en-US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ຂອງ</a:t>
            </a:r>
            <a:r>
              <a:rPr lang="en-US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ຂໍ້</a:t>
            </a:r>
            <a:r>
              <a:rPr lang="en-US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 smtClean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ສອບ</a:t>
            </a:r>
            <a:r>
              <a:rPr lang="en-US" sz="2800" dirty="0" smtClean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( </a:t>
            </a:r>
            <a:r>
              <a:rPr lang="en-US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sensitivity to </a:t>
            </a:r>
            <a:endParaRPr lang="lo-LA" sz="2800" dirty="0" smtClean="0">
              <a:solidFill>
                <a:prstClr val="black"/>
              </a:solidFill>
              <a:latin typeface="Phetsarath OT" pitchFamily="2" charset="0"/>
              <a:cs typeface="Phetsarath OT" pitchFamily="2" charset="0"/>
            </a:endParaRPr>
          </a:p>
          <a:p>
            <a:pPr marL="0" lvl="0" indent="0">
              <a:buNone/>
            </a:pPr>
            <a:r>
              <a:rPr lang="lo-LA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 </a:t>
            </a:r>
            <a:r>
              <a:rPr lang="lo-LA" sz="2800" dirty="0" smtClean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   </a:t>
            </a:r>
            <a:r>
              <a:rPr lang="en-US" sz="2800" dirty="0" smtClean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instructional </a:t>
            </a:r>
            <a:r>
              <a:rPr lang="en-US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effect ) “ s “ ​</a:t>
            </a:r>
            <a:r>
              <a:rPr lang="lo-LA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ໂດຍ</a:t>
            </a:r>
            <a:r>
              <a:rPr lang="en-US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ໃຊ້</a:t>
            </a:r>
            <a:r>
              <a:rPr lang="en-US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ສູດ</a:t>
            </a:r>
            <a:r>
              <a:rPr lang="en-US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ດັ່ງ</a:t>
            </a:r>
            <a:r>
              <a:rPr lang="en-US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ນີ້</a:t>
            </a:r>
            <a:r>
              <a:rPr lang="en-US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 :</a:t>
            </a:r>
          </a:p>
          <a:p>
            <a:pPr marL="0" lvl="0" indent="0">
              <a:buNone/>
            </a:pPr>
            <a:r>
              <a:rPr lang="en-US" sz="28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9758333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o-LA" sz="36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ຂັ້ນຕອນໃນການວິເຄາະແບບທົດສອບແບບອີງເກນ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cs typeface="Phetsarath OT" pitchFamily="2" charset="0"/>
              </a:rPr>
              <a:t>ເຊິ່ງ</a:t>
            </a:r>
            <a:r>
              <a:rPr lang="en-US" dirty="0">
                <a:latin typeface="Phetsarath OT" pitchFamily="2" charset="0"/>
                <a:cs typeface="Phetsarath OT" pitchFamily="2" charset="0"/>
              </a:rPr>
              <a:t> S ​</a:t>
            </a:r>
            <a:r>
              <a:rPr lang="lo-LA" dirty="0">
                <a:latin typeface="Phetsarath OT" pitchFamily="2" charset="0"/>
                <a:cs typeface="Phetsarath OT" pitchFamily="2" charset="0"/>
              </a:rPr>
              <a:t>ແມ່ນ</a:t>
            </a:r>
            <a:r>
              <a:rPr lang="en-US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cs typeface="Phetsarath OT" pitchFamily="2" charset="0"/>
              </a:rPr>
              <a:t>ດັດ</a:t>
            </a:r>
            <a:r>
              <a:rPr lang="en-US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cs typeface="Phetsarath OT" pitchFamily="2" charset="0"/>
              </a:rPr>
              <a:t>ສະ</a:t>
            </a:r>
            <a:r>
              <a:rPr lang="en-US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cs typeface="Phetsarath OT" pitchFamily="2" charset="0"/>
              </a:rPr>
              <a:t>ນີຄວາມ</a:t>
            </a:r>
            <a:r>
              <a:rPr lang="en-US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cs typeface="Phetsarath OT" pitchFamily="2" charset="0"/>
              </a:rPr>
              <a:t>ໄວ</a:t>
            </a:r>
            <a:r>
              <a:rPr lang="en-US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cs typeface="Phetsarath OT" pitchFamily="2" charset="0"/>
              </a:rPr>
              <a:t>ຂອງ</a:t>
            </a:r>
            <a:r>
              <a:rPr lang="en-US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cs typeface="Phetsarath OT" pitchFamily="2" charset="0"/>
              </a:rPr>
              <a:t>ຂໍ້</a:t>
            </a:r>
            <a:r>
              <a:rPr lang="en-US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cs typeface="Phetsarath OT" pitchFamily="2" charset="0"/>
              </a:rPr>
              <a:t>ສອບ</a:t>
            </a:r>
            <a:endParaRPr lang="en-US" dirty="0">
              <a:latin typeface="Phetsarath OT" pitchFamily="2" charset="0"/>
              <a:cs typeface="Phetsarath OT" pitchFamily="2" charset="0"/>
            </a:endParaRPr>
          </a:p>
          <a:p>
            <a:pPr marL="0" indent="0">
              <a:buNone/>
            </a:pPr>
            <a:r>
              <a:rPr lang="en-US" dirty="0">
                <a:latin typeface="Phetsarath OT" pitchFamily="2" charset="0"/>
                <a:cs typeface="Phetsarath OT" pitchFamily="2" charset="0"/>
              </a:rPr>
              <a:t>     </a:t>
            </a:r>
            <a:r>
              <a:rPr lang="en-US" dirty="0" smtClean="0">
                <a:latin typeface="Phetsarath OT" pitchFamily="2" charset="0"/>
                <a:cs typeface="Phetsarath OT" pitchFamily="2" charset="0"/>
              </a:rPr>
              <a:t>  </a:t>
            </a:r>
            <a:r>
              <a:rPr lang="en-US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cs typeface="Phetsarath OT" pitchFamily="2" charset="0"/>
              </a:rPr>
              <a:t>ແມ່ນ</a:t>
            </a:r>
            <a:r>
              <a:rPr lang="en-US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cs typeface="Phetsarath OT" pitchFamily="2" charset="0"/>
              </a:rPr>
              <a:t>ຈຳນວນ</a:t>
            </a:r>
            <a:r>
              <a:rPr lang="en-US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cs typeface="Phetsarath OT" pitchFamily="2" charset="0"/>
              </a:rPr>
              <a:t>ນັກຮຽນ</a:t>
            </a:r>
            <a:r>
              <a:rPr lang="en-US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cs typeface="Phetsarath OT" pitchFamily="2" charset="0"/>
              </a:rPr>
              <a:t>ທີ່</a:t>
            </a:r>
            <a:r>
              <a:rPr lang="en-US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cs typeface="Phetsarath OT" pitchFamily="2" charset="0"/>
              </a:rPr>
              <a:t>ເຮັດ</a:t>
            </a:r>
            <a:r>
              <a:rPr lang="en-US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cs typeface="Phetsarath OT" pitchFamily="2" charset="0"/>
              </a:rPr>
              <a:t>ຂໍ້</a:t>
            </a:r>
            <a:r>
              <a:rPr lang="en-US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cs typeface="Phetsarath OT" pitchFamily="2" charset="0"/>
              </a:rPr>
              <a:t>ສອບ</a:t>
            </a:r>
            <a:r>
              <a:rPr lang="en-US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cs typeface="Phetsarath OT" pitchFamily="2" charset="0"/>
              </a:rPr>
              <a:t>ຂໍ້</a:t>
            </a:r>
            <a:r>
              <a:rPr lang="en-US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cs typeface="Phetsarath OT" pitchFamily="2" charset="0"/>
              </a:rPr>
              <a:t>ນັ້ນ</a:t>
            </a:r>
            <a:r>
              <a:rPr lang="en-US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cs typeface="Phetsarath OT" pitchFamily="2" charset="0"/>
              </a:rPr>
              <a:t>ຖືກ</a:t>
            </a:r>
            <a:r>
              <a:rPr lang="en-US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cs typeface="Phetsarath OT" pitchFamily="2" charset="0"/>
              </a:rPr>
              <a:t>ຫຼັງ</a:t>
            </a:r>
            <a:r>
              <a:rPr lang="en-US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cs typeface="Phetsarath OT" pitchFamily="2" charset="0"/>
              </a:rPr>
              <a:t>ການ</a:t>
            </a:r>
            <a:r>
              <a:rPr lang="en-US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dirty="0" smtClean="0">
                <a:latin typeface="Phetsarath OT" pitchFamily="2" charset="0"/>
                <a:cs typeface="Phetsarath OT" pitchFamily="2" charset="0"/>
              </a:rPr>
              <a:t>ຮຽນການ</a:t>
            </a:r>
            <a:r>
              <a:rPr lang="en-US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cs typeface="Phetsarath OT" pitchFamily="2" charset="0"/>
              </a:rPr>
              <a:t>ສອນ</a:t>
            </a:r>
            <a:endParaRPr lang="en-US" dirty="0">
              <a:latin typeface="Phetsarath OT" pitchFamily="2" charset="0"/>
              <a:cs typeface="Phetsarath OT" pitchFamily="2" charset="0"/>
            </a:endParaRPr>
          </a:p>
          <a:p>
            <a:pPr marL="0" indent="0">
              <a:buNone/>
            </a:pPr>
            <a:r>
              <a:rPr lang="en-US" dirty="0">
                <a:latin typeface="Phetsarath OT" pitchFamily="2" charset="0"/>
                <a:cs typeface="Phetsarath OT" pitchFamily="2" charset="0"/>
              </a:rPr>
              <a:t>        ​</a:t>
            </a:r>
            <a:r>
              <a:rPr lang="lo-LA" dirty="0">
                <a:latin typeface="Phetsarath OT" pitchFamily="2" charset="0"/>
                <a:cs typeface="Phetsarath OT" pitchFamily="2" charset="0"/>
              </a:rPr>
              <a:t>ແມ່ນ</a:t>
            </a:r>
            <a:r>
              <a:rPr lang="en-US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cs typeface="Phetsarath OT" pitchFamily="2" charset="0"/>
              </a:rPr>
              <a:t>ຈຳນວນ</a:t>
            </a:r>
            <a:r>
              <a:rPr lang="en-US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cs typeface="Phetsarath OT" pitchFamily="2" charset="0"/>
              </a:rPr>
              <a:t>ນັກຮຽນ</a:t>
            </a:r>
            <a:r>
              <a:rPr lang="en-US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cs typeface="Phetsarath OT" pitchFamily="2" charset="0"/>
              </a:rPr>
              <a:t>ທີ່</a:t>
            </a:r>
            <a:r>
              <a:rPr lang="en-US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cs typeface="Phetsarath OT" pitchFamily="2" charset="0"/>
              </a:rPr>
              <a:t>ເຮັດ</a:t>
            </a:r>
            <a:r>
              <a:rPr lang="en-US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cs typeface="Phetsarath OT" pitchFamily="2" charset="0"/>
              </a:rPr>
              <a:t>ຂໍ້</a:t>
            </a:r>
            <a:r>
              <a:rPr lang="en-US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cs typeface="Phetsarath OT" pitchFamily="2" charset="0"/>
              </a:rPr>
              <a:t>ສອບ</a:t>
            </a:r>
            <a:r>
              <a:rPr lang="en-US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cs typeface="Phetsarath OT" pitchFamily="2" charset="0"/>
              </a:rPr>
              <a:t>ຂໍ້</a:t>
            </a:r>
            <a:r>
              <a:rPr lang="en-US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cs typeface="Phetsarath OT" pitchFamily="2" charset="0"/>
              </a:rPr>
              <a:t>ນັ້ນ</a:t>
            </a:r>
            <a:r>
              <a:rPr lang="en-US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cs typeface="Phetsarath OT" pitchFamily="2" charset="0"/>
              </a:rPr>
              <a:t>ຖືກ</a:t>
            </a:r>
            <a:r>
              <a:rPr lang="en-US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cs typeface="Phetsarath OT" pitchFamily="2" charset="0"/>
              </a:rPr>
              <a:t>ກ່ອນ</a:t>
            </a:r>
            <a:r>
              <a:rPr lang="en-US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cs typeface="Phetsarath OT" pitchFamily="2" charset="0"/>
              </a:rPr>
              <a:t>ການ</a:t>
            </a:r>
            <a:r>
              <a:rPr lang="en-US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cs typeface="Phetsarath OT" pitchFamily="2" charset="0"/>
              </a:rPr>
              <a:t>ຮຽນ</a:t>
            </a:r>
            <a:r>
              <a:rPr lang="en-US" dirty="0">
                <a:latin typeface="Phetsarath OT" pitchFamily="2" charset="0"/>
                <a:cs typeface="Phetsarath OT" pitchFamily="2" charset="0"/>
              </a:rPr>
              <a:t>-</a:t>
            </a:r>
            <a:r>
              <a:rPr lang="lo-LA" dirty="0">
                <a:latin typeface="Phetsarath OT" pitchFamily="2" charset="0"/>
                <a:cs typeface="Phetsarath OT" pitchFamily="2" charset="0"/>
              </a:rPr>
              <a:t>ການ</a:t>
            </a:r>
            <a:r>
              <a:rPr lang="en-US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cs typeface="Phetsarath OT" pitchFamily="2" charset="0"/>
              </a:rPr>
              <a:t>ສອນ</a:t>
            </a:r>
            <a:endParaRPr lang="en-US" dirty="0">
              <a:latin typeface="Phetsarath OT" pitchFamily="2" charset="0"/>
              <a:cs typeface="Phetsarath OT" pitchFamily="2" charset="0"/>
            </a:endParaRPr>
          </a:p>
          <a:p>
            <a:pPr marL="0" indent="0">
              <a:buNone/>
            </a:pPr>
            <a:r>
              <a:rPr lang="en-US" dirty="0">
                <a:latin typeface="Phetsarath OT" pitchFamily="2" charset="0"/>
                <a:cs typeface="Phetsarath OT" pitchFamily="2" charset="0"/>
              </a:rPr>
              <a:t>     T      ​</a:t>
            </a:r>
            <a:r>
              <a:rPr lang="lo-LA" dirty="0">
                <a:latin typeface="Phetsarath OT" pitchFamily="2" charset="0"/>
                <a:cs typeface="Phetsarath OT" pitchFamily="2" charset="0"/>
              </a:rPr>
              <a:t>ແມ່ນ</a:t>
            </a:r>
            <a:r>
              <a:rPr lang="en-US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cs typeface="Phetsarath OT" pitchFamily="2" charset="0"/>
              </a:rPr>
              <a:t>ຈຳນວນ</a:t>
            </a:r>
            <a:r>
              <a:rPr lang="en-US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cs typeface="Phetsarath OT" pitchFamily="2" charset="0"/>
              </a:rPr>
              <a:t>ນັກຮຽນ</a:t>
            </a:r>
            <a:r>
              <a:rPr lang="en-US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cs typeface="Phetsarath OT" pitchFamily="2" charset="0"/>
              </a:rPr>
              <a:t>ທັງ</a:t>
            </a:r>
            <a:r>
              <a:rPr lang="en-US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cs typeface="Phetsarath OT" pitchFamily="2" charset="0"/>
              </a:rPr>
              <a:t>ມົດ</a:t>
            </a:r>
            <a:r>
              <a:rPr lang="en-US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cs typeface="Phetsarath OT" pitchFamily="2" charset="0"/>
              </a:rPr>
              <a:t>ທີ່</a:t>
            </a:r>
            <a:r>
              <a:rPr lang="en-US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cs typeface="Phetsarath OT" pitchFamily="2" charset="0"/>
              </a:rPr>
              <a:t>ເຂົ້າ</a:t>
            </a:r>
            <a:r>
              <a:rPr lang="en-US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cs typeface="Phetsarath OT" pitchFamily="2" charset="0"/>
              </a:rPr>
              <a:t>ສອບ</a:t>
            </a:r>
            <a:r>
              <a:rPr lang="en-US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cs typeface="Phetsarath OT" pitchFamily="2" charset="0"/>
              </a:rPr>
              <a:t>ກ່ອນ</a:t>
            </a:r>
            <a:r>
              <a:rPr lang="en-US" dirty="0">
                <a:latin typeface="Phetsarath OT" pitchFamily="2" charset="0"/>
                <a:cs typeface="Phetsarath OT" pitchFamily="2" charset="0"/>
              </a:rPr>
              <a:t> ​</a:t>
            </a:r>
            <a:r>
              <a:rPr lang="lo-LA" dirty="0">
                <a:latin typeface="Phetsarath OT" pitchFamily="2" charset="0"/>
                <a:cs typeface="Phetsarath OT" pitchFamily="2" charset="0"/>
              </a:rPr>
              <a:t>ແລະ ຫຼັງ</a:t>
            </a:r>
            <a:endParaRPr lang="en-US" dirty="0">
              <a:latin typeface="Phetsarath OT" pitchFamily="2" charset="0"/>
              <a:cs typeface="Phetsarath OT" pitchFamily="2" charset="0"/>
            </a:endParaRPr>
          </a:p>
          <a:p>
            <a:pPr marL="0" indent="0">
              <a:buNone/>
            </a:pPr>
            <a:r>
              <a:rPr lang="lo-LA" dirty="0">
                <a:latin typeface="Phetsarath OT" pitchFamily="2" charset="0"/>
                <a:cs typeface="Phetsarath OT" pitchFamily="2" charset="0"/>
              </a:rPr>
              <a:t>ຄ່າ</a:t>
            </a:r>
            <a:r>
              <a:rPr lang="en-US" dirty="0">
                <a:latin typeface="Phetsarath OT" pitchFamily="2" charset="0"/>
                <a:cs typeface="Phetsarath OT" pitchFamily="2" charset="0"/>
              </a:rPr>
              <a:t> S </a:t>
            </a:r>
            <a:r>
              <a:rPr lang="lo-LA" dirty="0">
                <a:latin typeface="Phetsarath OT" pitchFamily="2" charset="0"/>
                <a:cs typeface="Phetsarath OT" pitchFamily="2" charset="0"/>
              </a:rPr>
              <a:t>ທີ່</a:t>
            </a:r>
            <a:r>
              <a:rPr lang="en-US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cs typeface="Phetsarath OT" pitchFamily="2" charset="0"/>
              </a:rPr>
              <a:t>ຄຳນວນ</a:t>
            </a:r>
            <a:r>
              <a:rPr lang="en-US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cs typeface="Phetsarath OT" pitchFamily="2" charset="0"/>
              </a:rPr>
              <a:t>ໄດ້</a:t>
            </a:r>
            <a:r>
              <a:rPr lang="en-US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cs typeface="Phetsarath OT" pitchFamily="2" charset="0"/>
              </a:rPr>
              <a:t>ຕ້ອງ</a:t>
            </a:r>
            <a:r>
              <a:rPr lang="en-US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cs typeface="Phetsarath OT" pitchFamily="2" charset="0"/>
              </a:rPr>
              <a:t>ຢູ່</a:t>
            </a:r>
            <a:r>
              <a:rPr lang="en-US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cs typeface="Phetsarath OT" pitchFamily="2" charset="0"/>
              </a:rPr>
              <a:t>ໃນ</a:t>
            </a:r>
            <a:r>
              <a:rPr lang="en-US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cs typeface="Phetsarath OT" pitchFamily="2" charset="0"/>
              </a:rPr>
              <a:t>ລະຫວ່າງ</a:t>
            </a:r>
            <a:r>
              <a:rPr lang="en-US" dirty="0">
                <a:latin typeface="Phetsarath OT" pitchFamily="2" charset="0"/>
                <a:cs typeface="Phetsarath OT" pitchFamily="2" charset="0"/>
              </a:rPr>
              <a:t> -1 ​</a:t>
            </a:r>
            <a:r>
              <a:rPr lang="lo-LA" dirty="0">
                <a:latin typeface="Phetsarath OT" pitchFamily="2" charset="0"/>
                <a:cs typeface="Phetsarath OT" pitchFamily="2" charset="0"/>
              </a:rPr>
              <a:t>ເຖິງ</a:t>
            </a:r>
            <a:r>
              <a:rPr lang="en-US" dirty="0">
                <a:latin typeface="Phetsarath OT" pitchFamily="2" charset="0"/>
                <a:cs typeface="Phetsarath OT" pitchFamily="2" charset="0"/>
              </a:rPr>
              <a:t> 1 </a:t>
            </a:r>
          </a:p>
          <a:p>
            <a:pPr marL="0" indent="0">
              <a:buNone/>
            </a:pPr>
            <a:r>
              <a:rPr lang="lo-LA" dirty="0">
                <a:latin typeface="Phetsarath OT" pitchFamily="2" charset="0"/>
                <a:cs typeface="Phetsarath OT" pitchFamily="2" charset="0"/>
              </a:rPr>
              <a:t>ຂໍ້</a:t>
            </a:r>
            <a:r>
              <a:rPr lang="en-US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cs typeface="Phetsarath OT" pitchFamily="2" charset="0"/>
              </a:rPr>
              <a:t>ສອບ</a:t>
            </a:r>
            <a:r>
              <a:rPr lang="en-US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cs typeface="Phetsarath OT" pitchFamily="2" charset="0"/>
              </a:rPr>
              <a:t>ທີ່</a:t>
            </a:r>
            <a:r>
              <a:rPr lang="en-US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cs typeface="Phetsarath OT" pitchFamily="2" charset="0"/>
              </a:rPr>
              <a:t>ມີຄ່າ</a:t>
            </a:r>
            <a:r>
              <a:rPr lang="en-US" dirty="0">
                <a:latin typeface="Phetsarath OT" pitchFamily="2" charset="0"/>
                <a:cs typeface="Phetsarath OT" pitchFamily="2" charset="0"/>
              </a:rPr>
              <a:t> S ​</a:t>
            </a:r>
            <a:r>
              <a:rPr lang="lo-LA" dirty="0">
                <a:latin typeface="Phetsarath OT" pitchFamily="2" charset="0"/>
                <a:cs typeface="Phetsarath OT" pitchFamily="2" charset="0"/>
              </a:rPr>
              <a:t>ເປັນ</a:t>
            </a:r>
            <a:r>
              <a:rPr lang="en-US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cs typeface="Phetsarath OT" pitchFamily="2" charset="0"/>
              </a:rPr>
              <a:t>ຈຳນວນ</a:t>
            </a:r>
            <a:r>
              <a:rPr lang="en-US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cs typeface="Phetsarath OT" pitchFamily="2" charset="0"/>
              </a:rPr>
              <a:t>ບວກ ຫຼື ມີຄ່າ</a:t>
            </a:r>
            <a:r>
              <a:rPr lang="en-US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cs typeface="Phetsarath OT" pitchFamily="2" charset="0"/>
              </a:rPr>
              <a:t>ສູງ</a:t>
            </a:r>
            <a:r>
              <a:rPr lang="en-US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cs typeface="Phetsarath OT" pitchFamily="2" charset="0"/>
              </a:rPr>
              <a:t>ສະ</a:t>
            </a:r>
            <a:r>
              <a:rPr lang="en-US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cs typeface="Phetsarath OT" pitchFamily="2" charset="0"/>
              </a:rPr>
              <a:t>ແດງ</a:t>
            </a:r>
            <a:r>
              <a:rPr lang="en-US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cs typeface="Phetsarath OT" pitchFamily="2" charset="0"/>
              </a:rPr>
              <a:t>ເປັນ</a:t>
            </a:r>
            <a:r>
              <a:rPr lang="en-US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cs typeface="Phetsarath OT" pitchFamily="2" charset="0"/>
              </a:rPr>
              <a:t>ຂໍ້</a:t>
            </a:r>
            <a:r>
              <a:rPr lang="en-US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cs typeface="Phetsarath OT" pitchFamily="2" charset="0"/>
              </a:rPr>
              <a:t>ສອບ</a:t>
            </a:r>
            <a:r>
              <a:rPr lang="en-US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cs typeface="Phetsarath OT" pitchFamily="2" charset="0"/>
              </a:rPr>
              <a:t>ທີ່</a:t>
            </a:r>
            <a:r>
              <a:rPr lang="en-US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cs typeface="Phetsarath OT" pitchFamily="2" charset="0"/>
              </a:rPr>
              <a:t>ມີ</a:t>
            </a:r>
            <a:r>
              <a:rPr lang="en-US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cs typeface="Phetsarath OT" pitchFamily="2" charset="0"/>
              </a:rPr>
              <a:t>ຄວາມ</a:t>
            </a:r>
            <a:r>
              <a:rPr lang="en-US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cs typeface="Phetsarath OT" pitchFamily="2" charset="0"/>
              </a:rPr>
              <a:t>ໄວ</a:t>
            </a:r>
            <a:r>
              <a:rPr lang="en-US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cs typeface="Phetsarath OT" pitchFamily="2" charset="0"/>
              </a:rPr>
              <a:t>ຕໍ່</a:t>
            </a:r>
            <a:r>
              <a:rPr lang="en-US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cs typeface="Phetsarath OT" pitchFamily="2" charset="0"/>
              </a:rPr>
              <a:t>ຜົນ</a:t>
            </a:r>
            <a:r>
              <a:rPr lang="en-US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cs typeface="Phetsarath OT" pitchFamily="2" charset="0"/>
              </a:rPr>
              <a:t>ການ</a:t>
            </a:r>
            <a:r>
              <a:rPr lang="en-US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cs typeface="Phetsarath OT" pitchFamily="2" charset="0"/>
              </a:rPr>
              <a:t>ຮຽນ</a:t>
            </a:r>
            <a:r>
              <a:rPr lang="en-US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cs typeface="Phetsarath OT" pitchFamily="2" charset="0"/>
              </a:rPr>
              <a:t>ການ</a:t>
            </a:r>
            <a:r>
              <a:rPr lang="en-US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cs typeface="Phetsarath OT" pitchFamily="2" charset="0"/>
              </a:rPr>
              <a:t>ສອນ</a:t>
            </a:r>
            <a:r>
              <a:rPr lang="en-US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dirty="0">
                <a:latin typeface="Phetsarath OT" pitchFamily="2" charset="0"/>
                <a:cs typeface="Phetsarath OT" pitchFamily="2" charset="0"/>
              </a:rPr>
              <a:t>ສູງ</a:t>
            </a:r>
            <a:endParaRPr lang="en-US" dirty="0">
              <a:latin typeface="Phetsarath OT" pitchFamily="2" charset="0"/>
              <a:cs typeface="Phetsarath OT" pitchFamily="2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8462" y="2653496"/>
            <a:ext cx="2286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7811" y="3379485"/>
            <a:ext cx="20955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1524000"/>
            <a:ext cx="12192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858782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o-LA" sz="3200" dirty="0" smtClean="0">
                <a:latin typeface="Phetsarath OT" pitchFamily="2" charset="0"/>
                <a:cs typeface="Phetsarath OT" pitchFamily="2" charset="0"/>
              </a:rPr>
              <a:t>ເກນທີ່ໃຊ້ໃນການຕັດສິນຄ່າດັດສະນີຄວາມໄວຂອງຂໍ້ສອບມີດັ່ງນີ້</a:t>
            </a:r>
            <a:endParaRPr lang="en-US" sz="3200" dirty="0">
              <a:latin typeface="Phetsarath OT" pitchFamily="2" charset="0"/>
              <a:cs typeface="Phetsarath OT" pitchFamily="2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432040"/>
              </p:ext>
            </p:extLst>
          </p:nvPr>
        </p:nvGraphicFramePr>
        <p:xfrm>
          <a:off x="2057400" y="1676401"/>
          <a:ext cx="4954270" cy="37185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30145"/>
                <a:gridCol w="2524125"/>
              </a:tblGrid>
              <a:tr h="1264920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S</a:t>
                      </a:r>
                      <a:endParaRPr lang="en-US" sz="2000" dirty="0">
                        <a:effectLst/>
                        <a:latin typeface="Phetsarath OT" pitchFamily="2" charset="0"/>
                        <a:ea typeface="MS Mincho"/>
                        <a:cs typeface="Phetsarath OT" pitchFamily="2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o-LA" sz="20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ລັກສະນະ</a:t>
                      </a:r>
                      <a:r>
                        <a:rPr lang="en-US" sz="20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​</a:t>
                      </a:r>
                      <a:r>
                        <a:rPr lang="lo-LA" sz="20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ຂໍ້</a:t>
                      </a:r>
                      <a:r>
                        <a:rPr lang="en-US" sz="20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​</a:t>
                      </a:r>
                      <a:r>
                        <a:rPr lang="lo-LA" sz="20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ສອບ</a:t>
                      </a:r>
                      <a:endParaRPr lang="en-US" sz="2000" dirty="0">
                        <a:effectLst/>
                        <a:latin typeface="Phetsarath OT" pitchFamily="2" charset="0"/>
                        <a:ea typeface="MS Mincho"/>
                        <a:cs typeface="Phetsarath OT" pitchFamily="2" charset="0"/>
                      </a:endParaRPr>
                    </a:p>
                  </a:txBody>
                  <a:tcPr marL="68580" marR="68580" marT="0" marB="0"/>
                </a:tc>
              </a:tr>
              <a:tr h="2079960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1</a:t>
                      </a: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0,80 – 0,99</a:t>
                      </a: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0,60 – 0,79</a:t>
                      </a: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0,40 – 0,59</a:t>
                      </a: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0,20 – 0,39</a:t>
                      </a: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0,01 – 0,19</a:t>
                      </a: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-1 </a:t>
                      </a:r>
                      <a:r>
                        <a:rPr lang="lo-LA" sz="20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ຫາ</a:t>
                      </a:r>
                      <a:r>
                        <a:rPr lang="en-US" sz="20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 0 </a:t>
                      </a:r>
                      <a:endParaRPr lang="en-US" sz="2000" dirty="0">
                        <a:effectLst/>
                        <a:latin typeface="Phetsarath OT" pitchFamily="2" charset="0"/>
                        <a:ea typeface="MS Mincho"/>
                        <a:cs typeface="Phetsarath OT" pitchFamily="2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o-LA" sz="20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ດີ</a:t>
                      </a:r>
                      <a:r>
                        <a:rPr lang="en-US" sz="20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​</a:t>
                      </a:r>
                      <a:r>
                        <a:rPr lang="lo-LA" sz="20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ຫຼາຍ</a:t>
                      </a:r>
                      <a:endParaRPr lang="en-US" sz="2000" dirty="0">
                        <a:effectLst/>
                        <a:latin typeface="Phetsarath OT" pitchFamily="2" charset="0"/>
                        <a:cs typeface="Phetsarath OT" pitchFamily="2" charset="0"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o-LA" sz="20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ດີ</a:t>
                      </a:r>
                      <a:endParaRPr lang="en-US" sz="2000" dirty="0">
                        <a:effectLst/>
                        <a:latin typeface="Phetsarath OT" pitchFamily="2" charset="0"/>
                        <a:cs typeface="Phetsarath OT" pitchFamily="2" charset="0"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o-LA" sz="20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ຂ້ອນ</a:t>
                      </a:r>
                      <a:r>
                        <a:rPr lang="en-US" sz="20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​</a:t>
                      </a:r>
                      <a:r>
                        <a:rPr lang="lo-LA" sz="20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ຂ້າງ</a:t>
                      </a:r>
                      <a:r>
                        <a:rPr lang="en-US" sz="20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​</a:t>
                      </a:r>
                      <a:r>
                        <a:rPr lang="lo-LA" sz="20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ດີ</a:t>
                      </a:r>
                      <a:endParaRPr lang="en-US" sz="2000" dirty="0">
                        <a:effectLst/>
                        <a:latin typeface="Phetsarath OT" pitchFamily="2" charset="0"/>
                        <a:cs typeface="Phetsarath OT" pitchFamily="2" charset="0"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o-LA" sz="20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ດີ</a:t>
                      </a:r>
                      <a:r>
                        <a:rPr lang="en-US" sz="20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​</a:t>
                      </a:r>
                      <a:r>
                        <a:rPr lang="lo-LA" sz="20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ປານ</a:t>
                      </a:r>
                      <a:r>
                        <a:rPr lang="en-US" sz="20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​</a:t>
                      </a:r>
                      <a:r>
                        <a:rPr lang="lo-LA" sz="20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ກາງ</a:t>
                      </a:r>
                      <a:endParaRPr lang="en-US" sz="2000" dirty="0">
                        <a:effectLst/>
                        <a:latin typeface="Phetsarath OT" pitchFamily="2" charset="0"/>
                        <a:cs typeface="Phetsarath OT" pitchFamily="2" charset="0"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o-LA" sz="20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ພໍ</a:t>
                      </a:r>
                      <a:r>
                        <a:rPr lang="en-US" sz="20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​</a:t>
                      </a:r>
                      <a:r>
                        <a:rPr lang="lo-LA" sz="20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ໃຊ້</a:t>
                      </a:r>
                      <a:r>
                        <a:rPr lang="en-US" sz="20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​</a:t>
                      </a:r>
                      <a:r>
                        <a:rPr lang="lo-LA" sz="20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ໄດ້</a:t>
                      </a:r>
                      <a:endParaRPr lang="en-US" sz="2000" dirty="0">
                        <a:effectLst/>
                        <a:latin typeface="Phetsarath OT" pitchFamily="2" charset="0"/>
                        <a:cs typeface="Phetsarath OT" pitchFamily="2" charset="0"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o-LA" sz="20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ບໍ່</a:t>
                      </a:r>
                      <a:r>
                        <a:rPr lang="en-US" sz="20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​</a:t>
                      </a:r>
                      <a:r>
                        <a:rPr lang="lo-LA" sz="20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ດີ</a:t>
                      </a:r>
                      <a:endParaRPr lang="en-US" sz="2000" dirty="0">
                        <a:effectLst/>
                        <a:latin typeface="Phetsarath OT" pitchFamily="2" charset="0"/>
                        <a:cs typeface="Phetsarath OT" pitchFamily="2" charset="0"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​</a:t>
                      </a:r>
                      <a:r>
                        <a:rPr lang="lo-LA" sz="20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ໃຊ້</a:t>
                      </a:r>
                      <a:r>
                        <a:rPr lang="en-US" sz="20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​</a:t>
                      </a:r>
                      <a:r>
                        <a:rPr lang="lo-LA" sz="20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ບໍ່</a:t>
                      </a:r>
                      <a:r>
                        <a:rPr lang="en-US" sz="20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​</a:t>
                      </a:r>
                      <a:r>
                        <a:rPr lang="lo-LA" sz="20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ໄດ້</a:t>
                      </a:r>
                      <a:endParaRPr lang="en-US" sz="2000" dirty="0">
                        <a:effectLst/>
                        <a:latin typeface="Phetsarath OT" pitchFamily="2" charset="0"/>
                        <a:ea typeface="MS Mincho"/>
                        <a:cs typeface="Phetsarath OT" pitchFamily="2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63625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o-LA" sz="3200" dirty="0" smtClean="0">
                <a:latin typeface="Phetsarath OT" pitchFamily="2" charset="0"/>
                <a:cs typeface="Phetsarath OT" pitchFamily="2" charset="0"/>
              </a:rPr>
              <a:t>2.</a:t>
            </a:r>
            <a:r>
              <a:rPr lang="lo-LA" sz="3200" dirty="0" smtClean="0">
                <a:latin typeface="Phetsarath OT" pitchFamily="2" charset="0"/>
                <a:cs typeface="Phetsarath OT" pitchFamily="2" charset="0"/>
              </a:rPr>
              <a:t> </a:t>
            </a:r>
            <a:r>
              <a:rPr lang="lo-LA" sz="3200" dirty="0" smtClean="0">
                <a:latin typeface="Phetsarath OT" pitchFamily="2" charset="0"/>
                <a:cs typeface="Phetsarath OT" pitchFamily="2" charset="0"/>
              </a:rPr>
              <a:t>ການວິເຄາະຂໍ້ສອບແບບອີງກຸ່ມ</a:t>
            </a:r>
            <a:endParaRPr lang="en-US" sz="3200" dirty="0">
              <a:latin typeface="Phetsarath OT" pitchFamily="2" charset="0"/>
              <a:cs typeface="Phetsarath OT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4864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lo-LA" sz="1600" dirty="0">
                <a:latin typeface="Phetsarath OT" pitchFamily="2" charset="0"/>
                <a:cs typeface="Phetsarath OT" pitchFamily="2" charset="0"/>
              </a:rPr>
              <a:t>ເປັນ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ຂໍ້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ສອບ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ທີ່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ໃຊ້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ວັດ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ເພື່ອ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ສະຫຼຸບ ຫຼື ຕັດສິນ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ຄວາມ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ສາມາດ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ຂອງ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ນັກຮຽນ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ເພື່ອ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ຈຳ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ແນ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ກວ່າ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ຜູ່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ໃດ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ເກັ່ງ</a:t>
            </a:r>
            <a:r>
              <a:rPr lang="en-US" sz="1600" dirty="0" smtClean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 smtClean="0">
                <a:latin typeface="Phetsarath OT" pitchFamily="2" charset="0"/>
                <a:cs typeface="Phetsarath OT" pitchFamily="2" charset="0"/>
              </a:rPr>
              <a:t>ກວ່າ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ກັນ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ໂດຍ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ປຽບທຽບ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ກັບ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ຄົນ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ອື່ນ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ໆ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ໃນ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ກຸ່ມ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ທີ່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ເຮັດ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ການ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ທົດ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ສອບ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ດ້ວຍ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ກັນ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. 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ຂໍ້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ສອບ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ແບບ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ນີ້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ແມ່ນ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ໃຊ້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ວັດ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ເມື່ອ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ສິ້ນ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ສຸດ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ການ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ຮຽນ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ໃນ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ວິຊາ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ນັ້ນໆ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ເຊັ່ນ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: 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ສອບ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ທ້າຍ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ພາກ ຫຼື ທ້າຍ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ປີ</a:t>
            </a:r>
            <a:endParaRPr lang="en-US" sz="1600" dirty="0">
              <a:latin typeface="Phetsarath OT" pitchFamily="2" charset="0"/>
              <a:cs typeface="Phetsarath OT" pitchFamily="2" charset="0"/>
            </a:endParaRPr>
          </a:p>
          <a:p>
            <a:pPr marL="0" indent="0">
              <a:buNone/>
            </a:pPr>
            <a:r>
              <a:rPr lang="lo-LA" sz="1600" dirty="0" smtClean="0">
                <a:latin typeface="Phetsarath OT" pitchFamily="2" charset="0"/>
                <a:cs typeface="Phetsarath OT" pitchFamily="2" charset="0"/>
              </a:rPr>
              <a:t>    ຈຸດປະສົງ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ແມ່ນ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ເພື່ອ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ຫາ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ຄວາມ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ຍາກ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ງ່າຍ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ຂອງ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ຂໍ້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ສອບ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, 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ອຳນາດ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ຈຳ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ແນ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ກ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 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ແລະ ປະສິດ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ຕິ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ພາບ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ຕົວ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ລວງ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ຂອງ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ຂໍ້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ສອບ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.</a:t>
            </a:r>
          </a:p>
          <a:p>
            <a:pPr marL="0" indent="0">
              <a:buNone/>
            </a:pPr>
            <a:r>
              <a:rPr lang="en-US" sz="1600" dirty="0">
                <a:latin typeface="Phetsarath OT" pitchFamily="2" charset="0"/>
                <a:cs typeface="Phetsarath OT" pitchFamily="2" charset="0"/>
              </a:rPr>
              <a:t>  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ຂໍ້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ສອບ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ທີ່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ນຳ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ມາ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ວິ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ເຄາະ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ຕ້ອງ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ມີ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ຄຸນສົມບັດ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ດັ່ງ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ນີ້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:</a:t>
            </a:r>
          </a:p>
          <a:p>
            <a:pPr marL="0" lvl="0" indent="0">
              <a:buNone/>
            </a:pPr>
            <a:r>
              <a:rPr lang="lo-LA" sz="1600" dirty="0" smtClean="0">
                <a:latin typeface="Phetsarath OT" pitchFamily="2" charset="0"/>
                <a:cs typeface="Phetsarath OT" pitchFamily="2" charset="0"/>
              </a:rPr>
              <a:t>       </a:t>
            </a:r>
            <a:r>
              <a:rPr lang="en-US" sz="1600" dirty="0" smtClean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ເປັນ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ຂໍ້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ສອບ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ປາລະ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ໄນ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ແບບ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ເລືອກ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ຕອບ</a:t>
            </a:r>
            <a:endParaRPr lang="en-US" sz="1600" dirty="0">
              <a:latin typeface="Phetsarath OT" pitchFamily="2" charset="0"/>
              <a:cs typeface="Phetsarath OT" pitchFamily="2" charset="0"/>
            </a:endParaRPr>
          </a:p>
          <a:p>
            <a:pPr marL="0" lvl="0" indent="0">
              <a:buNone/>
            </a:pPr>
            <a:r>
              <a:rPr lang="lo-LA" sz="1600" dirty="0" smtClean="0">
                <a:latin typeface="Phetsarath OT" pitchFamily="2" charset="0"/>
                <a:cs typeface="Phetsarath OT" pitchFamily="2" charset="0"/>
              </a:rPr>
              <a:t>       </a:t>
            </a:r>
            <a:r>
              <a:rPr lang="en-US" sz="1600" dirty="0" smtClean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ແຕ່ລະ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ຂໍ້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ມີ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ຈຳນວນ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ຕົວ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ເລືອກ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ເທົ່າ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ກັນ</a:t>
            </a:r>
            <a:endParaRPr lang="en-US" sz="1600" dirty="0">
              <a:latin typeface="Phetsarath OT" pitchFamily="2" charset="0"/>
              <a:cs typeface="Phetsarath OT" pitchFamily="2" charset="0"/>
            </a:endParaRPr>
          </a:p>
          <a:p>
            <a:pPr marL="0" lvl="0" indent="0">
              <a:buNone/>
            </a:pPr>
            <a:r>
              <a:rPr lang="lo-LA" sz="1600" dirty="0" smtClean="0">
                <a:latin typeface="Phetsarath OT" pitchFamily="2" charset="0"/>
                <a:cs typeface="Phetsarath OT" pitchFamily="2" charset="0"/>
              </a:rPr>
              <a:t>       ມີ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ຄຳ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ຕອບ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ຖືກ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ຂໍ້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ລະ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ໜຶ່ງ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ຄຳ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ຕອບ</a:t>
            </a:r>
            <a:endParaRPr lang="en-US" sz="1600" dirty="0">
              <a:latin typeface="Phetsarath OT" pitchFamily="2" charset="0"/>
              <a:cs typeface="Phetsarath OT" pitchFamily="2" charset="0"/>
            </a:endParaRPr>
          </a:p>
          <a:p>
            <a:pPr marL="0" lvl="0" indent="0">
              <a:buNone/>
            </a:pPr>
            <a:r>
              <a:rPr lang="lo-LA" sz="1600" dirty="0" smtClean="0">
                <a:latin typeface="Phetsarath OT" pitchFamily="2" charset="0"/>
                <a:cs typeface="Phetsarath OT" pitchFamily="2" charset="0"/>
              </a:rPr>
              <a:t>        ການ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ກວດ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ໃຫ້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ຄະ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ແນນ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ຖ້າ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ຕອບ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ຖືກ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ໃຫ້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ເຕັມ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 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ແລະ ຕອບ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ຜິດ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ໃຫ້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 0</a:t>
            </a:r>
          </a:p>
          <a:p>
            <a:pPr marL="0" lvl="0" indent="0">
              <a:buNone/>
            </a:pPr>
            <a:r>
              <a:rPr lang="lo-LA" sz="1600" dirty="0" smtClean="0">
                <a:latin typeface="Phetsarath OT" pitchFamily="2" charset="0"/>
                <a:cs typeface="Phetsarath OT" pitchFamily="2" charset="0"/>
              </a:rPr>
              <a:t>      </a:t>
            </a:r>
            <a:r>
              <a:rPr lang="en-US" sz="1600" dirty="0" smtClean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ເປັນ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ຂໍ້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ສອບ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ທ້າຍ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ພາກຮຽນ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  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ຫຼື ທ້າຍ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ປີຮຽນ</a:t>
            </a:r>
            <a:endParaRPr lang="en-US" sz="1600" dirty="0">
              <a:latin typeface="Phetsarath OT" pitchFamily="2" charset="0"/>
              <a:cs typeface="Phetsarath OT" pitchFamily="2" charset="0"/>
            </a:endParaRPr>
          </a:p>
          <a:p>
            <a:pPr marL="0" lvl="0" indent="0">
              <a:buNone/>
            </a:pPr>
            <a:r>
              <a:rPr lang="lo-LA" sz="1600" dirty="0" smtClean="0">
                <a:latin typeface="Phetsarath OT" pitchFamily="2" charset="0"/>
                <a:cs typeface="Phetsarath OT" pitchFamily="2" charset="0"/>
              </a:rPr>
              <a:t>       </a:t>
            </a:r>
            <a:r>
              <a:rPr lang="en-US" sz="1600" dirty="0" smtClean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ເທັກ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ນິກການ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ແບ່ງ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ກຸ່ມ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ທີ່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ນຳ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ໃຊ້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ໃນ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ການ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ວິ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ເຄາະ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ຂໍ້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ສອບ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ຄື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​:</a:t>
            </a:r>
          </a:p>
          <a:p>
            <a:pPr marL="0" lvl="0" indent="0">
              <a:buNone/>
            </a:pPr>
            <a:r>
              <a:rPr lang="lo-LA" sz="1600" dirty="0" smtClean="0">
                <a:latin typeface="Phetsarath OT" pitchFamily="2" charset="0"/>
                <a:cs typeface="Phetsarath OT" pitchFamily="2" charset="0"/>
              </a:rPr>
              <a:t>       </a:t>
            </a:r>
            <a:r>
              <a:rPr lang="en-US" sz="1600" dirty="0" smtClean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ເທັກ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ນິກ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 50% ( 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ແບ່ງ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ກຸ່ມ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ສຸູງ ກຸ່ມ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ຕໍ່າ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ເທົ່າ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ກັນ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 )</a:t>
            </a:r>
          </a:p>
          <a:p>
            <a:pPr marL="0" lvl="0" indent="0">
              <a:buNone/>
            </a:pPr>
            <a:r>
              <a:rPr lang="lo-LA" sz="1600" dirty="0" smtClean="0">
                <a:latin typeface="Phetsarath OT" pitchFamily="2" charset="0"/>
                <a:cs typeface="Phetsarath OT" pitchFamily="2" charset="0"/>
              </a:rPr>
              <a:t>       </a:t>
            </a:r>
            <a:r>
              <a:rPr lang="en-US" sz="1600" dirty="0" smtClean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ເທັກ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ນິກ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 33% ( 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ແບ່ງ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ກຸ່ມ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ສູງ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-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ຕໍ່າ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ກຸ່ມ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ລະ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 33% )</a:t>
            </a:r>
          </a:p>
          <a:p>
            <a:pPr marL="0" lvl="0" indent="0">
              <a:buNone/>
            </a:pPr>
            <a:r>
              <a:rPr lang="lo-LA" sz="1600" dirty="0" smtClean="0">
                <a:latin typeface="Phetsarath OT" pitchFamily="2" charset="0"/>
                <a:cs typeface="Phetsarath OT" pitchFamily="2" charset="0"/>
              </a:rPr>
              <a:t>       </a:t>
            </a:r>
            <a:r>
              <a:rPr lang="en-US" sz="1600" dirty="0" smtClean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ເທັກ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ນິກ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 27% 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ແບ່ງ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ກຸ່ມ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ສູງ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-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ຕໍ່າ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ກຸ່ມ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ລະ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 27%)</a:t>
            </a:r>
          </a:p>
          <a:p>
            <a:pPr marL="0" indent="0">
              <a:buNone/>
            </a:pPr>
            <a:r>
              <a:rPr lang="lo-LA" sz="1600" dirty="0" smtClean="0">
                <a:latin typeface="Phetsarath OT" pitchFamily="2" charset="0"/>
                <a:cs typeface="Phetsarath OT" pitchFamily="2" charset="0"/>
              </a:rPr>
              <a:t>  ການ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ໃຊ້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ເທັກ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ນິກ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ໃນ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ການ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ວິ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ເຄາະ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ບໍ່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ມີ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ກົດ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ທີ່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ແນ່ນອນ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ຕາຍ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ຕົວ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ເຊິ່ງ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ເຄີຍ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ປະຕິບັດ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ກັນ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ເຊັ່ນ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​: </a:t>
            </a:r>
          </a:p>
          <a:p>
            <a:pPr marL="0" indent="0">
              <a:buNone/>
            </a:pPr>
            <a:r>
              <a:rPr lang="lo-LA" sz="1600" dirty="0" smtClean="0">
                <a:latin typeface="Phetsarath OT" pitchFamily="2" charset="0"/>
                <a:cs typeface="Phetsarath OT" pitchFamily="2" charset="0"/>
              </a:rPr>
              <a:t>         ຖ້າ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ມີ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ນັກຮຽນ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 1 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ຫ້ອງ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ໃຫ້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ໃຊ້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ເທັກ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ນິກ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 50%</a:t>
            </a:r>
          </a:p>
          <a:p>
            <a:pPr marL="0" lvl="0" indent="0">
              <a:buNone/>
            </a:pPr>
            <a:r>
              <a:rPr lang="lo-LA" sz="1600" dirty="0" smtClean="0">
                <a:latin typeface="Phetsarath OT" pitchFamily="2" charset="0"/>
                <a:cs typeface="Phetsarath OT" pitchFamily="2" charset="0"/>
              </a:rPr>
              <a:t>          ຖ້າ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ມີ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ນັກຮຽນ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 2 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ຫ້ອງ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ໃຫ້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ໃຊ້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ເທັກ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ນິກ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 33%</a:t>
            </a:r>
          </a:p>
          <a:p>
            <a:pPr marL="0" lvl="0" indent="0">
              <a:buNone/>
            </a:pPr>
            <a:r>
              <a:rPr lang="lo-LA" sz="1600" dirty="0" smtClean="0">
                <a:latin typeface="Phetsarath OT" pitchFamily="2" charset="0"/>
                <a:cs typeface="Phetsarath OT" pitchFamily="2" charset="0"/>
              </a:rPr>
              <a:t>           ຖ້າ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ມີ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ນັກຮຽນ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 100 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ຄົນ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ຂຶ້ນ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ໄປ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ໃຫ້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ໃຊ້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ເທັກ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1600" dirty="0">
                <a:latin typeface="Phetsarath OT" pitchFamily="2" charset="0"/>
                <a:cs typeface="Phetsarath OT" pitchFamily="2" charset="0"/>
              </a:rPr>
              <a:t>ນິກ</a:t>
            </a:r>
            <a:r>
              <a:rPr lang="en-US" sz="1600" dirty="0">
                <a:latin typeface="Phetsarath OT" pitchFamily="2" charset="0"/>
                <a:cs typeface="Phetsarath OT" pitchFamily="2" charset="0"/>
              </a:rPr>
              <a:t> </a:t>
            </a:r>
            <a:r>
              <a:rPr lang="en-US" sz="1200" dirty="0">
                <a:latin typeface="Phetsarath OT" pitchFamily="2" charset="0"/>
                <a:cs typeface="Phetsarath OT" pitchFamily="2" charset="0"/>
              </a:rPr>
              <a:t>27%</a:t>
            </a:r>
          </a:p>
        </p:txBody>
      </p:sp>
    </p:spTree>
    <p:extLst>
      <p:ext uri="{BB962C8B-B14F-4D97-AF65-F5344CB8AC3E}">
        <p14:creationId xmlns:p14="http://schemas.microsoft.com/office/powerpoint/2010/main" val="27487490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o-LA" sz="3600" dirty="0" smtClean="0">
                <a:latin typeface="Phetsarath OT" pitchFamily="2" charset="0"/>
                <a:cs typeface="Phetsarath OT" pitchFamily="2" charset="0"/>
              </a:rPr>
              <a:t>ຂັ້ນຕອນໃນການວິເຄາະຂໍ້ສອບ</a:t>
            </a:r>
            <a:endParaRPr lang="en-US" sz="3600" dirty="0">
              <a:latin typeface="Phetsarath OT" pitchFamily="2" charset="0"/>
              <a:cs typeface="Phetsarath OT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lvl="0" indent="0">
              <a:buNone/>
            </a:pPr>
            <a:r>
              <a:rPr lang="lo-LA" sz="2600" dirty="0" smtClean="0">
                <a:latin typeface="Phetsarath OT" pitchFamily="2" charset="0"/>
                <a:cs typeface="Phetsarath OT" pitchFamily="2" charset="0"/>
              </a:rPr>
              <a:t>1. ກວດ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ເຈ້ຍ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ຈຳນວນ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ຄຳ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ຕອບ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 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ແລະ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 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ໃຫ້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ຄະ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ແນນ</a:t>
            </a:r>
            <a:endParaRPr lang="en-US" sz="2600" dirty="0">
              <a:latin typeface="Phetsarath OT" pitchFamily="2" charset="0"/>
              <a:cs typeface="Phetsarath OT" pitchFamily="2" charset="0"/>
            </a:endParaRPr>
          </a:p>
          <a:p>
            <a:pPr marL="0" lvl="0" indent="0">
              <a:buNone/>
            </a:pPr>
            <a:r>
              <a:rPr lang="lo-LA" sz="2600" dirty="0" smtClean="0">
                <a:latin typeface="Phetsarath OT" pitchFamily="2" charset="0"/>
                <a:cs typeface="Phetsarath OT" pitchFamily="2" charset="0"/>
              </a:rPr>
              <a:t>2. ລຽງ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ເຈ້ຍ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ຄຳ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ຕອບ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ຂອງ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ນັກຮຽນ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ຈາກ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ຄະ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ແນນ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ສູງ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ສຸດ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ຫາ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ຄະ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ແນນ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ຕໍ່າ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ສຸດ</a:t>
            </a:r>
            <a:endParaRPr lang="en-US" sz="2600" dirty="0">
              <a:latin typeface="Phetsarath OT" pitchFamily="2" charset="0"/>
              <a:cs typeface="Phetsarath OT" pitchFamily="2" charset="0"/>
            </a:endParaRPr>
          </a:p>
          <a:p>
            <a:pPr marL="0" lvl="0" indent="0">
              <a:buNone/>
            </a:pPr>
            <a:r>
              <a:rPr lang="lo-LA" sz="2600" dirty="0" smtClean="0">
                <a:latin typeface="Phetsarath OT" pitchFamily="2" charset="0"/>
                <a:cs typeface="Phetsarath OT" pitchFamily="2" charset="0"/>
              </a:rPr>
              <a:t>3.</a:t>
            </a:r>
            <a:r>
              <a:rPr lang="en-US" sz="2600" dirty="0" smtClean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ແບ່ງ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ເຈ້ຍ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ຄຳ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ຕອບ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ອອກ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ເປັນ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 2 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ກຸ່ມ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ຄື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: 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ກຸ່ມ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ທີ່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ໄດ້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ຄະ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ແນນ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ສູງ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ສຸດ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 ( 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ກຸ່ມ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ສູງ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) 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ແລະ ກຸ່ມ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ທີ່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ໄດ້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ຄະ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ແນນ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ຕໍ່າ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 ( 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ກຸ່ມ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ຕໍ່າ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 ) 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ຕາມ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ເທັກ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ນິກທີ່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ຈະ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ນຳ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ມາ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ໃຊ້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ເຊັ່ນ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 : 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ກໍລະນີ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ມີ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ນັກຮຽນ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ເຂົ້າ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ສອບ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 80 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ຄົນ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ໃຊ້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ເທັກ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ນິກ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 33% 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ຈະ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 smtClean="0">
                <a:latin typeface="Phetsarath OT" pitchFamily="2" charset="0"/>
                <a:cs typeface="Phetsarath OT" pitchFamily="2" charset="0"/>
              </a:rPr>
              <a:t>ໄດ້</a:t>
            </a:r>
            <a:endParaRPr lang="en-US" sz="2600" dirty="0">
              <a:latin typeface="Phetsarath OT" pitchFamily="2" charset="0"/>
              <a:cs typeface="Phetsarath OT" pitchFamily="2" charset="0"/>
            </a:endParaRPr>
          </a:p>
          <a:p>
            <a:pPr marL="0" indent="0">
              <a:buNone/>
            </a:pPr>
            <a:r>
              <a:rPr lang="lo-LA" sz="2600" dirty="0" smtClean="0">
                <a:latin typeface="Phetsarath OT" pitchFamily="2" charset="0"/>
                <a:cs typeface="Phetsarath OT" pitchFamily="2" charset="0"/>
              </a:rPr>
              <a:t>  ຈຳນວນ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ນັກຮຽນ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ໃນ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ກຸ່ມ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ສູງ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 26 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ຄົນ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 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ແລະ ກຸ່ມ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ຕໍ່າ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 26 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ຄົນ</a:t>
            </a:r>
            <a:endParaRPr lang="en-US" sz="2600" dirty="0">
              <a:latin typeface="Phetsarath OT" pitchFamily="2" charset="0"/>
              <a:cs typeface="Phetsarath OT" pitchFamily="2" charset="0"/>
            </a:endParaRPr>
          </a:p>
          <a:p>
            <a:pPr marL="0" indent="0">
              <a:buNone/>
            </a:pPr>
            <a:r>
              <a:rPr lang="lo-LA" sz="2600" dirty="0" smtClean="0">
                <a:latin typeface="Phetsarath OT" pitchFamily="2" charset="0"/>
                <a:cs typeface="Phetsarath OT" pitchFamily="2" charset="0"/>
              </a:rPr>
              <a:t>ສະ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ນັ້ນ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ເວລາ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ນຳ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ມາ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ວິ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ເຄາະ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ກໍ່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ຕ້ອງ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ນັບ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ເອົາ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ແຕ່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ເທິງ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ລົງ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ລຸ່ມ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ຄົນ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 26 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ໃບ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 ​</a:t>
            </a:r>
            <a:r>
              <a:rPr lang="lo-LA" sz="2600" dirty="0" smtClean="0">
                <a:latin typeface="Phetsarath OT" pitchFamily="2" charset="0"/>
                <a:cs typeface="Phetsarath OT" pitchFamily="2" charset="0"/>
              </a:rPr>
              <a:t>ແມ່ນກຸ່ມ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ສູງ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 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ແລະ ນັບ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ແຕ່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ລຸ່ມ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ຂຶ້ນ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ເທິງ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 26 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ໃບ ສ່ວນ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ທີ່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ເຫຼືອ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ເອົາ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ອອກ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ບໍ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ຕ້ອງ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ນຳ</a:t>
            </a:r>
            <a:r>
              <a:rPr lang="en-US" sz="2600" dirty="0" smtClean="0">
                <a:latin typeface="Phetsarath OT" pitchFamily="2" charset="0"/>
                <a:cs typeface="Phetsarath OT" pitchFamily="2" charset="0"/>
              </a:rPr>
              <a:t>​  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ມາ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ວິ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 smtClean="0">
                <a:latin typeface="Phetsarath OT" pitchFamily="2" charset="0"/>
                <a:cs typeface="Phetsarath OT" pitchFamily="2" charset="0"/>
              </a:rPr>
              <a:t>ເຄາະ</a:t>
            </a:r>
            <a:endParaRPr lang="lo-LA" sz="2600" dirty="0">
              <a:latin typeface="Phetsarath OT" pitchFamily="2" charset="0"/>
              <a:cs typeface="Phetsarath OT" pitchFamily="2" charset="0"/>
            </a:endParaRPr>
          </a:p>
          <a:p>
            <a:pPr marL="0" indent="0">
              <a:buNone/>
            </a:pPr>
            <a:r>
              <a:rPr lang="en-US" sz="2600" dirty="0" smtClean="0">
                <a:latin typeface="Phetsarath OT" pitchFamily="2" charset="0"/>
                <a:cs typeface="Phetsarath OT" pitchFamily="2" charset="0"/>
              </a:rPr>
              <a:t> 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4.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ເອົາ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ເຈ້ຍຄຳ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ຕອບ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ໃນ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ກຸ່ມ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ສູງ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 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ແລະ ກຸ່ມ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ຕໍ່າ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ທີ່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ເລືອກ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ມາ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ໂດຍ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ເອົາ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ເຈ້ຍ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ຄຳ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ຕອບ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 </a:t>
            </a:r>
            <a:r>
              <a:rPr lang="en-US" sz="2600" dirty="0" smtClean="0">
                <a:latin typeface="Phetsarath OT" pitchFamily="2" charset="0"/>
                <a:cs typeface="Phetsarath OT" pitchFamily="2" charset="0"/>
              </a:rPr>
              <a:t> 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ຂອງ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ກຸ່ມ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ສູງ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ຂຶ້ນ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ມາ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ເທື່ອ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ລະ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ຄົນ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 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ແລ້ວ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ເບິ່ງ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ວ່າ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ນັກຮຽນ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ເລືອກ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ຂໍ້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ໃດ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, 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ເຮັດ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ແບບ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 </a:t>
            </a:r>
            <a:r>
              <a:rPr lang="en-US" sz="2600" dirty="0" smtClean="0">
                <a:latin typeface="Phetsarath OT" pitchFamily="2" charset="0"/>
                <a:cs typeface="Phetsarath OT" pitchFamily="2" charset="0"/>
              </a:rPr>
              <a:t> 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ດຽວ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ຈົນ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ມົດ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ທຸກ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ຂໍ້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 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ແລະ ຄົບ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ທຸກ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ຄົນ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ຂອງ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ກຸ່ມ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ສູງ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ແລ້ວ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ລວມຄວາມ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ຖີ່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ໃນ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ແຕ່</a:t>
            </a:r>
            <a:r>
              <a:rPr lang="en-US" sz="2600" dirty="0" smtClean="0">
                <a:latin typeface="Phetsarath OT" pitchFamily="2" charset="0"/>
                <a:cs typeface="Phetsarath OT" pitchFamily="2" charset="0"/>
              </a:rPr>
              <a:t>​ 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ລະ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ຕົວ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ເລືອກ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ຂອງ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ແຕ່ລະ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ຂໍ້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, 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ກຸ່ມ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ຕໍ່າ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ກໍ່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ປະຕິບັດ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ເຊັ່ນ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ດຽວ</a:t>
            </a:r>
            <a:r>
              <a:rPr lang="en-US" sz="26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600" dirty="0">
                <a:latin typeface="Phetsarath OT" pitchFamily="2" charset="0"/>
                <a:cs typeface="Phetsarath OT" pitchFamily="2" charset="0"/>
              </a:rPr>
              <a:t>ກັ</a:t>
            </a:r>
            <a:r>
              <a:rPr lang="lo-LA" dirty="0">
                <a:latin typeface="Phetsarath OT" pitchFamily="2" charset="0"/>
                <a:cs typeface="Phetsarath OT" pitchFamily="2" charset="0"/>
              </a:rPr>
              <a:t>ນ</a:t>
            </a:r>
            <a:endParaRPr lang="en-US" dirty="0">
              <a:latin typeface="Phetsarath OT" pitchFamily="2" charset="0"/>
              <a:cs typeface="Phetsarath O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15097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>
                <a:latin typeface="Phetsarath OT" pitchFamily="2" charset="0"/>
                <a:cs typeface="Phetsarath OT" pitchFamily="2" charset="0"/>
              </a:rPr>
              <a:t>5.</a:t>
            </a:r>
            <a:r>
              <a:rPr lang="lo-LA" sz="2000" dirty="0">
                <a:latin typeface="Phetsarath OT" pitchFamily="2" charset="0"/>
                <a:cs typeface="Phetsarath OT" pitchFamily="2" charset="0"/>
              </a:rPr>
              <a:t>ຈາກ</a:t>
            </a:r>
            <a:r>
              <a:rPr lang="en-US" sz="20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000" dirty="0">
                <a:latin typeface="Phetsarath OT" pitchFamily="2" charset="0"/>
                <a:cs typeface="Phetsarath OT" pitchFamily="2" charset="0"/>
              </a:rPr>
              <a:t>ຕົວ</a:t>
            </a:r>
            <a:r>
              <a:rPr lang="en-US" sz="20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000" dirty="0">
                <a:latin typeface="Phetsarath OT" pitchFamily="2" charset="0"/>
                <a:cs typeface="Phetsarath OT" pitchFamily="2" charset="0"/>
              </a:rPr>
              <a:t>ເລກ</a:t>
            </a:r>
            <a:r>
              <a:rPr lang="en-US" sz="20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000" dirty="0">
                <a:latin typeface="Phetsarath OT" pitchFamily="2" charset="0"/>
                <a:cs typeface="Phetsarath OT" pitchFamily="2" charset="0"/>
              </a:rPr>
              <a:t>ທີ່</a:t>
            </a:r>
            <a:r>
              <a:rPr lang="en-US" sz="20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000" dirty="0">
                <a:latin typeface="Phetsarath OT" pitchFamily="2" charset="0"/>
                <a:cs typeface="Phetsarath OT" pitchFamily="2" charset="0"/>
              </a:rPr>
              <a:t>ໄດ້</a:t>
            </a:r>
            <a:r>
              <a:rPr lang="en-US" sz="20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000" dirty="0">
                <a:latin typeface="Phetsarath OT" pitchFamily="2" charset="0"/>
                <a:cs typeface="Phetsarath OT" pitchFamily="2" charset="0"/>
              </a:rPr>
              <a:t>ໃນ</a:t>
            </a:r>
            <a:r>
              <a:rPr lang="en-US" sz="20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000" dirty="0">
                <a:latin typeface="Phetsarath OT" pitchFamily="2" charset="0"/>
                <a:cs typeface="Phetsarath OT" pitchFamily="2" charset="0"/>
              </a:rPr>
              <a:t>ຂໍ້</a:t>
            </a:r>
            <a:r>
              <a:rPr lang="en-US" sz="2000" dirty="0">
                <a:latin typeface="Phetsarath OT" pitchFamily="2" charset="0"/>
                <a:cs typeface="Phetsarath OT" pitchFamily="2" charset="0"/>
              </a:rPr>
              <a:t> 4 </a:t>
            </a:r>
            <a:r>
              <a:rPr lang="lo-LA" sz="2000" dirty="0">
                <a:latin typeface="Phetsarath OT" pitchFamily="2" charset="0"/>
                <a:cs typeface="Phetsarath OT" pitchFamily="2" charset="0"/>
              </a:rPr>
              <a:t>ນຳ</a:t>
            </a:r>
            <a:r>
              <a:rPr lang="en-US" sz="20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000" dirty="0">
                <a:latin typeface="Phetsarath OT" pitchFamily="2" charset="0"/>
                <a:cs typeface="Phetsarath OT" pitchFamily="2" charset="0"/>
              </a:rPr>
              <a:t>ມາ</a:t>
            </a:r>
            <a:r>
              <a:rPr lang="en-US" sz="20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000" dirty="0">
                <a:latin typeface="Phetsarath OT" pitchFamily="2" charset="0"/>
                <a:cs typeface="Phetsarath OT" pitchFamily="2" charset="0"/>
              </a:rPr>
              <a:t>ຄຳນວນ</a:t>
            </a:r>
            <a:r>
              <a:rPr lang="en-US" sz="20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000" dirty="0">
                <a:latin typeface="Phetsarath OT" pitchFamily="2" charset="0"/>
                <a:cs typeface="Phetsarath OT" pitchFamily="2" charset="0"/>
              </a:rPr>
              <a:t>ຄ່າ</a:t>
            </a:r>
            <a:r>
              <a:rPr lang="en-US" sz="20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000" dirty="0">
                <a:latin typeface="Phetsarath OT" pitchFamily="2" charset="0"/>
                <a:cs typeface="Phetsarath OT" pitchFamily="2" charset="0"/>
              </a:rPr>
              <a:t>ຂອງ</a:t>
            </a:r>
            <a:r>
              <a:rPr lang="en-US" sz="20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000" dirty="0">
                <a:latin typeface="Phetsarath OT" pitchFamily="2" charset="0"/>
                <a:cs typeface="Phetsarath OT" pitchFamily="2" charset="0"/>
              </a:rPr>
              <a:t>ຄວາມ</a:t>
            </a:r>
            <a:r>
              <a:rPr lang="en-US" sz="20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000" dirty="0">
                <a:latin typeface="Phetsarath OT" pitchFamily="2" charset="0"/>
                <a:cs typeface="Phetsarath OT" pitchFamily="2" charset="0"/>
              </a:rPr>
              <a:t>ຍາກ</a:t>
            </a:r>
            <a:r>
              <a:rPr lang="en-US" sz="20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000" dirty="0">
                <a:latin typeface="Phetsarath OT" pitchFamily="2" charset="0"/>
                <a:cs typeface="Phetsarath OT" pitchFamily="2" charset="0"/>
              </a:rPr>
              <a:t>ງ່າຍ</a:t>
            </a:r>
            <a:r>
              <a:rPr lang="en-US" sz="2000" dirty="0">
                <a:latin typeface="Phetsarath OT" pitchFamily="2" charset="0"/>
                <a:cs typeface="Phetsarath OT" pitchFamily="2" charset="0"/>
              </a:rPr>
              <a:t>, </a:t>
            </a:r>
            <a:r>
              <a:rPr lang="lo-LA" sz="2000" dirty="0">
                <a:latin typeface="Phetsarath OT" pitchFamily="2" charset="0"/>
                <a:cs typeface="Phetsarath OT" pitchFamily="2" charset="0"/>
              </a:rPr>
              <a:t>ອຳນາດ</a:t>
            </a:r>
            <a:r>
              <a:rPr lang="en-US" sz="20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000" dirty="0">
                <a:latin typeface="Phetsarath OT" pitchFamily="2" charset="0"/>
                <a:cs typeface="Phetsarath OT" pitchFamily="2" charset="0"/>
              </a:rPr>
              <a:t>ຈຳ</a:t>
            </a:r>
            <a:r>
              <a:rPr lang="en-US" sz="20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000" dirty="0">
                <a:latin typeface="Phetsarath OT" pitchFamily="2" charset="0"/>
                <a:cs typeface="Phetsarath OT" pitchFamily="2" charset="0"/>
              </a:rPr>
              <a:t>ແນ</a:t>
            </a:r>
            <a:r>
              <a:rPr lang="en-US" sz="20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000" dirty="0">
                <a:latin typeface="Phetsarath OT" pitchFamily="2" charset="0"/>
                <a:cs typeface="Phetsarath OT" pitchFamily="2" charset="0"/>
              </a:rPr>
              <a:t>ກ</a:t>
            </a:r>
            <a:r>
              <a:rPr lang="en-US" sz="2000" dirty="0">
                <a:latin typeface="Phetsarath OT" pitchFamily="2" charset="0"/>
                <a:cs typeface="Phetsarath OT" pitchFamily="2" charset="0"/>
              </a:rPr>
              <a:t> ​</a:t>
            </a:r>
            <a:r>
              <a:rPr lang="lo-LA" sz="2000" dirty="0">
                <a:latin typeface="Phetsarath OT" pitchFamily="2" charset="0"/>
                <a:cs typeface="Phetsarath OT" pitchFamily="2" charset="0"/>
              </a:rPr>
              <a:t>ແລະ ປະສິດທິພາບ</a:t>
            </a:r>
            <a:r>
              <a:rPr lang="en-US" sz="20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000" dirty="0">
                <a:latin typeface="Phetsarath OT" pitchFamily="2" charset="0"/>
                <a:cs typeface="Phetsarath OT" pitchFamily="2" charset="0"/>
              </a:rPr>
              <a:t>ຂອງ</a:t>
            </a:r>
            <a:r>
              <a:rPr lang="en-US" sz="20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000" dirty="0">
                <a:latin typeface="Phetsarath OT" pitchFamily="2" charset="0"/>
                <a:cs typeface="Phetsarath OT" pitchFamily="2" charset="0"/>
              </a:rPr>
              <a:t>ຕົວ</a:t>
            </a:r>
            <a:r>
              <a:rPr lang="en-US" sz="20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000" dirty="0">
                <a:latin typeface="Phetsarath OT" pitchFamily="2" charset="0"/>
                <a:cs typeface="Phetsarath OT" pitchFamily="2" charset="0"/>
              </a:rPr>
              <a:t>ລວງ</a:t>
            </a:r>
            <a:r>
              <a:rPr lang="en-US" sz="20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000" dirty="0">
                <a:latin typeface="Phetsarath OT" pitchFamily="2" charset="0"/>
                <a:cs typeface="Phetsarath OT" pitchFamily="2" charset="0"/>
              </a:rPr>
              <a:t>ເປັນ</a:t>
            </a:r>
            <a:r>
              <a:rPr lang="en-US" sz="20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000" dirty="0">
                <a:latin typeface="Phetsarath OT" pitchFamily="2" charset="0"/>
                <a:cs typeface="Phetsarath OT" pitchFamily="2" charset="0"/>
              </a:rPr>
              <a:t>ລາຍ</a:t>
            </a:r>
            <a:r>
              <a:rPr lang="en-US" sz="20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000" dirty="0">
                <a:latin typeface="Phetsarath OT" pitchFamily="2" charset="0"/>
                <a:cs typeface="Phetsarath OT" pitchFamily="2" charset="0"/>
              </a:rPr>
              <a:t>ຂໍ້</a:t>
            </a:r>
            <a:r>
              <a:rPr lang="en-US" sz="2000" dirty="0">
                <a:latin typeface="Phetsarath OT" pitchFamily="2" charset="0"/>
                <a:cs typeface="Phetsarath OT" pitchFamily="2" charset="0"/>
              </a:rPr>
              <a:t> ​</a:t>
            </a:r>
            <a:r>
              <a:rPr lang="lo-LA" sz="2000" dirty="0">
                <a:latin typeface="Phetsarath OT" pitchFamily="2" charset="0"/>
                <a:cs typeface="Phetsarath OT" pitchFamily="2" charset="0"/>
              </a:rPr>
              <a:t>ເຊິ່ງຈະ</a:t>
            </a:r>
            <a:r>
              <a:rPr lang="en-US" sz="20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000" dirty="0">
                <a:latin typeface="Phetsarath OT" pitchFamily="2" charset="0"/>
                <a:cs typeface="Phetsarath OT" pitchFamily="2" charset="0"/>
              </a:rPr>
              <a:t>ສະ</a:t>
            </a:r>
            <a:r>
              <a:rPr lang="en-US" sz="20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000" dirty="0">
                <a:latin typeface="Phetsarath OT" pitchFamily="2" charset="0"/>
                <a:cs typeface="Phetsarath OT" pitchFamily="2" charset="0"/>
              </a:rPr>
              <a:t>ເໜີ</a:t>
            </a:r>
            <a:r>
              <a:rPr lang="en-US" sz="20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000" dirty="0">
                <a:latin typeface="Phetsarath OT" pitchFamily="2" charset="0"/>
                <a:cs typeface="Phetsarath OT" pitchFamily="2" charset="0"/>
              </a:rPr>
              <a:t>ສູດ</a:t>
            </a:r>
            <a:r>
              <a:rPr lang="en-US" sz="20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000" dirty="0">
                <a:latin typeface="Phetsarath OT" pitchFamily="2" charset="0"/>
                <a:cs typeface="Phetsarath OT" pitchFamily="2" charset="0"/>
              </a:rPr>
              <a:t>ຕ່າງໆ</a:t>
            </a:r>
            <a:r>
              <a:rPr lang="en-US" sz="20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000" dirty="0">
                <a:latin typeface="Phetsarath OT" pitchFamily="2" charset="0"/>
                <a:cs typeface="Phetsarath OT" pitchFamily="2" charset="0"/>
              </a:rPr>
              <a:t>ໃນ</a:t>
            </a:r>
            <a:r>
              <a:rPr lang="en-US" sz="20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000" dirty="0">
                <a:latin typeface="Phetsarath OT" pitchFamily="2" charset="0"/>
                <a:cs typeface="Phetsarath OT" pitchFamily="2" charset="0"/>
              </a:rPr>
              <a:t>ຂໍ້</a:t>
            </a:r>
            <a:r>
              <a:rPr lang="en-US" sz="20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000" dirty="0">
                <a:latin typeface="Phetsarath OT" pitchFamily="2" charset="0"/>
                <a:cs typeface="Phetsarath OT" pitchFamily="2" charset="0"/>
              </a:rPr>
              <a:t>ຕໍ່</a:t>
            </a:r>
            <a:r>
              <a:rPr lang="en-US" sz="20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000" dirty="0">
                <a:latin typeface="Phetsarath OT" pitchFamily="2" charset="0"/>
                <a:cs typeface="Phetsarath OT" pitchFamily="2" charset="0"/>
              </a:rPr>
              <a:t>ໄປ</a:t>
            </a:r>
            <a:r>
              <a:rPr lang="en-US" sz="20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000" dirty="0">
                <a:latin typeface="Phetsarath OT" pitchFamily="2" charset="0"/>
                <a:cs typeface="Phetsarath OT" pitchFamily="2" charset="0"/>
              </a:rPr>
              <a:t>ນີ້</a:t>
            </a:r>
            <a:r>
              <a:rPr lang="en-US" sz="2000" dirty="0">
                <a:latin typeface="Phetsarath OT" pitchFamily="2" charset="0"/>
                <a:cs typeface="Phetsarath OT" pitchFamily="2" charset="0"/>
              </a:rPr>
              <a:t> :</a:t>
            </a:r>
          </a:p>
          <a:p>
            <a:pPr marL="0" indent="0">
              <a:buNone/>
            </a:pPr>
            <a:r>
              <a:rPr lang="en-US" sz="2000" dirty="0">
                <a:latin typeface="Phetsarath OT" pitchFamily="2" charset="0"/>
                <a:cs typeface="Phetsarath OT" pitchFamily="2" charset="0"/>
              </a:rPr>
              <a:t>6. </a:t>
            </a:r>
            <a:r>
              <a:rPr lang="lo-LA" sz="2000" dirty="0">
                <a:latin typeface="Phetsarath OT" pitchFamily="2" charset="0"/>
                <a:cs typeface="Phetsarath OT" pitchFamily="2" charset="0"/>
              </a:rPr>
              <a:t>ຕີ</a:t>
            </a:r>
            <a:r>
              <a:rPr lang="en-US" sz="20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000" dirty="0">
                <a:latin typeface="Phetsarath OT" pitchFamily="2" charset="0"/>
                <a:cs typeface="Phetsarath OT" pitchFamily="2" charset="0"/>
              </a:rPr>
              <a:t>ຄວາມ</a:t>
            </a:r>
            <a:r>
              <a:rPr lang="en-US" sz="20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000" dirty="0">
                <a:latin typeface="Phetsarath OT" pitchFamily="2" charset="0"/>
                <a:cs typeface="Phetsarath OT" pitchFamily="2" charset="0"/>
              </a:rPr>
              <a:t>ໝາຍ</a:t>
            </a:r>
            <a:r>
              <a:rPr lang="en-US" sz="20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000" dirty="0">
                <a:latin typeface="Phetsarath OT" pitchFamily="2" charset="0"/>
                <a:cs typeface="Phetsarath OT" pitchFamily="2" charset="0"/>
              </a:rPr>
              <a:t>ຜົນ</a:t>
            </a:r>
            <a:r>
              <a:rPr lang="en-US" sz="20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000" dirty="0">
                <a:latin typeface="Phetsarath OT" pitchFamily="2" charset="0"/>
                <a:cs typeface="Phetsarath OT" pitchFamily="2" charset="0"/>
              </a:rPr>
              <a:t>ການ</a:t>
            </a:r>
            <a:r>
              <a:rPr lang="en-US" sz="20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000" dirty="0">
                <a:latin typeface="Phetsarath OT" pitchFamily="2" charset="0"/>
                <a:cs typeface="Phetsarath OT" pitchFamily="2" charset="0"/>
              </a:rPr>
              <a:t>ວິ</a:t>
            </a:r>
            <a:r>
              <a:rPr lang="en-US" sz="20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000" dirty="0">
                <a:latin typeface="Phetsarath OT" pitchFamily="2" charset="0"/>
                <a:cs typeface="Phetsarath OT" pitchFamily="2" charset="0"/>
              </a:rPr>
              <a:t>ເຄາະ</a:t>
            </a:r>
            <a:r>
              <a:rPr lang="en-US" sz="20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000" dirty="0">
                <a:latin typeface="Phetsarath OT" pitchFamily="2" charset="0"/>
                <a:cs typeface="Phetsarath OT" pitchFamily="2" charset="0"/>
              </a:rPr>
              <a:t>ຂໍ້</a:t>
            </a:r>
            <a:r>
              <a:rPr lang="en-US" sz="20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000" dirty="0">
                <a:latin typeface="Phetsarath OT" pitchFamily="2" charset="0"/>
                <a:cs typeface="Phetsarath OT" pitchFamily="2" charset="0"/>
              </a:rPr>
              <a:t>ສອບ</a:t>
            </a:r>
            <a:endParaRPr lang="en-US" sz="2000" dirty="0">
              <a:latin typeface="Phetsarath OT" pitchFamily="2" charset="0"/>
              <a:cs typeface="Phetsarath OT" pitchFamily="2" charset="0"/>
            </a:endParaRPr>
          </a:p>
          <a:p>
            <a:pPr marL="0" lvl="0" indent="0">
              <a:buNone/>
            </a:pPr>
            <a:r>
              <a:rPr lang="lo-LA" sz="2000" b="1" dirty="0">
                <a:latin typeface="Phetsarath OT" pitchFamily="2" charset="0"/>
                <a:cs typeface="Phetsarath OT" pitchFamily="2" charset="0"/>
              </a:rPr>
              <a:t>ການ</a:t>
            </a:r>
            <a:r>
              <a:rPr lang="en-US" sz="2000" b="1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000" b="1" dirty="0">
                <a:latin typeface="Phetsarath OT" pitchFamily="2" charset="0"/>
                <a:cs typeface="Phetsarath OT" pitchFamily="2" charset="0"/>
              </a:rPr>
              <a:t>ຄຳນວນ</a:t>
            </a:r>
            <a:r>
              <a:rPr lang="en-US" sz="2000" b="1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000" b="1" dirty="0">
                <a:latin typeface="Phetsarath OT" pitchFamily="2" charset="0"/>
                <a:cs typeface="Phetsarath OT" pitchFamily="2" charset="0"/>
              </a:rPr>
              <a:t>ຄ່າ</a:t>
            </a:r>
            <a:r>
              <a:rPr lang="en-US" sz="2000" b="1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000" b="1" dirty="0">
                <a:latin typeface="Phetsarath OT" pitchFamily="2" charset="0"/>
                <a:cs typeface="Phetsarath OT" pitchFamily="2" charset="0"/>
              </a:rPr>
              <a:t>ຄວາມ</a:t>
            </a:r>
            <a:r>
              <a:rPr lang="en-US" sz="2000" b="1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000" b="1" dirty="0">
                <a:latin typeface="Phetsarath OT" pitchFamily="2" charset="0"/>
                <a:cs typeface="Phetsarath OT" pitchFamily="2" charset="0"/>
              </a:rPr>
              <a:t>ຍາກ</a:t>
            </a:r>
            <a:r>
              <a:rPr lang="en-US" sz="2000" b="1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000" b="1" dirty="0">
                <a:latin typeface="Phetsarath OT" pitchFamily="2" charset="0"/>
                <a:cs typeface="Phetsarath OT" pitchFamily="2" charset="0"/>
              </a:rPr>
              <a:t>ງ່າຍ</a:t>
            </a:r>
            <a:r>
              <a:rPr lang="en-US" sz="2000" b="1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000" b="1" dirty="0">
                <a:latin typeface="Phetsarath OT" pitchFamily="2" charset="0"/>
                <a:cs typeface="Phetsarath OT" pitchFamily="2" charset="0"/>
              </a:rPr>
              <a:t>ຂອງ</a:t>
            </a:r>
            <a:r>
              <a:rPr lang="en-US" sz="2000" b="1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000" b="1" dirty="0">
                <a:latin typeface="Phetsarath OT" pitchFamily="2" charset="0"/>
                <a:cs typeface="Phetsarath OT" pitchFamily="2" charset="0"/>
              </a:rPr>
              <a:t>ຂໍ້</a:t>
            </a:r>
            <a:r>
              <a:rPr lang="en-US" sz="2000" b="1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000" b="1" dirty="0">
                <a:latin typeface="Phetsarath OT" pitchFamily="2" charset="0"/>
                <a:cs typeface="Phetsarath OT" pitchFamily="2" charset="0"/>
              </a:rPr>
              <a:t>ສອບ</a:t>
            </a:r>
            <a:endParaRPr lang="en-US" sz="2000" dirty="0">
              <a:latin typeface="Phetsarath OT" pitchFamily="2" charset="0"/>
              <a:cs typeface="Phetsarath OT" pitchFamily="2" charset="0"/>
            </a:endParaRPr>
          </a:p>
          <a:p>
            <a:pPr marL="0" indent="0">
              <a:buNone/>
            </a:pPr>
            <a:r>
              <a:rPr lang="lo-LA" sz="2000" dirty="0">
                <a:latin typeface="Phetsarath OT" pitchFamily="2" charset="0"/>
                <a:cs typeface="Phetsarath OT" pitchFamily="2" charset="0"/>
              </a:rPr>
              <a:t>ສູດ</a:t>
            </a:r>
            <a:r>
              <a:rPr lang="en-US" sz="20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000" dirty="0">
                <a:latin typeface="Phetsarath OT" pitchFamily="2" charset="0"/>
                <a:cs typeface="Phetsarath OT" pitchFamily="2" charset="0"/>
              </a:rPr>
              <a:t>ຄວາມ</a:t>
            </a:r>
            <a:r>
              <a:rPr lang="en-US" sz="20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000" dirty="0">
                <a:latin typeface="Phetsarath OT" pitchFamily="2" charset="0"/>
                <a:cs typeface="Phetsarath OT" pitchFamily="2" charset="0"/>
              </a:rPr>
              <a:t>ຍາກ</a:t>
            </a:r>
            <a:r>
              <a:rPr lang="en-US" sz="20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000" dirty="0">
                <a:latin typeface="Phetsarath OT" pitchFamily="2" charset="0"/>
                <a:cs typeface="Phetsarath OT" pitchFamily="2" charset="0"/>
              </a:rPr>
              <a:t>ງ່າຍ </a:t>
            </a:r>
            <a:endParaRPr lang="en-US" sz="2000" dirty="0">
              <a:latin typeface="Phetsarath OT" pitchFamily="2" charset="0"/>
              <a:cs typeface="Phetsarath OT" pitchFamily="2" charset="0"/>
            </a:endParaRPr>
          </a:p>
          <a:p>
            <a:pPr marL="0" indent="0">
              <a:buNone/>
            </a:pPr>
            <a:r>
              <a:rPr lang="en-US" sz="2000" dirty="0">
                <a:latin typeface="Phetsarath OT" pitchFamily="2" charset="0"/>
                <a:cs typeface="Phetsarath OT" pitchFamily="2" charset="0"/>
              </a:rPr>
              <a:t>P  </a:t>
            </a:r>
            <a:r>
              <a:rPr lang="lo-LA" sz="2000" dirty="0">
                <a:latin typeface="Phetsarath OT" pitchFamily="2" charset="0"/>
                <a:cs typeface="Phetsarath OT" pitchFamily="2" charset="0"/>
              </a:rPr>
              <a:t>ຄ່າ</a:t>
            </a:r>
            <a:r>
              <a:rPr lang="en-US" sz="20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000" dirty="0">
                <a:latin typeface="Phetsarath OT" pitchFamily="2" charset="0"/>
                <a:cs typeface="Phetsarath OT" pitchFamily="2" charset="0"/>
              </a:rPr>
              <a:t>ຄວາມ</a:t>
            </a:r>
            <a:r>
              <a:rPr lang="en-US" sz="20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000" dirty="0">
                <a:latin typeface="Phetsarath OT" pitchFamily="2" charset="0"/>
                <a:cs typeface="Phetsarath OT" pitchFamily="2" charset="0"/>
              </a:rPr>
              <a:t>ຍາກ</a:t>
            </a:r>
            <a:endParaRPr lang="en-US" sz="2000" dirty="0">
              <a:latin typeface="Phetsarath OT" pitchFamily="2" charset="0"/>
              <a:cs typeface="Phetsarath OT" pitchFamily="2" charset="0"/>
            </a:endParaRPr>
          </a:p>
          <a:p>
            <a:pPr marL="0" indent="0">
              <a:buNone/>
            </a:pPr>
            <a:r>
              <a:rPr lang="en-US" sz="2000" dirty="0">
                <a:latin typeface="Phetsarath OT" pitchFamily="2" charset="0"/>
                <a:cs typeface="Phetsarath OT" pitchFamily="2" charset="0"/>
              </a:rPr>
              <a:t>H  </a:t>
            </a:r>
            <a:r>
              <a:rPr lang="lo-LA" sz="2000" dirty="0">
                <a:latin typeface="Phetsarath OT" pitchFamily="2" charset="0"/>
                <a:cs typeface="Phetsarath OT" pitchFamily="2" charset="0"/>
              </a:rPr>
              <a:t>ຈຳນວນ</a:t>
            </a:r>
            <a:r>
              <a:rPr lang="en-US" sz="20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000" dirty="0">
                <a:latin typeface="Phetsarath OT" pitchFamily="2" charset="0"/>
                <a:cs typeface="Phetsarath OT" pitchFamily="2" charset="0"/>
              </a:rPr>
              <a:t>ນັກຮຽນ</a:t>
            </a:r>
            <a:r>
              <a:rPr lang="en-US" sz="20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000" dirty="0">
                <a:latin typeface="Phetsarath OT" pitchFamily="2" charset="0"/>
                <a:cs typeface="Phetsarath OT" pitchFamily="2" charset="0"/>
              </a:rPr>
              <a:t>ກຸ່ມ</a:t>
            </a:r>
            <a:r>
              <a:rPr lang="en-US" sz="20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000" dirty="0">
                <a:latin typeface="Phetsarath OT" pitchFamily="2" charset="0"/>
                <a:cs typeface="Phetsarath OT" pitchFamily="2" charset="0"/>
              </a:rPr>
              <a:t>ສູງ</a:t>
            </a:r>
            <a:r>
              <a:rPr lang="en-US" sz="20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000" dirty="0">
                <a:latin typeface="Phetsarath OT" pitchFamily="2" charset="0"/>
                <a:cs typeface="Phetsarath OT" pitchFamily="2" charset="0"/>
              </a:rPr>
              <a:t>ທີ່</a:t>
            </a:r>
            <a:r>
              <a:rPr lang="en-US" sz="20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000" dirty="0">
                <a:latin typeface="Phetsarath OT" pitchFamily="2" charset="0"/>
                <a:cs typeface="Phetsarath OT" pitchFamily="2" charset="0"/>
              </a:rPr>
              <a:t>ເລືອກ</a:t>
            </a:r>
            <a:r>
              <a:rPr lang="en-US" sz="20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000" dirty="0">
                <a:latin typeface="Phetsarath OT" pitchFamily="2" charset="0"/>
                <a:cs typeface="Phetsarath OT" pitchFamily="2" charset="0"/>
              </a:rPr>
              <a:t>ຕົວ</a:t>
            </a:r>
            <a:r>
              <a:rPr lang="en-US" sz="20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000" dirty="0">
                <a:latin typeface="Phetsarath OT" pitchFamily="2" charset="0"/>
                <a:cs typeface="Phetsarath OT" pitchFamily="2" charset="0"/>
              </a:rPr>
              <a:t>ເລືອກ</a:t>
            </a:r>
            <a:r>
              <a:rPr lang="en-US" sz="20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000" dirty="0">
                <a:latin typeface="Phetsarath OT" pitchFamily="2" charset="0"/>
                <a:cs typeface="Phetsarath OT" pitchFamily="2" charset="0"/>
              </a:rPr>
              <a:t>ນັ້ນ</a:t>
            </a:r>
            <a:endParaRPr lang="en-US" sz="2000" dirty="0">
              <a:latin typeface="Phetsarath OT" pitchFamily="2" charset="0"/>
              <a:cs typeface="Phetsarath OT" pitchFamily="2" charset="0"/>
            </a:endParaRPr>
          </a:p>
          <a:p>
            <a:pPr marL="0" indent="0">
              <a:buNone/>
            </a:pPr>
            <a:r>
              <a:rPr lang="en-US" sz="2000" dirty="0">
                <a:latin typeface="Phetsarath OT" pitchFamily="2" charset="0"/>
                <a:cs typeface="Phetsarath OT" pitchFamily="2" charset="0"/>
              </a:rPr>
              <a:t>L  </a:t>
            </a:r>
            <a:r>
              <a:rPr lang="lo-LA" sz="2000" dirty="0">
                <a:latin typeface="Phetsarath OT" pitchFamily="2" charset="0"/>
                <a:cs typeface="Phetsarath OT" pitchFamily="2" charset="0"/>
              </a:rPr>
              <a:t>ຈຳນວນ</a:t>
            </a:r>
            <a:r>
              <a:rPr lang="en-US" sz="20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000" dirty="0">
                <a:latin typeface="Phetsarath OT" pitchFamily="2" charset="0"/>
                <a:cs typeface="Phetsarath OT" pitchFamily="2" charset="0"/>
              </a:rPr>
              <a:t>ນັກຮຽນ</a:t>
            </a:r>
            <a:r>
              <a:rPr lang="en-US" sz="20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000" dirty="0">
                <a:latin typeface="Phetsarath OT" pitchFamily="2" charset="0"/>
                <a:cs typeface="Phetsarath OT" pitchFamily="2" charset="0"/>
              </a:rPr>
              <a:t>ກຸ່ມ</a:t>
            </a:r>
            <a:r>
              <a:rPr lang="en-US" sz="20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000" dirty="0">
                <a:latin typeface="Phetsarath OT" pitchFamily="2" charset="0"/>
                <a:cs typeface="Phetsarath OT" pitchFamily="2" charset="0"/>
              </a:rPr>
              <a:t>ຕໍ່າ</a:t>
            </a:r>
            <a:r>
              <a:rPr lang="en-US" sz="20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000" dirty="0">
                <a:latin typeface="Phetsarath OT" pitchFamily="2" charset="0"/>
                <a:cs typeface="Phetsarath OT" pitchFamily="2" charset="0"/>
              </a:rPr>
              <a:t>ທີ່</a:t>
            </a:r>
            <a:r>
              <a:rPr lang="en-US" sz="20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000" dirty="0">
                <a:latin typeface="Phetsarath OT" pitchFamily="2" charset="0"/>
                <a:cs typeface="Phetsarath OT" pitchFamily="2" charset="0"/>
              </a:rPr>
              <a:t>ເລືອກ</a:t>
            </a:r>
            <a:r>
              <a:rPr lang="en-US" sz="20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000" dirty="0">
                <a:latin typeface="Phetsarath OT" pitchFamily="2" charset="0"/>
                <a:cs typeface="Phetsarath OT" pitchFamily="2" charset="0"/>
              </a:rPr>
              <a:t>ຕົວ</a:t>
            </a:r>
            <a:r>
              <a:rPr lang="en-US" sz="20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000" dirty="0">
                <a:latin typeface="Phetsarath OT" pitchFamily="2" charset="0"/>
                <a:cs typeface="Phetsarath OT" pitchFamily="2" charset="0"/>
              </a:rPr>
              <a:t>ເລືອກ</a:t>
            </a:r>
            <a:r>
              <a:rPr lang="en-US" sz="20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000" dirty="0">
                <a:latin typeface="Phetsarath OT" pitchFamily="2" charset="0"/>
                <a:cs typeface="Phetsarath OT" pitchFamily="2" charset="0"/>
              </a:rPr>
              <a:t>ນັ້ນ</a:t>
            </a:r>
            <a:endParaRPr lang="en-US" sz="2000" dirty="0">
              <a:latin typeface="Phetsarath OT" pitchFamily="2" charset="0"/>
              <a:cs typeface="Phetsarath OT" pitchFamily="2" charset="0"/>
            </a:endParaRPr>
          </a:p>
          <a:p>
            <a:pPr marL="0" indent="0">
              <a:buNone/>
            </a:pPr>
            <a:r>
              <a:rPr lang="en-US" sz="2000" dirty="0">
                <a:latin typeface="Phetsarath OT" pitchFamily="2" charset="0"/>
                <a:cs typeface="Phetsarath OT" pitchFamily="2" charset="0"/>
              </a:rPr>
              <a:t>N  </a:t>
            </a:r>
            <a:r>
              <a:rPr lang="lo-LA" sz="2000" dirty="0">
                <a:latin typeface="Phetsarath OT" pitchFamily="2" charset="0"/>
                <a:cs typeface="Phetsarath OT" pitchFamily="2" charset="0"/>
              </a:rPr>
              <a:t>ຈຳນວນ</a:t>
            </a:r>
            <a:r>
              <a:rPr lang="en-US" sz="20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000" dirty="0">
                <a:latin typeface="Phetsarath OT" pitchFamily="2" charset="0"/>
                <a:cs typeface="Phetsarath OT" pitchFamily="2" charset="0"/>
              </a:rPr>
              <a:t>ນັກຮຽນ</a:t>
            </a:r>
            <a:r>
              <a:rPr lang="en-US" sz="20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000" dirty="0">
                <a:latin typeface="Phetsarath OT" pitchFamily="2" charset="0"/>
                <a:cs typeface="Phetsarath OT" pitchFamily="2" charset="0"/>
              </a:rPr>
              <a:t>ໃນ</a:t>
            </a:r>
            <a:r>
              <a:rPr lang="en-US" sz="20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000" dirty="0">
                <a:latin typeface="Phetsarath OT" pitchFamily="2" charset="0"/>
                <a:cs typeface="Phetsarath OT" pitchFamily="2" charset="0"/>
              </a:rPr>
              <a:t>ກຸ່ມ</a:t>
            </a:r>
            <a:r>
              <a:rPr lang="en-US" sz="20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000" dirty="0">
                <a:latin typeface="Phetsarath OT" pitchFamily="2" charset="0"/>
                <a:cs typeface="Phetsarath OT" pitchFamily="2" charset="0"/>
              </a:rPr>
              <a:t>ສູງ ຫຼື ກຸ່ມ</a:t>
            </a:r>
            <a:r>
              <a:rPr lang="en-US" sz="20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000" dirty="0">
                <a:latin typeface="Phetsarath OT" pitchFamily="2" charset="0"/>
                <a:cs typeface="Phetsarath OT" pitchFamily="2" charset="0"/>
              </a:rPr>
              <a:t>ຕໍ່າ</a:t>
            </a:r>
            <a:endParaRPr lang="en-US" sz="2000" dirty="0">
              <a:latin typeface="Phetsarath OT" pitchFamily="2" charset="0"/>
              <a:cs typeface="Phetsarath OT" pitchFamily="2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2980320"/>
            <a:ext cx="72390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21790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lo-LA" sz="2700" dirty="0">
                <a:latin typeface="Phetsarath OT" pitchFamily="2" charset="0"/>
                <a:cs typeface="Phetsarath OT" pitchFamily="2" charset="0"/>
              </a:rPr>
              <a:t>ເກນ</a:t>
            </a:r>
            <a:r>
              <a:rPr lang="en-US" sz="27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700" dirty="0">
                <a:latin typeface="Phetsarath OT" pitchFamily="2" charset="0"/>
                <a:cs typeface="Phetsarath OT" pitchFamily="2" charset="0"/>
              </a:rPr>
              <a:t>ທີ່</a:t>
            </a:r>
            <a:r>
              <a:rPr lang="en-US" sz="2700" dirty="0">
                <a:latin typeface="Phetsarath OT" pitchFamily="2" charset="0"/>
                <a:cs typeface="Phetsarath OT" pitchFamily="2" charset="0"/>
              </a:rPr>
              <a:t>​​</a:t>
            </a:r>
            <a:r>
              <a:rPr lang="lo-LA" sz="2700" dirty="0">
                <a:latin typeface="Phetsarath OT" pitchFamily="2" charset="0"/>
                <a:cs typeface="Phetsarath OT" pitchFamily="2" charset="0"/>
              </a:rPr>
              <a:t>ໃຊ້</a:t>
            </a:r>
            <a:r>
              <a:rPr lang="en-US" sz="27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700" dirty="0">
                <a:latin typeface="Phetsarath OT" pitchFamily="2" charset="0"/>
                <a:cs typeface="Phetsarath OT" pitchFamily="2" charset="0"/>
              </a:rPr>
              <a:t>ໃນ</a:t>
            </a:r>
            <a:r>
              <a:rPr lang="en-US" sz="27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700" dirty="0">
                <a:latin typeface="Phetsarath OT" pitchFamily="2" charset="0"/>
                <a:cs typeface="Phetsarath OT" pitchFamily="2" charset="0"/>
              </a:rPr>
              <a:t>ການ</a:t>
            </a:r>
            <a:r>
              <a:rPr lang="en-US" sz="27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700" dirty="0">
                <a:latin typeface="Phetsarath OT" pitchFamily="2" charset="0"/>
                <a:cs typeface="Phetsarath OT" pitchFamily="2" charset="0"/>
              </a:rPr>
              <a:t>ຕັດສິນ</a:t>
            </a:r>
            <a:r>
              <a:rPr lang="en-US" sz="27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700" dirty="0">
                <a:latin typeface="Phetsarath OT" pitchFamily="2" charset="0"/>
                <a:cs typeface="Phetsarath OT" pitchFamily="2" charset="0"/>
              </a:rPr>
              <a:t>ລະດັບ</a:t>
            </a:r>
            <a:r>
              <a:rPr lang="en-US" sz="27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700" dirty="0">
                <a:latin typeface="Phetsarath OT" pitchFamily="2" charset="0"/>
                <a:cs typeface="Phetsarath OT" pitchFamily="2" charset="0"/>
              </a:rPr>
              <a:t>ຄວາມ</a:t>
            </a:r>
            <a:r>
              <a:rPr lang="en-US" sz="27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700" dirty="0">
                <a:latin typeface="Phetsarath OT" pitchFamily="2" charset="0"/>
                <a:cs typeface="Phetsarath OT" pitchFamily="2" charset="0"/>
              </a:rPr>
              <a:t>ຍາກ</a:t>
            </a:r>
            <a:r>
              <a:rPr lang="en-US" sz="27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700" dirty="0">
                <a:latin typeface="Phetsarath OT" pitchFamily="2" charset="0"/>
                <a:cs typeface="Phetsarath OT" pitchFamily="2" charset="0"/>
              </a:rPr>
              <a:t>ງ່າຍ</a:t>
            </a:r>
            <a:r>
              <a:rPr lang="en-US" sz="27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700" dirty="0">
                <a:latin typeface="Phetsarath OT" pitchFamily="2" charset="0"/>
                <a:cs typeface="Phetsarath OT" pitchFamily="2" charset="0"/>
              </a:rPr>
              <a:t>ຂອງ</a:t>
            </a:r>
            <a:r>
              <a:rPr lang="en-US" sz="27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700" dirty="0">
                <a:latin typeface="Phetsarath OT" pitchFamily="2" charset="0"/>
                <a:cs typeface="Phetsarath OT" pitchFamily="2" charset="0"/>
              </a:rPr>
              <a:t>ຂໍ້</a:t>
            </a:r>
            <a:r>
              <a:rPr lang="en-US" sz="2700" dirty="0">
                <a:latin typeface="Phetsarath OT" pitchFamily="2" charset="0"/>
                <a:cs typeface="Phetsarath OT" pitchFamily="2" charset="0"/>
              </a:rPr>
              <a:t>​</a:t>
            </a:r>
            <a:r>
              <a:rPr lang="lo-LA" sz="2700" dirty="0">
                <a:latin typeface="Phetsarath OT" pitchFamily="2" charset="0"/>
                <a:cs typeface="Phetsarath OT" pitchFamily="2" charset="0"/>
              </a:rPr>
              <a:t>ສອບ</a:t>
            </a:r>
            <a:r>
              <a:rPr lang="en-US" sz="2700" dirty="0">
                <a:latin typeface="Phetsarath OT" pitchFamily="2" charset="0"/>
                <a:cs typeface="Phetsarath OT" pitchFamily="2" charset="0"/>
              </a:rPr>
              <a:t/>
            </a:r>
            <a:br>
              <a:rPr lang="en-US" sz="2700" dirty="0">
                <a:latin typeface="Phetsarath OT" pitchFamily="2" charset="0"/>
                <a:cs typeface="Phetsarath OT" pitchFamily="2" charset="0"/>
              </a:rPr>
            </a:br>
            <a:r>
              <a:rPr lang="en-US" dirty="0"/>
              <a:t>    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000" dirty="0"/>
          </a:p>
          <a:p>
            <a:r>
              <a:rPr lang="en-US" sz="2000" dirty="0"/>
              <a:t>      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7261065"/>
              </p:ext>
            </p:extLst>
          </p:nvPr>
        </p:nvGraphicFramePr>
        <p:xfrm>
          <a:off x="1371600" y="1676400"/>
          <a:ext cx="6248400" cy="25237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48000"/>
                <a:gridCol w="3200400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o-LA" sz="24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ລະດັບ</a:t>
                      </a:r>
                      <a:r>
                        <a:rPr lang="en-US" sz="24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​</a:t>
                      </a:r>
                      <a:r>
                        <a:rPr lang="lo-LA" sz="24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ຄວາມ</a:t>
                      </a:r>
                      <a:r>
                        <a:rPr lang="en-US" sz="24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​</a:t>
                      </a:r>
                      <a:r>
                        <a:rPr lang="lo-LA" sz="24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ຍາກ</a:t>
                      </a:r>
                      <a:r>
                        <a:rPr lang="en-US" sz="24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​</a:t>
                      </a:r>
                      <a:r>
                        <a:rPr lang="lo-LA" sz="24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ງ່າຍ</a:t>
                      </a:r>
                      <a:r>
                        <a:rPr lang="en-US" sz="24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 P</a:t>
                      </a:r>
                      <a:endParaRPr lang="en-US" sz="2400" dirty="0">
                        <a:effectLst/>
                        <a:latin typeface="Phetsarath OT" pitchFamily="2" charset="0"/>
                        <a:ea typeface="MS Mincho"/>
                        <a:cs typeface="Phetsarath OT" pitchFamily="2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o-LA" sz="24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ການ</a:t>
                      </a:r>
                      <a:r>
                        <a:rPr lang="en-US" sz="24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​</a:t>
                      </a:r>
                      <a:r>
                        <a:rPr lang="lo-LA" sz="24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ຕີ</a:t>
                      </a:r>
                      <a:r>
                        <a:rPr lang="en-US" sz="24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​</a:t>
                      </a:r>
                      <a:r>
                        <a:rPr lang="lo-LA" sz="24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ຄວາມ</a:t>
                      </a:r>
                      <a:r>
                        <a:rPr lang="en-US" sz="24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​</a:t>
                      </a:r>
                      <a:r>
                        <a:rPr lang="lo-LA" sz="24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ໝາຍ</a:t>
                      </a:r>
                      <a:endParaRPr lang="en-US" sz="2400" dirty="0">
                        <a:effectLst/>
                        <a:latin typeface="Phetsarath OT" pitchFamily="2" charset="0"/>
                        <a:ea typeface="MS Mincho"/>
                        <a:cs typeface="Phetsarath OT" pitchFamily="2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0,81 – 1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0,61 – 0,80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0,40 – 0,60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0,20 – 0,59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0,00 – 0,19 </a:t>
                      </a:r>
                      <a:endParaRPr lang="en-US" sz="2400" dirty="0">
                        <a:effectLst/>
                        <a:latin typeface="Phetsarath OT" pitchFamily="2" charset="0"/>
                        <a:ea typeface="MS Mincho"/>
                        <a:cs typeface="Phetsarath OT" pitchFamily="2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o-LA" sz="24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ງ່າຍ</a:t>
                      </a:r>
                      <a:r>
                        <a:rPr lang="en-US" sz="24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​</a:t>
                      </a:r>
                      <a:r>
                        <a:rPr lang="lo-LA" sz="24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ຫຼາຍ</a:t>
                      </a:r>
                      <a:endParaRPr lang="en-US" sz="2400" dirty="0">
                        <a:effectLst/>
                        <a:latin typeface="Phetsarath OT" pitchFamily="2" charset="0"/>
                        <a:cs typeface="Phetsarath OT" pitchFamily="2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o-LA" sz="24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ຂ້ອນ</a:t>
                      </a:r>
                      <a:r>
                        <a:rPr lang="en-US" sz="24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​</a:t>
                      </a:r>
                      <a:r>
                        <a:rPr lang="lo-LA" sz="24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ຂ້າງ</a:t>
                      </a:r>
                      <a:r>
                        <a:rPr lang="en-US" sz="24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​</a:t>
                      </a:r>
                      <a:r>
                        <a:rPr lang="lo-LA" sz="24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ງ່າຍ</a:t>
                      </a:r>
                      <a:endParaRPr lang="en-US" sz="2400" dirty="0">
                        <a:effectLst/>
                        <a:latin typeface="Phetsarath OT" pitchFamily="2" charset="0"/>
                        <a:cs typeface="Phetsarath OT" pitchFamily="2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o-LA" sz="24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ປານ</a:t>
                      </a:r>
                      <a:r>
                        <a:rPr lang="en-US" sz="24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​</a:t>
                      </a:r>
                      <a:r>
                        <a:rPr lang="lo-LA" sz="24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ກາງ</a:t>
                      </a:r>
                      <a:endParaRPr lang="en-US" sz="2400" dirty="0">
                        <a:effectLst/>
                        <a:latin typeface="Phetsarath OT" pitchFamily="2" charset="0"/>
                        <a:cs typeface="Phetsarath OT" pitchFamily="2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o-LA" sz="24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ຂ້ອນ</a:t>
                      </a:r>
                      <a:r>
                        <a:rPr lang="en-US" sz="24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​</a:t>
                      </a:r>
                      <a:r>
                        <a:rPr lang="lo-LA" sz="24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ຂ້າງ</a:t>
                      </a:r>
                      <a:r>
                        <a:rPr lang="en-US" sz="24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​</a:t>
                      </a:r>
                      <a:r>
                        <a:rPr lang="lo-LA" sz="24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ຍາກ</a:t>
                      </a:r>
                      <a:endParaRPr lang="en-US" sz="2400" dirty="0">
                        <a:effectLst/>
                        <a:latin typeface="Phetsarath OT" pitchFamily="2" charset="0"/>
                        <a:cs typeface="Phetsarath OT" pitchFamily="2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o-LA" sz="24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ຍາກ</a:t>
                      </a:r>
                      <a:r>
                        <a:rPr lang="en-US" sz="24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​</a:t>
                      </a:r>
                      <a:r>
                        <a:rPr lang="lo-LA" sz="2400" dirty="0">
                          <a:effectLst/>
                          <a:latin typeface="Phetsarath OT" pitchFamily="2" charset="0"/>
                          <a:cs typeface="Phetsarath OT" pitchFamily="2" charset="0"/>
                        </a:rPr>
                        <a:t>ຫຼາຍ</a:t>
                      </a:r>
                      <a:endParaRPr lang="en-US" sz="2400" dirty="0">
                        <a:effectLst/>
                        <a:latin typeface="Phetsarath OT" pitchFamily="2" charset="0"/>
                        <a:ea typeface="MS Mincho"/>
                        <a:cs typeface="Phetsarath OT" pitchFamily="2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59316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2072</Words>
  <Application>Microsoft Office PowerPoint</Application>
  <PresentationFormat>On-screen Show (4:3)</PresentationFormat>
  <Paragraphs>126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ບົດທີ 6 ການວິເຄາະຂໍ້ສອບ</vt:lpstr>
      <vt:lpstr>1. ການວິເຄາະຂໍ້ສອບແບບອີງເກນ</vt:lpstr>
      <vt:lpstr>ຂັ້ນຕອນໃນການວິເຄາະແບບທົດສອບແບບອີງເກນ</vt:lpstr>
      <vt:lpstr>ຂັ້ນຕອນໃນການວິເຄາະແບບທົດສອບແບບອີງເກນ</vt:lpstr>
      <vt:lpstr>ເກນທີ່ໃຊ້ໃນການຕັດສິນຄ່າດັດສະນີຄວາມໄວຂອງຂໍ້ສອບມີດັ່ງນີ້</vt:lpstr>
      <vt:lpstr>2. ການວິເຄາະຂໍ້ສອບແບບອີງກຸ່ມ</vt:lpstr>
      <vt:lpstr>ຂັ້ນຕອນໃນການວິເຄາະຂໍ້ສອບ</vt:lpstr>
      <vt:lpstr>PowerPoint Presentation</vt:lpstr>
      <vt:lpstr>ເກນ​ທີ່​​ໃຊ້​ໃນ​ການ​ຕັດສິນ​ລະດັບ​ຄວາມ​ຍາກ​ງ່າຍ​ຂອງ​ຂໍ້​ສອບ       </vt:lpstr>
      <vt:lpstr>ການຄຳນວນຄ່າຂອງອຳນາດຈຳແນກຂອງຂໍ້ສອບ</vt:lpstr>
      <vt:lpstr>ການຄຳນວນຫາປະສິດຕິພາບຂອງຕົວລວງ</vt:lpstr>
      <vt:lpstr>ຜົນທີ່ໄດ້ຮັບ</vt:lpstr>
      <vt:lpstr>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Leu</dc:creator>
  <cp:lastModifiedBy>Leu</cp:lastModifiedBy>
  <cp:revision>19</cp:revision>
  <dcterms:created xsi:type="dcterms:W3CDTF">2016-06-24T11:14:14Z</dcterms:created>
  <dcterms:modified xsi:type="dcterms:W3CDTF">2021-04-03T05:25:16Z</dcterms:modified>
</cp:coreProperties>
</file>