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4"/>
  </p:notes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61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56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33" autoAdjust="0"/>
    <p:restoredTop sz="94660"/>
  </p:normalViewPr>
  <p:slideViewPr>
    <p:cSldViewPr>
      <p:cViewPr>
        <p:scale>
          <a:sx n="53" d="100"/>
          <a:sy n="53" d="100"/>
        </p:scale>
        <p:origin x="-1908" y="-4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055CAF-D0AB-4FEC-B982-D4AC9AA6BD78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BAE295F-419F-48C0-B251-779582C5E533}">
      <dgm:prSet phldrT="[Text]" custT="1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lo-LA" sz="3200" dirty="0" smtClean="0">
              <a:latin typeface="Phetsarath OT" pitchFamily="2" charset="0"/>
              <a:cs typeface="Phetsarath OT" pitchFamily="2" charset="0"/>
            </a:rPr>
            <a:t>ຄູໃນໂຮງຮຽນ</a:t>
          </a:r>
          <a:endParaRPr lang="en-US" sz="3200" dirty="0">
            <a:latin typeface="Phetsarath OT" pitchFamily="2" charset="0"/>
            <a:cs typeface="Phetsarath OT" pitchFamily="2" charset="0"/>
          </a:endParaRPr>
        </a:p>
      </dgm:t>
    </dgm:pt>
    <dgm:pt modelId="{8B9ED6BB-8E18-4F5F-978D-27F8AAF19349}" type="parTrans" cxnId="{D2BB7D1F-6177-4138-81E2-4138BC0CAA05}">
      <dgm:prSet/>
      <dgm:spPr/>
      <dgm:t>
        <a:bodyPr/>
        <a:lstStyle/>
        <a:p>
          <a:endParaRPr lang="en-US"/>
        </a:p>
      </dgm:t>
    </dgm:pt>
    <dgm:pt modelId="{C00FA8C0-02FC-400F-90C6-9D438406D890}" type="sibTrans" cxnId="{D2BB7D1F-6177-4138-81E2-4138BC0CAA05}">
      <dgm:prSet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1F4D4EC2-96BD-48B5-812A-FFB1236AEC5A}">
      <dgm:prSet phldrT="[Text]"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lo-LA" sz="3200" dirty="0" smtClean="0">
              <a:latin typeface="Phetsarath OT" pitchFamily="2" charset="0"/>
              <a:cs typeface="Phetsarath OT" pitchFamily="2" charset="0"/>
            </a:rPr>
            <a:t>ຜູ້ປົກຄອງ</a:t>
          </a:r>
          <a:endParaRPr lang="en-US" sz="3200" dirty="0">
            <a:latin typeface="Phetsarath OT" pitchFamily="2" charset="0"/>
            <a:cs typeface="Phetsarath OT" pitchFamily="2" charset="0"/>
          </a:endParaRPr>
        </a:p>
      </dgm:t>
    </dgm:pt>
    <dgm:pt modelId="{49607E91-AE7D-4B92-94D9-65372A86AF3B}" type="parTrans" cxnId="{8876C4CA-9A71-4928-97DC-0D5602F1C031}">
      <dgm:prSet/>
      <dgm:spPr/>
      <dgm:t>
        <a:bodyPr/>
        <a:lstStyle/>
        <a:p>
          <a:endParaRPr lang="en-US"/>
        </a:p>
      </dgm:t>
    </dgm:pt>
    <dgm:pt modelId="{DC57C7B6-F95A-418E-9406-8D48E454F5D1}" type="sibTrans" cxnId="{8876C4CA-9A71-4928-97DC-0D5602F1C031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04E04828-829C-4C9C-90B2-4E47EB6E4D76}">
      <dgm:prSet phldrT="[Text]"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lo-LA" sz="3200" dirty="0" smtClean="0">
              <a:latin typeface="Phetsarath OT" pitchFamily="2" charset="0"/>
              <a:cs typeface="Phetsarath OT" pitchFamily="2" charset="0"/>
            </a:rPr>
            <a:t>ເພື່ອນນັກຮຽນ</a:t>
          </a:r>
          <a:endParaRPr lang="en-US" sz="3200" dirty="0">
            <a:latin typeface="Phetsarath OT" pitchFamily="2" charset="0"/>
            <a:cs typeface="Phetsarath OT" pitchFamily="2" charset="0"/>
          </a:endParaRPr>
        </a:p>
      </dgm:t>
    </dgm:pt>
    <dgm:pt modelId="{6C55ECE2-7777-4D59-AB95-2CA4355F48D3}" type="parTrans" cxnId="{A8004C58-F896-45CD-B08C-BCD47DF6A2DB}">
      <dgm:prSet/>
      <dgm:spPr/>
      <dgm:t>
        <a:bodyPr/>
        <a:lstStyle/>
        <a:p>
          <a:endParaRPr lang="en-US"/>
        </a:p>
      </dgm:t>
    </dgm:pt>
    <dgm:pt modelId="{68736AB4-A603-4A88-A668-66B46D3285E9}" type="sibTrans" cxnId="{A8004C58-F896-45CD-B08C-BCD47DF6A2DB}">
      <dgm:prSet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91C6FB3D-5866-4F6D-9883-482B9A0E2C60}" type="pres">
      <dgm:prSet presAssocID="{33055CAF-D0AB-4FEC-B982-D4AC9AA6BD78}" presName="Name0" presStyleCnt="0">
        <dgm:presLayoutVars>
          <dgm:dir/>
          <dgm:resizeHandles val="exact"/>
        </dgm:presLayoutVars>
      </dgm:prSet>
      <dgm:spPr/>
    </dgm:pt>
    <dgm:pt modelId="{E18E65FC-C53F-4E91-B172-24FD3BC2A5CD}" type="pres">
      <dgm:prSet presAssocID="{3BAE295F-419F-48C0-B251-779582C5E533}" presName="node" presStyleLbl="node1" presStyleIdx="0" presStyleCnt="3">
        <dgm:presLayoutVars>
          <dgm:bulletEnabled val="1"/>
        </dgm:presLayoutVars>
      </dgm:prSet>
      <dgm:spPr/>
    </dgm:pt>
    <dgm:pt modelId="{D835D52D-1171-4AAD-B435-FEA67F1E639C}" type="pres">
      <dgm:prSet presAssocID="{C00FA8C0-02FC-400F-90C6-9D438406D890}" presName="sibTrans" presStyleLbl="sibTrans2D1" presStyleIdx="0" presStyleCnt="3"/>
      <dgm:spPr/>
    </dgm:pt>
    <dgm:pt modelId="{791924CF-DFEF-4CC5-A32F-DCA30848EA69}" type="pres">
      <dgm:prSet presAssocID="{C00FA8C0-02FC-400F-90C6-9D438406D890}" presName="connectorText" presStyleLbl="sibTrans2D1" presStyleIdx="0" presStyleCnt="3"/>
      <dgm:spPr/>
    </dgm:pt>
    <dgm:pt modelId="{D4CCEF49-D721-4D2C-A1B9-2844F8024419}" type="pres">
      <dgm:prSet presAssocID="{1F4D4EC2-96BD-48B5-812A-FFB1236AEC5A}" presName="node" presStyleLbl="node1" presStyleIdx="1" presStyleCnt="3">
        <dgm:presLayoutVars>
          <dgm:bulletEnabled val="1"/>
        </dgm:presLayoutVars>
      </dgm:prSet>
      <dgm:spPr/>
    </dgm:pt>
    <dgm:pt modelId="{C68FC526-7ED9-4B49-867A-0C7BA91EF0E3}" type="pres">
      <dgm:prSet presAssocID="{DC57C7B6-F95A-418E-9406-8D48E454F5D1}" presName="sibTrans" presStyleLbl="sibTrans2D1" presStyleIdx="1" presStyleCnt="3"/>
      <dgm:spPr/>
    </dgm:pt>
    <dgm:pt modelId="{B9A1F82C-C49F-402F-8065-ACD47A50E4A4}" type="pres">
      <dgm:prSet presAssocID="{DC57C7B6-F95A-418E-9406-8D48E454F5D1}" presName="connectorText" presStyleLbl="sibTrans2D1" presStyleIdx="1" presStyleCnt="3"/>
      <dgm:spPr/>
    </dgm:pt>
    <dgm:pt modelId="{E285EFAC-216E-46F2-8AB4-38E00C7BC177}" type="pres">
      <dgm:prSet presAssocID="{04E04828-829C-4C9C-90B2-4E47EB6E4D76}" presName="node" presStyleLbl="node1" presStyleIdx="2" presStyleCnt="3">
        <dgm:presLayoutVars>
          <dgm:bulletEnabled val="1"/>
        </dgm:presLayoutVars>
      </dgm:prSet>
      <dgm:spPr/>
    </dgm:pt>
    <dgm:pt modelId="{864E82BC-B03F-42F2-8FA1-77C495CAA834}" type="pres">
      <dgm:prSet presAssocID="{68736AB4-A603-4A88-A668-66B46D3285E9}" presName="sibTrans" presStyleLbl="sibTrans2D1" presStyleIdx="2" presStyleCnt="3"/>
      <dgm:spPr/>
    </dgm:pt>
    <dgm:pt modelId="{902B38AF-3476-4323-B616-C75A61C22023}" type="pres">
      <dgm:prSet presAssocID="{68736AB4-A603-4A88-A668-66B46D3285E9}" presName="connectorText" presStyleLbl="sibTrans2D1" presStyleIdx="2" presStyleCnt="3"/>
      <dgm:spPr/>
    </dgm:pt>
  </dgm:ptLst>
  <dgm:cxnLst>
    <dgm:cxn modelId="{130844AA-F57D-488B-BF0E-67B74C2F0EE8}" type="presOf" srcId="{DC57C7B6-F95A-418E-9406-8D48E454F5D1}" destId="{C68FC526-7ED9-4B49-867A-0C7BA91EF0E3}" srcOrd="0" destOrd="0" presId="urn:microsoft.com/office/officeart/2005/8/layout/cycle7"/>
    <dgm:cxn modelId="{D2BB7D1F-6177-4138-81E2-4138BC0CAA05}" srcId="{33055CAF-D0AB-4FEC-B982-D4AC9AA6BD78}" destId="{3BAE295F-419F-48C0-B251-779582C5E533}" srcOrd="0" destOrd="0" parTransId="{8B9ED6BB-8E18-4F5F-978D-27F8AAF19349}" sibTransId="{C00FA8C0-02FC-400F-90C6-9D438406D890}"/>
    <dgm:cxn modelId="{8876C4CA-9A71-4928-97DC-0D5602F1C031}" srcId="{33055CAF-D0AB-4FEC-B982-D4AC9AA6BD78}" destId="{1F4D4EC2-96BD-48B5-812A-FFB1236AEC5A}" srcOrd="1" destOrd="0" parTransId="{49607E91-AE7D-4B92-94D9-65372A86AF3B}" sibTransId="{DC57C7B6-F95A-418E-9406-8D48E454F5D1}"/>
    <dgm:cxn modelId="{A8004C58-F896-45CD-B08C-BCD47DF6A2DB}" srcId="{33055CAF-D0AB-4FEC-B982-D4AC9AA6BD78}" destId="{04E04828-829C-4C9C-90B2-4E47EB6E4D76}" srcOrd="2" destOrd="0" parTransId="{6C55ECE2-7777-4D59-AB95-2CA4355F48D3}" sibTransId="{68736AB4-A603-4A88-A668-66B46D3285E9}"/>
    <dgm:cxn modelId="{66DF3E13-137C-4735-9CC0-74EC9F62DE9F}" type="presOf" srcId="{1F4D4EC2-96BD-48B5-812A-FFB1236AEC5A}" destId="{D4CCEF49-D721-4D2C-A1B9-2844F8024419}" srcOrd="0" destOrd="0" presId="urn:microsoft.com/office/officeart/2005/8/layout/cycle7"/>
    <dgm:cxn modelId="{B46B1D0D-41D3-4FCA-B151-45D97EB3C10C}" type="presOf" srcId="{68736AB4-A603-4A88-A668-66B46D3285E9}" destId="{902B38AF-3476-4323-B616-C75A61C22023}" srcOrd="1" destOrd="0" presId="urn:microsoft.com/office/officeart/2005/8/layout/cycle7"/>
    <dgm:cxn modelId="{CE14A215-1145-44FA-8852-2A85B7DB2C79}" type="presOf" srcId="{C00FA8C0-02FC-400F-90C6-9D438406D890}" destId="{791924CF-DFEF-4CC5-A32F-DCA30848EA69}" srcOrd="1" destOrd="0" presId="urn:microsoft.com/office/officeart/2005/8/layout/cycle7"/>
    <dgm:cxn modelId="{16139143-5A3D-41C1-AC9E-11314F351611}" type="presOf" srcId="{33055CAF-D0AB-4FEC-B982-D4AC9AA6BD78}" destId="{91C6FB3D-5866-4F6D-9883-482B9A0E2C60}" srcOrd="0" destOrd="0" presId="urn:microsoft.com/office/officeart/2005/8/layout/cycle7"/>
    <dgm:cxn modelId="{502FB91A-FDBF-4610-A04A-0A1EF52D4E9C}" type="presOf" srcId="{68736AB4-A603-4A88-A668-66B46D3285E9}" destId="{864E82BC-B03F-42F2-8FA1-77C495CAA834}" srcOrd="0" destOrd="0" presId="urn:microsoft.com/office/officeart/2005/8/layout/cycle7"/>
    <dgm:cxn modelId="{CA7848E8-7700-428F-A13A-15D53EFF3FBD}" type="presOf" srcId="{04E04828-829C-4C9C-90B2-4E47EB6E4D76}" destId="{E285EFAC-216E-46F2-8AB4-38E00C7BC177}" srcOrd="0" destOrd="0" presId="urn:microsoft.com/office/officeart/2005/8/layout/cycle7"/>
    <dgm:cxn modelId="{A9AF2D7D-49B4-4969-A7BA-5AEF2759BDDD}" type="presOf" srcId="{C00FA8C0-02FC-400F-90C6-9D438406D890}" destId="{D835D52D-1171-4AAD-B435-FEA67F1E639C}" srcOrd="0" destOrd="0" presId="urn:microsoft.com/office/officeart/2005/8/layout/cycle7"/>
    <dgm:cxn modelId="{5B892775-32E6-47EF-A8F9-36CAD0FCEFE3}" type="presOf" srcId="{DC57C7B6-F95A-418E-9406-8D48E454F5D1}" destId="{B9A1F82C-C49F-402F-8065-ACD47A50E4A4}" srcOrd="1" destOrd="0" presId="urn:microsoft.com/office/officeart/2005/8/layout/cycle7"/>
    <dgm:cxn modelId="{79EB454F-9951-4B5E-9123-58379E78464D}" type="presOf" srcId="{3BAE295F-419F-48C0-B251-779582C5E533}" destId="{E18E65FC-C53F-4E91-B172-24FD3BC2A5CD}" srcOrd="0" destOrd="0" presId="urn:microsoft.com/office/officeart/2005/8/layout/cycle7"/>
    <dgm:cxn modelId="{E2C6212E-E70E-4B58-B4E9-9249EEC67F3F}" type="presParOf" srcId="{91C6FB3D-5866-4F6D-9883-482B9A0E2C60}" destId="{E18E65FC-C53F-4E91-B172-24FD3BC2A5CD}" srcOrd="0" destOrd="0" presId="urn:microsoft.com/office/officeart/2005/8/layout/cycle7"/>
    <dgm:cxn modelId="{58FDF6DD-A6B4-4615-BD0F-1AD2BCE4A200}" type="presParOf" srcId="{91C6FB3D-5866-4F6D-9883-482B9A0E2C60}" destId="{D835D52D-1171-4AAD-B435-FEA67F1E639C}" srcOrd="1" destOrd="0" presId="urn:microsoft.com/office/officeart/2005/8/layout/cycle7"/>
    <dgm:cxn modelId="{09CCA3A3-3627-4FBB-B4E8-BA6C43C412AA}" type="presParOf" srcId="{D835D52D-1171-4AAD-B435-FEA67F1E639C}" destId="{791924CF-DFEF-4CC5-A32F-DCA30848EA69}" srcOrd="0" destOrd="0" presId="urn:microsoft.com/office/officeart/2005/8/layout/cycle7"/>
    <dgm:cxn modelId="{14FA009B-D785-48F6-AC67-941FD6EAB61A}" type="presParOf" srcId="{91C6FB3D-5866-4F6D-9883-482B9A0E2C60}" destId="{D4CCEF49-D721-4D2C-A1B9-2844F8024419}" srcOrd="2" destOrd="0" presId="urn:microsoft.com/office/officeart/2005/8/layout/cycle7"/>
    <dgm:cxn modelId="{1A1DEBEE-6CCA-4023-BFF7-0A8EA975EE56}" type="presParOf" srcId="{91C6FB3D-5866-4F6D-9883-482B9A0E2C60}" destId="{C68FC526-7ED9-4B49-867A-0C7BA91EF0E3}" srcOrd="3" destOrd="0" presId="urn:microsoft.com/office/officeart/2005/8/layout/cycle7"/>
    <dgm:cxn modelId="{90CA3CC1-C823-4B47-B062-0032CEF7B752}" type="presParOf" srcId="{C68FC526-7ED9-4B49-867A-0C7BA91EF0E3}" destId="{B9A1F82C-C49F-402F-8065-ACD47A50E4A4}" srcOrd="0" destOrd="0" presId="urn:microsoft.com/office/officeart/2005/8/layout/cycle7"/>
    <dgm:cxn modelId="{E3FC32A9-3D5C-41A5-8F3C-A311A69A8838}" type="presParOf" srcId="{91C6FB3D-5866-4F6D-9883-482B9A0E2C60}" destId="{E285EFAC-216E-46F2-8AB4-38E00C7BC177}" srcOrd="4" destOrd="0" presId="urn:microsoft.com/office/officeart/2005/8/layout/cycle7"/>
    <dgm:cxn modelId="{1F0C25E3-8BCF-418B-9AB5-F9C1F68C9AA6}" type="presParOf" srcId="{91C6FB3D-5866-4F6D-9883-482B9A0E2C60}" destId="{864E82BC-B03F-42F2-8FA1-77C495CAA834}" srcOrd="5" destOrd="0" presId="urn:microsoft.com/office/officeart/2005/8/layout/cycle7"/>
    <dgm:cxn modelId="{6A1F02FF-E2B5-48DD-81E9-D221887B3292}" type="presParOf" srcId="{864E82BC-B03F-42F2-8FA1-77C495CAA834}" destId="{902B38AF-3476-4323-B616-C75A61C22023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8E65FC-C53F-4E91-B172-24FD3BC2A5CD}">
      <dsp:nvSpPr>
        <dsp:cNvPr id="0" name=""/>
        <dsp:cNvSpPr/>
      </dsp:nvSpPr>
      <dsp:spPr>
        <a:xfrm>
          <a:off x="2853035" y="72"/>
          <a:ext cx="2523529" cy="126176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shade val="70000"/>
                <a:satMod val="150000"/>
              </a:schemeClr>
            </a:gs>
            <a:gs pos="34000">
              <a:schemeClr val="accent6">
                <a:shade val="70000"/>
                <a:satMod val="140000"/>
              </a:schemeClr>
            </a:gs>
            <a:gs pos="70000">
              <a:schemeClr val="accent6">
                <a:tint val="100000"/>
                <a:shade val="90000"/>
                <a:satMod val="140000"/>
              </a:schemeClr>
            </a:gs>
            <a:gs pos="100000">
              <a:schemeClr val="accent6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6"/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o-LA" sz="3200" kern="1200" dirty="0" smtClean="0">
              <a:latin typeface="Phetsarath OT" pitchFamily="2" charset="0"/>
              <a:cs typeface="Phetsarath OT" pitchFamily="2" charset="0"/>
            </a:rPr>
            <a:t>ຄູໃນໂຮງຮຽນ</a:t>
          </a:r>
          <a:endParaRPr lang="en-US" sz="3200" kern="1200" dirty="0">
            <a:latin typeface="Phetsarath OT" pitchFamily="2" charset="0"/>
            <a:cs typeface="Phetsarath OT" pitchFamily="2" charset="0"/>
          </a:endParaRPr>
        </a:p>
      </dsp:txBody>
      <dsp:txXfrm>
        <a:off x="2889991" y="37028"/>
        <a:ext cx="2449617" cy="1187852"/>
      </dsp:txXfrm>
    </dsp:sp>
    <dsp:sp modelId="{D835D52D-1171-4AAD-B435-FEA67F1E639C}">
      <dsp:nvSpPr>
        <dsp:cNvPr id="0" name=""/>
        <dsp:cNvSpPr/>
      </dsp:nvSpPr>
      <dsp:spPr>
        <a:xfrm rot="3600000">
          <a:off x="4498094" y="2217591"/>
          <a:ext cx="1320469" cy="441617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/>
        </a:solidFill>
        <a:ln w="26425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4630579" y="2305914"/>
        <a:ext cx="1055499" cy="264971"/>
      </dsp:txXfrm>
    </dsp:sp>
    <dsp:sp modelId="{D4CCEF49-D721-4D2C-A1B9-2844F8024419}">
      <dsp:nvSpPr>
        <dsp:cNvPr id="0" name=""/>
        <dsp:cNvSpPr/>
      </dsp:nvSpPr>
      <dsp:spPr>
        <a:xfrm>
          <a:off x="4940093" y="3614962"/>
          <a:ext cx="2523529" cy="1261764"/>
        </a:xfrm>
        <a:prstGeom prst="roundRect">
          <a:avLst>
            <a:gd name="adj" fmla="val 10000"/>
          </a:avLst>
        </a:prstGeom>
        <a:solidFill>
          <a:schemeClr val="accent2"/>
        </a:solidFill>
        <a:ln w="26425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o-LA" sz="3200" kern="1200" dirty="0" smtClean="0">
              <a:latin typeface="Phetsarath OT" pitchFamily="2" charset="0"/>
              <a:cs typeface="Phetsarath OT" pitchFamily="2" charset="0"/>
            </a:rPr>
            <a:t>ຜູ້ປົກຄອງ</a:t>
          </a:r>
          <a:endParaRPr lang="en-US" sz="3200" kern="1200" dirty="0">
            <a:latin typeface="Phetsarath OT" pitchFamily="2" charset="0"/>
            <a:cs typeface="Phetsarath OT" pitchFamily="2" charset="0"/>
          </a:endParaRPr>
        </a:p>
      </dsp:txBody>
      <dsp:txXfrm>
        <a:off x="4977049" y="3651918"/>
        <a:ext cx="2449617" cy="1187852"/>
      </dsp:txXfrm>
    </dsp:sp>
    <dsp:sp modelId="{C68FC526-7ED9-4B49-867A-0C7BA91EF0E3}">
      <dsp:nvSpPr>
        <dsp:cNvPr id="0" name=""/>
        <dsp:cNvSpPr/>
      </dsp:nvSpPr>
      <dsp:spPr>
        <a:xfrm rot="10800000">
          <a:off x="3454565" y="4025036"/>
          <a:ext cx="1320469" cy="441617"/>
        </a:xfrm>
        <a:prstGeom prst="left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2">
                <a:tint val="50000"/>
                <a:shade val="86000"/>
                <a:satMod val="140000"/>
              </a:schemeClr>
            </a:gs>
            <a:gs pos="45000">
              <a:schemeClr val="accent2">
                <a:tint val="48000"/>
                <a:satMod val="150000"/>
              </a:schemeClr>
            </a:gs>
            <a:gs pos="100000">
              <a:schemeClr val="accent2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2"/>
          </a:solidFill>
          <a:prstDash val="solid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10800000">
        <a:off x="3587050" y="4113359"/>
        <a:ext cx="1055499" cy="264971"/>
      </dsp:txXfrm>
    </dsp:sp>
    <dsp:sp modelId="{E285EFAC-216E-46F2-8AB4-38E00C7BC177}">
      <dsp:nvSpPr>
        <dsp:cNvPr id="0" name=""/>
        <dsp:cNvSpPr/>
      </dsp:nvSpPr>
      <dsp:spPr>
        <a:xfrm>
          <a:off x="765977" y="3614962"/>
          <a:ext cx="2523529" cy="126176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shade val="70000"/>
                <a:satMod val="150000"/>
              </a:schemeClr>
            </a:gs>
            <a:gs pos="34000">
              <a:schemeClr val="accent2">
                <a:shade val="70000"/>
                <a:satMod val="140000"/>
              </a:schemeClr>
            </a:gs>
            <a:gs pos="70000">
              <a:schemeClr val="accent2">
                <a:tint val="100000"/>
                <a:shade val="90000"/>
                <a:satMod val="140000"/>
              </a:schemeClr>
            </a:gs>
            <a:gs pos="100000">
              <a:schemeClr val="accent2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o-LA" sz="3200" kern="1200" dirty="0" smtClean="0">
              <a:latin typeface="Phetsarath OT" pitchFamily="2" charset="0"/>
              <a:cs typeface="Phetsarath OT" pitchFamily="2" charset="0"/>
            </a:rPr>
            <a:t>ເພື່ອນນັກຮຽນ</a:t>
          </a:r>
          <a:endParaRPr lang="en-US" sz="3200" kern="1200" dirty="0">
            <a:latin typeface="Phetsarath OT" pitchFamily="2" charset="0"/>
            <a:cs typeface="Phetsarath OT" pitchFamily="2" charset="0"/>
          </a:endParaRPr>
        </a:p>
      </dsp:txBody>
      <dsp:txXfrm>
        <a:off x="802933" y="3651918"/>
        <a:ext cx="2449617" cy="1187852"/>
      </dsp:txXfrm>
    </dsp:sp>
    <dsp:sp modelId="{864E82BC-B03F-42F2-8FA1-77C495CAA834}">
      <dsp:nvSpPr>
        <dsp:cNvPr id="0" name=""/>
        <dsp:cNvSpPr/>
      </dsp:nvSpPr>
      <dsp:spPr>
        <a:xfrm rot="18000000">
          <a:off x="2411036" y="2217591"/>
          <a:ext cx="1320469" cy="441617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/>
        </a:solidFill>
        <a:ln w="44450" cap="flat" cmpd="sng" algn="ctr">
          <a:solidFill>
            <a:schemeClr val="lt1"/>
          </a:solidFill>
          <a:prstDash val="solid"/>
        </a:ln>
        <a:effectLst/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2543521" y="2305914"/>
        <a:ext cx="1055499" cy="2649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EB8FD5-AD8F-4888-B105-B42DC3C08C53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829B3C-C285-4CC2-8178-E4D50644F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0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829B3C-C285-4CC2-8178-E4D50644FEE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726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39B56-73DE-47FD-A43A-34E811882021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3CB2E-1E0E-40DC-83F5-70E02F7EE4C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39B56-73DE-47FD-A43A-34E811882021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3CB2E-1E0E-40DC-83F5-70E02F7EE4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39B56-73DE-47FD-A43A-34E811882021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3CB2E-1E0E-40DC-83F5-70E02F7EE4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39B56-73DE-47FD-A43A-34E811882021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3CB2E-1E0E-40DC-83F5-70E02F7EE4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39B56-73DE-47FD-A43A-34E811882021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3CB2E-1E0E-40DC-83F5-70E02F7EE4C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39B56-73DE-47FD-A43A-34E811882021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3CB2E-1E0E-40DC-83F5-70E02F7EE4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39B56-73DE-47FD-A43A-34E811882021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3CB2E-1E0E-40DC-83F5-70E02F7EE4C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39B56-73DE-47FD-A43A-34E811882021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3CB2E-1E0E-40DC-83F5-70E02F7EE4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39B56-73DE-47FD-A43A-34E811882021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3CB2E-1E0E-40DC-83F5-70E02F7EE4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39B56-73DE-47FD-A43A-34E811882021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3CB2E-1E0E-40DC-83F5-70E02F7EE4C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39B56-73DE-47FD-A43A-34E811882021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3CB2E-1E0E-40DC-83F5-70E02F7EE4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AC39B56-73DE-47FD-A43A-34E811882021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483CB2E-1E0E-40DC-83F5-70E02F7EE4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153400" cy="990600"/>
          </a:xfrm>
        </p:spPr>
        <p:txBody>
          <a:bodyPr>
            <a:normAutofit/>
          </a:bodyPr>
          <a:lstStyle/>
          <a:p>
            <a:r>
              <a:rPr lang="lo-LA" sz="3600" dirty="0" smtClean="0">
                <a:latin typeface="Phetsarath OT" pitchFamily="2" charset="0"/>
                <a:cs typeface="Phetsarath OT" pitchFamily="2" charset="0"/>
              </a:rPr>
              <a:t>         </a:t>
            </a:r>
            <a:r>
              <a:rPr lang="lo-LA" sz="3600" dirty="0" smtClean="0">
                <a:latin typeface="Phetsarath OT" pitchFamily="2" charset="0"/>
                <a:cs typeface="Phetsarath OT" pitchFamily="2" charset="0"/>
              </a:rPr>
              <a:t> ວິຊາ</a:t>
            </a:r>
            <a:r>
              <a:rPr lang="lo-LA" sz="3600" dirty="0" smtClean="0">
                <a:latin typeface="Phetsarath OT" pitchFamily="2" charset="0"/>
                <a:cs typeface="Phetsarath OT" pitchFamily="2" charset="0"/>
              </a:rPr>
              <a:t>: ການວັດ ແລະ </a:t>
            </a:r>
            <a:r>
              <a:rPr lang="lo-LA" sz="3600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sz="3600" dirty="0" smtClean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lo-LA" sz="3600" dirty="0" smtClean="0">
                <a:latin typeface="Phetsarath OT" pitchFamily="2" charset="0"/>
                <a:cs typeface="Phetsarath OT" pitchFamily="2" charset="0"/>
              </a:rPr>
              <a:t>ປະ</a:t>
            </a:r>
            <a:r>
              <a:rPr lang="lo-LA" sz="3600" dirty="0" smtClean="0">
                <a:latin typeface="Phetsarath OT" pitchFamily="2" charset="0"/>
                <a:cs typeface="Phetsarath OT" pitchFamily="2" charset="0"/>
              </a:rPr>
              <a:t>ເມີນ</a:t>
            </a:r>
            <a:r>
              <a:rPr lang="lo-LA" sz="3600" dirty="0" smtClean="0">
                <a:latin typeface="Phetsarath OT" pitchFamily="2" charset="0"/>
                <a:cs typeface="Phetsarath OT" pitchFamily="2" charset="0"/>
              </a:rPr>
              <a:t>ຜົນ</a:t>
            </a:r>
            <a:endParaRPr lang="en-US" sz="3600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lo-LA" sz="3200" dirty="0"/>
              <a:t> </a:t>
            </a:r>
            <a:r>
              <a:rPr lang="lo-LA" sz="3200" dirty="0" smtClean="0"/>
              <a:t>  </a:t>
            </a:r>
            <a:r>
              <a:rPr lang="lo-LA" sz="3200" dirty="0" smtClean="0"/>
              <a:t>                         </a:t>
            </a:r>
            <a:r>
              <a:rPr lang="lo-LA" sz="3200" dirty="0" smtClean="0">
                <a:latin typeface="Phetsarath OT" pitchFamily="2" charset="0"/>
                <a:cs typeface="Phetsarath OT" pitchFamily="2" charset="0"/>
              </a:rPr>
              <a:t>ບົດ</a:t>
            </a:r>
            <a:r>
              <a:rPr lang="lo-LA" sz="3200" dirty="0" smtClean="0">
                <a:latin typeface="Phetsarath OT" pitchFamily="2" charset="0"/>
                <a:cs typeface="Phetsarath OT" pitchFamily="2" charset="0"/>
              </a:rPr>
              <a:t>ທີ 3</a:t>
            </a:r>
          </a:p>
          <a:p>
            <a:pPr marL="0" indent="0">
              <a:buNone/>
            </a:pPr>
            <a:r>
              <a:rPr lang="lo-LA" sz="3200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sz="3200" dirty="0" smtClean="0">
                <a:latin typeface="Phetsarath OT" pitchFamily="2" charset="0"/>
                <a:cs typeface="Phetsarath OT" pitchFamily="2" charset="0"/>
              </a:rPr>
              <a:t>           ການປະເມີນຜົນຈາກສະພາບຈິງ</a:t>
            </a:r>
          </a:p>
          <a:p>
            <a:pPr marL="0" indent="0">
              <a:buNone/>
            </a:pPr>
            <a:r>
              <a:rPr lang="lo-LA" sz="3200" dirty="0" smtClean="0">
                <a:latin typeface="Phetsarath OT" pitchFamily="2" charset="0"/>
                <a:cs typeface="Phetsarath OT" pitchFamily="2" charset="0"/>
              </a:rPr>
              <a:t>ຈຸດປະສົງ :   ໃຫ້ນັກສຶກສາສາມາດ:</a:t>
            </a:r>
          </a:p>
          <a:p>
            <a:pPr marL="0" indent="0">
              <a:buNone/>
            </a:pPr>
            <a:r>
              <a:rPr lang="lo-LA" sz="3200" dirty="0" smtClean="0">
                <a:latin typeface="Phetsarath OT" pitchFamily="2" charset="0"/>
                <a:cs typeface="Phetsarath OT" pitchFamily="2" charset="0"/>
              </a:rPr>
              <a:t> - ບອກຄວາມໝາຍ ແລະ ຄວາມສຳຄັນ, ຈຸດປະສົງ ແລະ ຂັ້ນຕອນເພື່ອນຳໃຊ້ເຂົ້າໃນການປະເມີນຕົົວຈິງ.</a:t>
            </a:r>
          </a:p>
          <a:p>
            <a:pPr marL="0" indent="0">
              <a:buNone/>
            </a:pPr>
            <a:r>
              <a:rPr lang="lo-LA" sz="3200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sz="3200" dirty="0" smtClean="0">
                <a:latin typeface="Phetsarath OT" pitchFamily="2" charset="0"/>
                <a:cs typeface="Phetsarath OT" pitchFamily="2" charset="0"/>
              </a:rPr>
              <a:t>-  ນຳໃຊ້ ຮູບແບບ ແລະ ວິທີການປປະເມີນເຂົ້າໃນການສອນ</a:t>
            </a:r>
          </a:p>
          <a:p>
            <a:pPr marL="0" indent="0">
              <a:buNone/>
            </a:pPr>
            <a:r>
              <a:rPr lang="lo-LA" sz="3200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sz="3200" dirty="0" smtClean="0">
                <a:latin typeface="Phetsarath OT" pitchFamily="2" charset="0"/>
                <a:cs typeface="Phetsarath OT" pitchFamily="2" charset="0"/>
              </a:rPr>
              <a:t>               </a:t>
            </a:r>
            <a:endParaRPr lang="lo-LA" sz="3200" dirty="0" smtClean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424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182880" lvl="0" indent="-182880">
              <a:spcBef>
                <a:spcPct val="20000"/>
              </a:spcBef>
            </a:pPr>
            <a:r>
              <a:rPr lang="lo-LA" sz="3200" spc="0" dirty="0" smtClean="0">
                <a:solidFill>
                  <a:srgbClr val="292934"/>
                </a:solidFill>
                <a:latin typeface="Phetsarath OT" pitchFamily="2" charset="0"/>
                <a:ea typeface="+mn-ea"/>
                <a:cs typeface="Phetsarath OT" pitchFamily="2" charset="0"/>
              </a:rPr>
              <a:t/>
            </a:r>
            <a:br>
              <a:rPr lang="lo-LA" sz="3200" spc="0" dirty="0" smtClean="0">
                <a:solidFill>
                  <a:srgbClr val="292934"/>
                </a:solidFill>
                <a:latin typeface="Phetsarath OT" pitchFamily="2" charset="0"/>
                <a:ea typeface="+mn-ea"/>
                <a:cs typeface="Phetsarath OT" pitchFamily="2" charset="0"/>
              </a:rPr>
            </a:br>
            <a:r>
              <a:rPr lang="lo-LA" sz="3600" b="1" spc="0" dirty="0">
                <a:solidFill>
                  <a:srgbClr val="292934"/>
                </a:solidFill>
                <a:latin typeface="Phetsarath OT" pitchFamily="2" charset="0"/>
                <a:ea typeface="+mn-ea"/>
                <a:cs typeface="Phetsarath OT" pitchFamily="2" charset="0"/>
              </a:rPr>
              <a:t> </a:t>
            </a:r>
            <a:r>
              <a:rPr lang="lo-LA" sz="3600" b="1" spc="0" dirty="0" smtClean="0">
                <a:solidFill>
                  <a:srgbClr val="292934"/>
                </a:solidFill>
                <a:latin typeface="Phetsarath OT" pitchFamily="2" charset="0"/>
                <a:ea typeface="+mn-ea"/>
                <a:cs typeface="Phetsarath OT" pitchFamily="2" charset="0"/>
              </a:rPr>
              <a:t>             </a:t>
            </a:r>
            <a:r>
              <a:rPr lang="lo-LA" sz="3600" b="1" spc="0" dirty="0" smtClean="0">
                <a:solidFill>
                  <a:srgbClr val="292934"/>
                </a:solidFill>
                <a:latin typeface="Phetsarath OT" pitchFamily="2" charset="0"/>
                <a:ea typeface="+mn-ea"/>
                <a:cs typeface="Phetsarath OT" pitchFamily="2" charset="0"/>
              </a:rPr>
              <a:t>      </a:t>
            </a:r>
            <a:r>
              <a:rPr lang="lo-LA" sz="3600" b="1" spc="0" dirty="0" smtClean="0">
                <a:solidFill>
                  <a:srgbClr val="292934"/>
                </a:solidFill>
                <a:latin typeface="Phetsarath OT" pitchFamily="2" charset="0"/>
                <a:ea typeface="+mn-ea"/>
                <a:cs typeface="Phetsarath OT" pitchFamily="2" charset="0"/>
              </a:rPr>
              <a:t>3. ຂັ້ນຕອນ</a:t>
            </a:r>
            <a:r>
              <a:rPr lang="lo-LA" sz="3600" b="1" spc="0" dirty="0">
                <a:solidFill>
                  <a:srgbClr val="292934"/>
                </a:solidFill>
                <a:latin typeface="Phetsarath OT" pitchFamily="2" charset="0"/>
                <a:ea typeface="+mn-ea"/>
                <a:cs typeface="Phetsarath OT" pitchFamily="2" charset="0"/>
              </a:rPr>
              <a:t/>
            </a:r>
            <a:br>
              <a:rPr lang="lo-LA" sz="3600" b="1" spc="0" dirty="0">
                <a:solidFill>
                  <a:srgbClr val="292934"/>
                </a:solidFill>
                <a:latin typeface="Phetsarath OT" pitchFamily="2" charset="0"/>
                <a:ea typeface="+mn-ea"/>
                <a:cs typeface="Phetsarath OT" pitchFamily="2" charset="0"/>
              </a:rPr>
            </a:b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lv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sz="3200" dirty="0" smtClean="0">
                <a:latin typeface="Calibri"/>
                <a:ea typeface="MS Mincho"/>
                <a:cs typeface="Phetsarath OT"/>
              </a:rPr>
              <a:t>-ກຳນົດຈຸດປະສົງ ແລະ ເປົ້າໝາຍໃນການປະເມີນຕ້ອງ   </a:t>
            </a:r>
          </a:p>
          <a:p>
            <a:pPr marL="0" marR="0" lv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sz="3200" dirty="0" smtClean="0">
                <a:latin typeface="Calibri"/>
                <a:ea typeface="MS Mincho"/>
                <a:cs typeface="Phetsarath OT"/>
              </a:rPr>
              <a:t>ສອດຄ່ອງກັບເນື້ອໃນ ແລະ ສະທ້ອນການພັດທະນາດ້ວຍ.</a:t>
            </a:r>
            <a:endParaRPr lang="en-US" sz="3200" dirty="0">
              <a:latin typeface="Calibri"/>
              <a:ea typeface="Calibri"/>
              <a:cs typeface="Cordia New"/>
            </a:endParaRPr>
          </a:p>
          <a:p>
            <a:pPr marL="0" marR="0" lv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sz="3200" dirty="0" smtClean="0">
                <a:latin typeface="Calibri"/>
                <a:ea typeface="MS Mincho"/>
                <a:cs typeface="Phetsarath OT"/>
              </a:rPr>
              <a:t>-ກຳນົດຂອບເຂດໃນການປະເມິນຕ້ອງພິຈາລະນາເປົ້າໝາຍ</a:t>
            </a:r>
          </a:p>
          <a:p>
            <a:pPr marL="0" marR="0" lv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sz="3200" dirty="0">
                <a:effectLst/>
                <a:latin typeface="Calibri"/>
                <a:ea typeface="MS Mincho"/>
                <a:cs typeface="Phetsarath OT"/>
              </a:rPr>
              <a:t> </a:t>
            </a:r>
            <a:r>
              <a:rPr lang="lo-LA" sz="3200" dirty="0" smtClean="0">
                <a:effectLst/>
                <a:latin typeface="Calibri"/>
                <a:ea typeface="MS Mincho"/>
                <a:cs typeface="Phetsarath OT"/>
              </a:rPr>
              <a:t>ທີ່ຕ້ອງການໃຫ້ເກີດກັບນັກຮຽນ.</a:t>
            </a:r>
          </a:p>
          <a:p>
            <a:pPr marL="0" marR="0" lv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sz="3200" dirty="0" smtClean="0">
                <a:latin typeface="Calibri"/>
                <a:ea typeface="MS Mincho"/>
                <a:cs typeface="Phetsarath OT"/>
              </a:rPr>
              <a:t>-ກໍານົດຜູ້ປະເມີນໂດຍພິຈາລະນາຜູ້ປະເມີນວ່າຈະມີໃຜແດ່</a:t>
            </a:r>
          </a:p>
          <a:p>
            <a:pPr marL="0" marR="0" lv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sz="3200" dirty="0" smtClean="0">
                <a:effectLst/>
                <a:latin typeface="Calibri"/>
                <a:ea typeface="MS Mincho"/>
                <a:cs typeface="Phetsarath OT"/>
              </a:rPr>
              <a:t>-ເລືອກໃຊ້ເທັກນິກ ແລະເຄື່ອງມືໃນການປະເມີນ ຄວນມີຄວາມຫຼາກຫຼາຍ ແລະ ເໝາະສົມກັບຈຸດປະສົງວິທີການປະ ເມີນ</a:t>
            </a:r>
            <a:endParaRPr lang="en-US" sz="3200" dirty="0">
              <a:effectLst/>
              <a:latin typeface="Calibri"/>
              <a:ea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38327620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182880" lvl="0" indent="-182880">
              <a:spcBef>
                <a:spcPct val="20000"/>
              </a:spcBef>
            </a:pPr>
            <a:r>
              <a:rPr lang="lo-LA" sz="3600" spc="0" dirty="0" smtClean="0">
                <a:solidFill>
                  <a:srgbClr val="292934"/>
                </a:solidFill>
                <a:latin typeface="Phetsarath OT" pitchFamily="2" charset="0"/>
                <a:ea typeface="+mn-ea"/>
                <a:cs typeface="Phetsarath OT" pitchFamily="2" charset="0"/>
              </a:rPr>
              <a:t>        </a:t>
            </a:r>
            <a:r>
              <a:rPr lang="lo-LA" sz="3600" spc="0" dirty="0" smtClean="0">
                <a:solidFill>
                  <a:srgbClr val="292934"/>
                </a:solidFill>
                <a:latin typeface="Phetsarath OT" pitchFamily="2" charset="0"/>
                <a:ea typeface="+mn-ea"/>
                <a:cs typeface="Phetsarath OT" pitchFamily="2" charset="0"/>
              </a:rPr>
              <a:t/>
            </a:r>
            <a:br>
              <a:rPr lang="lo-LA" sz="3600" spc="0" dirty="0" smtClean="0">
                <a:solidFill>
                  <a:srgbClr val="292934"/>
                </a:solidFill>
                <a:latin typeface="Phetsarath OT" pitchFamily="2" charset="0"/>
                <a:ea typeface="+mn-ea"/>
                <a:cs typeface="Phetsarath OT" pitchFamily="2" charset="0"/>
              </a:rPr>
            </a:br>
            <a:r>
              <a:rPr lang="lo-LA" sz="3600" spc="0" dirty="0">
                <a:solidFill>
                  <a:srgbClr val="292934"/>
                </a:solidFill>
                <a:latin typeface="Phetsarath OT" pitchFamily="2" charset="0"/>
                <a:ea typeface="+mn-ea"/>
                <a:cs typeface="Phetsarath OT" pitchFamily="2" charset="0"/>
              </a:rPr>
              <a:t> </a:t>
            </a:r>
            <a:r>
              <a:rPr lang="lo-LA" sz="3600" spc="0" dirty="0" smtClean="0">
                <a:solidFill>
                  <a:srgbClr val="292934"/>
                </a:solidFill>
                <a:latin typeface="Phetsarath OT" pitchFamily="2" charset="0"/>
                <a:ea typeface="+mn-ea"/>
                <a:cs typeface="Phetsarath OT" pitchFamily="2" charset="0"/>
              </a:rPr>
              <a:t>              </a:t>
            </a:r>
            <a:r>
              <a:rPr lang="lo-LA" sz="3600" spc="0" dirty="0" smtClean="0">
                <a:solidFill>
                  <a:srgbClr val="292934"/>
                </a:solidFill>
                <a:latin typeface="Phetsarath OT" pitchFamily="2" charset="0"/>
                <a:ea typeface="+mn-ea"/>
                <a:cs typeface="Phetsarath OT" pitchFamily="2" charset="0"/>
              </a:rPr>
              <a:t> 3. ຂັ້ນຕອນ</a:t>
            </a:r>
            <a:r>
              <a:rPr lang="en-US" sz="3600" spc="0" dirty="0">
                <a:solidFill>
                  <a:srgbClr val="292934"/>
                </a:solidFill>
                <a:latin typeface="Phetsarath OT" pitchFamily="2" charset="0"/>
                <a:ea typeface="+mn-ea"/>
                <a:cs typeface="Phetsarath OT" pitchFamily="2" charset="0"/>
              </a:rPr>
              <a:t/>
            </a:r>
            <a:br>
              <a:rPr lang="en-US" sz="3600" spc="0" dirty="0">
                <a:solidFill>
                  <a:srgbClr val="292934"/>
                </a:solidFill>
                <a:latin typeface="Phetsarath OT" pitchFamily="2" charset="0"/>
                <a:ea typeface="+mn-ea"/>
                <a:cs typeface="Phetsarath OT" pitchFamily="2" charset="0"/>
              </a:rPr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sz="3200" dirty="0" smtClean="0">
                <a:latin typeface="Calibri"/>
                <a:ea typeface="MS Mincho"/>
                <a:cs typeface="Cordia New"/>
              </a:rPr>
              <a:t>-</a:t>
            </a:r>
            <a:r>
              <a:rPr lang="lo-LA" sz="3200" dirty="0" smtClean="0">
                <a:latin typeface="Phetsarath OT" pitchFamily="2" charset="0"/>
                <a:ea typeface="MS Mincho"/>
                <a:cs typeface="Phetsarath OT" pitchFamily="2" charset="0"/>
              </a:rPr>
              <a:t>ກຳນົດເວລາ ແລະ ສະຖານທີ່ ທີ່ຈະປະເມີນ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sz="3200" dirty="0" smtClean="0">
                <a:latin typeface="Phetsarath OT" pitchFamily="2" charset="0"/>
                <a:ea typeface="MS Mincho"/>
                <a:cs typeface="Phetsarath OT" pitchFamily="2" charset="0"/>
              </a:rPr>
              <a:t>ວິເຄາະຜົນ ແລະ ວິທີການ ຈັດການຂໍ້ມູນການປະເມີນເປັນ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sz="3200" dirty="0" smtClean="0">
                <a:latin typeface="Phetsarath OT" pitchFamily="2" charset="0"/>
                <a:ea typeface="MS Mincho"/>
                <a:cs typeface="Phetsarath OT" pitchFamily="2" charset="0"/>
              </a:rPr>
              <a:t>ການຳຂໍ້ມູນຈາກການປະເມີນ ມາວິເຄາະໂດຍບອກສິ່ງທີ່ຈະວິເຄາະ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sz="3200" dirty="0" smtClean="0">
                <a:latin typeface="Phetsarath OT" pitchFamily="2" charset="0"/>
                <a:ea typeface="MS Mincho"/>
                <a:cs typeface="Phetsarath OT" pitchFamily="2" charset="0"/>
              </a:rPr>
              <a:t>-ກຳນົດເກນໃນການປະເມີນເປັນການກຳນົດລາຍລະອຽດໃນການໃຫ້ຄະແນນຜົນງານຂອງນັກຮຽນວ່າເຮັດຫຍັງໄດ້ສຳເລັດ.</a:t>
            </a:r>
            <a:endParaRPr lang="en-US" sz="3200" dirty="0">
              <a:latin typeface="Phetsarath OT" pitchFamily="2" charset="0"/>
              <a:ea typeface="MS Mincho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33144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b="1" dirty="0" smtClean="0">
                <a:ea typeface="MS Mincho"/>
                <a:cs typeface="Phetsarath OT"/>
              </a:rPr>
              <a:t>      </a:t>
            </a:r>
            <a:r>
              <a:rPr lang="lo-LA" b="1" dirty="0" smtClean="0">
                <a:ea typeface="MS Mincho"/>
                <a:cs typeface="Phetsarath OT"/>
              </a:rPr>
              <a:t>4. ຮູບແບບ ແລະ ວິທີປະເມີນຜົນ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lo-LA" sz="3300" dirty="0" smtClean="0">
                <a:solidFill>
                  <a:schemeClr val="tx2"/>
                </a:solidFill>
                <a:latin typeface="Phetsarath OT" pitchFamily="2" charset="0"/>
                <a:cs typeface="Phetsarath OT" pitchFamily="2" charset="0"/>
              </a:rPr>
              <a:t>4.1 ຮູບແບບ</a:t>
            </a:r>
            <a:endParaRPr lang="lo-LA" sz="3300" dirty="0" smtClean="0">
              <a:solidFill>
                <a:schemeClr val="tx2"/>
              </a:solidFill>
              <a:latin typeface="Phetsarath OT" pitchFamily="2" charset="0"/>
              <a:cs typeface="Phetsarath OT" pitchFamily="2" charset="0"/>
            </a:endParaRPr>
          </a:p>
          <a:p>
            <a:pPr marL="0" lvl="0" indent="0" algn="thaiDist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3200" dirty="0" smtClean="0">
                <a:latin typeface="Calibri"/>
                <a:ea typeface="Calibri"/>
                <a:cs typeface="Phetsarath OT"/>
              </a:rPr>
              <a:t>-ການ</a:t>
            </a:r>
            <a:r>
              <a:rPr lang="lo-LA" sz="3200" dirty="0">
                <a:latin typeface="Calibri"/>
                <a:ea typeface="Calibri"/>
                <a:cs typeface="Phetsarath OT"/>
              </a:rPr>
              <a:t>ວິເຄາະຫຼັກສູດ ແລະ ກຳນົດເປົ້າໝາຍ ຫຼື ຜົນທີ່ຕ້ອງການໃຫ້ເກີດກັບນັກຮຽນ.</a:t>
            </a:r>
            <a:endParaRPr lang="en-US" sz="2800" dirty="0">
              <a:latin typeface="Calibri"/>
              <a:ea typeface="Calibri"/>
              <a:cs typeface="Cordia New"/>
            </a:endParaRPr>
          </a:p>
          <a:p>
            <a:pPr marL="0" lvl="0" indent="0" algn="thaiDist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3200" dirty="0" smtClean="0">
                <a:latin typeface="Calibri"/>
                <a:ea typeface="Calibri"/>
                <a:cs typeface="Phetsarath OT"/>
              </a:rPr>
              <a:t>-ກໍາ</a:t>
            </a:r>
            <a:r>
              <a:rPr lang="lo-LA" sz="3200" dirty="0">
                <a:latin typeface="Calibri"/>
                <a:ea typeface="Calibri"/>
                <a:cs typeface="Phetsarath OT"/>
              </a:rPr>
              <a:t>ນົດວຽກງານການຮຽນຮູ້ຕາມສະພາບຈິງ</a:t>
            </a:r>
            <a:endParaRPr lang="en-US" sz="2800" dirty="0">
              <a:latin typeface="Calibri"/>
              <a:ea typeface="Calibri"/>
              <a:cs typeface="Cordia New"/>
            </a:endParaRPr>
          </a:p>
          <a:p>
            <a:pPr marL="0" lvl="0" indent="0" algn="thaiDist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3200" dirty="0" smtClean="0">
                <a:latin typeface="Calibri"/>
                <a:ea typeface="Calibri"/>
                <a:cs typeface="Phetsarath OT"/>
              </a:rPr>
              <a:t>-ກຳນົດ</a:t>
            </a:r>
            <a:r>
              <a:rPr lang="lo-LA" sz="3200" dirty="0">
                <a:latin typeface="Calibri"/>
                <a:ea typeface="Calibri"/>
                <a:cs typeface="Phetsarath OT"/>
              </a:rPr>
              <a:t>ວິທີການ ແລະ ເກນການປະເມີນຜົນການຮຽນຮູ້</a:t>
            </a:r>
            <a:endParaRPr lang="en-US" sz="2800" dirty="0">
              <a:latin typeface="Calibri"/>
              <a:ea typeface="Calibri"/>
              <a:cs typeface="Cordia New"/>
            </a:endParaRPr>
          </a:p>
          <a:p>
            <a:pPr marL="0" lvl="0" indent="0" algn="thaiDist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3200" dirty="0" smtClean="0">
                <a:latin typeface="Calibri"/>
                <a:ea typeface="Calibri"/>
                <a:cs typeface="Phetsarath OT"/>
              </a:rPr>
              <a:t>-ກຳນົດ</a:t>
            </a:r>
            <a:r>
              <a:rPr lang="lo-LA" sz="3200" dirty="0">
                <a:latin typeface="Calibri"/>
                <a:ea typeface="Calibri"/>
                <a:cs typeface="Phetsarath OT"/>
              </a:rPr>
              <a:t>ລັກສະນະຂອງການຈັດກິດຈະກຳການຮຽນ-ການສອນທີ່ສົ່ງເສີມໃຫ້ເກີດການຮຽນຮູ້ຕາມສະພາບຈິງ.</a:t>
            </a:r>
            <a:endParaRPr lang="en-US" sz="2800" dirty="0">
              <a:latin typeface="Calibri"/>
              <a:ea typeface="Calibri"/>
              <a:cs typeface="Cordia New"/>
            </a:endParaRPr>
          </a:p>
          <a:p>
            <a:pPr marL="0" lvl="0" indent="0" algn="thaiDist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3200" dirty="0" smtClean="0">
                <a:latin typeface="Calibri"/>
                <a:ea typeface="Calibri"/>
                <a:cs typeface="Phetsarath OT"/>
              </a:rPr>
              <a:t>-ດຳເນີນ</a:t>
            </a:r>
            <a:r>
              <a:rPr lang="lo-LA" sz="3200" dirty="0">
                <a:latin typeface="Calibri"/>
                <a:ea typeface="Calibri"/>
                <a:cs typeface="Phetsarath OT"/>
              </a:rPr>
              <a:t>ການຈັດກິດຈະກຳການຮຽນຮູ້ ແລະ ປະເມີນຜົນການປະຕິບັດວຽກງານຕາມສະພາບຈິງ.</a:t>
            </a:r>
            <a:endParaRPr lang="en-US" sz="2800" dirty="0">
              <a:latin typeface="Calibri"/>
              <a:ea typeface="Calibri"/>
              <a:cs typeface="Cordia New"/>
            </a:endParaRPr>
          </a:p>
          <a:p>
            <a:pPr marL="0" lvl="0" indent="0" algn="thaiDist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3200" dirty="0" smtClean="0">
                <a:latin typeface="Calibri"/>
                <a:ea typeface="Calibri"/>
                <a:cs typeface="Phetsarath OT"/>
              </a:rPr>
              <a:t>-ສະຫຼຸບ</a:t>
            </a:r>
            <a:r>
              <a:rPr lang="lo-LA" sz="3200" dirty="0">
                <a:latin typeface="Calibri"/>
                <a:ea typeface="Calibri"/>
                <a:cs typeface="Phetsarath OT"/>
              </a:rPr>
              <a:t>ຜົນສຳເລັດທາງການຮຽນທັກສະຂະບວນການ ແລະ ຄວາມສົນໃຈໃນການຮຽນຂອງນັກຮຽນ</a:t>
            </a:r>
            <a:endParaRPr lang="en-US" sz="2800" dirty="0">
              <a:latin typeface="Calibri"/>
              <a:ea typeface="Calibri"/>
              <a:cs typeface="Cordia New"/>
            </a:endParaRPr>
          </a:p>
          <a:p>
            <a:pPr marL="0" indent="0">
              <a:buNone/>
            </a:pPr>
            <a:endParaRPr lang="lo-LA" sz="3200" dirty="0" smtClean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8839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4.2 ວິທີການປະເມີນ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lo-LA" sz="3200" dirty="0" smtClean="0">
                <a:latin typeface="Phetsarath OT" pitchFamily="2" charset="0"/>
                <a:cs typeface="Phetsarath OT" pitchFamily="2" charset="0"/>
              </a:rPr>
              <a:t>ການປະເມີນຜົນຈາກສະພາບຈິງມີວິທີການ ແລະ ເຄື່ອງມືຕ່າງໆດັ່ງນີ້:</a:t>
            </a:r>
          </a:p>
          <a:p>
            <a:pPr marL="0" indent="0">
              <a:buNone/>
            </a:pPr>
            <a:r>
              <a:rPr lang="lo-LA" sz="3200" dirty="0" smtClean="0">
                <a:latin typeface="Phetsarath OT" pitchFamily="2" charset="0"/>
                <a:cs typeface="Phetsarath OT" pitchFamily="2" charset="0"/>
              </a:rPr>
              <a:t>-​ການສັງເກດ  - ການສຶກສາລາຍກໍລະນີ</a:t>
            </a:r>
          </a:p>
          <a:p>
            <a:pPr marL="0" indent="0">
              <a:buNone/>
            </a:pPr>
            <a:r>
              <a:rPr lang="lo-LA" sz="3200" dirty="0" smtClean="0">
                <a:latin typeface="Phetsarath OT" pitchFamily="2" charset="0"/>
                <a:cs typeface="Phetsarath OT" pitchFamily="2" charset="0"/>
              </a:rPr>
              <a:t>-ການສຳພາດ  - ການໃຊ້ແບບທົດສອບເນັ້ນການປະຕິບັດຈິງ</a:t>
            </a:r>
          </a:p>
          <a:p>
            <a:pPr marL="0" indent="0">
              <a:buNone/>
            </a:pPr>
            <a:r>
              <a:rPr lang="lo-LA" sz="3200" dirty="0" smtClean="0">
                <a:latin typeface="Phetsarath OT" pitchFamily="2" charset="0"/>
                <a:cs typeface="Phetsarath OT" pitchFamily="2" charset="0"/>
              </a:rPr>
              <a:t>-ການສອບຖາມ  - ປຶ້ມຕິດຕາມການຮຽນ</a:t>
            </a:r>
          </a:p>
          <a:p>
            <a:pPr marL="0" indent="0">
              <a:buNone/>
            </a:pPr>
            <a:r>
              <a:rPr lang="lo-LA" sz="3200" dirty="0" smtClean="0">
                <a:latin typeface="Phetsarath OT" pitchFamily="2" charset="0"/>
                <a:cs typeface="Phetsarath OT" pitchFamily="2" charset="0"/>
              </a:rPr>
              <a:t>-ການກວດຜົນງານ </a:t>
            </a:r>
          </a:p>
          <a:p>
            <a:pPr marL="0" indent="0">
              <a:buNone/>
            </a:pPr>
            <a:r>
              <a:rPr lang="lo-LA" sz="3200" dirty="0" smtClean="0">
                <a:latin typeface="Phetsarath OT" pitchFamily="2" charset="0"/>
                <a:cs typeface="Phetsarath OT" pitchFamily="2" charset="0"/>
              </a:rPr>
              <a:t>-ການບັນທຶກຈາກບຸກຄົນທີ່ກ່ຽວຂ້ອງ</a:t>
            </a:r>
          </a:p>
          <a:p>
            <a:pPr marL="0" indent="0">
              <a:buNone/>
            </a:pPr>
            <a:r>
              <a:rPr lang="lo-LA" sz="3200" dirty="0" smtClean="0">
                <a:latin typeface="Phetsarath OT" pitchFamily="2" charset="0"/>
                <a:cs typeface="Phetsarath OT" pitchFamily="2" charset="0"/>
              </a:rPr>
              <a:t>-ການຢ້ຽມບ້ານ</a:t>
            </a:r>
            <a:r>
              <a:rPr lang="lo-LA" dirty="0" smtClean="0"/>
              <a:t>  </a:t>
            </a:r>
          </a:p>
          <a:p>
            <a:pPr marL="0" indent="0">
              <a:buNone/>
            </a:pPr>
            <a:r>
              <a:rPr lang="lo-LA" dirty="0" smtClean="0"/>
              <a:t>-</a:t>
            </a:r>
            <a:r>
              <a:rPr lang="lo-LA" sz="3200" dirty="0" smtClean="0">
                <a:latin typeface="Phetsarath OT" pitchFamily="2" charset="0"/>
                <a:cs typeface="Phetsarath OT" pitchFamily="2" charset="0"/>
              </a:rPr>
              <a:t>ການປະເມີນຜົນໂດຍໃຊ້ແຟ້ມສະສົມຜົນງານ  </a:t>
            </a:r>
            <a:endParaRPr lang="en-US" sz="3200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0928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o-LA" sz="3600" dirty="0" smtClean="0">
                <a:latin typeface="Phetsarath OT" pitchFamily="2" charset="0"/>
                <a:cs typeface="Phetsarath OT" pitchFamily="2" charset="0"/>
              </a:rPr>
              <a:t>                    ການກວດຜົນງານ</a:t>
            </a:r>
            <a:endParaRPr lang="en-US" sz="3600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0" algn="thaiDist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3200" dirty="0">
                <a:latin typeface="Calibri"/>
                <a:ea typeface="MS Mincho"/>
                <a:cs typeface="Phetsarath OT"/>
              </a:rPr>
              <a:t>ການກວດຜົນງານເປັນວິທີການປະເມີນຜົນທີ່ຄູສອນໃຊ້ເປັນປະຈຳ ແລະ ໃຊ້ເລື້ອຍໆ, ການກວດ</a:t>
            </a:r>
            <a:r>
              <a:rPr lang="lo-LA" sz="3200" dirty="0" smtClean="0">
                <a:latin typeface="Calibri"/>
                <a:ea typeface="MS Mincho"/>
                <a:cs typeface="Phetsarath OT"/>
              </a:rPr>
              <a:t>ຜົນງານ</a:t>
            </a:r>
            <a:r>
              <a:rPr lang="lo-LA" sz="3200" dirty="0" smtClean="0">
                <a:latin typeface="Calibri"/>
                <a:ea typeface="Calibri"/>
                <a:cs typeface="Phetsarath OT"/>
              </a:rPr>
              <a:t>ຈະ</a:t>
            </a:r>
            <a:r>
              <a:rPr lang="lo-LA" sz="3200" dirty="0">
                <a:latin typeface="Calibri"/>
                <a:ea typeface="Calibri"/>
                <a:cs typeface="Phetsarath OT"/>
              </a:rPr>
              <a:t>ເປັນການຊ່ວຍເຫຼືອນັກຮຽນທີ່ຍັງພົບບັນຫາໃນການຈັດກິດຈະກຳການຮຽນ-ການສອນ ແລະ ອີກສ່ວນໜຶ່ງເປັນການນຳຂໍ້ມູນທີ່ໄດ້ຈາກການກວດຜົນງານມາໃຊ້ໃນການປັບປຸງການຈັດກິດຈະກຳການຮຽນ-ການສອນຂອງຄູສອນ.</a:t>
            </a:r>
            <a:endParaRPr lang="en-US" sz="3200" dirty="0">
              <a:effectLst/>
              <a:latin typeface="Calibri"/>
              <a:ea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20175232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ຂໍ້ສະເໜີແນະນໍາສໍາລັບການກວດຜົນງານ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thaiDist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3200" dirty="0" smtClean="0">
                <a:latin typeface="Calibri"/>
                <a:ea typeface="MS Mincho"/>
                <a:cs typeface="Phetsarath OT"/>
              </a:rPr>
              <a:t>1.ຄູ</a:t>
            </a:r>
            <a:r>
              <a:rPr lang="lo-LA" sz="3200" dirty="0">
                <a:latin typeface="Calibri"/>
                <a:ea typeface="MS Mincho"/>
                <a:cs typeface="Phetsarath OT"/>
              </a:rPr>
              <a:t>ສອນອາດກໍານົດວຽກຮ່ວມກັບນັກຮຽນ ແລະ ບໍ່ຄວນເປັນອັນດຽວກັນແຕ່ບໍ່ຈຳເປັນຕ້ອງນຳ</a:t>
            </a:r>
            <a:r>
              <a:rPr lang="lo-LA" sz="3200" dirty="0" smtClean="0">
                <a:latin typeface="Calibri"/>
                <a:ea typeface="MS Mincho"/>
                <a:cs typeface="Phetsarath OT"/>
              </a:rPr>
              <a:t>ວຽກ</a:t>
            </a:r>
            <a:r>
              <a:rPr lang="lo-LA" sz="3200" dirty="0" smtClean="0">
                <a:latin typeface="Calibri"/>
                <a:ea typeface="Calibri"/>
                <a:cs typeface="Phetsarath OT"/>
              </a:rPr>
              <a:t>ທຸກ</a:t>
            </a:r>
            <a:r>
              <a:rPr lang="lo-LA" sz="3200" dirty="0">
                <a:latin typeface="Calibri"/>
                <a:ea typeface="Calibri"/>
                <a:cs typeface="Phetsarath OT"/>
              </a:rPr>
              <a:t>ອັນມາປະເມີນ ອາດເລືອກສະເພາະວຽກທີ່ນັກຮຽນເຮັດໄດ້ດີ ແລະ ບອກຄວາມໝາຍຄວາມສາມາດຂອງນັກຮຽນຕາມລັກສະນະທີ່ຄູຕ້ອງການປະເມີນໄດ້ ວິທີນີ້ເປັນການເນັ້ນຈຸດແຂງຂອງນັກຮຽນ ນັບເປັນການເສີມແຮງ ແລະ ສ້າງແຮງກະຕຸ້ນໃຫ້ນັກຮຽນພະຍາຍາມຜະລິດວຽກທີ່ດີໆອອກມາຫຼາຍວຽກອີກວິທີໜຶ່ງ.</a:t>
            </a:r>
            <a:endParaRPr lang="en-US" sz="3200" dirty="0">
              <a:effectLst/>
              <a:latin typeface="Calibri"/>
              <a:ea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13904365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solidFill>
                  <a:srgbClr val="D2533C"/>
                </a:solidFill>
                <a:latin typeface="Phetsarath OT" pitchFamily="2" charset="0"/>
                <a:cs typeface="Phetsarath OT" pitchFamily="2" charset="0"/>
              </a:rPr>
              <a:t>      </a:t>
            </a:r>
            <a:r>
              <a:rPr lang="lo-LA" dirty="0">
                <a:solidFill>
                  <a:srgbClr val="D2533C"/>
                </a:solidFill>
                <a:latin typeface="Phetsarath OT" pitchFamily="2" charset="0"/>
                <a:cs typeface="Phetsarath OT" pitchFamily="2" charset="0"/>
              </a:rPr>
              <a:t>ຂໍ້ສະເໜີແນະນໍາສໍາລັບການກວດຜົນງານ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 algn="thaiDist">
              <a:lnSpc>
                <a:spcPct val="115000"/>
              </a:lnSpc>
              <a:spcAft>
                <a:spcPts val="0"/>
              </a:spcAft>
              <a:buNone/>
              <a:tabLst>
                <a:tab pos="2790825" algn="l"/>
              </a:tabLst>
            </a:pPr>
            <a:r>
              <a:rPr lang="lo-LA" sz="3200" dirty="0" smtClean="0">
                <a:latin typeface="Calibri"/>
                <a:ea typeface="MS Mincho"/>
                <a:cs typeface="Phetsarath OT"/>
              </a:rPr>
              <a:t>2.ຈາກ</a:t>
            </a:r>
            <a:r>
              <a:rPr lang="lo-LA" sz="3200" dirty="0">
                <a:latin typeface="Calibri"/>
                <a:ea typeface="MS Mincho"/>
                <a:cs typeface="Phetsarath OT"/>
              </a:rPr>
              <a:t>ແນວຄິດຕາມຂໍ້ 1 ວຽກທີ່ນຳມາປະເມີນແຕ່ລະຄົນຈິ່ງບໍ່ຈໍາເປັນຕ້ອງເປັນເລື່ອງດຽວກັນເຊັ່ນ: </a:t>
            </a:r>
            <a:r>
              <a:rPr lang="lo-LA" sz="3200" dirty="0" smtClean="0">
                <a:latin typeface="Calibri"/>
                <a:ea typeface="MS Mincho"/>
                <a:cs typeface="Phetsarath OT"/>
              </a:rPr>
              <a:t>ນັກ</a:t>
            </a:r>
            <a:r>
              <a:rPr lang="lo-LA" sz="3200" dirty="0" smtClean="0">
                <a:latin typeface="Calibri"/>
                <a:ea typeface="Calibri"/>
                <a:cs typeface="Phetsarath OT"/>
              </a:rPr>
              <a:t>ຄົນທີ </a:t>
            </a:r>
            <a:r>
              <a:rPr lang="lo-LA" sz="3200" dirty="0">
                <a:latin typeface="Calibri"/>
                <a:ea typeface="Calibri"/>
                <a:cs typeface="Phetsarath OT"/>
              </a:rPr>
              <a:t>1 ວຽກທີ່ເຮັດໄດ້ດີ ຄວນຈັບມາປະເມີນອາດເປັນວຽກທີ 2, 3, 4 ສ່ວນນັກຮຽນຄົນທີ 2 ວຽກທີ່ຄວນຈັບມາປະເມີນອາດເປັນວຽກທີ 1, 2 , 3 ເປັນຕົ້ນ. </a:t>
            </a:r>
            <a:endParaRPr lang="lo-LA" sz="3200" dirty="0" smtClean="0">
              <a:latin typeface="Calibri"/>
              <a:ea typeface="Calibri"/>
              <a:cs typeface="Phetsarath OT"/>
            </a:endParaRPr>
          </a:p>
          <a:p>
            <a:pPr marL="0" lvl="0" indent="0" algn="thaiDist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3200" dirty="0" smtClean="0">
                <a:effectLst/>
                <a:latin typeface="Phetsarath OT" pitchFamily="2" charset="0"/>
                <a:ea typeface="Calibri"/>
                <a:cs typeface="Phetsarath OT" pitchFamily="2" charset="0"/>
              </a:rPr>
              <a:t>3.</a:t>
            </a:r>
            <a:r>
              <a:rPr lang="lo-LA" sz="3200" dirty="0">
                <a:latin typeface="Phetsarath OT" pitchFamily="2" charset="0"/>
                <a:ea typeface="MS Mincho"/>
                <a:cs typeface="Phetsarath OT" pitchFamily="2" charset="0"/>
              </a:rPr>
              <a:t> ອາດປະເມີນວຽກທີ່ນັກຮຽນເຮັດນອກຈາກຄູກຳນົດໃຫ້ ແຕ່ຕ້ອງໝັ້ນໃຈວ່າເປັນສິ່ງທີ່ນັກຮຽນ</a:t>
            </a:r>
            <a:r>
              <a:rPr lang="lo-LA" sz="3200" dirty="0" smtClean="0">
                <a:latin typeface="Phetsarath OT" pitchFamily="2" charset="0"/>
                <a:ea typeface="MS Mincho"/>
                <a:cs typeface="Phetsarath OT" pitchFamily="2" charset="0"/>
              </a:rPr>
              <a:t>ເຮັດ</a:t>
            </a:r>
            <a:r>
              <a:rPr lang="lo-LA" sz="3200" dirty="0" smtClean="0">
                <a:latin typeface="Phetsarath OT" pitchFamily="2" charset="0"/>
                <a:ea typeface="Calibri"/>
                <a:cs typeface="Phetsarath OT" pitchFamily="2" charset="0"/>
              </a:rPr>
              <a:t>ເອງ </a:t>
            </a:r>
            <a:r>
              <a:rPr lang="lo-LA" sz="3200" dirty="0">
                <a:latin typeface="Phetsarath OT" pitchFamily="2" charset="0"/>
                <a:ea typeface="Calibri"/>
                <a:cs typeface="Phetsarath OT" pitchFamily="2" charset="0"/>
              </a:rPr>
              <a:t>ເຊັ່ນ: ສິ່ງປະດິດທີ່ນັກຮຽນເຮັດເອງຢູ່ບ້ານ ແລະ ນຳມາໃຊ້ທີ່ໂຮງຮຽນ ຫຼື ເລືອກສິ່ງຕ່າງໆທີ່ນັກຮຽນເຮັດຂຶ້ນເອງຕາມຄວາມສົນໃຈເປັນຕົ້ນ ການໃຊ້ຂໍ້ມູນ</a:t>
            </a:r>
            <a:r>
              <a:rPr lang="en-US" sz="3200" dirty="0">
                <a:latin typeface="Phetsarath OT" pitchFamily="2" charset="0"/>
                <a:ea typeface="Calibri"/>
                <a:cs typeface="Phetsarath OT" pitchFamily="2" charset="0"/>
              </a:rPr>
              <a:t> / </a:t>
            </a:r>
            <a:r>
              <a:rPr lang="lo-LA" sz="3200" dirty="0">
                <a:latin typeface="Phetsarath OT" pitchFamily="2" charset="0"/>
                <a:ea typeface="Calibri"/>
                <a:cs typeface="Phetsarath OT" pitchFamily="2" charset="0"/>
              </a:rPr>
              <a:t>ຫຼັກຖານຜົນງານຢ່າງກວ້າງຂວາງ ຈະເຮັດໃຫ້ຄູສອນຮູ້ຈັກນັກຮຽນຫຼາຍຂຶ້ນ ແລະ ປະເມີນຄວາມສາມາດຂອງນັກຮຽນຕາມສະພາບທີ່ແທ້ຈິງຂອງເຂົາໄດ້ເປັນຢ່າງດີ.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lvl="0" indent="0" algn="thaiDist">
              <a:lnSpc>
                <a:spcPct val="115000"/>
              </a:lnSpc>
              <a:spcAft>
                <a:spcPts val="0"/>
              </a:spcAft>
              <a:buNone/>
              <a:tabLst>
                <a:tab pos="2790825" algn="l"/>
              </a:tabLst>
            </a:pPr>
            <a:endParaRPr lang="en-US" sz="3200" dirty="0">
              <a:effectLst/>
              <a:latin typeface="Phetsarath OT" pitchFamily="2" charset="0"/>
              <a:ea typeface="Calibri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1192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solidFill>
                  <a:srgbClr val="D2533C"/>
                </a:solidFill>
                <a:latin typeface="Phetsarath OT" pitchFamily="2" charset="0"/>
                <a:cs typeface="Phetsarath OT" pitchFamily="2" charset="0"/>
              </a:rPr>
              <a:t>      ຂໍ້</a:t>
            </a:r>
            <a:r>
              <a:rPr lang="lo-LA" dirty="0">
                <a:solidFill>
                  <a:srgbClr val="D2533C"/>
                </a:solidFill>
                <a:latin typeface="Phetsarath OT" pitchFamily="2" charset="0"/>
                <a:cs typeface="Phetsarath OT" pitchFamily="2" charset="0"/>
              </a:rPr>
              <a:t>ສະເໜີແນະນໍາສໍາລັບການກວດຜົນງານ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thaiDist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3200" dirty="0" smtClean="0">
                <a:latin typeface="Calibri"/>
                <a:ea typeface="MS Mincho"/>
                <a:cs typeface="Phetsarath OT"/>
              </a:rPr>
              <a:t>4.ຜົນ</a:t>
            </a:r>
            <a:r>
              <a:rPr lang="lo-LA" sz="3200" dirty="0">
                <a:latin typeface="Calibri"/>
                <a:ea typeface="MS Mincho"/>
                <a:cs typeface="Phetsarath OT"/>
              </a:rPr>
              <a:t>ການປະເມີນບໍ່ຄວນທີ່ຈະບອກຄະແນນ ຫຼື ຄຸນະພາບທີ່ເປັນສະເພາະຕົວເລກຢ່າງດຽວແຕ່ຄວນ</a:t>
            </a:r>
            <a:r>
              <a:rPr lang="lo-LA" sz="3200" dirty="0" smtClean="0">
                <a:latin typeface="Calibri"/>
                <a:ea typeface="MS Mincho"/>
                <a:cs typeface="Phetsarath OT"/>
              </a:rPr>
              <a:t>ທີ່</a:t>
            </a:r>
            <a:r>
              <a:rPr lang="lo-LA" sz="3200" dirty="0" smtClean="0">
                <a:ea typeface="Calibri"/>
                <a:cs typeface="Phetsarath OT"/>
              </a:rPr>
              <a:t>ຈະ</a:t>
            </a:r>
            <a:r>
              <a:rPr lang="lo-LA" sz="3200" dirty="0">
                <a:ea typeface="Calibri"/>
                <a:cs typeface="Phetsarath OT"/>
              </a:rPr>
              <a:t>ບອກຄວາມໝາຍຂອງຜົນຂອງຄະແນນດ້ວຍ.</a:t>
            </a:r>
            <a:endParaRPr lang="en-US" sz="3200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16848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ການບັນທຶກຈາກບຸກຄົນທີ່ກ່ຽວຂ້ອງ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0" algn="thaiDist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3200" dirty="0">
                <a:latin typeface="Calibri"/>
                <a:ea typeface="Calibri"/>
                <a:cs typeface="Phetsarath OT"/>
              </a:rPr>
              <a:t>ການປະເມີນຄວາມກ້າວໜ້າໃນການຮຽນຂອງນັກຮຽນນອກຈາກຄູສອນຈະໃຊ້ວິທີການ ແລະ </a:t>
            </a:r>
            <a:r>
              <a:rPr lang="lo-LA" sz="3200" dirty="0" smtClean="0">
                <a:latin typeface="Calibri"/>
                <a:ea typeface="Calibri"/>
                <a:cs typeface="Phetsarath OT"/>
              </a:rPr>
              <a:t>ເຄື່ອງມືຕ່າງໆ</a:t>
            </a:r>
            <a:r>
              <a:rPr lang="lo-LA" sz="3200" dirty="0">
                <a:latin typeface="Calibri"/>
                <a:ea typeface="Calibri"/>
                <a:cs typeface="Phetsarath OT"/>
              </a:rPr>
              <a:t>ທີ່ຫຼາກຫຼາຍແລ້ວ ຄູສອນຄວນເປີດໂອກາດໃຫ້ບຸກຄົນທີ່ກ່ຽວຂ້ອງ ແລະ ໃກ້ຊິດກັບນັກຮຽນໄດ້ມີສ່ວນຮ່ວມໃນການລາຍງານຂໍ້ມູນຕ່າງໆ ເພື່ອນຳມາປະກອບການປະເມີນດ້ວຍ ການປະເມີນຈາກບຸກຄົນທີ່ກ່ຽວຂ້ອງຫຼາຍໆ ຄົນຈະເປັນຫາຄວາມເຊື່ອໜັ້ນຂອງການປະເມີນຈາກສະພາບຄວາມເປັນຈິງອີກທາງໜຶ່ງ ຂໍ້ມູນທີ່ໄດ້ຈາກບຸກຄົນທີ່ກ່ຽວຂ້ອງມີຈຸດເດັ່ນກົງກັບຂໍ້ມູນຂອງນັກຮຽນຈາກສະຖານະການຕ່າງໆ ແລະ ຈາກເວລາທີ່ແຕກຕ່າງກັນ ເຊິ່ງຂໍ້ມູນສ່ວນນີ້ມັນມີຄວາມສຳຄັນໃນການທີ່ຈະນຳມາວິເຄາະ, ສັງເຄາະ ແລະ ສະຫຼຸບຜົນ.</a:t>
            </a:r>
            <a:endParaRPr lang="en-US" sz="2800" dirty="0">
              <a:effectLst/>
              <a:latin typeface="Calibri"/>
              <a:ea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18724858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ບຸກຄົນທີ່ກ່ຽວຂ້ອງກັັບນັກຮຽນທີ່ໃຊ້ໃນການປະເມີນປະກອບດ້ວຍ: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8702990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72600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1.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ຄວາມໝາຍ ແລະ ຄວາມສຳຄັນ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847" y="1883391"/>
            <a:ext cx="8229600" cy="4876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lo-LA" sz="3600" dirty="0" smtClean="0">
                <a:latin typeface="Phetsarath OT" pitchFamily="2" charset="0"/>
                <a:cs typeface="Phetsarath OT" pitchFamily="2" charset="0"/>
              </a:rPr>
              <a:t>ຄວາມໝາຍ</a:t>
            </a:r>
            <a:endParaRPr lang="lo-LA" dirty="0">
              <a:latin typeface="Phetsarath OT" pitchFamily="2" charset="0"/>
              <a:cs typeface="Phetsarath OT" pitchFamily="2" charset="0"/>
            </a:endParaRPr>
          </a:p>
          <a:p>
            <a:pPr algn="thaiDist">
              <a:lnSpc>
                <a:spcPct val="115000"/>
              </a:lnSpc>
              <a:spcAft>
                <a:spcPts val="0"/>
              </a:spcAft>
            </a:pPr>
            <a:r>
              <a:rPr lang="lo-LA" sz="3200" dirty="0">
                <a:latin typeface="Calibri"/>
                <a:ea typeface="Calibri"/>
                <a:cs typeface="Phetsarath OT"/>
              </a:rPr>
              <a:t>ກົມວິຊາການ ກະຊວງສຶກສາທິການ (ມ.ປ.ປ. : ໜ້າ 6 ) ກ່າວເຖິງຄວາມໝາຍຂອງການປະເມີນຜົນ</a:t>
            </a:r>
            <a:r>
              <a:rPr lang="lo-LA" sz="3200" dirty="0" smtClean="0">
                <a:latin typeface="Calibri"/>
                <a:ea typeface="Calibri"/>
                <a:cs typeface="Phetsarath OT"/>
              </a:rPr>
              <a:t>ຈາກສະພາບ</a:t>
            </a:r>
            <a:r>
              <a:rPr lang="lo-LA" sz="3200" dirty="0">
                <a:latin typeface="Calibri"/>
                <a:ea typeface="Calibri"/>
                <a:cs typeface="Phetsarath OT"/>
              </a:rPr>
              <a:t>ຈິງ</a:t>
            </a:r>
            <a:r>
              <a:rPr lang="lo-LA" sz="3200" dirty="0" smtClean="0">
                <a:latin typeface="Calibri"/>
                <a:ea typeface="Calibri"/>
                <a:cs typeface="Phetsarath OT"/>
              </a:rPr>
              <a:t>ວ່າ: </a:t>
            </a:r>
            <a:r>
              <a:rPr lang="lo-LA" sz="3200" dirty="0">
                <a:latin typeface="Calibri"/>
                <a:ea typeface="Calibri"/>
                <a:cs typeface="Phetsarath OT"/>
              </a:rPr>
              <a:t>ເປັນຂະບວນການສັງເກດ ການບັນທຶກ ແລະ ລວບລວມຂໍ້ມູນຈາກວຽກ ແລະ ວິທີການທີ່ນັກຮຽນເຮັດ ເພື່ອເປັນພື້ນຖານຂອງການຕັດສິນໃຈໃນການສຶກສາເຖິງຜົນທະທົບຕໍ່ນັກຮຽນ ການປະເມີນຈາກສະພາບຈິງຈິບໍ່ເນັ້ນສະເພາະທັກສະພື້ນຖານ ແຕ່ຈະເນັ້ນການປະເມີນທັກສະການຄິດທີ່ຊັບຊ້ອນໃນການເຮັດວຽກຂອງນັກຮຽນ ຄວາມສາມາດໃນການແກ້ບັນຫາ ແລະ ການສະແດງອອກທີ່ເກີດຈາກການປະຕິບັດໃນສະພາບຈິງໃນການຮຽນ-ການສອນທີ່ເນັ້ນນັກຮຽນເປັນສູນກາງໃຫ້ເປັນຜູ້ຄົ້ນພົບ ແລະ ຜູ້ຜະລິດຄວາມຮູ້ ເຝິກປະຕິບັດ ລວມທັງພັດທະນາການຮຽນຂອງນັກຮຽນ ເພື່ອສະໜອງຈຸດປະສົງຂອງຫຼັກສູດ ແລະ ຄວາມຕ້ອງການຂອງສັງຄົມ.</a:t>
            </a:r>
            <a:endParaRPr lang="en-US" sz="2800" dirty="0">
              <a:latin typeface="Calibri"/>
              <a:ea typeface="Calibri"/>
              <a:cs typeface="Cordia New"/>
            </a:endParaRPr>
          </a:p>
          <a:p>
            <a:pPr marL="0" indent="0">
              <a:buNone/>
            </a:pPr>
            <a:endParaRPr lang="lo-LA" sz="3200" dirty="0" smtClean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8980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      ການຢາມເຮືອນ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0" algn="thaiDist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3200" dirty="0">
                <a:latin typeface="Calibri"/>
                <a:ea typeface="Calibri"/>
                <a:cs typeface="Phetsarath OT"/>
              </a:rPr>
              <a:t>ການຢາມເຮືອນຄື ການທີ່ບຸກຄົນຫາຂໍ້ແທ້ຈິງກ່ຽວກັບປະຫວັດທາງເຮືອນແລະຄອບຄົວຂອງຜູ້ຮັບການສຶກ</a:t>
            </a:r>
            <a:endParaRPr lang="en-US" sz="2800" dirty="0">
              <a:latin typeface="Calibri"/>
              <a:ea typeface="MS Mincho"/>
              <a:cs typeface="Cordia New"/>
            </a:endParaRPr>
          </a:p>
          <a:p>
            <a:pPr marL="0" indent="0" algn="thaiDist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3200" dirty="0">
                <a:latin typeface="Calibri"/>
                <a:ea typeface="Calibri"/>
                <a:cs typeface="Phetsarath OT"/>
              </a:rPr>
              <a:t>ສາໂດຍການໄປເບິ່ງສະຖານທີ່ແທ້ຈິງຂອງຜູ້ຮັບການສຶກສາທີ່ເຮືອນວ່າມີສະພາບແວດລ້ອມທາງເຮືອນ ແລະ ຄອບຄົວເປັນແນວໃດສອດຄ່ອງ ຫຼື ຂໍ້ຂັດແຍ່ງກັບຂໍ້ມູນທີ່ລວບລວມໄດ້ຈາກວິທີການ ແລະ ເຄື່ອງມືອື່ນໆ ຫຼື ບໍ ການຢາມເຮືອນນິຍົມໃຊ້ໃນສະສະຖາບັນການສຶກສາ ເພື່ອເປັນການຕິດຕໍ່ສຳພັນລະຫວ່າງຄອບຄົວ ກັບ ໂຮງຮຽນ.</a:t>
            </a:r>
            <a:endParaRPr lang="en-US" sz="2800" dirty="0">
              <a:effectLst/>
              <a:latin typeface="Calibri"/>
              <a:ea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20245363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ວັດຖຸປະສົງຂອງການຢາມເຮືອນ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thaiDist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3200" dirty="0" smtClean="0">
                <a:latin typeface="Calibri"/>
                <a:ea typeface="Calibri"/>
                <a:cs typeface="Phetsarath OT"/>
              </a:rPr>
              <a:t>-ເພື່ອ</a:t>
            </a:r>
            <a:r>
              <a:rPr lang="lo-LA" sz="3200" dirty="0">
                <a:latin typeface="Calibri"/>
                <a:ea typeface="Calibri"/>
                <a:cs typeface="Phetsarath OT"/>
              </a:rPr>
              <a:t>ຕ້ອງການຮັບຮູ້ຂໍ້ແທ້ຈິງ ແລະ ສະພາບຂອງນັກຮຽນເມື່ອຢູ່ທາງເຮືອນ ເຊັ່ນສະພາບແວດລ້ອມຂອງເຮືອນການພົວພັນກັນລະຫວ່າງສຳມະຊິກໃນຄອບຄົວ.</a:t>
            </a:r>
            <a:endParaRPr lang="en-US" sz="2800" dirty="0">
              <a:latin typeface="Calibri"/>
              <a:ea typeface="Calibri"/>
              <a:cs typeface="Cordia New"/>
            </a:endParaRPr>
          </a:p>
          <a:p>
            <a:pPr marL="0" lvl="0" indent="0" algn="thaiDist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3200" dirty="0" smtClean="0">
                <a:latin typeface="Calibri"/>
                <a:ea typeface="Calibri"/>
                <a:cs typeface="Phetsarath OT"/>
              </a:rPr>
              <a:t>-ເພື່ອ</a:t>
            </a:r>
            <a:r>
              <a:rPr lang="lo-LA" sz="3200" dirty="0">
                <a:latin typeface="Calibri"/>
                <a:ea typeface="Calibri"/>
                <a:cs typeface="Phetsarath OT"/>
              </a:rPr>
              <a:t>ເພີ່ມເຕີມຂໍ້ແທ້ຈິງບາງປະການທີ່ກ່ຽວກັບນັກຮຽນ ໂດຍບໍ່ສາມາດລວບລວມໄດ້ດ້ວຍວິທີການອື່ນ</a:t>
            </a:r>
            <a:endParaRPr lang="en-US" sz="2800" dirty="0">
              <a:latin typeface="Calibri"/>
              <a:ea typeface="Calibri"/>
              <a:cs typeface="Cordia New"/>
            </a:endParaRPr>
          </a:p>
          <a:p>
            <a:pPr marL="0" lvl="0" indent="0" algn="thaiDist">
              <a:lnSpc>
                <a:spcPct val="115000"/>
              </a:lnSpc>
              <a:spcAft>
                <a:spcPts val="1000"/>
              </a:spcAft>
              <a:buNone/>
            </a:pPr>
            <a:r>
              <a:rPr lang="lo-LA" sz="3200" dirty="0" smtClean="0">
                <a:latin typeface="Calibri"/>
                <a:ea typeface="Calibri"/>
                <a:cs typeface="Phetsarath OT"/>
              </a:rPr>
              <a:t>-ເພື່ອ</a:t>
            </a:r>
            <a:r>
              <a:rPr lang="lo-LA" sz="3200" dirty="0">
                <a:latin typeface="Calibri"/>
                <a:ea typeface="Calibri"/>
                <a:cs typeface="Phetsarath OT"/>
              </a:rPr>
              <a:t>ເສີມສ້າງຄວາມເຂົ້າໃຈອັນດີຕໍ່ກັນລະຫວ່າງຄອບຄົວ ກັບ ໂຮງຮຽນ ລະຫວ່າງຄູ ກັບຜູ້ປົກຄອງ</a:t>
            </a:r>
            <a:endParaRPr lang="en-US" sz="2800" dirty="0">
              <a:effectLst/>
              <a:latin typeface="Calibri"/>
              <a:ea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38585013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ຂັ້ນຕອນໃນການຢາມເຮືອນ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thaiDist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3200" b="1" dirty="0" smtClean="0">
                <a:latin typeface="Calibri"/>
                <a:ea typeface="MS Mincho"/>
                <a:cs typeface="Phetsarath OT"/>
              </a:rPr>
              <a:t>1.ການ</a:t>
            </a:r>
            <a:r>
              <a:rPr lang="lo-LA" sz="3200" b="1" dirty="0">
                <a:latin typeface="Calibri"/>
                <a:ea typeface="MS Mincho"/>
                <a:cs typeface="Phetsarath OT"/>
              </a:rPr>
              <a:t>ກະກຽມກ່ອນການຢາມ</a:t>
            </a:r>
            <a:r>
              <a:rPr lang="lo-LA" sz="3200" b="1" dirty="0" smtClean="0">
                <a:latin typeface="Calibri"/>
                <a:ea typeface="MS Mincho"/>
                <a:cs typeface="Phetsarath OT"/>
              </a:rPr>
              <a:t>ເຮືອນ</a:t>
            </a:r>
            <a:endParaRPr lang="lo-LA" sz="2800" dirty="0" smtClean="0">
              <a:latin typeface="Calibri"/>
              <a:ea typeface="MS Mincho"/>
              <a:cs typeface="Phetsarath OT"/>
            </a:endParaRPr>
          </a:p>
          <a:p>
            <a:pPr marL="0" lvl="0" indent="0" algn="thaiDist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3200" dirty="0" smtClean="0">
                <a:latin typeface="Calibri"/>
                <a:ea typeface="MS Mincho"/>
                <a:cs typeface="Phetsarath OT"/>
              </a:rPr>
              <a:t>ກ່ອນ</a:t>
            </a:r>
            <a:r>
              <a:rPr lang="lo-LA" sz="3200" dirty="0">
                <a:latin typeface="Calibri"/>
                <a:ea typeface="MS Mincho"/>
                <a:cs typeface="Phetsarath OT"/>
              </a:rPr>
              <a:t>ຢາມເຮືອນຜູ້ໄປຢາມຄວນກໍານົດຈຸດມຸ່ງໝາຍໃຫ້ແນ່ນອນວ່າຕ້ອງການຮັບຮູ້ຫຍັງເຊັ່ນ ສະພາບ</a:t>
            </a:r>
            <a:r>
              <a:rPr lang="lo-LA" sz="3200" dirty="0" smtClean="0">
                <a:latin typeface="Calibri"/>
                <a:ea typeface="MS Mincho"/>
                <a:cs typeface="Phetsarath OT"/>
              </a:rPr>
              <a:t>ເຮືອນ</a:t>
            </a:r>
            <a:r>
              <a:rPr lang="lo-LA" sz="3200" dirty="0" smtClean="0">
                <a:latin typeface="Calibri"/>
                <a:ea typeface="Calibri"/>
                <a:cs typeface="Phetsarath OT"/>
              </a:rPr>
              <a:t> </a:t>
            </a:r>
            <a:r>
              <a:rPr lang="lo-LA" sz="3200" dirty="0">
                <a:latin typeface="Calibri"/>
                <a:ea typeface="Calibri"/>
                <a:cs typeface="Phetsarath OT"/>
              </a:rPr>
              <a:t>ການພົວພັນໃນຄອບຄົວ ເປັນຕົ້ນ ຫຼັງຈາກນັ້ນຄວນມີການນັດໝາຍ ກໍານົດວັນ ເວລາ ອາດເຮັດເປັນຈົດໝາຍຈາກທາງໂຮງຮຽນ ເພື່ອເປັນການຂໍອະນຸຍາດຜູ້ປົກຄອງ ຜູ້ປົກຄອງຈະໄດ້ກຽມຕົວ ແລະ ທີ່ສຳຄັນຈະເຮັດໃຫ້ໄດ້ພົບຜູ້ປົກຄອງດ້ວຍ.</a:t>
            </a:r>
            <a:endParaRPr lang="en-US" sz="2800" dirty="0">
              <a:effectLst/>
              <a:latin typeface="Calibri"/>
              <a:ea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27358900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thaiDist">
              <a:lnSpc>
                <a:spcPct val="115000"/>
              </a:lnSpc>
              <a:spcAft>
                <a:spcPts val="1000"/>
              </a:spcAft>
            </a:pPr>
            <a:r>
              <a:rPr lang="lo-LA" b="1" dirty="0" smtClean="0">
                <a:latin typeface="Calibri"/>
                <a:ea typeface="MS Mincho"/>
                <a:cs typeface="Phetsarath OT"/>
              </a:rPr>
              <a:t>2.ເວລາ</a:t>
            </a:r>
            <a:r>
              <a:rPr lang="lo-LA" b="1" dirty="0">
                <a:latin typeface="Calibri"/>
                <a:ea typeface="MS Mincho"/>
                <a:cs typeface="Phetsarath OT"/>
              </a:rPr>
              <a:t>ດຳເນີນການຢາມເຮືອນ</a:t>
            </a:r>
            <a:endParaRPr lang="en-US" sz="3600" dirty="0">
              <a:effectLst/>
              <a:latin typeface="Calibri"/>
              <a:ea typeface="MS Mincho"/>
              <a:cs typeface="Cordia New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0" algn="thaiDist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3200" dirty="0">
                <a:latin typeface="Calibri"/>
                <a:ea typeface="MS Mincho"/>
                <a:cs typeface="Phetsarath OT"/>
              </a:rPr>
              <a:t>ເມື່ອໄປເຖິງເຮືອນ ຄວນສະແດງສຳມາຄະລະວະເຈົ້າຂອງເຮືອນ ແລະ ສະແດງຄວາມມີມະນຸດສຳພັນທີ່ດີ </a:t>
            </a:r>
            <a:r>
              <a:rPr lang="lo-LA" sz="3200" dirty="0" smtClean="0">
                <a:latin typeface="Calibri"/>
                <a:ea typeface="Calibri"/>
                <a:cs typeface="Phetsarath OT"/>
              </a:rPr>
              <a:t>ນອກຈາກ</a:t>
            </a:r>
            <a:r>
              <a:rPr lang="lo-LA" sz="3200" dirty="0">
                <a:latin typeface="Calibri"/>
                <a:ea typeface="Calibri"/>
                <a:cs typeface="Phetsarath OT"/>
              </a:rPr>
              <a:t>ນີ້ຄວນພະຍາຍາມສັງເກດຈົດຈໍາສິ່ງທີ່ພົບເຫັນໃຫ້ໄດ້ຫຼາຍທີ່ສຸດ ແຕ່ຄວນໃຫ້ເປັນທຳມະຊາດໃນລະຫວ່າງການສົນທະນາຄວນຫາໂອກາດໃຫ້ນັກຮຽນໄດ້ສະແດງຄວາມຄິດເຫັນຕະຫຼອດຕໍ່ສິ່ງຕ່າງໆໃນສ່ວນທີ່ຕ້ອງເປັນຂໍ້ມູນກ່ຽວຂ້ອງກັບນັກຮຽນ ຄວນກ່າວເຖິງໃນດ້ານດີ ແລະ ເປັນຈິງ ຜູ້ຢາມເຮືອນບໍ່ຄວນເຮັດໃຫ້ເປັນພິທີການຫຼາຍ ຄວນໃຫ້ເປັນທຳມະຊາດ ແລະ ສຸດທ້າຍຕ້ອງບໍ່ໃຊ້ເວລານານເກີນໄປຈົນເຈົ້າຂອງເຮືອນຮູ້ສຶກລຳຄານ.</a:t>
            </a:r>
            <a:endParaRPr lang="en-US" sz="2800" dirty="0">
              <a:effectLst/>
              <a:latin typeface="Calibri"/>
              <a:ea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5278719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3.ຫຼັງການຢາມເຮືອນ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indent="0" algn="thaiDist">
              <a:lnSpc>
                <a:spcPct val="115000"/>
              </a:lnSpc>
              <a:spcAft>
                <a:spcPts val="1000"/>
              </a:spcAft>
              <a:buNone/>
            </a:pPr>
            <a:r>
              <a:rPr lang="lo-LA" sz="3200" dirty="0">
                <a:latin typeface="Phetsarath OT" pitchFamily="2" charset="0"/>
                <a:ea typeface="MS Mincho"/>
                <a:cs typeface="Phetsarath OT" pitchFamily="2" charset="0"/>
              </a:rPr>
              <a:t>ຄວນມີການຈົດບັນທຶກສິ່ງຕ່າງໆທີ່ໄດ້ຈາກການສັງເກດ ແລະ ການສຳພາດທັນທີ.</a:t>
            </a:r>
            <a:endParaRPr lang="en-US" sz="3200" dirty="0">
              <a:latin typeface="Phetsarath OT" pitchFamily="2" charset="0"/>
              <a:ea typeface="MS Mincho"/>
              <a:cs typeface="Phetsarath OT" pitchFamily="2" charset="0"/>
            </a:endParaRPr>
          </a:p>
          <a:p>
            <a:pPr marL="0" lvl="0" indent="0" algn="thaiDist">
              <a:lnSpc>
                <a:spcPct val="115000"/>
              </a:lnSpc>
              <a:spcAft>
                <a:spcPts val="1000"/>
              </a:spcAft>
              <a:buNone/>
            </a:pPr>
            <a:endParaRPr lang="en-US" sz="2000" dirty="0">
              <a:effectLst/>
              <a:latin typeface="Calibri"/>
              <a:ea typeface="MS Mincho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26285462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lo-LA" b="1" dirty="0">
                <a:latin typeface="Calibri"/>
                <a:ea typeface="MS Mincho"/>
                <a:cs typeface="Phetsarath OT"/>
              </a:rPr>
              <a:t>ການໃຊ້ແບບທົດສອບແບບເນັ້ນການປະຕິບັດຈິງ</a:t>
            </a:r>
            <a:endParaRPr lang="en-US" sz="3600" dirty="0">
              <a:effectLst/>
              <a:latin typeface="Calibri"/>
              <a:ea typeface="MS Mincho"/>
              <a:cs typeface="Cordia New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0" algn="thaiDist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3200" dirty="0">
                <a:latin typeface="Calibri"/>
                <a:ea typeface="MS Mincho"/>
                <a:cs typeface="Phetsarath OT"/>
              </a:rPr>
              <a:t>ການປະຕິບັດຈິງເປັນການປະເມີນທີ່ມີຄວາມກົງຫຼາຍທີ່ສຸດ. ຄວາມຈິງທີ່ແທ້ຈິງຄື: ປະສົບການທີ່ກໍາ</a:t>
            </a:r>
            <a:r>
              <a:rPr lang="lo-LA" sz="3200" dirty="0" smtClean="0">
                <a:latin typeface="Calibri"/>
                <a:ea typeface="MS Mincho"/>
                <a:cs typeface="Phetsarath OT"/>
              </a:rPr>
              <a:t>ລັງ</a:t>
            </a:r>
            <a:r>
              <a:rPr lang="lo-LA" sz="3200" dirty="0" smtClean="0">
                <a:latin typeface="Calibri"/>
                <a:ea typeface="Calibri"/>
                <a:cs typeface="Phetsarath OT"/>
              </a:rPr>
              <a:t>ເກີດ</a:t>
            </a:r>
            <a:r>
              <a:rPr lang="lo-LA" sz="3200" dirty="0">
                <a:latin typeface="Calibri"/>
                <a:ea typeface="Calibri"/>
                <a:cs typeface="Phetsarath OT"/>
              </a:rPr>
              <a:t>ຂຶ້ນຕໍ່ໜ້າຂອງເຮົານີ້ເອງ ປະສົບການລວມທັງການເຮັດ, ການຄິດ ແລະ ຄວາມຮູ້ສຶກທີ່ເປັນຂະບວນການຂອງປະສົບການ ສະນັ້ນ ຄວາມເປັນຈິງຂອງຄວາມຮູ້ສຶກທີ່ແທ້ຈິງເກີດຈາກການເຮັດທີ່ຕ້ອງພິສູດໃຫ້ເຫັນຊັດເຈນວ່າ ສາມາດປະຕິບັດໄດ້ ແລ້ວຈິງຍອມຮັບວ່າເປັນຄວາມຮູ້ທີ່ແທ້ຈິງ.</a:t>
            </a:r>
            <a:endParaRPr lang="en-US" sz="2800" dirty="0">
              <a:latin typeface="Calibri"/>
              <a:ea typeface="Calibri"/>
              <a:cs typeface="Cordia New"/>
            </a:endParaRPr>
          </a:p>
          <a:p>
            <a:endParaRPr lang="en-US" sz="3200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61121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o-LA" dirty="0">
                <a:ea typeface="Calibri"/>
                <a:cs typeface="Phetsarath OT"/>
              </a:rPr>
              <a:t> </a:t>
            </a:r>
            <a:r>
              <a:rPr lang="lo-LA" b="1" dirty="0">
                <a:ea typeface="Calibri"/>
                <a:cs typeface="Phetsarath OT"/>
              </a:rPr>
              <a:t>ການໃຊ້ແບບທົດສອບພາກປະຕິບັດທີ່ເປັນການປະຕິບັດຈິງຄວນມີລັກສະນະສໍາຄັນ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Autofit/>
          </a:bodyPr>
          <a:lstStyle/>
          <a:p>
            <a:pPr marL="0" lvl="0" indent="0" algn="thaiDist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2800" dirty="0" smtClean="0">
                <a:latin typeface="Phetsarath OT" pitchFamily="2" charset="0"/>
                <a:ea typeface="MS Mincho"/>
                <a:cs typeface="Phetsarath OT" pitchFamily="2" charset="0"/>
              </a:rPr>
              <a:t>1.ເປັນ</a:t>
            </a:r>
            <a:r>
              <a:rPr lang="lo-LA" sz="2800" dirty="0">
                <a:latin typeface="Phetsarath OT" pitchFamily="2" charset="0"/>
                <a:ea typeface="MS Mincho"/>
                <a:cs typeface="Phetsarath OT" pitchFamily="2" charset="0"/>
              </a:rPr>
              <a:t>ບັນຫາທີ່ມີຄວາມໝາຍຕໍ່ນັກຮຽນ ແລະ ມີຄວາມສຳຄັນພຽງພໍທີ່ຈະສະແດງເຖິງຄວາມຮູ້ຂອງນັກຮຽນໃນລະດັບຊັ້ນນັ້ນໆ.</a:t>
            </a:r>
            <a:endParaRPr lang="en-US" sz="2800" dirty="0">
              <a:latin typeface="Phetsarath OT" pitchFamily="2" charset="0"/>
              <a:ea typeface="MS Mincho"/>
              <a:cs typeface="Phetsarath OT" pitchFamily="2" charset="0"/>
            </a:endParaRPr>
          </a:p>
          <a:p>
            <a:pPr marL="0" lvl="0" indent="0" algn="thaiDist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2800" dirty="0" smtClean="0">
                <a:latin typeface="Phetsarath OT" pitchFamily="2" charset="0"/>
                <a:ea typeface="MS Mincho"/>
                <a:cs typeface="Phetsarath OT" pitchFamily="2" charset="0"/>
              </a:rPr>
              <a:t>2.ເປັນ</a:t>
            </a:r>
            <a:r>
              <a:rPr lang="lo-LA" sz="2800" dirty="0">
                <a:latin typeface="Phetsarath OT" pitchFamily="2" charset="0"/>
                <a:ea typeface="MS Mincho"/>
                <a:cs typeface="Phetsarath OT" pitchFamily="2" charset="0"/>
              </a:rPr>
              <a:t>ບັນຫາທີ່ຮຽນແບບສະພາບຈິງໃນຊີວິດຂອງນັກຮຽນ</a:t>
            </a:r>
            <a:endParaRPr lang="en-US" sz="2800" dirty="0">
              <a:latin typeface="Phetsarath OT" pitchFamily="2" charset="0"/>
              <a:ea typeface="MS Mincho"/>
              <a:cs typeface="Phetsarath OT" pitchFamily="2" charset="0"/>
            </a:endParaRPr>
          </a:p>
          <a:p>
            <a:pPr marL="0" lvl="0" indent="0" algn="thaiDist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2800" dirty="0" smtClean="0">
                <a:latin typeface="Phetsarath OT" pitchFamily="2" charset="0"/>
                <a:ea typeface="MS Mincho"/>
                <a:cs typeface="Phetsarath OT" pitchFamily="2" charset="0"/>
              </a:rPr>
              <a:t>3.ແບບ</a:t>
            </a:r>
            <a:r>
              <a:rPr lang="lo-LA" sz="2800" dirty="0">
                <a:latin typeface="Phetsarath OT" pitchFamily="2" charset="0"/>
                <a:ea typeface="MS Mincho"/>
                <a:cs typeface="Phetsarath OT" pitchFamily="2" charset="0"/>
              </a:rPr>
              <a:t>ທົດສອບວັດຕ້ອງຄວບຄຸມທັງຄວາມສາມາດ ແລະ ເນື້ອໃນຕາມຫຼັກສູດ</a:t>
            </a:r>
            <a:endParaRPr lang="en-US" sz="2800" dirty="0">
              <a:latin typeface="Phetsarath OT" pitchFamily="2" charset="0"/>
              <a:ea typeface="MS Mincho"/>
              <a:cs typeface="Phetsarath OT" pitchFamily="2" charset="0"/>
            </a:endParaRPr>
          </a:p>
          <a:p>
            <a:pPr marL="0" lvl="0" indent="0" algn="thaiDist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2800" dirty="0" smtClean="0">
                <a:latin typeface="Phetsarath OT" pitchFamily="2" charset="0"/>
                <a:ea typeface="MS Mincho"/>
                <a:cs typeface="Phetsarath OT" pitchFamily="2" charset="0"/>
              </a:rPr>
              <a:t>4.ນັກຮຽນ</a:t>
            </a:r>
            <a:r>
              <a:rPr lang="lo-LA" sz="2800" dirty="0">
                <a:latin typeface="Phetsarath OT" pitchFamily="2" charset="0"/>
                <a:ea typeface="MS Mincho"/>
                <a:cs typeface="Phetsarath OT" pitchFamily="2" charset="0"/>
              </a:rPr>
              <a:t>ຕ້ອງໃຊ້ຄວາມຮູ້ ຄວາມສາມາດ ຄວາມຄິດຫຼາຍໆດ້ານ ມາປະສົມປະສານ ແລະ ສະແດງວິທີຄິດໃຫ້ເປັນຂັ້ນຕອນທີ່ຊັດເຈນ</a:t>
            </a:r>
            <a:endParaRPr lang="en-US" sz="2800" dirty="0">
              <a:latin typeface="Phetsarath OT" pitchFamily="2" charset="0"/>
              <a:ea typeface="MS Mincho"/>
              <a:cs typeface="Phetsarath OT" pitchFamily="2" charset="0"/>
            </a:endParaRPr>
          </a:p>
          <a:p>
            <a:pPr marL="0" lvl="0" indent="0" algn="thaiDist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2800" dirty="0" smtClean="0">
                <a:latin typeface="Phetsarath OT" pitchFamily="2" charset="0"/>
                <a:ea typeface="MS Mincho"/>
                <a:cs typeface="Phetsarath OT" pitchFamily="2" charset="0"/>
              </a:rPr>
              <a:t>5.ຄວນ</a:t>
            </a:r>
            <a:r>
              <a:rPr lang="lo-LA" sz="2800" dirty="0">
                <a:latin typeface="Phetsarath OT" pitchFamily="2" charset="0"/>
                <a:ea typeface="MS Mincho"/>
                <a:cs typeface="Phetsarath OT" pitchFamily="2" charset="0"/>
              </a:rPr>
              <a:t>ມີຄຳຕອບຖືກໄດ້ຫຼາຍຄຳຕອບ ແລະ ວິທີການຫາຄຳຕອບໄດ້ຫຼາຍວິທີ.</a:t>
            </a:r>
            <a:endParaRPr lang="en-US" sz="2800" dirty="0">
              <a:latin typeface="Phetsarath OT" pitchFamily="2" charset="0"/>
              <a:ea typeface="MS Mincho"/>
              <a:cs typeface="Phetsarath OT" pitchFamily="2" charset="0"/>
            </a:endParaRPr>
          </a:p>
          <a:p>
            <a:pPr marL="0" lvl="0" indent="0" algn="thaiDist">
              <a:lnSpc>
                <a:spcPct val="115000"/>
              </a:lnSpc>
              <a:spcAft>
                <a:spcPts val="1000"/>
              </a:spcAft>
              <a:buNone/>
            </a:pPr>
            <a:r>
              <a:rPr lang="lo-LA" sz="2800" dirty="0" smtClean="0">
                <a:latin typeface="Phetsarath OT" pitchFamily="2" charset="0"/>
                <a:ea typeface="MS Mincho"/>
                <a:cs typeface="Phetsarath OT" pitchFamily="2" charset="0"/>
              </a:rPr>
              <a:t>6.ມີ</a:t>
            </a:r>
            <a:r>
              <a:rPr lang="lo-LA" sz="2800" dirty="0">
                <a:latin typeface="Phetsarath OT" pitchFamily="2" charset="0"/>
                <a:ea typeface="MS Mincho"/>
                <a:cs typeface="Phetsarath OT" pitchFamily="2" charset="0"/>
              </a:rPr>
              <a:t>ເກນການໃຫ້ຄະແນນຕາມຄວາມສົມບູນຂອງຄຳຕອບຢ່າງຊັດເຈນ.</a:t>
            </a:r>
            <a:endParaRPr lang="en-US" sz="2800" dirty="0">
              <a:effectLst/>
              <a:latin typeface="Phetsarath OT" pitchFamily="2" charset="0"/>
              <a:ea typeface="MS Mincho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5952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lo-LA" b="1" dirty="0" smtClean="0">
                <a:latin typeface="Calibri"/>
                <a:ea typeface="MS Mincho"/>
                <a:cs typeface="Phetsarath OT"/>
              </a:rPr>
              <a:t/>
            </a:r>
            <a:br>
              <a:rPr lang="lo-LA" b="1" dirty="0" smtClean="0">
                <a:latin typeface="Calibri"/>
                <a:ea typeface="MS Mincho"/>
                <a:cs typeface="Phetsarath OT"/>
              </a:rPr>
            </a:br>
            <a:r>
              <a:rPr lang="lo-LA" b="1" dirty="0" smtClean="0">
                <a:latin typeface="Calibri"/>
                <a:ea typeface="MS Mincho"/>
                <a:cs typeface="Phetsarath OT"/>
              </a:rPr>
              <a:t>ປຶ້ມ</a:t>
            </a:r>
            <a:r>
              <a:rPr lang="lo-LA" b="1" dirty="0">
                <a:latin typeface="Calibri"/>
                <a:ea typeface="MS Mincho"/>
                <a:cs typeface="Phetsarath OT"/>
              </a:rPr>
              <a:t>ຕິດຕາມການຮຽນ</a:t>
            </a:r>
            <a:r>
              <a:rPr lang="en-US" sz="3600" dirty="0">
                <a:latin typeface="Calibri"/>
                <a:ea typeface="MS Mincho"/>
                <a:cs typeface="Cordia New"/>
              </a:rPr>
              <a:t/>
            </a:r>
            <a:br>
              <a:rPr lang="en-US" sz="3600" dirty="0">
                <a:latin typeface="Calibri"/>
                <a:ea typeface="MS Mincho"/>
                <a:cs typeface="Cordia New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0" algn="thaiDist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3200" dirty="0">
                <a:latin typeface="Calibri"/>
                <a:ea typeface="MS Mincho"/>
                <a:cs typeface="Phetsarath OT"/>
              </a:rPr>
              <a:t>ປຶ້ມຕິດຕາມການຮຽນເປັນແຫຼ່ງຂໍ້ມູນທີ່ສຳຄັນຫຼາຍກ່ຽວກັບຄວາມສາມາດທາງດ້ານການຮຽນ</a:t>
            </a:r>
            <a:r>
              <a:rPr lang="lo-LA" sz="3200" dirty="0" smtClean="0">
                <a:latin typeface="Calibri"/>
                <a:ea typeface="MS Mincho"/>
                <a:cs typeface="Phetsarath OT"/>
              </a:rPr>
              <a:t>ຂອງ</a:t>
            </a:r>
            <a:r>
              <a:rPr lang="lo-LA" sz="3200" dirty="0" smtClean="0">
                <a:latin typeface="Calibri"/>
                <a:ea typeface="Calibri"/>
                <a:cs typeface="Phetsarath OT"/>
              </a:rPr>
              <a:t>ນັກຮຽນ</a:t>
            </a:r>
            <a:r>
              <a:rPr lang="lo-LA" sz="3200" dirty="0">
                <a:latin typeface="Calibri"/>
                <a:ea typeface="Calibri"/>
                <a:cs typeface="Phetsarath OT"/>
              </a:rPr>
              <a:t>ຕັ້ງແຕ່ລະດັບກ່ອນປະຖົມສຶກສາຂຶ້ນມາ ປຶ້ມຕິດຕາມການຮຽນນອກຈາກຈະລາຍງານຜົນການຮຽນ ແລະ ພືດຕິກຳການຮຽນແຕ່ລະວິຊາຄູປະຈຳຊັ້ນ ຍັງບັນຍາຍສະຫຼຸບພືດຕິກຳທີ່ດີ ແລະ ບໍ່ດີໄວ້ ເຊິ່ງຂໍ້ມູນເຫຼົ່ານີ້ຈະເປັນປະໂຫຍດຢ່າງຍິ່ງຕໍ່ການສຶກສາ ພັດທະນາການຂອງນັກຮຽນໃນທຸກໆດ້ານ.</a:t>
            </a:r>
            <a:endParaRPr lang="en-US" sz="3200" dirty="0">
              <a:effectLst/>
              <a:latin typeface="Calibri"/>
              <a:ea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304256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b="1" dirty="0" smtClean="0">
                <a:ea typeface="Calibri"/>
                <a:cs typeface="Phetsarath OT"/>
              </a:rPr>
              <a:t>        ປະໂຫຍດ</a:t>
            </a:r>
            <a:r>
              <a:rPr lang="lo-LA" b="1" dirty="0">
                <a:ea typeface="Calibri"/>
                <a:cs typeface="Phetsarath OT"/>
              </a:rPr>
              <a:t>ຂອງປຶ້ມຕິດຕາມການຮຽນ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 algn="thaiDist">
              <a:lnSpc>
                <a:spcPct val="115000"/>
              </a:lnSpc>
              <a:spcAft>
                <a:spcPts val="1000"/>
              </a:spcAft>
              <a:buNone/>
            </a:pPr>
            <a:r>
              <a:rPr lang="lo-LA" dirty="0" smtClean="0">
                <a:latin typeface="Calibri"/>
                <a:ea typeface="Calibri"/>
                <a:cs typeface="Phetsarath OT"/>
              </a:rPr>
              <a:t>-</a:t>
            </a:r>
            <a:r>
              <a:rPr lang="lo-LA" sz="3200" dirty="0" smtClean="0">
                <a:latin typeface="Calibri"/>
                <a:ea typeface="Calibri"/>
                <a:cs typeface="Phetsarath OT"/>
              </a:rPr>
              <a:t>ໃຊ້</a:t>
            </a:r>
            <a:r>
              <a:rPr lang="lo-LA" sz="3200" dirty="0">
                <a:latin typeface="Calibri"/>
                <a:ea typeface="Calibri"/>
                <a:cs typeface="Phetsarath OT"/>
              </a:rPr>
              <a:t>ໃນການສຶກສາພັດທະນາການຂອງນັກຮຽນ ຫຼັກຖານທີ່ບັນທຶກໃນປຶ້ມຕິດຕາມການຮຽນຈະໃຊ້ເວລາລວບລວມເປັນປີໆ ຊ່ວຍໃຫ້ເຫັນແນວໂນ້ມພັດທະນາການ ແລະ ການຈະເລີດເຕີບໂຕຂອງນັກຮຽນໃນດ້ານຕ່າງໆ ປຶ້ມຕິດຕາມການຮຽນຈະຊ່ວຍໃຫ້ເຫັນຂໍ້ແທ້ຈິງກ່ຽວກັບໂຕນັກຮຽນໃນດ້ານຜົນສຳເລັດ ຄວາມພ້ອມທາງດ້ານຮ່າງກາຍ ຄວາມໜັ້ນໃຈ ແລະ ຄຸນຄ່າຕ່າງໆ ທີ່ມີຢູ່ໃນໂຕນັກຮຽນ ນອກຈາກນັ້ນຈະຊ່ວຍໃຫ້ນັກຮຽນເຂົ້າໃຈຖືກຕ້ອງໃນໂຕຂອງເຂົາ ແລະ ຊ່ວຍໃຫ້ເຂົາໄດ້ຈະເລີນເຕີບໂຕໄປໃນແນວທາງທີ່ຖືກຕ້ອງ ແລະ ເໝາະສົມ.</a:t>
            </a:r>
            <a:endParaRPr lang="en-US" sz="3200" dirty="0">
              <a:latin typeface="Calibri"/>
              <a:ea typeface="Calibri"/>
              <a:cs typeface="Cordia New"/>
            </a:endParaRPr>
          </a:p>
          <a:p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6357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b="1" dirty="0" smtClean="0">
                <a:solidFill>
                  <a:srgbClr val="D2533C"/>
                </a:solidFill>
                <a:ea typeface="Calibri"/>
                <a:cs typeface="Phetsarath OT"/>
              </a:rPr>
              <a:t>        ປະໂຫຍດ</a:t>
            </a:r>
            <a:r>
              <a:rPr lang="lo-LA" b="1" dirty="0">
                <a:solidFill>
                  <a:srgbClr val="D2533C"/>
                </a:solidFill>
                <a:ea typeface="Calibri"/>
                <a:cs typeface="Phetsarath OT"/>
              </a:rPr>
              <a:t>ຂອງປຶ້ມຕິດຕາມການຮຽນ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thaiDist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3200" dirty="0" smtClean="0">
                <a:latin typeface="Phetsarath OT" pitchFamily="2" charset="0"/>
                <a:ea typeface="Calibri"/>
                <a:cs typeface="Phetsarath OT" pitchFamily="2" charset="0"/>
              </a:rPr>
              <a:t>-ໃຊ້</a:t>
            </a:r>
            <a:r>
              <a:rPr lang="lo-LA" sz="3200" dirty="0">
                <a:latin typeface="Phetsarath OT" pitchFamily="2" charset="0"/>
                <a:ea typeface="Calibri"/>
                <a:cs typeface="Phetsarath OT" pitchFamily="2" charset="0"/>
              </a:rPr>
              <a:t>ໃນການສຶກສາຄວາມສາມາດພິເສດຂອງນັກຮຽນ ປຶ້ມຕິດຕາມການຮຽນຊ່ວຍໃຫ້ຄູສອນຮູ້ຈັກນັກຮຽນແຕ່ລະຄົນ ແລະ ຈະສາມາດຕອບສະໜອງຄວາມຕ້ອງການຂອງນັກຮຽນແຕ່ລະຄົນໄດ້ຢ່າງຖືກຕ້ອງ.</a:t>
            </a:r>
            <a:endParaRPr lang="en-US" sz="32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lvl="0" indent="0" algn="thaiDist">
              <a:lnSpc>
                <a:spcPct val="115000"/>
              </a:lnSpc>
              <a:spcAft>
                <a:spcPts val="1000"/>
              </a:spcAft>
              <a:buNone/>
            </a:pPr>
            <a:r>
              <a:rPr lang="lo-LA" sz="3200" dirty="0" smtClean="0">
                <a:latin typeface="Phetsarath OT" pitchFamily="2" charset="0"/>
                <a:ea typeface="Calibri"/>
                <a:cs typeface="Phetsarath OT" pitchFamily="2" charset="0"/>
              </a:rPr>
              <a:t>-ໃຊ້</a:t>
            </a:r>
            <a:r>
              <a:rPr lang="lo-LA" sz="3200" dirty="0">
                <a:latin typeface="Phetsarath OT" pitchFamily="2" charset="0"/>
                <a:ea typeface="Calibri"/>
                <a:cs typeface="Phetsarath OT" pitchFamily="2" charset="0"/>
              </a:rPr>
              <a:t>ໃນການຊ່ວຍນັກຮຽນແກ້ໄຂບັນຫາສ່ວນຕົວ ປຶ້ມຕິດຕາມການຮຽນຊ່ວຍໃຫ້ເບິ່ງເຫັນບັນຫາ ແລະ ສາຍເຫດຂອງບັນຫານັກຮຽນ.</a:t>
            </a:r>
            <a:endParaRPr lang="en-US" sz="3200" dirty="0">
              <a:effectLst/>
              <a:latin typeface="Phetsarath OT" pitchFamily="2" charset="0"/>
              <a:ea typeface="Calibri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6379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229600" cy="990600"/>
          </a:xfrm>
        </p:spPr>
        <p:txBody>
          <a:bodyPr>
            <a:normAutofit/>
          </a:bodyPr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ຄວາມໝາຍ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o-LA" sz="2800" dirty="0" smtClean="0">
                <a:latin typeface="Phetsarath OT" pitchFamily="2" charset="0"/>
                <a:cs typeface="Phetsarath OT" pitchFamily="2" charset="0"/>
              </a:rPr>
              <a:t>    </a:t>
            </a:r>
            <a:r>
              <a:rPr lang="lo-LA" sz="2800" dirty="0">
                <a:latin typeface="Calibri"/>
                <a:ea typeface="Calibri"/>
                <a:cs typeface="Phetsarath OT"/>
              </a:rPr>
              <a:t> </a:t>
            </a:r>
            <a:r>
              <a:rPr lang="lo-LA" sz="2800" dirty="0" smtClean="0">
                <a:latin typeface="Calibri"/>
                <a:ea typeface="Calibri"/>
                <a:cs typeface="Phetsarath OT"/>
              </a:rPr>
              <a:t>ສໍານັກ</a:t>
            </a:r>
            <a:r>
              <a:rPr lang="lo-LA" sz="2800" dirty="0">
                <a:latin typeface="Calibri"/>
                <a:ea typeface="Calibri"/>
                <a:cs typeface="Phetsarath OT"/>
              </a:rPr>
              <a:t>ງານຄະນະກຳມະການປະຖົມສຶກສາແຫ່ງຊາດ (​2540 : ໜ້າ 4-5 ) ກ່າວເຖິງຄວາມໝາຍຂອງການວັດ ແລະ ປະເມີນຜົນຈາກສະພາບຈິງວ່າ ໝາຍເຖິງ ການວັດ ແລະ ປະເມີນຜົນຈາກສະພາບທີ່ແທ້ຈິງຂອງນັກຮຽນ ທີ່ຢູ່ບົນພື້ນຖານຂອງເຫດການຈິງໃນຊີວິດຈິງ ໂດຍຢືດການປະຕິບັດເປັນສຳຄັນ ມີຄວາມສຳພັນກັບການຮຽນ-ການສອນ ເນັ້ນພັດທະນາການທີ່ປະກົດໃຫ້ເຫັນທັງໃນ ແລະ ນອກຫ້ອງຮຽນ ມີຜູ້ກ່ຽວຂ້ອງໃນການປະເມີນຫຼາຍຝ່າຍ ແລະ ເກີດຂຶ້ນໄດ້ໃນທຸກກິດຈະກຳເທົ່າທີ່ຈະເປັນໄປໄດ້ ການປະເມີນຜົນຈາກສະພາບຈິງເປັນການປະເມີນທີ່ມີລັກສະນະແບບບໍ່ເປັນທາງການ.</a:t>
            </a:r>
            <a:endParaRPr lang="en-US" sz="2800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6775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thaiDist">
              <a:lnSpc>
                <a:spcPct val="115000"/>
              </a:lnSpc>
              <a:spcAft>
                <a:spcPts val="0"/>
              </a:spcAft>
            </a:pPr>
            <a:r>
              <a:rPr lang="lo-LA" b="1" dirty="0" smtClean="0">
                <a:latin typeface="Calibri"/>
                <a:ea typeface="MS Mincho"/>
                <a:cs typeface="Phetsarath OT"/>
              </a:rPr>
              <a:t/>
            </a:r>
            <a:br>
              <a:rPr lang="lo-LA" b="1" dirty="0" smtClean="0">
                <a:latin typeface="Calibri"/>
                <a:ea typeface="MS Mincho"/>
                <a:cs typeface="Phetsarath OT"/>
              </a:rPr>
            </a:br>
            <a:r>
              <a:rPr lang="lo-LA" b="1" dirty="0" smtClean="0">
                <a:latin typeface="Calibri"/>
                <a:ea typeface="MS Mincho"/>
                <a:cs typeface="Phetsarath OT"/>
              </a:rPr>
              <a:t>ການ</a:t>
            </a:r>
            <a:r>
              <a:rPr lang="lo-LA" b="1" dirty="0">
                <a:latin typeface="Calibri"/>
                <a:ea typeface="MS Mincho"/>
                <a:cs typeface="Phetsarath OT"/>
              </a:rPr>
              <a:t>ປະເມີນຜົນໂດຍໃຊ້ແຟ້ມສະສົມຜົນງານ</a:t>
            </a:r>
            <a:r>
              <a:rPr lang="en-US" sz="3600" dirty="0">
                <a:latin typeface="Calibri"/>
                <a:ea typeface="MS Mincho"/>
                <a:cs typeface="Cordia New"/>
              </a:rPr>
              <a:t/>
            </a:r>
            <a:br>
              <a:rPr lang="en-US" sz="3600" dirty="0">
                <a:latin typeface="Calibri"/>
                <a:ea typeface="MS Mincho"/>
                <a:cs typeface="Cordia New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0" algn="thaiDist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3200" dirty="0">
                <a:latin typeface="Calibri"/>
                <a:ea typeface="MS Mincho"/>
                <a:cs typeface="Phetsarath OT"/>
              </a:rPr>
              <a:t>ແຟ້ມສະສົມຜົນງານໝາຍເຖິງ ບ່ອນທີ່ບັນຈຸຜົນງານ ອາດມີລັກສະນະເປັນກ່ອງ, ກະຕ່າ ແລະ ສິ່ງອື່ນໆ </a:t>
            </a:r>
            <a:r>
              <a:rPr lang="lo-LA" sz="3200" dirty="0" smtClean="0">
                <a:latin typeface="Calibri"/>
                <a:ea typeface="MS Mincho"/>
                <a:cs typeface="Phetsarath OT"/>
              </a:rPr>
              <a:t>ທີ່</a:t>
            </a:r>
            <a:r>
              <a:rPr lang="lo-LA" sz="3200" dirty="0" smtClean="0">
                <a:latin typeface="Calibri"/>
                <a:ea typeface="Calibri"/>
                <a:cs typeface="Phetsarath OT"/>
              </a:rPr>
              <a:t>ໃຊ້</a:t>
            </a:r>
            <a:r>
              <a:rPr lang="lo-LA" sz="3200" dirty="0">
                <a:latin typeface="Calibri"/>
                <a:ea typeface="Calibri"/>
                <a:cs typeface="Phetsarath OT"/>
              </a:rPr>
              <a:t>ໃນການສະສົມຜົນງານຂອງນັກຮຽນຢ່າງມີຈຸດໝາຍ ສະແດງເຖິງຄວາມພະຍາຍາມ ຄວາມກ້າວໜ້າ ແລະ ຜົນສໍາເລັດໃນເລື່ອງນັ້ນໆ ຫຼື ຫຼາຍເລື່ອງ ເຊິ່ງ ການສະສົມນັ້ນ ນັກຮຽນມີສ່ວນຮ່ວມໃນການເລືອກງານ ເກນການເລືອກ ເກນການຕັດສິນໃຈຄວາມສາມາດ ແລະ ຫຼັກຖານການສະທ້ອນຕົນເອງ.</a:t>
            </a:r>
            <a:endParaRPr lang="en-US" sz="3200" dirty="0">
              <a:effectLst/>
              <a:latin typeface="Calibri"/>
              <a:ea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51743154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sz="3600" spc="0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                     ຜົນ</a:t>
            </a:r>
            <a:r>
              <a:rPr lang="lo-LA" sz="3600" spc="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ໄດ້ຮັບ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ClrTx/>
              <a:buSzTx/>
              <a:buNone/>
            </a:pPr>
            <a:r>
              <a:rPr lang="lo-LA" sz="30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ພາຍຫຼັງຮຽນຈົບເຫັນວ່າ</a:t>
            </a:r>
            <a:r>
              <a:rPr lang="lo-LA" sz="3000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ນັກສຶກສາສາມາດ:</a:t>
            </a:r>
          </a:p>
          <a:p>
            <a:pPr marL="0" lvl="0" indent="0">
              <a:buClr>
                <a:srgbClr val="93A299"/>
              </a:buClr>
              <a:buNone/>
            </a:pPr>
            <a:r>
              <a:rPr lang="lo-LA" sz="3200" dirty="0" smtClean="0">
                <a:solidFill>
                  <a:srgbClr val="292934"/>
                </a:solidFill>
                <a:latin typeface="Phetsarath OT" pitchFamily="2" charset="0"/>
                <a:cs typeface="Phetsarath OT" pitchFamily="2" charset="0"/>
              </a:rPr>
              <a:t>-ບອກ</a:t>
            </a:r>
            <a:r>
              <a:rPr lang="lo-LA" sz="3200" dirty="0">
                <a:solidFill>
                  <a:srgbClr val="292934"/>
                </a:solidFill>
                <a:latin typeface="Phetsarath OT" pitchFamily="2" charset="0"/>
                <a:cs typeface="Phetsarath OT" pitchFamily="2" charset="0"/>
              </a:rPr>
              <a:t>ຄວາມໝາຍ ແລະ ຄວາມສຳຄັນ, ຈຸດປະສົງ ແລະ </a:t>
            </a:r>
            <a:r>
              <a:rPr lang="lo-LA" sz="3200" dirty="0" smtClean="0">
                <a:solidFill>
                  <a:srgbClr val="292934"/>
                </a:solidFill>
                <a:latin typeface="Phetsarath OT" pitchFamily="2" charset="0"/>
                <a:cs typeface="Phetsarath OT" pitchFamily="2" charset="0"/>
              </a:rPr>
              <a:t>   </a:t>
            </a:r>
          </a:p>
          <a:p>
            <a:pPr marL="0" lvl="0" indent="0">
              <a:buClr>
                <a:srgbClr val="93A299"/>
              </a:buClr>
              <a:buNone/>
            </a:pPr>
            <a:r>
              <a:rPr lang="lo-LA" sz="3200" dirty="0">
                <a:solidFill>
                  <a:srgbClr val="292934"/>
                </a:solidFill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sz="3200" dirty="0" smtClean="0">
                <a:solidFill>
                  <a:srgbClr val="292934"/>
                </a:solidFill>
                <a:latin typeface="Phetsarath OT" pitchFamily="2" charset="0"/>
                <a:cs typeface="Phetsarath OT" pitchFamily="2" charset="0"/>
              </a:rPr>
              <a:t>ຂັ້ນ</a:t>
            </a:r>
            <a:r>
              <a:rPr lang="lo-LA" sz="3200" dirty="0">
                <a:solidFill>
                  <a:srgbClr val="292934"/>
                </a:solidFill>
                <a:latin typeface="Phetsarath OT" pitchFamily="2" charset="0"/>
                <a:cs typeface="Phetsarath OT" pitchFamily="2" charset="0"/>
              </a:rPr>
              <a:t>ຕອນເພື່ອນຳໃຊ້ເຂົ້າໃນການປະເມີນຕົົວຈິງ.</a:t>
            </a:r>
          </a:p>
          <a:p>
            <a:pPr marL="0" lvl="0" indent="0">
              <a:buClr>
                <a:srgbClr val="93A299"/>
              </a:buClr>
              <a:buNone/>
            </a:pPr>
            <a:r>
              <a:rPr lang="lo-LA" sz="3200" dirty="0" smtClean="0">
                <a:solidFill>
                  <a:srgbClr val="292934"/>
                </a:solidFill>
                <a:latin typeface="Phetsarath OT" pitchFamily="2" charset="0"/>
                <a:cs typeface="Phetsarath OT" pitchFamily="2" charset="0"/>
              </a:rPr>
              <a:t>-ນຳ</a:t>
            </a:r>
            <a:r>
              <a:rPr lang="lo-LA" sz="3200" dirty="0">
                <a:solidFill>
                  <a:srgbClr val="292934"/>
                </a:solidFill>
                <a:latin typeface="Phetsarath OT" pitchFamily="2" charset="0"/>
                <a:cs typeface="Phetsarath OT" pitchFamily="2" charset="0"/>
              </a:rPr>
              <a:t>ໃຊ້ ຮູບແບບ ແລະ ວິທີການປປະເມີນເຂົ້າໃນ</a:t>
            </a:r>
            <a:r>
              <a:rPr lang="lo-LA" sz="3200" dirty="0" smtClean="0">
                <a:solidFill>
                  <a:srgbClr val="292934"/>
                </a:solidFill>
                <a:latin typeface="Phetsarath OT" pitchFamily="2" charset="0"/>
                <a:cs typeface="Phetsarath OT" pitchFamily="2" charset="0"/>
              </a:rPr>
              <a:t>ການ</a:t>
            </a:r>
          </a:p>
          <a:p>
            <a:pPr marL="0" lvl="0" indent="0">
              <a:buClr>
                <a:srgbClr val="93A299"/>
              </a:buClr>
              <a:buNone/>
            </a:pPr>
            <a:r>
              <a:rPr lang="lo-LA" sz="3200" dirty="0" smtClean="0">
                <a:solidFill>
                  <a:srgbClr val="292934"/>
                </a:solidFill>
                <a:latin typeface="Phetsarath OT" pitchFamily="2" charset="0"/>
                <a:cs typeface="Phetsarath OT" pitchFamily="2" charset="0"/>
              </a:rPr>
              <a:t>ສອນ</a:t>
            </a:r>
            <a:endParaRPr lang="lo-LA" sz="3200" dirty="0">
              <a:solidFill>
                <a:srgbClr val="292934"/>
              </a:solidFill>
              <a:latin typeface="Phetsarath OT" pitchFamily="2" charset="0"/>
              <a:cs typeface="Phetsarath OT" pitchFamily="2" charset="0"/>
            </a:endParaRPr>
          </a:p>
          <a:p>
            <a:pPr marL="0" lvl="0" indent="0" algn="ctr">
              <a:buClrTx/>
              <a:buSzTx/>
              <a:buNone/>
            </a:pPr>
            <a:endParaRPr lang="lo-LA" sz="3000" dirty="0">
              <a:solidFill>
                <a:prstClr val="black"/>
              </a:solidFill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850386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079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ຄວາມໝາຍ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o-LA" sz="3200" dirty="0" smtClean="0">
                <a:latin typeface="Phetsarath OT" pitchFamily="2" charset="0"/>
                <a:ea typeface="Calibri"/>
                <a:cs typeface="Phetsarath OT" pitchFamily="2" charset="0"/>
              </a:rPr>
              <a:t> </a:t>
            </a:r>
            <a:r>
              <a:rPr lang="lo-LA" sz="3200" dirty="0">
                <a:latin typeface="Phetsarath OT" pitchFamily="2" charset="0"/>
                <a:ea typeface="Calibri"/>
                <a:cs typeface="Phetsarath OT" pitchFamily="2" charset="0"/>
              </a:rPr>
              <a:t>ສ່ວນ ສ. ວາດສະໜາ ປະວາດພອນ (​2539 : ໜ້າ 50 ) ໃຫ້ຄວາມໝາຍວ່າ ການປະເມີນຜົນຈາກສະພາບຈິງເປັນການວັດໂດຍເນັ້ນໃຫ້ນັກຮຽນໄດ້ນຳຄວາມຮູ້ ແນວຄິດໃນວິຊາຕ່າງໆ ທີ່ຮຽນ ເພື່ອນຳມາແກ້ບັນຫາໂດຍໃຊ້ທັກສະການຄິດທີ່ຊັບຊ້ອນ (</a:t>
            </a:r>
            <a:r>
              <a:rPr lang="en-US" sz="3200" dirty="0">
                <a:latin typeface="Phetsarath OT" pitchFamily="2" charset="0"/>
                <a:ea typeface="Calibri"/>
                <a:cs typeface="Phetsarath OT" pitchFamily="2" charset="0"/>
              </a:rPr>
              <a:t>Complex Thinking ) </a:t>
            </a:r>
            <a:r>
              <a:rPr lang="lo-LA" sz="3200" dirty="0">
                <a:latin typeface="Phetsarath OT" pitchFamily="2" charset="0"/>
                <a:ea typeface="Calibri"/>
                <a:cs typeface="Phetsarath OT" pitchFamily="2" charset="0"/>
              </a:rPr>
              <a:t>ຫຼາຍກວ່າທີ່ຈະຖາມຄວາມສາມາດຂັ້ນຕົ້ນ ຫຼື ຄວາມສາມາດຍ່ອຍໆ ເປັນການວັດນັກຮຽນໂດຍລວມ ທັງດ້ານຄວາມຄິດ ເຈດຄະຕິ ແລະ ການເຮັດກິດຈະກຳໄປພ້ອມໆກັນ.</a:t>
            </a:r>
            <a:r>
              <a:rPr lang="lo-LA" sz="3200" dirty="0" smtClean="0">
                <a:latin typeface="Phetsarath OT" pitchFamily="2" charset="0"/>
                <a:cs typeface="Phetsarath OT" pitchFamily="2" charset="0"/>
              </a:rPr>
              <a:t> </a:t>
            </a:r>
            <a:endParaRPr lang="lo-LA" sz="3200" dirty="0" smtClean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758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/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ຄວາມໝາຍ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o-LA" sz="3600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sz="3600" dirty="0">
                <a:latin typeface="Calibri"/>
                <a:ea typeface="Calibri"/>
                <a:cs typeface="Phetsarath OT"/>
              </a:rPr>
              <a:t> ຈາກຄວາມໝາຍຂອງການປະເມີນຜົນຈາກສະພາບຈິງທີ່ກ່າວມາຂ້າງເທິງສາມາດສະຫຼຸບໄດ້ວ່າ ການປະເມີນຜົນຈາກສະພາບຈິງເປັນການປະເມີນຜົນທີ່ມຸ່ງເນັ້ນໃຫ້ນັກຮຽນເປັນຜູ້ເຮັດກິດຈະກຳຕ່າງໆ ດ້ວຍການສະແດງອອກຫຼາຍໆດ້ານເພື່ອນຳໄປແກ້ບັນຫາ ໂດຍໃຊ້ທັກສະ, ຂະບວນການຄິດທີ່ສະລັບຊັບຊ້ອນ ທີ່ຢູ່ບົນພື້ນຖານຂອງເຫດການທີ່ເປັນຈິງໃນທຸກກິດຈະກຳທີ່ຈະເປັນໄປໄດ້.</a:t>
            </a:r>
            <a:endParaRPr lang="lo-LA" sz="3600" dirty="0" smtClean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492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>
            <a:normAutofit/>
          </a:bodyPr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ຄວາມສໍາຄັນ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Autofit/>
          </a:bodyPr>
          <a:lstStyle/>
          <a:p>
            <a:pPr marL="0" indent="0" algn="thaiDist">
              <a:spcAft>
                <a:spcPts val="0"/>
              </a:spcAft>
              <a:buNone/>
            </a:pPr>
            <a:r>
              <a:rPr lang="lo-LA" sz="2800" b="1" dirty="0">
                <a:latin typeface="Calibri"/>
                <a:ea typeface="Calibri"/>
                <a:cs typeface="Phetsarath OT"/>
              </a:rPr>
              <a:t>1.</a:t>
            </a:r>
            <a:r>
              <a:rPr lang="lo-LA" sz="2800" dirty="0">
                <a:latin typeface="Calibri"/>
                <a:ea typeface="Calibri"/>
                <a:cs typeface="Phetsarath OT"/>
              </a:rPr>
              <a:t>ເປັນການປະເມີນຜົນຈາກສະພາບຈິງ ເຮັດໄດ້ຕະຫຼອດເວລາກັບທຸກສະຖານະການທັງທີ່ບ້ານ ໂຮງຮຽນ ແລະ ຊຸມຊົນ ສັງເກດພືດຕິກຳຕ່າງໆ ໂດຍໃຊ້ການຕັດສິນໃຈຂອງຄົນໃນການໃຫ້ຄະແນນ.</a:t>
            </a:r>
            <a:endParaRPr lang="en-US" sz="2800" dirty="0">
              <a:latin typeface="Calibri"/>
              <a:ea typeface="Calibri"/>
              <a:cs typeface="Cordia New"/>
            </a:endParaRPr>
          </a:p>
          <a:p>
            <a:pPr marL="0" indent="0" algn="thaiDist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2800" dirty="0">
                <a:latin typeface="Calibri"/>
                <a:ea typeface="Calibri"/>
                <a:cs typeface="Phetsarath OT"/>
              </a:rPr>
              <a:t>2. ກໍານົດບັນຫາ ຫຼື ງານແບບປາຍເປີດ ເພື່ອໃຫ້ນັກຮຽນເປັນຜູ້ສ້າງຄໍາຕອບເອງ ຄື ໃຫ້ນັກຮຽນຕອບດ້ວຍການສະແດງສ້າງສັນ ຜະລິດ ຫຼື ເຮັດວຽກ.</a:t>
            </a:r>
            <a:endParaRPr lang="en-US" sz="2800" dirty="0">
              <a:latin typeface="Calibri"/>
              <a:ea typeface="Calibri"/>
              <a:cs typeface="Cordia New"/>
            </a:endParaRPr>
          </a:p>
          <a:p>
            <a:pPr marL="0" indent="0" algn="thaiDist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2800" dirty="0">
                <a:latin typeface="Calibri"/>
                <a:ea typeface="Calibri"/>
                <a:cs typeface="Phetsarath OT"/>
              </a:rPr>
              <a:t>3. ບໍ່ເນັ້ນການປະເມີນຜົນສະເພາະທັກສະພື້ນຖານ ແຕ່ໃຫ້ນັກຮຽນຜະລິດ ສ້າງ ຫຼື ເຮັດບາງສິ່ງທີ່ເນັ້ນທັກສະການຄິດທີ່ຊັບຊ້ອນ ການພິຈາລະນາໄຕ່ຕອງ ການເຮັດວຽກ ແລະ ການແກ້ບັນຫາ ນັ້ນຄືເນັ້ນການຮຽນຮູ້ເພື່ອແກ້ບັນຫາ.</a:t>
            </a:r>
            <a:endParaRPr lang="en-US" sz="2800" dirty="0">
              <a:latin typeface="Calibri"/>
              <a:ea typeface="Calibri"/>
              <a:cs typeface="Cordia New"/>
            </a:endParaRPr>
          </a:p>
          <a:p>
            <a:pPr marL="0" indent="0" algn="thaiDist">
              <a:lnSpc>
                <a:spcPct val="115000"/>
              </a:lnSpc>
              <a:spcAft>
                <a:spcPts val="0"/>
              </a:spcAft>
              <a:buNone/>
            </a:pPr>
            <a:endParaRPr lang="en-US" sz="2800" dirty="0">
              <a:effectLst/>
              <a:latin typeface="Calibri"/>
              <a:ea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3246087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ຄວາມສຳຄັນ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thaiDist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4000" dirty="0">
                <a:latin typeface="Calibri"/>
                <a:ea typeface="Calibri"/>
                <a:cs typeface="Phetsarath OT"/>
              </a:rPr>
              <a:t>4. ເນັ້ນສະພາບບັນຫາທີ່ສອດຄ່ອງກັບຄວາມເປັນຈິງໃນຊີວິດປະຈໍາວັນ ເນັ້ນການແກ້ບັນຫາທີ່ສະທ້ອນເຖິງຊີວິດຈິງ.</a:t>
            </a:r>
            <a:endParaRPr lang="en-US" sz="3600" dirty="0">
              <a:latin typeface="Calibri"/>
              <a:ea typeface="Calibri"/>
              <a:cs typeface="Cordia New"/>
            </a:endParaRPr>
          </a:p>
          <a:p>
            <a:pPr marL="0" indent="0" algn="thaiDist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4000" dirty="0">
                <a:latin typeface="Calibri"/>
                <a:ea typeface="Calibri"/>
                <a:cs typeface="Phetsarath OT"/>
              </a:rPr>
              <a:t>5. ໃຊ້ຂໍ້ມູນຢ່າງຫຼວງຫຼາຍເພື່ອການປະເມີນນັ້ນຄືຄວາມພະຍາຍາມທີ່ຈະຮູ້ຈັກຜູ້ຮຽນໃນທຸກມຸມ ຂໍ້ມູນຈິ່ງຕ້ອງໄດ້ມາຈາກຫຼາຍໆທາງ ເຊິ່ງໝາຍເຖິງເຄື່ອງມືທີ່ໃຊ້ເກັບຂໍ້ມູນຕ້ອງມີຫຼາກຫຼາຍປະເພດ.</a:t>
            </a:r>
            <a:endParaRPr lang="en-US" sz="3600" dirty="0">
              <a:latin typeface="Calibri"/>
              <a:ea typeface="Calibri"/>
              <a:cs typeface="Cordia New"/>
            </a:endParaRPr>
          </a:p>
          <a:p>
            <a:pPr marL="0" indent="0">
              <a:buNone/>
            </a:pPr>
            <a:endParaRPr lang="lo-LA" sz="4000" dirty="0" smtClean="0">
              <a:latin typeface="Phetsarath OT" pitchFamily="2" charset="0"/>
              <a:cs typeface="Phetsarath OT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789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ຄວາມສໍາຄັນ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/>
          </a:bodyPr>
          <a:lstStyle/>
          <a:p>
            <a:r>
              <a:rPr lang="lo-LA" sz="3200" dirty="0" smtClean="0">
                <a:latin typeface="Phetsarath OT" pitchFamily="2" charset="0"/>
                <a:cs typeface="Phetsarath OT" pitchFamily="2" charset="0"/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591671" y="1295400"/>
            <a:ext cx="79248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>
              <a:lnSpc>
                <a:spcPct val="115000"/>
              </a:lnSpc>
              <a:spcAft>
                <a:spcPts val="0"/>
              </a:spcAft>
            </a:pPr>
            <a:r>
              <a:rPr lang="lo-LA" sz="3200" dirty="0">
                <a:latin typeface="Calibri"/>
                <a:ea typeface="Calibri"/>
                <a:cs typeface="Phetsarath OT"/>
              </a:rPr>
              <a:t>6. ເນັ້ນການມີສ່ວນຮ່ວມລະຫວ່າງນັກຮຽນ, ຄູສອນ ແລະ ຜູ້ປົກຄອງ.</a:t>
            </a:r>
            <a:endParaRPr lang="en-US" sz="3200" dirty="0">
              <a:latin typeface="Calibri"/>
              <a:ea typeface="Calibri"/>
              <a:cs typeface="Cordia New"/>
            </a:endParaRPr>
          </a:p>
          <a:p>
            <a:pPr algn="thaiDist">
              <a:lnSpc>
                <a:spcPct val="115000"/>
              </a:lnSpc>
              <a:spcAft>
                <a:spcPts val="0"/>
              </a:spcAft>
            </a:pPr>
            <a:r>
              <a:rPr lang="lo-LA" sz="3200" dirty="0">
                <a:latin typeface="Calibri"/>
                <a:ea typeface="Calibri"/>
                <a:cs typeface="Phetsarath OT"/>
              </a:rPr>
              <a:t>7. ນັກຮຽນມີສ່ວນຮ່ວມໃນການຕັດສິນວ່າຈະປະເມີນເຂົາບ່ອນໃດ ເລື່ອງຫຍັງ ການໃຫ້ນັກຮຽນມີສ່ວນຮ່ວມໃນການປະເມີນຜົນ ເຮັດໃຫ້ນັກຮຽນຮູ້ຈັກວາງແຜນການຮຽນຮູ້ຕາມຄວາມຕ້ອງການຂອງຕົນເອງວ່າຢາກຮູ້ ຢາກເຮັດຫຍັງແດ່ ເຊິ່ງ ນຳໄປສູ່ການກຳນົດຈຸດປະສົງການຮຽນ ວິທີການຮຽນ ແລະ ວາງເກນການປະເມີນຜົນ ອັນເປັນການຮຽນ ແລະ ການປະເມີນຜົນທີ່ໃຊ້ນັກຮຽນເປັນສູນກາງຢ່າງແທ້ຈິງ.</a:t>
            </a:r>
            <a:endParaRPr lang="en-US" sz="3200" dirty="0">
              <a:effectLst/>
              <a:latin typeface="Calibri"/>
              <a:ea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26979575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182880" lvl="0" indent="-182880">
              <a:spcBef>
                <a:spcPct val="20000"/>
              </a:spcBef>
            </a:pPr>
            <a:r>
              <a:rPr lang="lo-LA" sz="3600" spc="0" dirty="0">
                <a:solidFill>
                  <a:srgbClr val="292934"/>
                </a:solidFill>
                <a:latin typeface="Phetsarath OT" pitchFamily="2" charset="0"/>
                <a:ea typeface="+mn-ea"/>
                <a:cs typeface="Phetsarath OT" pitchFamily="2" charset="0"/>
              </a:rPr>
              <a:t> </a:t>
            </a:r>
            <a:r>
              <a:rPr lang="lo-LA" sz="3600" spc="0" dirty="0" smtClean="0">
                <a:solidFill>
                  <a:srgbClr val="292934"/>
                </a:solidFill>
                <a:latin typeface="Phetsarath OT" pitchFamily="2" charset="0"/>
                <a:ea typeface="+mn-ea"/>
                <a:cs typeface="Phetsarath OT" pitchFamily="2" charset="0"/>
              </a:rPr>
              <a:t>          </a:t>
            </a:r>
            <a:r>
              <a:rPr lang="lo-LA" sz="3600" spc="0" dirty="0" smtClean="0">
                <a:solidFill>
                  <a:srgbClr val="292934"/>
                </a:solidFill>
                <a:latin typeface="Phetsarath OT" pitchFamily="2" charset="0"/>
                <a:ea typeface="+mn-ea"/>
                <a:cs typeface="Phetsarath OT" pitchFamily="2" charset="0"/>
              </a:rPr>
              <a:t>               </a:t>
            </a:r>
            <a:br>
              <a:rPr lang="lo-LA" sz="3600" spc="0" dirty="0" smtClean="0">
                <a:solidFill>
                  <a:srgbClr val="292934"/>
                </a:solidFill>
                <a:latin typeface="Phetsarath OT" pitchFamily="2" charset="0"/>
                <a:ea typeface="+mn-ea"/>
                <a:cs typeface="Phetsarath OT" pitchFamily="2" charset="0"/>
              </a:rPr>
            </a:br>
            <a:r>
              <a:rPr lang="lo-LA" sz="3600" spc="0" dirty="0">
                <a:solidFill>
                  <a:srgbClr val="292934"/>
                </a:solidFill>
                <a:latin typeface="Phetsarath OT" pitchFamily="2" charset="0"/>
                <a:ea typeface="+mn-ea"/>
                <a:cs typeface="Phetsarath OT" pitchFamily="2" charset="0"/>
              </a:rPr>
              <a:t> </a:t>
            </a:r>
            <a:r>
              <a:rPr lang="lo-LA" sz="3600" spc="0" dirty="0" smtClean="0">
                <a:solidFill>
                  <a:srgbClr val="292934"/>
                </a:solidFill>
                <a:latin typeface="Phetsarath OT" pitchFamily="2" charset="0"/>
                <a:ea typeface="+mn-ea"/>
                <a:cs typeface="Phetsarath OT" pitchFamily="2" charset="0"/>
              </a:rPr>
              <a:t>               2.   </a:t>
            </a:r>
            <a:r>
              <a:rPr lang="lo-LA" sz="3600" spc="0" dirty="0" smtClean="0">
                <a:solidFill>
                  <a:srgbClr val="292934"/>
                </a:solidFill>
                <a:latin typeface="Phetsarath OT" pitchFamily="2" charset="0"/>
                <a:ea typeface="+mn-ea"/>
                <a:cs typeface="Phetsarath OT" pitchFamily="2" charset="0"/>
              </a:rPr>
              <a:t>ຈຸດປະສົງ</a:t>
            </a:r>
            <a:r>
              <a:rPr lang="lo-LA" sz="3600" spc="0" dirty="0">
                <a:solidFill>
                  <a:srgbClr val="292934"/>
                </a:solidFill>
                <a:latin typeface="Phetsarath OT" pitchFamily="2" charset="0"/>
                <a:ea typeface="+mn-ea"/>
                <a:cs typeface="Phetsarath OT" pitchFamily="2" charset="0"/>
              </a:rPr>
              <a:t/>
            </a:r>
            <a:br>
              <a:rPr lang="lo-LA" sz="3600" spc="0" dirty="0">
                <a:solidFill>
                  <a:srgbClr val="292934"/>
                </a:solidFill>
                <a:latin typeface="Phetsarath OT" pitchFamily="2" charset="0"/>
                <a:ea typeface="+mn-ea"/>
                <a:cs typeface="Phetsarath OT" pitchFamily="2" charset="0"/>
              </a:rPr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thaiDist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3600" dirty="0" smtClean="0">
                <a:latin typeface="Calibri"/>
                <a:ea typeface="Calibri"/>
                <a:cs typeface="Phetsarath OT"/>
              </a:rPr>
              <a:t> - ເພື່ອ</a:t>
            </a:r>
            <a:r>
              <a:rPr lang="lo-LA" sz="3600" dirty="0">
                <a:latin typeface="Calibri"/>
                <a:ea typeface="Calibri"/>
                <a:cs typeface="Phetsarath OT"/>
              </a:rPr>
              <a:t>ຫຼຸດຜ່ອນການປະເມີນດ້ວຍຂໍ້</a:t>
            </a:r>
            <a:r>
              <a:rPr lang="lo-LA" sz="3600" dirty="0" smtClean="0">
                <a:latin typeface="Calibri"/>
                <a:ea typeface="Calibri"/>
                <a:cs typeface="Phetsarath OT"/>
              </a:rPr>
              <a:t>ສອບ</a:t>
            </a:r>
            <a:endParaRPr lang="lo-LA" sz="3200" dirty="0" smtClean="0">
              <a:latin typeface="Calibri"/>
              <a:ea typeface="Calibri"/>
              <a:cs typeface="Phetsarath OT"/>
            </a:endParaRPr>
          </a:p>
          <a:p>
            <a:pPr marL="0" indent="0" algn="thaiDist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3600" dirty="0" smtClean="0">
                <a:latin typeface="Calibri"/>
                <a:ea typeface="Calibri"/>
                <a:cs typeface="Phetsarath OT"/>
              </a:rPr>
              <a:t> </a:t>
            </a:r>
            <a:r>
              <a:rPr lang="lo-LA" sz="3600" dirty="0">
                <a:latin typeface="Calibri"/>
                <a:ea typeface="Calibri"/>
                <a:cs typeface="Phetsarath OT"/>
              </a:rPr>
              <a:t>- ບຸກຄົນທີ່ກ່ຽວຂ້ອງກັບນັກຮຽນສາມາດປະເມີນໄດ້</a:t>
            </a:r>
            <a:endParaRPr lang="lo-LA" sz="3600" dirty="0" smtClean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13878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175</TotalTime>
  <Words>2774</Words>
  <Application>Microsoft Office PowerPoint</Application>
  <PresentationFormat>On-screen Show (4:3)</PresentationFormat>
  <Paragraphs>113</Paragraphs>
  <Slides>32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Clarity</vt:lpstr>
      <vt:lpstr>          ວິຊາ: ການວັດ ແລະ  ການປະເມີນຜົນ</vt:lpstr>
      <vt:lpstr>1. ຄວາມໝາຍ ແລະ ຄວາມສຳຄັນ</vt:lpstr>
      <vt:lpstr>ຄວາມໝາຍ</vt:lpstr>
      <vt:lpstr>ຄວາມໝາຍ</vt:lpstr>
      <vt:lpstr> ຄວາມໝາຍ</vt:lpstr>
      <vt:lpstr>ຄວາມສໍາຄັນ</vt:lpstr>
      <vt:lpstr>        ຄວາມສຳຄັນ</vt:lpstr>
      <vt:lpstr>            ຄວາມສໍາຄັນ</vt:lpstr>
      <vt:lpstr>                                           2.   ຈຸດປະສົງ </vt:lpstr>
      <vt:lpstr>                     3. ຂັ້ນຕອນ </vt:lpstr>
      <vt:lpstr>                         3. ຂັ້ນຕອນ </vt:lpstr>
      <vt:lpstr>      4. ຮູບແບບ ແລະ ວິທີປະເມີນຜົນ</vt:lpstr>
      <vt:lpstr>4.2 ວິທີການປະເມີນ</vt:lpstr>
      <vt:lpstr>                    ການກວດຜົນງານ</vt:lpstr>
      <vt:lpstr>    ຂໍ້ສະເໜີແນະນໍາສໍາລັບການກວດຜົນງານ</vt:lpstr>
      <vt:lpstr>      ຂໍ້ສະເໜີແນະນໍາສໍາລັບການກວດຜົນງານ</vt:lpstr>
      <vt:lpstr>      ຂໍ້ສະເໜີແນະນໍາສໍາລັບການກວດຜົນງານ</vt:lpstr>
      <vt:lpstr>       ການບັນທຶກຈາກບຸກຄົນທີ່ກ່ຽວຂ້ອງ</vt:lpstr>
      <vt:lpstr>ບຸກຄົນທີ່ກ່ຽວຂ້ອງກັັບນັກຮຽນທີ່ໃຊ້ໃນການປະເມີນປະກອບດ້ວຍ:</vt:lpstr>
      <vt:lpstr>                  ການຢາມເຮືອນ</vt:lpstr>
      <vt:lpstr>         ວັດຖຸປະສົງຂອງການຢາມເຮືອນ</vt:lpstr>
      <vt:lpstr>           ຂັ້ນຕອນໃນການຢາມເຮືອນ</vt:lpstr>
      <vt:lpstr>2.ເວລາດຳເນີນການຢາມເຮືອນ</vt:lpstr>
      <vt:lpstr>3.ຫຼັງການຢາມເຮືອນ</vt:lpstr>
      <vt:lpstr>ການໃຊ້ແບບທົດສອບແບບເນັ້ນການປະຕິບັດຈິງ</vt:lpstr>
      <vt:lpstr> ການໃຊ້ແບບທົດສອບພາກປະຕິບັດທີ່ເປັນການປະຕິບັດຈິງຄວນມີລັກສະນະສໍາຄັນ</vt:lpstr>
      <vt:lpstr> ປຶ້ມຕິດຕາມການຮຽນ </vt:lpstr>
      <vt:lpstr>        ປະໂຫຍດຂອງປຶ້ມຕິດຕາມການຮຽນ</vt:lpstr>
      <vt:lpstr>        ປະໂຫຍດຂອງປຶ້ມຕິດຕາມການຮຽນ</vt:lpstr>
      <vt:lpstr> ການປະເມີນຜົນໂດຍໃຊ້ແຟ້ມສະສົມຜົນງານ </vt:lpstr>
      <vt:lpstr>                      ຜົນໄດ້ຮັບ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ວິຊາ:ການວັດ ແລະ ການປະເມີນຜົນການສຶກສາ</dc:title>
  <dc:creator>Leu</dc:creator>
  <cp:lastModifiedBy>Leu</cp:lastModifiedBy>
  <cp:revision>33</cp:revision>
  <dcterms:created xsi:type="dcterms:W3CDTF">2019-10-08T08:13:04Z</dcterms:created>
  <dcterms:modified xsi:type="dcterms:W3CDTF">2021-04-03T04:33:45Z</dcterms:modified>
</cp:coreProperties>
</file>