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7" r:id="rId3"/>
    <p:sldId id="258" r:id="rId4"/>
    <p:sldId id="259" r:id="rId5"/>
    <p:sldId id="296" r:id="rId6"/>
    <p:sldId id="298" r:id="rId7"/>
    <p:sldId id="271" r:id="rId8"/>
    <p:sldId id="272" r:id="rId9"/>
    <p:sldId id="256" r:id="rId10"/>
    <p:sldId id="274" r:id="rId11"/>
    <p:sldId id="299" r:id="rId12"/>
    <p:sldId id="275" r:id="rId13"/>
    <p:sldId id="276" r:id="rId14"/>
    <p:sldId id="277" r:id="rId15"/>
    <p:sldId id="278" r:id="rId16"/>
    <p:sldId id="279" r:id="rId17"/>
    <p:sldId id="300" r:id="rId18"/>
    <p:sldId id="280" r:id="rId19"/>
    <p:sldId id="281" r:id="rId20"/>
    <p:sldId id="282" r:id="rId21"/>
    <p:sldId id="283" r:id="rId22"/>
    <p:sldId id="301" r:id="rId23"/>
    <p:sldId id="284" r:id="rId24"/>
    <p:sldId id="302" r:id="rId25"/>
    <p:sldId id="285" r:id="rId26"/>
    <p:sldId id="286" r:id="rId27"/>
    <p:sldId id="303" r:id="rId28"/>
    <p:sldId id="287" r:id="rId29"/>
    <p:sldId id="304" r:id="rId30"/>
    <p:sldId id="292" r:id="rId31"/>
    <p:sldId id="293" r:id="rId32"/>
    <p:sldId id="305" r:id="rId33"/>
    <p:sldId id="290" r:id="rId34"/>
    <p:sldId id="291" r:id="rId35"/>
    <p:sldId id="306" r:id="rId36"/>
    <p:sldId id="294" r:id="rId37"/>
    <p:sldId id="260" r:id="rId38"/>
    <p:sldId id="295" r:id="rId39"/>
    <p:sldId id="261" r:id="rId40"/>
    <p:sldId id="262" r:id="rId41"/>
    <p:sldId id="263" r:id="rId42"/>
    <p:sldId id="264" r:id="rId43"/>
    <p:sldId id="265" r:id="rId44"/>
    <p:sldId id="266" r:id="rId45"/>
    <p:sldId id="267" r:id="rId46"/>
    <p:sldId id="268" r:id="rId47"/>
    <p:sldId id="269" r:id="rId48"/>
    <p:sldId id="270" r:id="rId49"/>
    <p:sldId id="288" r:id="rId50"/>
    <p:sldId id="289" r:id="rId51"/>
    <p:sldId id="273" r:id="rId5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4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22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98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1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3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4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18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9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3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558E4-1A75-429B-A4B2-1D428BA071E0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8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ບົດທີ 2</a:t>
            </a:r>
            <a:br>
              <a:rPr lang="lo-LA" dirty="0" smtClean="0">
                <a:latin typeface="Phetsarath OT" pitchFamily="2" charset="0"/>
                <a:cs typeface="Phetsarath OT" pitchFamily="2" charset="0"/>
              </a:rPr>
            </a:b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ເຄື່ອງມືທີ່ນິຍົມໃຊ້ໃນການວັດຜົນການສຶກສາ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ແບບທົດສອບ</a:t>
            </a:r>
          </a:p>
          <a:p>
            <a:pPr marL="514350" indent="-514350">
              <a:buAutoNum type="arabicPeriod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ການສັງເກດ</a:t>
            </a:r>
          </a:p>
          <a:p>
            <a:pPr marL="514350" indent="-514350">
              <a:buAutoNum type="arabicPeriod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ການສຳພາດ</a:t>
            </a:r>
          </a:p>
          <a:p>
            <a:pPr marL="514350" indent="-514350">
              <a:buAutoNum type="arabicPeriod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ແບບສອບຖາມ</a:t>
            </a:r>
          </a:p>
          <a:p>
            <a:pPr marL="514350" indent="-514350">
              <a:buAutoNum type="arabicPeriod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ແບບກວດຕາມລາຍການ</a:t>
            </a:r>
          </a:p>
          <a:p>
            <a:pPr marL="514350" indent="-514350">
              <a:buAutoNum type="arabicPeriod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ການປະຕິບັດຈິງ</a:t>
            </a:r>
          </a:p>
          <a:p>
            <a:pPr marL="514350" indent="-514350">
              <a:buAutoNum type="arabicPeriod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ການຈັດອັນດັບຄຸນະພາບ</a:t>
            </a:r>
          </a:p>
          <a:p>
            <a:pPr marL="514350" indent="-514350">
              <a:buAutoNum type="arabicPeriod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ການສຶກສາລາຍກໍລະນີ</a:t>
            </a:r>
          </a:p>
          <a:p>
            <a:pPr marL="514350" indent="-514350">
              <a:buAutoNum type="arabicPeriod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ການໃຊ້ແບບສັງຄົມມິຕິ</a:t>
            </a:r>
          </a:p>
          <a:p>
            <a:pPr marL="514350" indent="-514350">
              <a:buAutoNum type="arabicPeriod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ການໃຫ້ສ້າງຈິນຕະນາການ       </a:t>
            </a:r>
            <a:r>
              <a:rPr lang="lo-LA" dirty="0" smtClean="0"/>
              <a:t>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647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ຈ.ດ້ານດີ ແລະ ດ້ານຈຳກັດ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lo-LA" b="1" dirty="0">
                <a:latin typeface="Phetsarath OT" pitchFamily="2" charset="0"/>
                <a:cs typeface="Phetsarath OT" pitchFamily="2" charset="0"/>
              </a:rPr>
              <a:t>ດ້ານດີ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- ຊ່ວຍ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ໃຫ້ໄດ້ຂໍ້ມູນທີ່ບໍ່ສາມາດລວບລວມໂດຍການໃຊ້ເຄື່ອງມື ຫຼື ເທັກນິກຢ່າງອື່ນ.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- ຊ່ວຍ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ໃຫ້ໄດ້ຂໍ້ມູນໃນສະຖານະການຕ່າງໆຢ່າງແທ້ຈິງ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- ສາມາດ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ບັນທຶກຄວາມຈິງໃນລະຫວ່າງທີ່ເກີດເຫດການນັ້ນໆ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-ການ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ສັງເກດເປັນວິທີທີ່ເຮັດໄດ້ງ່າຍ ລະດວກ ແລະ ບໍລິ້ນເປືອງ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-ຊ່ວຍ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ຜູ່ໃຫ້ສັງເກດ ມີເທັກນິກໃນການສັງເກດດີຂຶ້ນ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-ມີ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ຄວາມລະບາຍໃຈທັງສອງຝ່າຍເນື່ອງຈາກຜູ່ຖືກສັງເກດບໍ່ຮູ້ສຶກວ່າຕົນເອງຖືກສັງເກດ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lo-LA" b="1" dirty="0">
                <a:latin typeface="Phetsarath OT" pitchFamily="2" charset="0"/>
                <a:cs typeface="Phetsarath OT" pitchFamily="2" charset="0"/>
              </a:rPr>
              <a:t>ດ້ານ</a:t>
            </a: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ຈຳກັດ</a:t>
            </a:r>
            <a:endParaRPr lang="lo-LA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- ສິ້ນ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ເປືອງເວລາໃນການສັງເກດ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- ຖ້າຜູ້ສັງເກດ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ມີເວລາໜ້ອຍອາດເຮັດໃຫ້ໄດ້ຂໍ້ມູນບໍ່ຄົບຖ້ວນ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- 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ສັງເກດບາງຄັ້ງບໍ່ມີຄວາມສະດວກ ຖ້າຫາກສັງເກດເລື່ອງສ່ວນຕົວຂອງບຸກຄົນ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- 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ສັງເກດບາງເຫດການເຮັດບໍ່ໄດ້ ຖ້າຫາກວ່າເຫດການນັ້ນບໍ່ເກີດຂຶ້ນໃນຊ່ວງເວລາທີ່ດຳເນີນການສັງເກດ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en-US" b="1" dirty="0">
                <a:latin typeface="Phetsarath OT" pitchFamily="2" charset="0"/>
                <a:cs typeface="Phetsarath OT" pitchFamily="2" charset="0"/>
              </a:rPr>
              <a:t> 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978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3. ການສຳພາດ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ຈຸດປະສົງ: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- ບອກລັກສະນະທົ່ວ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ໄປການສຳພາດ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- ບອກປະເພດຂອງ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ການສຳພາດ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- ບອກຫຼັກການຂອງ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ການສຳພາດ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- ບອກດ້ານດີ ແລະ ດ້ານຈຳກັດຂອງ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ການສໍາພາດ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- ສ້າງແບບ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ການສໍາພາດໄດ້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-ນໍາເອົາແບບ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ການສໍາພາດໄປ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ໃຊ້ໃຫ້ຖືກຕ້ອງ</a:t>
            </a:r>
            <a:endParaRPr lang="en-US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386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3. ການສຳພາດ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ການສຳພາດເປັນການສົນທະນາຢ່າງມີຈຸດໝາຍລະຫວ່າງຜູ້ສຳພາດ ແລະ ຜູ້ຖືກສຳພາດຕາມວັດຖຸປະສົງທີ່ຜູ້ສຳພາດກຳນົດໄວ້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ກ. ປະເພດຂອງການສຳພາດ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1. ການສຳພາດແບບບໍ່ມີໂຄງສ້າງ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2.ການສຳພາດແບບມີໂຄງສ້າງ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808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ຂ. ໂຄງຮ່າງຂອງແບບສຳພາດ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ແບບ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ສຳພາດປະກອບດ້ວຍ 3 ພາກສ່ວນທີ່ສຳຄັນດັ່ງນີ້: 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ພາກສ່ວນ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ທີ່ໃຊ້ສຳຫຼັບບັນທຶກຂໍ້ມູນກ່ຽວກັບການສຳພາດ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</a:t>
            </a:r>
          </a:p>
          <a:p>
            <a:pPr marL="0" lv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ເຊັ່ນ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ຊື່ໂຄງການ ວັນ ເດືອນ ປີ ສຳພາດ ຊື່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ຜູ້ສຳພາດ ແລະ  </a:t>
            </a:r>
          </a:p>
          <a:p>
            <a:pPr marL="0" lv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ລັກສະນະ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ບາງຢ່າງຂອງກຸ່ມທີ່ຖືກສຳພາດ ເຊັ່ນ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ສະພາບ</a:t>
            </a:r>
          </a:p>
          <a:p>
            <a:pPr marL="0" lv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ຄອບຄົວ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ບ້ານ ເມືອງ ແຂວງ...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2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. ລາຍ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ລະອຽດສ່ວນຕົວຂອງຜູ່ຖືກສຳພາດ ເຊັ່ນ ເພດ ອາຍຸ </a:t>
            </a:r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ຈຳນວນ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ລູກ ຈໍານວນຄົນໃນຄົວຄວບ ສາສະໜາ ອາຊີບ...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3. ລາຍ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ລະອຽດກ່ຽວກັບການສຳພາດຄືຄຳຖາມ ແລະ ຄຳ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ຕອບ </a:t>
            </a:r>
          </a:p>
          <a:p>
            <a:pPr marL="0" lv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ທີ່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ກົງກັບຈຸດປະສົງຂອງການສຳພາດ.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034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ຄ. ຫຼັກການທົ່ວໄປຂອງການສຳພາດ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1. ການກະກຽມກ່ອນການ</a:t>
            </a:r>
            <a:r>
              <a:rPr lang="lo-LA" sz="1600" b="1" dirty="0" smtClean="0">
                <a:latin typeface="Phetsarath OT" pitchFamily="2" charset="0"/>
                <a:cs typeface="Phetsarath OT" pitchFamily="2" charset="0"/>
              </a:rPr>
              <a:t>ສຳພາດ</a:t>
            </a:r>
            <a:endParaRPr lang="lo-LA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>
                <a:latin typeface="Phetsarath OT" pitchFamily="2" charset="0"/>
                <a:cs typeface="Phetsarath OT" pitchFamily="2" charset="0"/>
              </a:rPr>
              <a:t>-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ຜູ້ສໍາ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ພາດຕ້ອງເຂົ້າໃຈລະອຽດໃນເລື່ອງທີ່ຈະສໍາພາດ ເຊັ່ນ ຈຸດປະສົງ, ຄຳຖາມ, ຄຳຕອບ ປະເພດ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ຕ່າງໆ  ທີ່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ກໍາ 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ນົດ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ໄວ້ລ່ວງໜ້າໃນແບບ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ສຳພາດ</a:t>
            </a:r>
            <a:endParaRPr lang="lo-LA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- ກ່ອນ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ຈະສໍາພາດຜູ່ສໍາພາດຕ້ອງແນະນໍາຕົວເອງ ແລະ ສະເໜີຈຸດປະສົງຂອງການສຳພາດ ໃຫ້ຜູ່ຖືກສຳພາດພ້ອມທັງໂອ້ລົມກັບເຂົາເຈົ້າເພື່ອສ້າງຄວາມເຂົ້າໃຈເຊິ່ງກັນ ແລະ ກັນ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2.ເວລາດຳເນີນການ</a:t>
            </a:r>
            <a:r>
              <a:rPr lang="lo-LA" sz="1600" b="1" dirty="0" smtClean="0">
                <a:latin typeface="Phetsarath OT" pitchFamily="2" charset="0"/>
                <a:cs typeface="Phetsarath OT" pitchFamily="2" charset="0"/>
              </a:rPr>
              <a:t>ສຳພາດ</a:t>
            </a:r>
            <a:endParaRPr lang="lo-LA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b="1" dirty="0" smtClean="0">
                <a:latin typeface="Phetsarath OT" pitchFamily="2" charset="0"/>
                <a:cs typeface="Phetsarath OT" pitchFamily="2" charset="0"/>
              </a:rPr>
              <a:t>-  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ຜູ້ສຳພາດ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ຕ້ອງສ້າງບັນຍາກາດອັນດີ ແລະ ສ້າງຄວາມເປັນກັນເອງກັບຜູ່ຖືກສໍາພາດ.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- 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ສໍາພາດແບບຕົວຕໍ່ຕົວເພື່ອເຮັດໃຫ້ເຂົາເຈົ້າມີຄວາມກ້າຫານຕອບຄໍາຖາມດ້ວຍຄວາມຈິງໃຈ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>
              <a:buFontTx/>
              <a:buChar char="-"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ຜູ້ສໍາ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ພາດຕ້ອງສັງເກດໃຫ້ຖີ່ຖ້ວນວ່າ ເວລາທີ່ຈະເຂົ້າສຳພາດນັ້ນເໜາະສົມ ຫຼື 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ບໍ່.</a:t>
            </a:r>
            <a:endParaRPr lang="lo-LA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- 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ບໍ່ຄວນເລັ່ງລັດເອົາຄຳຕອບຈາກເຂົາເຈົ້າຄວນໃຫ້ເວລາແກ່ເຂົາເຈົ້າຢ່າງອິດສະລະຄວນຫຼີກເວັ້ນຄໍາຖາມ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ທີ່   ເປັນ</a:t>
            </a:r>
          </a:p>
          <a:p>
            <a:pPr marL="0" indent="0">
              <a:buNone/>
            </a:pPr>
            <a:r>
              <a:rPr lang="lo-LA" sz="16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   ການ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ແນະນຳຄໍາ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ຕອບ.</a:t>
            </a:r>
            <a:endParaRPr lang="lo-LA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-   ຄວນ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ຫຼີກເວັ້ນຄຳຖາມທີ່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ຜູ້ຖືກ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ສຳພາດບໍ່ກ້າຕອບ ຫຼື ລັ່ງເລໃຈໃນການຕອບ ເຊັ່ນ ເລື່ອງ ສ່ວນຕົວ ເລື່ອງ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ທີ່ສັງຄົມ</a:t>
            </a:r>
          </a:p>
          <a:p>
            <a:pPr marL="0" indent="0">
              <a:buNone/>
            </a:pPr>
            <a:r>
              <a:rPr lang="lo-LA" sz="16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   ລັງ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ກຽດ ເລື່ອງທີ່ເຂົາຈະເສຍຜົນປະໂຫຍດ...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 - ຄວນ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ຫຼີກເວັ້ນການວິພາກວິຈານ ຫຼື ສັ່ງສອນຜູ່ຖືກສຳພາດໃນເມື່ອຄຳຕອບຂອງເຂົາເຈົ້າຂັດກັບສິ່ງທີ່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ສັງຄົມຍອມຮັບ.</a:t>
            </a:r>
            <a:endParaRPr lang="lo-LA" sz="1600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ໃນເມື່ອຜູ້ຖືກ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ສຳພາດຕອບຄຳຖາມບໍ່ຊັດເຈນ ຫຼື ບໍ່ເພິ່ງພໍໃຈ ກໍຄວນຖາມຄືນໃໝ່ດ້ວຍວິທີການອັນແນບນຽນກວ່າເກົ່າ.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- ເມື່ອ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ສຳພາດແລ້ວກໍຕ້ອງລະແດງຄວາມຂອບໃຈນຳເຂົາເຈົ້າ.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571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3. ການບັນທຶກຄຳຕອບໃນແບບສຳພາດ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 -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ຄວນບັນທຶກຄໍາຕອບທັນທີຫຼັງຈາກສໍາພາດແລ້ວ ເພື່ອ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ບໍ່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ໃຫ້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ລົງລືມ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-   ຄວນບັນທຶກສະເພາະເນື້ອໃນທີ່ສໍາພາດເທົ່ານັ້ນ ບໍ່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ຄວນ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ບັນທຶກ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ຄວາມຄິດຄວາມເຫັນຂອງຜູ່ສໍາພາດອາດຈະ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ເກີດ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ຄວາມຜິດພາດໄດ້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-ໃນ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ການສຳພາດຖ້າບໍ່ໄດ້ຄຳຕອບໃນຂໍ້ໃດຄວນ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ບັນທຶກ  </a:t>
            </a:r>
          </a:p>
          <a:p>
            <a:pPr marL="0" lv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ເຫດຜົນ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ໄວ້ພ້ອມ.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379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ງ. ດ້ານດີ ແລະ ດ້ານຈຳກັດ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lo-LA" b="1" dirty="0">
                <a:latin typeface="Phetsarath OT" pitchFamily="2" charset="0"/>
                <a:cs typeface="Phetsarath OT" pitchFamily="2" charset="0"/>
              </a:rPr>
              <a:t>ດ້ານດີ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-ສາມາດ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ເກັບຂໍ້ມູນໄດ້ຈາກທຸກຄົນທີ່ເຂົ້າໃຈພາສາກັນ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-ສາມາດ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ປ່ຽນຄຳຖາມໃຫ້ຊັດເຈນ ໃນກໍລະນີທີ່ຜູ່ຖືກສຳພາດບໍ່ເຂົ້າໃຈຄຳຖາມ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-ໄດ້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ຂໍ້ມູນຈິງຈາກບຸກຄົນທີ່ຕ້ອງການ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ດ້ານຈຳກັດ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ເກັບຂໍ້ມູນບາງຄັ້ງຕ້ອງເດີນທາງໄກ ເສຍເວລາ ແລະ ຄ່າໃຊ້ຈ່າຍ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-ບາງ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ຄັ້ງໄດ້ຂໍ້ມູນທີ່ບໍ່ເປັນຄວາມຈິງເນື່ອງຈາກວ່າຜູ່ຕອບບໍ່ຈິງໃຈໃນການຕອບເກີດຄວາມຢ້ານກົວ ຫຼື ອາຍ.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-ຂໍ້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ມູນທີ່ໄດ້ຂຶ້ນຢູ່ກັບຄວາມສາມາດຂອງ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ຜູ້ສຳພາດ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ເຊິ່ງແຕ່ລະຄົນບໍ່ຄືກັນ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378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4. ແບບສອບຖາມ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ຈຸດປະສົງ: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- ບອກລັກສະນະທົ່ວ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ໄປແບບສອບຖາມ</a:t>
            </a:r>
          </a:p>
          <a:p>
            <a:pPr marL="0" lvl="0" indent="0">
              <a:buNone/>
            </a:pP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- ບອກປະເພດ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ຂອງແບບສອບຖາມ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- ບອກຫຼັກການ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ຂອງແບບສອບຖາມ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- ບອກດ້ານດີ ແລະ ດ້ານ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ຈຳກັດແບບສອບຖາມ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- ສ້າງ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ແບບສອບຖາມໄດ້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-ນໍາເອົາ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ແບບສອບຖາມໄປ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ໃຊ້ໃຫ້ຖືກຕ້ອງ</a:t>
            </a:r>
            <a:endParaRPr lang="en-US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060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4. ແບບສອບຖາມ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ແບບ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ສອບຖາມໝາຍເຖິງຊຸດຂອງຄຳຖາມກ່ຽວກັບເລື່ອງໃດເລື່ອງໜຶ່ງ ເພື່ອໃຊ້ໃນການເກັບກຳ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ລວບລວມຂໍ້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ມູນຈາກກຸ່ມຕົວຢ່າງທີ່ຕ້ອງການສຶກສາ ເຊັ່ນ ຄວາມຄິດເຫັນ ບຸກຄຄະລິກພາບ ແລະ ຄວາມສົນໃຈຕ່າງໆ.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ແບບສອບຖາມແບ່ງອອກເປັນ 2 ປະເພດຄື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ກ. </a:t>
            </a: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ແບບສອບ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ຖາມແບບປາຍເປີດ (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 Open-end </a:t>
            </a:r>
            <a:r>
              <a:rPr lang="en-US" b="1" dirty="0" smtClean="0">
                <a:latin typeface="Phetsarath OT" pitchFamily="2" charset="0"/>
                <a:cs typeface="Phetsarath OT" pitchFamily="2" charset="0"/>
              </a:rPr>
              <a:t>)</a:t>
            </a:r>
            <a:endParaRPr lang="lo-LA" b="1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ຂ.ແບບສອບຖາມປາຍປິດ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5654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ຄ. ໂຄງສ້າງຂອງແບບສອບຖາມ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o-LA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ແບບສອບຖາມປະກອບດ້ວຍ 3 ພາກສ່ວນດັ່ງນີ້: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-ຄຳ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ຊີ້ແຈງໃນການຕອບແບບສອບຖາມຄວນກຳນົດຈຸດປະສົງ ແລະ ຄວາມສຳຄັນຂອງການຕອບແບບສອບຖາມ ຈາກນັ້ນກໍອະທິບາຍລັກສະນະຂອງແບບສອບຖາມ ວິທີການຕອບພ້ອມຍົກຕົວຢ່າງມາປະກອບ ຜົນປະໂຫຍດທີ່ຈະໄດ້ຮັບມີຄຳຢັ້ງຢືນ ເພື່ອບໍ່ໃຫ້ຜູ່ຕອບເກີດຄວາມກັງວົນໃຈໃນການຕອບ ແລະ ບໍ່ໃຫ້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ຜູ້ຕອບ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ມີບັນຫາຕາມພາຍຫຼັງສຸດທ້າຍກໍຕ້ອງສະແດງຄວາມຂອບໃຈລ່ວງໜ້ານໍາຜູ່ຕອບ.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-ຂໍ້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ມູນສ່ວນຕົວຂອງ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ຜູ້ຕອບ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ເຊັ່ນ ອາຍຸ, ເພດ​, ລະດັບການ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ສຶກ</a:t>
            </a:r>
          </a:p>
          <a:p>
            <a:pPr marL="0" lv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ສາ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ອາຊີບ...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-ຄຳ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ຖາມທີ່ກ່ຽວຂ້ອງກັບຈຸດປະສົງທີ່ຕ້ອງການວັດຜົນ.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255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sz="40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1. ແບບທົດສອບ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ຈຸດປະສົງ: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 ບອກລັກສະນະທົ່ວໄປແບບທົດສອບ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 ບອກປະເພດຂອງການທົດສອບ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 ສ້າງແບບທົດສອບທີ່ກຳນົດໃຫ້ໄດ້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-ນໍາເອົາແບບທົດສອບໄປໃຊ້ໃຫ້ຖືກຕ້ອງ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952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ງ. ຫຼັກການສ້າງແບບສອບຖາມ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1. ສ້າງຄຳຖາມໃຫ້ກົງກັບຈຸດປະສົງທີ່ຕັ້ງໄວ້ ບໍ່ຄວນຖາມນອກຈາກຈຸດປະສົງທີ່ຕັ້ງໄວ້.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2. ສ້າງຄຳຖາມໃຫ້ກວດເອົາທຸກເນື້ອໃນທີ່ຕ້ອງການວັດຜົນຄວນແຍກເນື້ອໃນອອກເປັນ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ຂໍ້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ຍ່ອຍ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ແລ້ວສ້າງຄໍາຖາມໄດ້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ຕາມຂໍ້ຍ່ອຍນັ້ນ.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3.ຄວນຈັດລຽງຄຳຖາມທີ່ມີການພົວພັນ ແລະ ຕໍ່ເນື່ອງກັນ.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4.ຄຳຖາມທີ່ດີຄວນມີລັກສະນະດັ່ງນີ້: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   - ຄວນໃຊ້ປະໂຫຍກສັ້ນໆ ກະທັດຮັດ ແຕ່ຕ້ອງກົງກັບສິ່ງທີ່ຕ້ອງການວັດຜົນ.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   - ຄວນໃຊ້ປະໂຫຍກທີ່ຊັດເຈນ ແລະ ເຂົ້າໃຈງ່າຍຫຼີກເວັ້ນປະໂຫຍກປະຕິເສດຄໍາວ່າເລື້ອຍໆສະເໜີ.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- ບໍ່ຄວນໃຊ້ຄໍາຖາມທີ່ແນະນໍາຄຳຕອບ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- ບໍ່ຄວນຖາມສິ່ງທີ່ເປັນຄວາມລັບ ຫຼື ເປັນເລື່ອງສ່ວນຕົວຈົນເກີນໄປ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- ບໍ່ຄວນຖາມສິ່ງທີ່ຮູ້ແລ້ວ ຫຼື ສິ່ງທີ່ສາມາດວັດໄດ້ດ້ວຍວິທີອື່ນ.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- ຄໍາຖາມຕ້ອງເໜາະສົມກັບລະດັບຂອງຜູ່ຕອບ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- ຄໍາຖາມແຕ່ລະຂໍ້ຄວນຖາມບັນຫາດຽວເທົ່ານັ້ນ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- ຄວນມີຫຼາຍຕົວເລືອກໃນຄໍາຕອບຂອງແຕ່ລະຂໍ້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- ຄໍາຕອບຂອງແບບສອບຖາມຄວນສາມາດແປອອກມາໃນຮູບຂອງສະຖິຕິໄດ້.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1183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ຈ. ດ້ານດີ ແລະ ດ້ານຈຳກັດ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lo-LA" b="1" dirty="0">
                <a:latin typeface="Phetsarath OT" pitchFamily="2" charset="0"/>
                <a:cs typeface="Phetsarath OT" pitchFamily="2" charset="0"/>
              </a:rPr>
              <a:t> ດ້ານດີ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-ປະຢັດ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ເວລາ ແລະ ແຮງງານເພາະສາມາດເກັບຂໍ້ມູນໄດ້ຈຳນວນຫຼາຍ ໂດຍໃຊ້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ຜູ້ເກັບ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ຂໍ້ມູນຈຳນວນໜ້ອຍ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-ຜູ້ຕອບ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ມີເວລາໃນການຕອບ ແລະ ຕອບຢ່າງເປັນອິດສະຫຼະ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-ວິເຄາະ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ຂໍ້ມູນໄດ້ງ່າຍເພາະໃຊ້ແບບສອບຖາມອັນດຽວກັນ.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-ໃຊ້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ເວລາດຽວກັນ ເຮັດໃຫ້ຂໍ້ມູນກ່ຽວກັບຄວາມຄິດເຫັນຈາກຜູ່ຕອບໃກ້ຄຽງກັນ.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-ຂໍ້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ມູນມີຄວາມຊັດເຈນຫຼາຍຂຶ້ນ.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 </a:t>
            </a: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ດ້ານ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ຈຳກັດ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-ໃຊ້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ໄດ້ສະພເພາະບຸກຄົນທີ່ຮູ້ໜັງສືເທົ່ານັ້ນ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-ຖ້າ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ສົ່ງໄປທາງໄປສະນີ ຈະໄດ້ຮັບກັບຄືນມາໜ້ອຍ ເຮັດໃຫ້ເສຍເວລາ ແລະ ຄ່າໃຊ້ຈ່າຍ.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-ຖ້າ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ຄຳຖາມມີໜ້ອຍຈະບໍ່ຄົບຕາມເນື້ອໃນທີ່ຕ້ອງການ ຖ້າຄຳຖາມມີຫຼາຍ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ຜູ້ຕອບ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ຈະເກີດມີຄວາມເບື່ອໜ່າຍໃນການຕອບ.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-ບໍ່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ແນ່ໃຈວ່າຄຳຕອບຈະໄດ້ຈາກບຸກຄົນທີ່ຕ້ອງການໃຫ້ຕອບ ຫຼື ບໍ່ ເຊັ່ນ ຕ້ອງການຄຳຕອບຈາກ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ຜູ້ບໍລິຫານ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ແຕ່ຜູ່ບໍລິຫານອາດໃຫ້ຄົນອື່ນຕອບແທນ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38100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5. ແບບກວດຕາມລາຍການ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- ບອກລັກສະນະທົ່ວໄປແບບກວດຕາມລາຍການ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- ສ້າງແບບກວດຕາມລາຍການ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- ນຳເອົາແບບກວດຕາມລາຍການໄປໃຊ້ໃຫ້ຖືກຕ້ອງ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547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5. ແບບກວດຕາມລາຍການ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ແບບ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ກວດຕາມລາຍການເປັນເຄື່ອງມື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ເກັບກໍາຂໍ້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ມູນຊະນິດໜຶ່ງທີ່ປະກອບດ້ວຍຂໍ້ລາຍການຕ່າງໆແລ້ວ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ຜູ້ຕອບ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ເລືອກຕອບໃນລັກສະນະໃດໜຶ່ງ ເຊັ່ນ ມີ-ບໍ່ມີ, ມັກ-ບໍ່ມັກ, ແມ່ນ-ບໍ່ແມ່ນ ເປັນຕົ້ນ.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ແບບ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ກວດຕາມລາຍການນີ້ມີຈຸດປະສົງ ເພື່ອກວດສອບເບິ່ງວ່າມີກິດຈະກໍາ ຫຼື ພຶດຕິກຳຕ່າງໆເກີດຂຶ້ນຕາມທີ່ໄດ້ກໍານົດໄວ້ໃນລາຍການ ຫຼື ບໍ. ໂດຍບໍ່ຄຳນຶງເຖິງຄຸນະພາບ ຫຼື ຈຳນວນເທື່ອທີ່ມີກິດຈະກຳເກີດຂຶ້ນ.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4814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6.ການປະຕິບັດຕົວຈິງ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- ບອກລັກສະນະທົ່ວ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ໄປການປະຕິບັດຕົວຈິງ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-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ບອກລະດັບຂັ້ນໃນການປະຕິບັດຕົວຈິງ</a:t>
            </a:r>
            <a:endParaRPr lang="en-US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9820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6.ການປະຕິບັດຕົວຈິງ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ປະຕິບັດຕົວຈິງເປັນວິທີການວັດຜົນທີ່ໃຊ້ໃນພຶດຕິກຳດ້ານທັກສະທີ່ມີຢູ່ໃນລາຍວິຊາທີ່ມີ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ພາກປະຕິບັດ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ຕົວຈິງ ເຊັ່ນ ພະລະສຶກສາ, ສິລະປະສຶກສາ, ເທັກໂນ, ຫັດຖະກຳເຊິ່ງເປັນການວັດຜົນສິ່ງທີ່ຮຽນແລ້ວນຳເອົາໄປປະຕິບັດຕົວຈິງເພື່ອໃຫ້ເກີດມີຄວາມຊໍານິຊໍານານ ແລະ ມີປະສິດທິພາບ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ກ. ລະດັບຂັ້ນໃນການປະຕິບັດຕົວຈິງ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  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ການປະຕິບັດຕົວຈິງແບ່ງອອກເປັນ 5 ຂັ້ນດັ່ງນີ້ :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ຮຽນແບບ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2.ການ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ເຮັດຕາມແບບຢ່າງ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3.ການ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ເຮັດຢ່າງຖືກຕ້ອງ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4.ການ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ເຮັດຢ່າງຕໍ່ເນື່ອງ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5. 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ເຮັດຢ່າງທຳມະຊາດ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7680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ຄ. ຄຸນລັກສະນະຂອງການປະຕິບັດຕົວຈິງ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- ຄວາມໄວ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- ຄວາມຖືກຕ້ອງ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- ການຈຳແນກ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- ການປະຢັດແຮງງານ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- ການຕໍ່ເນື່ອງເປັນອັນໜຶ່ງອັນດຽວ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3655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7 ການ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ຈັດອັນດັບຄຸນະພາບ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 ບອກລັກສະນະການຈັດອັນດັບຄຸນະພາບ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3868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7 ການຈັດອັນດັບຄຸນະພາບ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ຈັດລະດັບຄຸນະພາບໃຊ້ສຳຫຼັບຈັດອັນດັບຂອງຂໍ້ມູນ ຫຼື ຜົນງານຕ່າງໆ ຂອງນັກຮຽນ ແລ້ວ ຈຶ່ງ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ຄະແນນ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ຕາມພາຍຫຼັງ ຄູບໍ່ຄວນໃຫ້ຄະແນນໃນທັນທີເພາະຈະເຮັດໃຫ້ມີຄວາມຜິດພາດ ການຈັດອັນດັບຄຸນະພາບນີ້ ມັກໃຊ້ໃນບາງວິຊາທີ່ໃຫ້ຄະແນນຍາກ ຫຼື ບໍ່ຄວນໃຫ້ຄະແນນໂດຍກົງ ເຊັ່ນ ວິຊາຫັດແຕ່ງ, ຮ້ອງເພງ, ແຕ້ມຮູບ, ສິລະປະ, ການປະຕິບັດຕົວຈິງ... ສ່ວນວິທີການໃຫ້ຄະແນນນັ້ນໃຫ້ປະຕິບັດຄືກັນກັບກິດຈະກຳ.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                          ອັນ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ດັບທີ - 0,5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ຕໍາແໜງອັດຕາສ່ວນຮ້ອຍຂອງຜົນງານ =                         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X 100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                 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ຈໍານວນຜົນງານທັງໝົດ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 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410200" y="4648200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6283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8. ການສຶກສາລາຍກໍລະນີ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-​ບອກລັກສະນະທົ່ວໄປການສຶກສາລາຍກໍລະນີ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- ບອກຫຼັກການ ການສຶກສາລາຍກໍລະນີ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192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ແບບທົດສອບ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   ຄໍາຖາມ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 ແບບທົດສອບໝາຍເຖິງຫຍັງ ? 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ແບບ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ທົດ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ແມ່ນຊຸດຂອງຄຳຖາມທີ່ສ້າງຂຶ້ນເພື່ອກະຕຸ້ນໃຫ້ຜູ້ຕອບສະແດງພຶດຕິກຳໂຕ້ຕອບອອກມາເພື່ອໃຫ້ສັງເກດໄດ້ ຫຼື ວັດຜົນໄດ້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.</a:t>
            </a:r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ປະເພດຂອງແບບທົດສອບ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ແບບທົດສອບແບ່ງອອກເປັນຫຼາຍປະເພດ ແລ້ວຈະເວົ້າເຖິງບາງປະເພດທີ່ສຳຄັນຄື: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283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8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. ການສຶກສາລາຍກໍລະນີ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ສຶກສາລາຍກໍລະນີເປັນການວັດຜົນທີ່ໃຊ້ສະເພາະກັບນັກຮຽນທີ່ມີບັນຫາເທົ່ານັ້ນເຊັ່ນ: ຂີ້ດື້,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ຂາດຮຽນ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ເລື້ອຍໆ, ຜົນການຮຽນຕໍ່າຫຼາຍ, ນັກຮຽນທີ່ຮຽນເກັ່ງຜິດປົກະຕິ ບໍ່ສາມາດເຂົ້າກັບໝູ່ຄູ່ໄດ້ ເປັນການວັດຜົນເພື່ອສຶກສາລະພາບບັນຫາ ແລະ ຊອກຫາວິທີແກ້ໄຂໂດຍອາໄສເຄື່ອງມືຫຼາຍຊະນິດຄື ການສັງເກດການສຳພາດ, ແບບສອບຖາມ, ສັງຄົມມິຕິ...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7121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ຫຼັກການໃນການສຶກສາລາຍກໍລະນີ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ເມື່ອ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ສຶກສານັກຮຽນຄົນໃດ ຫຼື ກຸ່ມໃດ ຈະຕ້ອງສຶກສາຊີວະປະຫວັດຂອງນັກຮຽນຄົນນັ້ນ ຫຼື ກຸ່ມນັ້ນໃຫ້ລະອຽດຖີ່ຖ້ວນ ເພື່ອໃຊ້ເປັນຂໍ້ມູນໃນເບື້ອງຕົ້ນ.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2. 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ສຶກສາລາຍກໍລະນີເປັນການສຶກສາຢ່າງລະອຽດ ເລິກເຊິ່ງ. ດັ່ງນັ້ນ, ຕ້ອງສຶກສາຢ່າງລະອຽດຖີ່ຖ້ວນ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ແລະໃກ້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ສິດຕິດແທດ ຈຶ່ງຈະໄດ້ຂໍ້ມູນລະອຽດຄົບຖ້ວນ ແລະ ມີຄວາມທ່ຽງຕົງສູງ.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3.ໃນ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ການວັດຜົນຕ້ອງຕິດຕາມນັກຮຽນ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ຜູ້ທີ່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ຈະວັດຢູ່ຕະຫຼອດເວລາຕາມຄວາມເໝາະສົມຄື ເມື່ອມາຮອດໂຮງຮຽນແລ້ວເຮັດຫຍັງແດ່ ມັກລົມກັບໃຜ ສົນໃຈໃນການຮຽນວິຊາຕ່າງໆແນວໃດ ຜົນການຮຽນເປັນແນວໃດ ມັກໄປຫຼິ້ນກັບໃຜ ຕອນແລງກັບບ້ານກັບ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ຜູ້ໃດ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ເວລາຢູ່ບ້ານເຮັດວຽກຫຍັງແດ່ ມະນຸດສຳພັນໃນບ້ານເປັນແນວໃດ.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4.ຜູ້ທີ່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ຈະສຶກສາລາຍກໍລະນີມັກຈະແມ່ນຄູປະຈໍາຫ້ອງ.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5.ໃນ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ການເກັບກໍາຂໍ້ມູນ ຫຼື ເວລາແກ້ໄຂບັນຫາ ຕ້ອງອາໄສຜູ່ທີ່ກ່ຽວຂ້ອງກັບນັກຮຽນຫຼາຍຄົນຄື ຜູ່ບໍລິຫານໂຮງຮຽນ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ຜູ້ປົກຄອງ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ໝູ່ເພື່ອນ ຈິດຕະແພດ ຕຳຫຼວດ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494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9 ແບບສັງຄົມມິຕິ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 ບອກລັກສະນະແບບສັງຄົມມິຕິ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 ບອກຫຼັກການແບບສັງຄົມມິຕິ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2959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9 ແບບສັງຄົມມິຕິ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ສັງຄົມມິຕິແມ່ນການສຶກສາສະພາບທາງດ້ານສັງຄົມຂອງນັກຮຽນວ່າ ເຂົາເຈົ້າຢູ່ໃນຖານະອັນໃດໃນ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ສາຍຕາຂອງ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ເພື່ອນນັກຮຽນນຳກັນ ໂດຍໃຊ້ວິທີຖາມນັກຮຽນນຳກັນວ່າ ມີຄວາມຮູ້ສຶກແນວໃດຕໍ່ເພື່ອນນັກຮຽນໃນຫ້ອງດຽວກັນ ເຮັດໃຫ້ຄູໄດ້ຮູ້ຈັກສະພາບຂອງນັກຮຽນໃນຫ້ອງຮຽນຂອງຕົນໄດ້ດີ ແລະ ເປັນປະໂຫຍດໃນການຄຸ້ມຄອງນັກຮຽນ ແລະ ນຳໃຊ້ເຂົ້າໃນການແກ້ໄຂບັນຫາຕ່າງໆຂອງນັກຮຽນໄດ້.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ການສ້າງສັງຄົມມິຕິມີ 2 ວິທີຄື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: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ກ.ການສຶກສາບຸກຄະລິກລັກສະນະ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ຂ.ການສ້່ງແຜນວາດຂອງສັງຄົມ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3624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ຄ. ຫຼັກການໃນການສ້າງສັງຄົມມິຕິ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1. ຄວນເຮັດໃນກຸ່ມນັກຮຽນທີ່ຮູ້ຈັກກັນມາແລ້ວພໍສົມຄວນ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2. ຄູຄວນເກັບໄວ້ເປັນຄວາມລັບ ຖ້າບໍ່ດັ່ງນັ້ນ ອາດຈະເຮັດໃຫ້ເກີດຄວາມແຕກແຍກກັນ ຫຼື ເຮັດໃຫ້ນັກຮຽນທີ່ມີ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ບັນຫາຢູ່ແລ້ວ ມີບັນຫາເພີ່ມຂຶ້ນອີກ.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3.ການພິຈາລະນາສັງຄົມມິຕິຂອງນັກຮຽນ ຄູຄວນສົນໃຈນັກຮຽນຜູ່ທີ່ບໍ່ໄດ້ຮັບການເລືອກຫຼາຍກວ່າ ແລະ ຕ້ອງສຶກ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ສາລາຍ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ລະອຽດເພີ່ມອີກເພື່ອຊອກຫາວິທີແກ້ໄຂ ເພາະນັກຮຽນແຕ່ລະຄົນມີບັນຫາແຕກຕ່າງກັນ.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6307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10. ການໃຫ້ສ້າງຈິນຕະນາການ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-ບອກລັກສະນະທົ່ວໄປການໃຫ້ສ້າງຈິນຕະນາການ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5099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10. ການໃຫ້ສ້າງຈິນຕະນາການ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 smtClean="0"/>
              <a:t>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ການໃຫ້ສ້າງຈິນຕະນາການ ເປັນການສຶກສາຄົ້ນຄວ້າກ່ຽວກັບລັກສະນະຂອງບຸກຄະລິກພາບຄວາມຮູ້ສຶກ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ນຶກຄຶດອາລົມ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ແຮງຈູງໃຈ ແລະ ສິ່ງທີ່ເຊື່ອງຊ້ອນຢູ່ພາຍໃນຕົວນັກຮຽນເພື່ອນຳເອົາຜົນຂອງການວັດໄປປັບປຸງແກ້ໄຂ. ດັ່ງນັ້ນ, ຈຶ່ງມີລັກສະນະຄ້າຍຄືກັບການສຶກສາລາຍກໍລະນີການວັດຜົນຊະນິດນີ້ ມັກຈະໃຊ້ກັບນັກຮຽນທີ່ມີບັນຫາ ຫຼື ມີສະພາບຈິດທີ່ບໍ່ປົກະຕິ.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1645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2. ລັກສະນະຂອງເຄື່ອງມືທີ່ດີ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 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- ບອກລັກສະນະທີ່ດີຂອງເຄື່ອງມືວັດຜົນ</a:t>
            </a:r>
          </a:p>
        </p:txBody>
      </p:sp>
    </p:spTree>
    <p:extLst>
      <p:ext uri="{BB962C8B-B14F-4D97-AF65-F5344CB8AC3E}">
        <p14:creationId xmlns:p14="http://schemas.microsoft.com/office/powerpoint/2010/main" val="15942703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2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. ລັກສະນະຂອງເຄື່ອງມືທີ່ດີ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ກ. ຄວາມທ່ຽງຕົງ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-ຄວາມທ່ຽງຕົງຕາມເນື້ອໃນ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-ຄວາມທ່ຽງຕົງຕາມໂຄງສ້າງ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-ຄວາມທ່ຽງຕົງຕາມສະພາບ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-ຄວາມທ່ຽງຕົງດ້ານພະຍາກອນ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ຂ.ຄວາມເຊື່ອໜັ້ນ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ຄ.ອຳນາດຈຳແນກ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ງ.ຄວາມເປັນປາລະໄນ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ຈ.ຄວາມຍາກງ່າຍ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ສ.ຄວາມມີປະສິດທິພາບ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ຊ.ການວັດຢ່າງເລີກເຊິ່ງ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ຍ.ຄວາມຍຸດຕິທຳ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ດ.ຄວາມສະເພາະເຈາະຈົງ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ຕ.ການກະຕຸ້ນ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2719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ຜົນໄດ້ຮັບ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106000"/>
              </a:lnSpc>
              <a:spcAft>
                <a:spcPts val="0"/>
              </a:spcAft>
              <a:buNone/>
            </a:pPr>
            <a:r>
              <a:rPr lang="lo-LA" dirty="0">
                <a:ea typeface="Calibri"/>
                <a:cs typeface="Phetsarath OT"/>
              </a:rPr>
              <a:t>-ບອກລັກສະນະທົ່ວໄປ ປະເພດ, ຫຼັກການສ້າງ, ດ້ານດີ ແລະ ດ້ານຈຳກັດຂອງການໃຊ້ເຄື່ອງມືແຕ່ລະປະເພດໄດ້ຢ່າງຖືກຕ້ອງ</a:t>
            </a:r>
            <a:endParaRPr lang="en-US" sz="2800" dirty="0">
              <a:ea typeface="Calibri"/>
              <a:cs typeface="Cordia New"/>
            </a:endParaRPr>
          </a:p>
          <a:p>
            <a:pPr marL="114300" indent="0">
              <a:lnSpc>
                <a:spcPct val="106000"/>
              </a:lnSpc>
              <a:spcAft>
                <a:spcPts val="0"/>
              </a:spcAft>
              <a:buNone/>
            </a:pPr>
            <a:r>
              <a:rPr lang="lo-LA" dirty="0">
                <a:ea typeface="Calibri"/>
                <a:cs typeface="Phetsarath OT"/>
              </a:rPr>
              <a:t>-ສ້າງເຄື່ອງມືວັດຜົນການສຶກສາຕາມແຕ່ລະປະເພດໄດ້</a:t>
            </a:r>
            <a:endParaRPr lang="en-US" sz="2800" dirty="0">
              <a:ea typeface="Calibri"/>
              <a:cs typeface="Cordia New"/>
            </a:endParaRPr>
          </a:p>
          <a:p>
            <a:pPr marL="11430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lo-LA" dirty="0">
                <a:ea typeface="Calibri"/>
                <a:cs typeface="Phetsarath OT"/>
              </a:rPr>
              <a:t>-ນຳເອົາເຄື່ອງມືໄປໃຊ້ໃຫ້ຖືກຕ້ອງກັບສະຖານະການຕ່າງໆ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buNone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81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1.ແບບທົດສອບ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ແບບທົດສອບອັດຕະໄນ: ເປັນແບບທົດສອບທີ່ຄູກຳນົດຄຳຖາມ ແລ້ວໃຫ້ຜູ້ຕອບຂຽນຍາວໆໂດຍນັກຮຽນສາມາດສະແດງຄວາມຄິດຄວາມເຫັນໄດ້ຢ່າງເຕັມທີ່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ແບບທົດສອບປາລະໄນ: ແບບທົດສອບຊະນິດນີ້ມີຈຸດປະສົງໃຫ້ຜູ້ສອບເສັງຕອບສັ້ນ, ຂໍ້ສອບເສັງແຕ່ລະຂໍໍ້ຈະວັດຄວາມສາມາດພຽງຢ່າງດຽວເຊິ່ງແບ່ງອອກເປັນ 5 ແບບຄື: ແບບຕອບສັ້ນ, ແບບຖືກຜິດ, ແບບຕື່ມຄຳ,ແບບຈັບຄູ່ ແລະ ແບບເລືອກຕອບ</a:t>
            </a:r>
          </a:p>
          <a:p>
            <a:pPr marL="0" indent="0">
              <a:buNone/>
            </a:pPr>
            <a:endParaRPr lang="lo-LA" dirty="0" smtClean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8809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6719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 </a:t>
            </a:r>
            <a:r>
              <a:rPr lang="en-US" b="1" dirty="0" smtClean="0">
                <a:latin typeface="Phetsarath OT" pitchFamily="2" charset="0"/>
                <a:cs typeface="Phetsarath OT" pitchFamily="2" charset="0"/>
              </a:rPr>
              <a:t>​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1205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9945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77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3978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3068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8229600" cy="1143000"/>
          </a:xfrm>
        </p:spPr>
        <p:txBody>
          <a:bodyPr>
            <a:normAutofit/>
          </a:bodyPr>
          <a:lstStyle/>
          <a:p>
            <a:endParaRPr lang="en-US" sz="24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7163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0639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1982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861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1.ແບບທົດສອບ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-ແບບທົດສອບພາກປະຕິບັດ : ເປັນແບບທົດສອບທີ່ສ້າງຂຶ້ນເພື່ອຜູ້ສອບໄດ້ລົງມືປະຕິບັດຈິ່ງ ເຊັ່ນ: ການສອບເສັງວິຊາພະລະໂດຍໃຫ້ເຕະບານເຂົ້າປະຕູ, ການປຸງແຕ່ງອາຫານ, ການຕັດຫຍິບ ແລະ ອື່ນໆ.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-ແບບສອບປາກເປົ່າ: ເປັນແບບທົດສອບໃຫ້ຜູ້ສອບເສັງຕອບດ້ວຍການເວົ້າແທນການຂຽນ .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-ແບບສອບຍ່ອຍ: ແບບທີ່ໃຊ້ທົດສອບເປັນໄລຍະຫຼັງຈາກທີ່ການສອນໄປຊ່ວງໄລຍະເວລາໜຶ່ງ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-ແບບທົດສອບລວມ: ໃຊ້ວັດຫຼັງຈາກສອນແລ້ວ, ການຮຽນຈົບແຕ່ລະວິຊາເພື່ອປະເມີນວ່ານັກຮຽນສອບເສັງໄດ້ ຫຼື ຕົກ</a:t>
            </a:r>
          </a:p>
          <a:p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421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>
                <a:latin typeface="Phetsarath OT" pitchFamily="2" charset="0"/>
                <a:cs typeface="Phetsarath OT" pitchFamily="2" charset="0"/>
              </a:rPr>
              <a:t> </a:t>
            </a:r>
          </a:p>
          <a:p>
            <a:r>
              <a:rPr lang="en-US" sz="1600" dirty="0">
                <a:latin typeface="Phetsarath OT" pitchFamily="2" charset="0"/>
                <a:cs typeface="Phetsarath OT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212505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8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800" y="523865"/>
            <a:ext cx="83058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dirty="0"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dirty="0"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dirty="0"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dirty="0"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dirty="0"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dirty="0"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dirty="0"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dirty="0"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773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2. ການສັງເກດ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ຈຸດປະສົງ: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- ບອກລັກສະນະທົ່ວໄປ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ແບບສັງເກດ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- ບອກປະເພດຂອງ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ການສັງເກດ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- ບອກຫຼັກການຂອງການສັງເກດ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- ບອກດ້ານດີ ແລະ ດ້ານຈຳກັດຂອງການສັງເກດ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- ສ້າງ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ແບບການສັງເກດໄດ້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-ນໍາເອົາ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ແບບການສັງເກດໄປ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ໃຊ້ໃຫ້ຖືກຕ້ອງ</a:t>
            </a:r>
            <a:endParaRPr lang="en-US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241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2. ການສັງເກດ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 ການ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ສັງເກດຄືການພິຈາລະນາປະກົດການຕ່າງໆທີ່ເກີດຂຶ້ນ ເພື່ອຄົ້ນຫາຄວາມຈິງບາງຢ່າງໂດຍ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ອາໄສ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ປະສາດ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ສຳພັດຂອງຜູ້ສັງເກດໂດຍກົງ. ການສັງເກດໄດ້ແບ່ງອອກເປັນ 2 ແບບດັັ່ງນີ້.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ກ. ການສັງເກດໂດຍຜູ່ສັງເກດເຂົ້າຮ່ວມໃນກິດຈະກຳ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b="1" dirty="0" smtClean="0">
                <a:latin typeface="Phetsarath OT" pitchFamily="2" charset="0"/>
                <a:cs typeface="Phetsarath OT" pitchFamily="2" charset="0"/>
              </a:rPr>
              <a:t>     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ແມ່ນການສັງເກດໂດຍຜູ່ສັງເກດເຂົ້າຮ່ວມໃນກິດຈະກໍານັ້ນໂດຍກົງກັບຜູ່ຖືກສັງເກດອາດເຮັດກິດຈະກຳຮ່ວມກັນ ຫຼື ອາດເຂົ້າຮ່ວມໃນຖານະທີ່ເປັນສະມາຊິກຄົນໜຶ່ງຂອງການເຮັດກິດຈະກຳນັ້ນ.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ຂ. ການສັງເກດໂດຍຜູ່ສັງເກດບໍ່ໄດ້ເຂົ້າຮ່ວມໃນກິດຈະກຳ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b="1" dirty="0" smtClean="0">
                <a:latin typeface="Phetsarath OT" pitchFamily="2" charset="0"/>
                <a:cs typeface="Phetsarath OT" pitchFamily="2" charset="0"/>
              </a:rPr>
              <a:t>    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ແມ່ນການສັງເກດໂດຍຜູ່ສັງເກດຢູ່ພາຍນອກຂອງຜູ່ຖືກສັງເກດຄື: ສັງເກດໃນຖານະທີ່ເປັນບຸກຄົນພາຍນອກບໍ່ໄດ້ເຂົ້າຮ່ວມເຮັດກິດຈະກຳກັບຜູ່ສັງເກດ ການສັງເກດໃນຮູບແບບນີ້ແບ່ງອອກເປັນ 2 ຢ່າງຄື: 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lvl="0"/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ການສັງເກດທີ່ມີຮູບແບບແນ່ນອນ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    ຄື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ການສັງເກດທີ່ຜູ່ສັງເກດໄດ້ກໍານົດເລື່ອງທີ່ຈະສັງເກດສະເພາະໄວ້ແລ້ວ ໂດຍຄາດວ່າພຶດຕິກຳທີ່ຈະສັງເກດນັ້ນ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>
                <a:latin typeface="Phetsarath OT" pitchFamily="2" charset="0"/>
                <a:cs typeface="Phetsarath OT" pitchFamily="2" charset="0"/>
              </a:rPr>
              <a:t>ຈະເກີດຂຶ້ນໃນໄລຍະເວລາທີ່ຈະສັງເກດ ເຊັ່ນ ການສັງເກດຄວາມປະພຶດ ສັງເກດພຶດຕິກຳການຮຽນຂອງນັກຮຽນ ການສັງເກດແບບນີ້ຜູ່ສັງເກດຄວນຈະເຮັດໃຫ້ຜູ່ຖືກສັງເກດບໍ່ຮູ້ສຶກຕົວວ່າຖືກສັງເກດ ຈຶ່ງຈະໄດ້ຂໍ້ມູນທີ່ຖືກຕ້ອງຊັດເຈນໄດ້.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lvl="0"/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ການສັງເກດທີ່ບໍ່ມີຮູບແບບແນ່ນອນ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   ແມ່ນ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ການສັງເກດທີ່ຜູ່ສັງເກດບໍ່ໄດ້ເຈາະຈົງສະເພາະສິ່ງທີ່ຈະສັງເກດພຽງຢ່າງດຽວຕ້ອງສັງເກດເບິ່ງເລື່ອງຕ່າງໆທີ່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>
                <a:latin typeface="Phetsarath OT" pitchFamily="2" charset="0"/>
                <a:cs typeface="Phetsarath OT" pitchFamily="2" charset="0"/>
              </a:rPr>
              <a:t>ກ່ຽວຂ້ອງອີກຕື່ມ ການສັງເກດແບບນີ້ມັກໃຊ້ກັບການສັງເກດເລື່ອງໃໝ່.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075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ຄ.ຫຼັກການໃນການສັງເກດ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ຕ້ອງຕັ້ງຈຸດປະສົງຂອງການສັງເກດໃຫ້ແນ່ນອນວ່າ ຈະສັງເກດພຶດຕິກໍາ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ໃດ.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- ຕ້ອງສັງເກດດ້ວຍຄວາມລະມັດລະວັງ ແລະ ພິຈາລະນາໃຫ້ຖີ່ຖ້ວນທັງດ້ານດີ ແລະ ດ້ານອ່ອນ ພ້ອມກັນນັ້ນກໍ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ມີຄວາມຍຸຕິທຳທີ່ສຸດ.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- ໃນ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ເວລາສັງເກດບໍ່ຄວນໃຫ້ຜູ່ຖືກສັງເກດຮູ້ວ່າເຮົາກຳລັງສັງເກດເຂົາຢູ່.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- ບັນທຶກ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ຜົນຂອງການສັງເກດທັນທີ ແລະ ເປັນລະບົບ.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- ບັນທຶກ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ສະເພາະແຕ່ສິ່ງທີ່ສັງເກດເຫັນເທົ່ານັ້ນບໍ່ຄວນຮີບຮ້ອນຕີ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ຄວາມ</a:t>
            </a:r>
          </a:p>
          <a:p>
            <a:pPr marL="0" lv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ໝ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າຍໃນເວລາສັງເກດ ແລະ ບໍ່ຄວນບັນທຶກຄວາມຮູ້ສຶກສ່ວນຕົວ.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 ໄລຍະ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ເວລາໃນການສັງເກດຄວນໃຫ້ຕໍ່ເນື່ອງກັນ ແລະ ຕ້ອງສັງເກດຫຼາຍໆຄັ້ງ ແລະ ຫຼາຍໆສະຖານະການ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 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ສັງເກດຄວນໃຊ້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ຜູ້ສັງເກດ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ຫຼາຍຄົນ.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472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914399"/>
          </a:xfrm>
        </p:spPr>
        <p:txBody>
          <a:bodyPr>
            <a:normAutofit/>
          </a:bodyPr>
          <a:lstStyle/>
          <a:p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ງ.ເຄື່ອງມືໃນການສັງເກດ</a:t>
            </a:r>
            <a:endParaRPr lang="en-US" sz="32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077200" cy="5029200"/>
          </a:xfrm>
        </p:spPr>
        <p:txBody>
          <a:bodyPr>
            <a:normAutofit/>
          </a:bodyPr>
          <a:lstStyle/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ແບບສັງເກດພຶດຕິກໍາຂອງປະຕິບັດວຽກຂອງນັກຮຽນ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ແບບສັງເກດທັກສະປະຕິບັດຂອງນັກຮຽນ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ວິຊາ......................ເລື່ອງ...............................ຊັ້ນຮຽນ.......................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ແຜນການ</a:t>
            </a:r>
            <a:r>
              <a:rPr lang="lo-LA" sz="1200" dirty="0" smtClean="0">
                <a:latin typeface="Phetsarath OT" pitchFamily="2" charset="0"/>
                <a:cs typeface="Phetsarath OT" pitchFamily="2" charset="0"/>
              </a:rPr>
              <a:t>ສອນ......................</a:t>
            </a:r>
            <a:r>
              <a:rPr lang="lo-LA" sz="1200" dirty="0">
                <a:latin typeface="Phetsarath OT" pitchFamily="2" charset="0"/>
                <a:cs typeface="Phetsarath OT" pitchFamily="2" charset="0"/>
              </a:rPr>
              <a:t>ຄັ້ງທີ..........ວັນທີ................ເດືອນ...............ປີ</a:t>
            </a:r>
            <a:r>
              <a:rPr lang="lo-LA" sz="1200" dirty="0" smtClean="0">
                <a:latin typeface="Phetsarath OT" pitchFamily="2" charset="0"/>
                <a:cs typeface="Phetsarath OT" pitchFamily="2" charset="0"/>
              </a:rPr>
              <a:t>.............</a:t>
            </a:r>
          </a:p>
          <a:p>
            <a:endParaRPr lang="en-US" sz="1200" dirty="0">
              <a:latin typeface="Phetsarath OT" pitchFamily="2" charset="0"/>
              <a:cs typeface="Phetsarath OT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325981"/>
              </p:ext>
            </p:extLst>
          </p:nvPr>
        </p:nvGraphicFramePr>
        <p:xfrm>
          <a:off x="1809750" y="2270539"/>
          <a:ext cx="5524500" cy="2194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050"/>
                <a:gridCol w="405765"/>
                <a:gridCol w="386715"/>
                <a:gridCol w="364490"/>
                <a:gridCol w="361950"/>
                <a:gridCol w="361950"/>
                <a:gridCol w="361950"/>
                <a:gridCol w="652780"/>
                <a:gridCol w="457200"/>
                <a:gridCol w="381000"/>
                <a:gridCol w="400050"/>
                <a:gridCol w="540385"/>
                <a:gridCol w="450215"/>
              </a:tblGrid>
              <a:tr h="164928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 dirty="0">
                          <a:effectLst/>
                        </a:rPr>
                        <a:t>ລ/ດ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ຊື່ແລະນາມສະກຸນ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ພຶດຕິກຳທີ່ສັງເກດ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67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ການວາງແຜນແຜນເຮັດວຽກ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ການຈັດລະດັບຂັ້ນຕອນ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ການເຮັດວຽກຕາມຂັ້ນຕອນ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ການເຮັດວຽກເປັນກຸ່ມ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ເຮັດວຽກໄດ້ຄ່ອງແຄ້ວ</a:t>
                      </a:r>
                      <a:endParaRPr lang="en-US" sz="1100">
                        <a:effectLst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ເຮັດວຽກໄດ້ຢ່າງຄ່ອງແຄ້ວ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 dirty="0">
                          <a:effectLst/>
                        </a:rPr>
                        <a:t>ຄວາມຕັ້ງໃຈເຮັດວຽກ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 dirty="0">
                          <a:effectLst/>
                        </a:rPr>
                        <a:t>ການໃຫ້ຄວາມຮ່ວມມື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ຄວາມຄິດສ້າງສັນ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 dirty="0">
                          <a:effectLst/>
                        </a:rPr>
                        <a:t>ຄວາມເປັນລະບຽບ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ເຮັດວຽກສຳເລັດທັນເວລາ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ຄະແນນລວມ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</a:tr>
              <a:tr h="717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 dirty="0">
                          <a:effectLst/>
                        </a:rPr>
                        <a:t>20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229621"/>
              </p:ext>
            </p:extLst>
          </p:nvPr>
        </p:nvGraphicFramePr>
        <p:xfrm>
          <a:off x="1828800" y="2438401"/>
          <a:ext cx="5524500" cy="2320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715"/>
                <a:gridCol w="419100"/>
                <a:gridCol w="386715"/>
                <a:gridCol w="364490"/>
                <a:gridCol w="361950"/>
                <a:gridCol w="361950"/>
                <a:gridCol w="361950"/>
                <a:gridCol w="450215"/>
                <a:gridCol w="450215"/>
                <a:gridCol w="450215"/>
                <a:gridCol w="540385"/>
                <a:gridCol w="540385"/>
                <a:gridCol w="450215"/>
              </a:tblGrid>
              <a:tr h="175437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 dirty="0">
                          <a:effectLst/>
                        </a:rPr>
                        <a:t>ລ/ດ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ຊື່ແລະນາມສະກຸນ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ພຶດຕິກຳທີ່ສັງເກດ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474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ການວາງແຜນແຜນເຮັດວຽກ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ການຈັດລະດັບຂັ້ນຕອນ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ການເຮັດວຽກຕາມຂັ້ນຕອນ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ການເຮັດວຽກເປັນກຸ່ມ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ເຮັດວຽກໄດ້ຄ່ອງແຄ້ວ</a:t>
                      </a:r>
                      <a:endParaRPr lang="en-US" sz="1100">
                        <a:effectLst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ເຮັດວຽກໄດ້ຢ່າງຄ່ອງແຄ້ວ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ຄວາມຕັ້ງໃຈເຮັດວຽກ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ການໃຫ້ຄວາມຮ່ວມມື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ຄວາມຄິດສ້າງສັນ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ຄວາມເປັນລະບຽບ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ເຮັດວຽກສຳເລັດທັນເວລາ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ຄະແນນລວມ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</a:tr>
              <a:tr h="763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 dirty="0">
                          <a:effectLst/>
                        </a:rPr>
                        <a:t>20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676400" y="4953000"/>
            <a:ext cx="495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o-LA" sz="1200" dirty="0" smtClean="0">
                <a:latin typeface="Phetsarath OT" pitchFamily="2" charset="0"/>
                <a:cs typeface="Phetsarath OT" pitchFamily="2" charset="0"/>
              </a:rPr>
              <a:t>            ເກນການໃຫ້ຄະແນນ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             ປະຕິບັດໄດ້ດີ ໃຫ້ 2 ຄະແນນ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             ປະຕິບັດໄດ້   ໃຫ້ 1 ຄະແນນ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            ປະຕິບັດບໍ່ໄດ້ ໃຫ້ 0 ຄະແນນ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             ເກນການແປຄວາມໝ</a:t>
            </a:r>
            <a:r>
              <a:rPr lang="lo-LA" sz="1200" dirty="0" smtClean="0">
                <a:latin typeface="Phetsarath OT" pitchFamily="2" charset="0"/>
                <a:cs typeface="Phetsarath OT" pitchFamily="2" charset="0"/>
              </a:rPr>
              <a:t>າຍຄະແນນ                                            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              ຄະແນນລວມ 15-20 ຄະແນນ    </a:t>
            </a:r>
            <a:r>
              <a:rPr lang="lo-LA" sz="1200" dirty="0" smtClean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lo-LA" sz="1200" dirty="0">
                <a:latin typeface="Phetsarath OT" pitchFamily="2" charset="0"/>
                <a:cs typeface="Phetsarath OT" pitchFamily="2" charset="0"/>
              </a:rPr>
              <a:t>ປະຕິບັດໄດ້ດີ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              ຄະແນນລວມ 10-15 ຄະແນນ    </a:t>
            </a:r>
            <a:r>
              <a:rPr lang="lo-LA" sz="1200" dirty="0" smtClean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lo-LA" sz="1200" dirty="0">
                <a:latin typeface="Phetsarath OT" pitchFamily="2" charset="0"/>
                <a:cs typeface="Phetsarath OT" pitchFamily="2" charset="0"/>
              </a:rPr>
              <a:t>ປະຕິບັດໄດ້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              ຄະແນນລວມ 0-9 ຄະແນນ </a:t>
            </a:r>
            <a:r>
              <a:rPr lang="lo-LA" sz="1200" dirty="0" smtClean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lo-LA" sz="1200" dirty="0">
                <a:latin typeface="Phetsarath OT" pitchFamily="2" charset="0"/>
                <a:cs typeface="Phetsarath OT" pitchFamily="2" charset="0"/>
              </a:rPr>
              <a:t>ປະຕິບັດບໍ່ໄດ້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en-US" sz="1200" b="1" dirty="0">
                <a:latin typeface="Phetsarath OT" pitchFamily="2" charset="0"/>
                <a:cs typeface="Phetsarath OT" pitchFamily="2" charset="0"/>
              </a:rPr>
              <a:t> 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345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3899</Words>
  <Application>Microsoft Office PowerPoint</Application>
  <PresentationFormat>On-screen Show (4:3)</PresentationFormat>
  <Paragraphs>359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ບົດທີ 2 ເຄື່ອງມືທີ່ນິຍົມໃຊ້ໃນການວັດຜົນການສຶກສາ</vt:lpstr>
      <vt:lpstr>1. ແບບທົດສອບ</vt:lpstr>
      <vt:lpstr>1. ແບບທົດສອບ</vt:lpstr>
      <vt:lpstr>1.ແບບທົດສອບ</vt:lpstr>
      <vt:lpstr>1.ແບບທົດສອບ</vt:lpstr>
      <vt:lpstr>2. ການສັງເກດ</vt:lpstr>
      <vt:lpstr>2. ການສັງເກດ</vt:lpstr>
      <vt:lpstr>ຄ.ຫຼັກການໃນການສັງເກດ</vt:lpstr>
      <vt:lpstr>ງ.ເຄື່ອງມືໃນການສັງເກດ</vt:lpstr>
      <vt:lpstr>ຈ.ດ້ານດີ ແລະ ດ້ານຈຳກັດ</vt:lpstr>
      <vt:lpstr>3. ການສຳພາດ</vt:lpstr>
      <vt:lpstr>3. ການສຳພາດ</vt:lpstr>
      <vt:lpstr>ຂ. ໂຄງຮ່າງຂອງແບບສຳພາດ</vt:lpstr>
      <vt:lpstr>ຄ. ຫຼັກການທົ່ວໄປຂອງການສຳພາດ</vt:lpstr>
      <vt:lpstr>3. ການບັນທຶກຄຳຕອບໃນແບບສຳພາດ</vt:lpstr>
      <vt:lpstr>ງ. ດ້ານດີ ແລະ ດ້ານຈຳກັດ</vt:lpstr>
      <vt:lpstr>4. ແບບສອບຖາມ</vt:lpstr>
      <vt:lpstr>4. ແບບສອບຖາມ</vt:lpstr>
      <vt:lpstr>ຄ. ໂຄງສ້າງຂອງແບບສອບຖາມ</vt:lpstr>
      <vt:lpstr>ງ. ຫຼັກການສ້າງແບບສອບຖາມ</vt:lpstr>
      <vt:lpstr>ຈ. ດ້ານດີ ແລະ ດ້ານຈຳກັດ</vt:lpstr>
      <vt:lpstr>5. ແບບກວດຕາມລາຍການ</vt:lpstr>
      <vt:lpstr>5. ແບບກວດຕາມລາຍການ</vt:lpstr>
      <vt:lpstr>6.ການປະຕິບັດຕົວຈິງ</vt:lpstr>
      <vt:lpstr>6.ການປະຕິບັດຕົວຈິງ</vt:lpstr>
      <vt:lpstr>ຄ. ຄຸນລັກສະນະຂອງການປະຕິບັດຕົວຈິງ</vt:lpstr>
      <vt:lpstr>7 ການຈັດອັນດັບຄຸນະພາບ</vt:lpstr>
      <vt:lpstr>7 ການຈັດອັນດັບຄຸນະພາບ</vt:lpstr>
      <vt:lpstr>8. ການສຶກສາລາຍກໍລະນີ</vt:lpstr>
      <vt:lpstr>8. ການສຶກສາລາຍກໍລະນີ</vt:lpstr>
      <vt:lpstr>ຫຼັກການໃນການສຶກສາລາຍກໍລະນີ</vt:lpstr>
      <vt:lpstr>9 ແບບສັງຄົມມິຕິ</vt:lpstr>
      <vt:lpstr>9 ແບບສັງຄົມມິຕິ</vt:lpstr>
      <vt:lpstr>ຄ. ຫຼັກການໃນການສ້າງສັງຄົມມິຕິ</vt:lpstr>
      <vt:lpstr>10. ການໃຫ້ສ້າງຈິນຕະນາການ</vt:lpstr>
      <vt:lpstr>10. ການໃຫ້ສ້າງຈິນຕະນາການ</vt:lpstr>
      <vt:lpstr>2. ລັກສະນະຂອງເຄື່ອງມືທີ່ດີ</vt:lpstr>
      <vt:lpstr>2. ລັກສະນະຂອງເຄື່ອງມືທີ່ດີ</vt:lpstr>
      <vt:lpstr>ຜົນໄດ້ຮັບ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ບົດທີ 2 ເຄື່ອງມືວັດຜົນການສຶກສາ</dc:title>
  <dc:creator>Leu</dc:creator>
  <cp:lastModifiedBy>Leu</cp:lastModifiedBy>
  <cp:revision>58</cp:revision>
  <cp:lastPrinted>2016-06-24T14:23:07Z</cp:lastPrinted>
  <dcterms:created xsi:type="dcterms:W3CDTF">2016-06-24T03:50:46Z</dcterms:created>
  <dcterms:modified xsi:type="dcterms:W3CDTF">2021-03-10T01:36:33Z</dcterms:modified>
</cp:coreProperties>
</file>