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3" r:id="rId14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34B-2CED-4795-8700-22161FEBB8D8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44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34B-2CED-4795-8700-22161FEBB8D8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22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34B-2CED-4795-8700-22161FEBB8D8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5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34B-2CED-4795-8700-22161FEBB8D8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94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34B-2CED-4795-8700-22161FEBB8D8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34B-2CED-4795-8700-22161FEBB8D8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59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34B-2CED-4795-8700-22161FEBB8D8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05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34B-2CED-4795-8700-22161FEBB8D8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32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34B-2CED-4795-8700-22161FEBB8D8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64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34B-2CED-4795-8700-22161FEBB8D8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0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34B-2CED-4795-8700-22161FEBB8D8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84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6234B-2CED-4795-8700-22161FEBB8D8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7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ບົດ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ທີ 1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/>
            </a:r>
            <a:b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</a:br>
            <a:r>
              <a:rPr lang="lo-LA" sz="2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ຄວາມຮູ້ເບື້ອງຕົ້ນກ່ຽວກັບການວັດ ແລະ ປະເມີນຜົນ</a:t>
            </a:r>
            <a:r>
              <a:rPr lang="en-US" sz="2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ຈຸດປະສົງ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-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ອະທິບາຍຄວາມໝາຍຂອງການວັດຜົນການສຶກສາ </a:t>
            </a:r>
          </a:p>
          <a:p>
            <a:pPr marL="0" indent="0">
              <a:buNone/>
            </a:pP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   ແລະ ການປະເມີນຜົນການສຶກສາ</a:t>
            </a:r>
          </a:p>
          <a:p>
            <a:pPr marL="0" indent="0">
              <a:buNone/>
            </a:pP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 - ອະທິບາຍຈຸດປະສົງຂອງການວັດຜົນການສຶກສາ ແລະ </a:t>
            </a:r>
          </a:p>
          <a:p>
            <a:pPr marL="0" indent="0">
              <a:buNone/>
            </a:pP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    ປະເມີນຜົນການສຶກສາ</a:t>
            </a:r>
          </a:p>
          <a:p>
            <a:pPr marL="0" indent="0">
              <a:buNone/>
            </a:pPr>
            <a:r>
              <a:rPr lang="lo-LA" sz="28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- ຈຳແນກລັກສະນະຂອງການວັດຜົນການສຶກສາ</a:t>
            </a:r>
          </a:p>
          <a:p>
            <a:pPr marL="0" indent="0">
              <a:buNone/>
            </a:pPr>
            <a:r>
              <a:rPr lang="lo-LA" sz="28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- ອະທິບາຍຫຼັກການວັດຜົນ ແລະ ປະເມີນຜົນ</a:t>
            </a:r>
          </a:p>
          <a:p>
            <a:pPr marL="0" indent="0">
              <a:buNone/>
            </a:pPr>
            <a:r>
              <a:rPr lang="lo-LA" sz="28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- ມີຄຸນນະທຳ, ມີຈັນຍາບັນໃນການວັດຜົນ ແລະ ປະເມີນຜົນ</a:t>
            </a:r>
          </a:p>
          <a:p>
            <a:pPr marL="0" indent="0">
              <a:buNone/>
            </a:pPr>
            <a:r>
              <a:rPr lang="lo-LA" sz="28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   ການສຶກສາ</a:t>
            </a:r>
            <a:endParaRPr lang="en-US" sz="28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5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sz="3200" dirty="0">
                <a:latin typeface="Phetsarath OT" pitchFamily="2" charset="0"/>
                <a:cs typeface="Phetsarath OT" pitchFamily="2" charset="0"/>
              </a:rPr>
              <a:t>5</a:t>
            </a: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. ຄຸນນະທຳ ແລະ ຈັນຍາບັນຂອງນັກວັດ ແລະ ປະເມີນຜົນ</a:t>
            </a:r>
            <a:endParaRPr lang="en-US" sz="32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 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  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5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.1 ມີຄວາມຊື່ສັດບໍລິສຸດ  </a:t>
            </a:r>
          </a:p>
          <a:p>
            <a:pPr marL="0" indent="0">
              <a:buNone/>
            </a:pPr>
            <a:r>
              <a:rPr lang="lo-LA" sz="24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        ເປັນຜູ່ທີ່ມີຄວາມຊື່ສັດບໍລິສຸດຕໍ່ການວັດຜົນຄື : ບໍ່ສໍ້ໂກງ ບໍ່ເຫັນແກ່ຄ່າຈ້າງລາງວັນບໍ່ເຮັດໃຫ້ບົດສອບເສັງຮົ່ວ ຫຼື ເອົາໄປຂາຍ ຫຼື ຕັດສິນໃຫ້ນັກຮຽນເລື່ອງຊັ້ນ ໂດຍບໍ່ໄດ້ຜ່ານການສອບເສັງ ແລະ ອື່ນ ໆ</a:t>
            </a:r>
          </a:p>
          <a:p>
            <a:pPr marL="0" indent="0">
              <a:buNone/>
            </a:pPr>
            <a:r>
              <a:rPr lang="lo-LA" sz="2400" dirty="0">
                <a:latin typeface="Phetsarath OT" pitchFamily="2" charset="0"/>
                <a:cs typeface="Phetsarath OT" pitchFamily="2" charset="0"/>
              </a:rPr>
              <a:t>5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.2 ມີຄວາມຍຸຕິທໍາ</a:t>
            </a:r>
          </a:p>
          <a:p>
            <a:pPr marL="0" indent="0">
              <a:buNone/>
            </a:pPr>
            <a:r>
              <a:rPr lang="lo-LA" sz="24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     ໃຫ້ເປັນທໍາແກ່ຜູ່ເຂົ້າຮ່ວມການວັດຜົນທຸກຄົນ ເຊັ່ນ ກວດບົດສອບເສັງໃຫ້ຖືກຕ້ອງເປັນທໍາ ໃຊ້ວິທີການວັດຜົນຢ່າງຖືກຕ້ອງ ແລະ ມີຄວາມຍຸຕິທຳ</a:t>
            </a:r>
          </a:p>
          <a:p>
            <a:pPr marL="0" indent="0">
              <a:buNone/>
            </a:pPr>
            <a:r>
              <a:rPr lang="lo-LA" sz="2400" dirty="0">
                <a:latin typeface="Phetsarath OT" pitchFamily="2" charset="0"/>
                <a:cs typeface="Phetsarath OT" pitchFamily="2" charset="0"/>
              </a:rPr>
              <a:t>5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.3 ມີຄວາມດຸໜັ່ນ ແລະ ອົດທົນ</a:t>
            </a:r>
          </a:p>
          <a:p>
            <a:pPr marL="0" indent="0">
              <a:buNone/>
            </a:pPr>
            <a:r>
              <a:rPr lang="lo-LA" sz="24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     ການວັດຜົນການສຶກສາເປັນວຽກທີ່ຕ້ອງເຮັດເປັນປະຈໍາ ດັ່ງນັ້ນ, ຜູ່ເຮັດການວັດຜົນຕ້ອງມີຄວາມດຸໜັ່ນ ແລະ ອົດທົນ ແລະ ຄວນຖືວ່າ ການວັດຜົນຕ້ອງໄປຄຽງຄູ່ກັບການຮຽນ-ການສອນຢູ່ສະເໜີ</a:t>
            </a:r>
          </a:p>
          <a:p>
            <a:pPr marL="0" indent="0">
              <a:buNone/>
            </a:pPr>
            <a:r>
              <a:rPr lang="lo-LA" sz="2400" dirty="0">
                <a:latin typeface="Phetsarath OT" pitchFamily="2" charset="0"/>
                <a:cs typeface="Phetsarath OT" pitchFamily="2" charset="0"/>
              </a:rPr>
              <a:t>5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.4 ຄວາມລະອຽດຖີ່ຖ້ວນ ແລະ ຮອບຄອບ</a:t>
            </a:r>
          </a:p>
          <a:p>
            <a:pPr marL="0" indent="0">
              <a:buNone/>
            </a:pPr>
            <a:r>
              <a:rPr lang="lo-LA" sz="24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     ການວັດຜົນການສຶກສາເປັນວຽກງານທີ່ລະອຽດອ່ອນ ດັ່ງນັ້ນ ຕ້ອງເຮັດດ້ວຍຄວາມລະມັດລະວັງລະອຽດຖີ່ຖ້ວນມີຄວາມສຸຂຸມຮອບຄອບເພາະອາດເກີດບັນຫາຂຶ້ນມາໄດ້.                        </a:t>
            </a:r>
          </a:p>
          <a:p>
            <a:pPr marL="0" indent="0">
              <a:buNone/>
            </a:pPr>
            <a:r>
              <a:rPr lang="lo-LA" sz="1800" dirty="0" smtClean="0">
                <a:latin typeface="Phetsarath OT" pitchFamily="2" charset="0"/>
                <a:cs typeface="Phetsarath OT" pitchFamily="2" charset="0"/>
              </a:rPr>
              <a:t>      </a:t>
            </a:r>
            <a:endParaRPr lang="en-US" sz="18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31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5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. ຄຸນນະທຳ ແລະ ຈັນຍາບັນຂອງນັກວັດຜົນ ແລະ ປະເມີນຜົນ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lo-LA" b="1" dirty="0">
                <a:latin typeface="Phetsarath OT" pitchFamily="2" charset="0"/>
                <a:cs typeface="Phetsarath OT" pitchFamily="2" charset="0"/>
              </a:rPr>
              <a:t>5</a:t>
            </a: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.5</a:t>
            </a:r>
            <a:r>
              <a:rPr lang="en-US" b="1" dirty="0" smtClean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ຮັບຜິດຊອບ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ສູງ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ຜູ້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ເຮັດ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ຖື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ວ່າ 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ວຽກ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ງານ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ສຳຄັນ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ດັ່ງ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ຜຸ້ທີ່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ຮັກສາ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ບົດສອບ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ໄວ້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ຢ່າງ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ດີ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ເຮັດ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ສຳ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ເລັດ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ໜ້າ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ຖືກ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ມອບ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marL="0" indent="0">
              <a:buNone/>
            </a:pPr>
            <a:r>
              <a:rPr lang="lo-LA" b="1" dirty="0">
                <a:latin typeface="Phetsarath OT" pitchFamily="2" charset="0"/>
                <a:cs typeface="Phetsarath OT" pitchFamily="2" charset="0"/>
              </a:rPr>
              <a:t>5</a:t>
            </a: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.6</a:t>
            </a:r>
            <a:r>
              <a:rPr lang="en-US" b="1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ກົງ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ຕໍ່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ເວລາ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ກົງ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ເວລາ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ກຳນົດ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ເອົາ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ໄວ້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ເຊັ່ນ 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ສົ່ງ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ຕົ້ນ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ສະບັບ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ບົດສອບ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ການນັດ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ວັນສອບ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ແລະ 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ສົ່ງ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ເວລາ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marL="0" indent="0">
              <a:buNone/>
            </a:pPr>
            <a:r>
              <a:rPr lang="lo-LA" b="1" dirty="0">
                <a:latin typeface="Phetsarath OT" pitchFamily="2" charset="0"/>
                <a:cs typeface="Phetsarath OT" pitchFamily="2" charset="0"/>
              </a:rPr>
              <a:t>5</a:t>
            </a: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.7 ສົນ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ໃຈ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ເຕັກນິກ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ຢູ່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ເໜີ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ເມື່ອ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ພະຍາຍາມ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ໃຊ້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ເຕັກນິກ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ເໝາະ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ສົມ ບໍ່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ແມ່ນ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ເຮັດ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ໄປ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ມັກຂອງຕົນເອງ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en-US" dirty="0">
                <a:latin typeface="Phetsarath OT" pitchFamily="2" charset="0"/>
                <a:cs typeface="Phetsarath OT" pitchFamily="2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3085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ຜົນໄດ້ຮັບ</a:t>
            </a:r>
            <a:endParaRPr lang="en-US" sz="36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ພາຍຫຼັງຮຽນຈົບເຫັນວ່ານັກສຶກສາສາມາດ:</a:t>
            </a:r>
          </a:p>
          <a:p>
            <a:pPr lvl="0">
              <a:lnSpc>
                <a:spcPct val="107000"/>
              </a:lnSpc>
              <a:buFont typeface="Phetsarath OT"/>
              <a:buChar char="-"/>
            </a:pPr>
            <a:r>
              <a:rPr lang="lo-LA" dirty="0">
                <a:ea typeface="Calibri"/>
                <a:cs typeface="Phetsarath OT"/>
              </a:rPr>
              <a:t>ອະທິບາຍຄວາມໝາຍຂອງການວັດຜົນການສຶກສາ ແລະ ການປະເມີນຜົນການສືກສາສາໄດ້</a:t>
            </a:r>
            <a:endParaRPr lang="en-US" sz="2800" dirty="0">
              <a:ea typeface="Calibri"/>
              <a:cs typeface="Cordia New"/>
            </a:endParaRPr>
          </a:p>
          <a:p>
            <a:pPr lvl="0">
              <a:lnSpc>
                <a:spcPct val="107000"/>
              </a:lnSpc>
              <a:buFont typeface="Phetsarath OT"/>
              <a:buChar char="-"/>
            </a:pPr>
            <a:r>
              <a:rPr lang="lo-LA" dirty="0">
                <a:ea typeface="Calibri"/>
                <a:cs typeface="Phetsarath OT"/>
              </a:rPr>
              <a:t>ອະທິບາຍຈຸດປະສົງຂອງການວັດຜົນ ແລະ ປະເມີນຜົນການສຶກສາໄດ້</a:t>
            </a:r>
            <a:endParaRPr lang="en-US" sz="2800" dirty="0">
              <a:ea typeface="Calibri"/>
              <a:cs typeface="Cordia New"/>
            </a:endParaRPr>
          </a:p>
          <a:p>
            <a:pPr lvl="0">
              <a:lnSpc>
                <a:spcPct val="107000"/>
              </a:lnSpc>
              <a:buFont typeface="Phetsarath OT"/>
              <a:buChar char="-"/>
            </a:pPr>
            <a:r>
              <a:rPr lang="lo-LA" dirty="0">
                <a:ea typeface="Calibri"/>
                <a:cs typeface="Phetsarath OT"/>
              </a:rPr>
              <a:t>ຈຳແນກລັກສະນະຂອງການວັດຜົນການສຶກສາໄດ້</a:t>
            </a:r>
            <a:endParaRPr lang="en-US" sz="2800" dirty="0">
              <a:ea typeface="Calibri"/>
              <a:cs typeface="Cordia New"/>
            </a:endParaRPr>
          </a:p>
          <a:p>
            <a:pPr lvl="0">
              <a:lnSpc>
                <a:spcPct val="107000"/>
              </a:lnSpc>
              <a:buFont typeface="Phetsarath OT"/>
              <a:buChar char="-"/>
            </a:pPr>
            <a:r>
              <a:rPr lang="lo-LA" dirty="0">
                <a:ea typeface="Calibri"/>
                <a:cs typeface="Phetsarath OT"/>
              </a:rPr>
              <a:t>ອະທິບາຍຫຼັກການວັດຜົນ ແລະ ປະເມີນຜົນ.</a:t>
            </a:r>
            <a:endParaRPr lang="en-US" sz="2800" dirty="0">
              <a:ea typeface="Calibri"/>
              <a:cs typeface="Cordia New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Phetsarath OT"/>
              <a:buChar char="-"/>
            </a:pPr>
            <a:r>
              <a:rPr lang="lo-LA" dirty="0">
                <a:ea typeface="Calibri"/>
                <a:cs typeface="Phetsarath OT"/>
              </a:rPr>
              <a:t>ມີຄຸນະທຳ, ມີຈັນຍາບັນໃນການວັດຜົນ ແລະ ປະເມີນຜົນການສຶກສາ</a:t>
            </a: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48168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endParaRPr lang="lo-LA" dirty="0" smtClean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01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ຄວາມໝາຍຂອງການວັດ ແລະ ປະເມີນຜົນ</a:t>
            </a:r>
            <a:br>
              <a:rPr lang="lo-LA" dirty="0" smtClean="0">
                <a:latin typeface="Phetsarath OT" pitchFamily="2" charset="0"/>
                <a:cs typeface="Phetsarath OT" pitchFamily="2" charset="0"/>
              </a:rPr>
            </a:b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endParaRPr lang="en-US" sz="20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lo-LA" b="1" dirty="0" smtClean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1.1 ຄວາມໝາຍຂອງການວັດຜົນ</a:t>
            </a:r>
            <a:endParaRPr lang="en-US" b="1" dirty="0" smtClean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en-US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smtClean="0">
                <a:latin typeface="Phetsarath OT" pitchFamily="2" charset="0"/>
                <a:cs typeface="Phetsarath OT" pitchFamily="2" charset="0"/>
              </a:rPr>
              <a:t>                    </a:t>
            </a: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ຄຳຖາມ</a:t>
            </a:r>
          </a:p>
          <a:p>
            <a:pPr marL="0" indent="0">
              <a:buNone/>
            </a:pPr>
            <a:r>
              <a:rPr lang="lo-LA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1. ການວັດຜົນທົ່ວໄປມີຄວາມໝາຍແນວໃດ ?</a:t>
            </a:r>
          </a:p>
          <a:p>
            <a:pPr marL="0" indent="0">
              <a:buNone/>
            </a:pPr>
            <a:r>
              <a:rPr lang="lo-LA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2. ການວັດຜົນການສຶກສາມີຄວາມໝາຍແນວໃດ ?</a:t>
            </a:r>
          </a:p>
          <a:p>
            <a:pPr marL="0" indent="0">
              <a:buNone/>
            </a:pPr>
            <a:r>
              <a:rPr lang="lo-LA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                     ຄໍາຕອບ: 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ວັດຜົນແມ່ນຂະບວນການຊອກຫາປະລິມານ ຫຼື ຈຳນວນຂອງສິ່ງຂອງຕ່າງໆໂດຍໃຊ້ເຄື່ອງມື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ຢ່າງໃດຢ່າງ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ໜຶ່ງ ຜົນຂອງການວັດຜົນມັກຈະອອກມາເປັນຕົວເລກ ສັນຍາລັກ ຫຼື ຂໍ້ມູນ.</a:t>
            </a:r>
            <a:endParaRPr lang="en-US" sz="24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 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ວັດຜົນການສຶກສາ ໝາຍເຖິງການເກັບກໍາລວບລວມຂໍ້ມູນຕ່າງໆ ຂອງຜູ້ຮຽນຢູ່ໃນຂະບວນການຮຽນ-ການສອນໂດຍໃຊ້ເຄື່ອງມືຢ່າງໃດຢ່າງໜຶ່ງມາປະຕິບັດ.</a:t>
            </a:r>
            <a:endParaRPr lang="en-US" sz="2400" dirty="0">
              <a:latin typeface="Phetsarath OT" pitchFamily="2" charset="0"/>
              <a:cs typeface="Phetsarath OT" pitchFamily="2" charset="0"/>
            </a:endParaRPr>
          </a:p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20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1.2 ຄວາມໝາຍຂອງການປະເມີນຜົນ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  ຄໍາຖາມ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ການປະເມີນຜົນໝາຍເຖິງຫຍັງ ?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2. ການປະເມີນຜົນການສຶກສາໝາຍເຖິງຫຍັງ ?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       ຄໍາຕອບ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ການປະເມີນຜົນແມ່ນການນໍາເອົາຜົນຂອງການວັດຜົນມາພິຈາລະນາ ວິນິດໄສ. ຕັດສິິນຄຸນຄ່າໂດຍປຽບທຽບກັບເກນມາດຕະຖານທີ່ກຳນົດໄວ້.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ການປະເມີນການສຶກສາໝາຍເຖິງການນໍາເອົາຜົນຂອງການວັດຜົນການສຶກສາມາຕີລາຄາ ແລະ ວິນິດໄສ ແລ້ວຕັດສິນໃຈໂດນອາໄສຫຼັກການຢ່າງໃດຢ່າງໜຶ່ງ .</a:t>
            </a:r>
            <a:endParaRPr lang="lo-LA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</a:t>
            </a:r>
            <a:endParaRPr lang="en-US" sz="2000" dirty="0">
              <a:latin typeface="Phetsarath OT" pitchFamily="2" charset="0"/>
              <a:cs typeface="Phetsarath OT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27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sz="3600" dirty="0">
                <a:latin typeface="Phetsarath OT" pitchFamily="2" charset="0"/>
                <a:cs typeface="Phetsarath OT" pitchFamily="2" charset="0"/>
              </a:rPr>
              <a:t>2</a:t>
            </a:r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. ຈຸດປະສົງຂອງການວັດຜົນການສຶກສ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lo-LA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ກ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ວັດຜົນເພື່ອພັດທະນາການຮຽນ-ການສອນ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        </a:t>
            </a:r>
            <a:r>
              <a:rPr lang="en-US" sz="1600" b="1" dirty="0">
                <a:latin typeface="Phetsarath OT" pitchFamily="2" charset="0"/>
                <a:cs typeface="Phetsarath OT" pitchFamily="2" charset="0"/>
              </a:rPr>
              <a:t>     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ເປັນການວັດຜົນເພື່ອຊອກຮູ້ວ່ານັກຮຽນມີຄວາມບົກຜ່ອງ ຫຼື ບໍ່ເຂົ້າໃຈໃນບົດເລື່ອງໃດ ແລ້ວຈຶ່ງຄ່ອຍຫາວິທີການສອນເພື່ອແກ້ໄຂຂໍ້ບົກຜ່ອງ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ເຫຼົ່ານັ້ນ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ຈຸດປະສົງນີ້ຖືວ່າເປັນຈຸດປະສົງທີ່ສຳຄັນທີ່ສຸດ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   ຂ. ວັດຜົນເພື່ອວິນິດໄສ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     </a:t>
            </a:r>
            <a:r>
              <a:rPr lang="en-US" sz="1600" b="1" dirty="0">
                <a:latin typeface="Phetsarath OT" pitchFamily="2" charset="0"/>
                <a:cs typeface="Phetsarath OT" pitchFamily="2" charset="0"/>
              </a:rPr>
              <a:t>      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1600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ເປັນການວັດຜົນເພື່ອຊອກຮູ້ວ່ານັກຮຽນມີຄວາມບົກຜ່ອງຢູ່ຈຸດໃດໃນບົດຮຽນໜຶ່ງຈາກນັ້ນກໍຫາທາງຊ່ວຍເຫຼືອເພີ່ມໃຫ້ນັກຮຽນມີຄວາມເຂົ້າໃຈໃນຈຸດນັ້ນ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>
                <a:latin typeface="Phetsarath OT" pitchFamily="2" charset="0"/>
                <a:cs typeface="Phetsarath OT" pitchFamily="2" charset="0"/>
              </a:rPr>
              <a:t>   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ຄ. ວັດຜົນເພື່ອຈັດອັນດັບທີຂອງນັກຮຽນ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       </a:t>
            </a:r>
            <a:r>
              <a:rPr lang="en-US" sz="1600" b="1" dirty="0">
                <a:latin typeface="Phetsarath OT" pitchFamily="2" charset="0"/>
                <a:cs typeface="Phetsarath OT" pitchFamily="2" charset="0"/>
              </a:rPr>
              <a:t>      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ເປັນການວັດຜົນເພື່ອປຽບທຽບວ່ານັກຮຽນຄົນໃດເກັ່ງ ຄົນໃດອ່ອນ ນັກຮຽນຄົນໃດຈະໄດ້ເປັນທີເທົ່າໃດ.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   ງ. ວັດຜົນເພື່ອປຽບທຽບການພັດທະນາການຂອງນັກຮຽນ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      </a:t>
            </a:r>
            <a:r>
              <a:rPr lang="en-US" sz="1600" b="1" dirty="0">
                <a:latin typeface="Phetsarath OT" pitchFamily="2" charset="0"/>
                <a:cs typeface="Phetsarath OT" pitchFamily="2" charset="0"/>
              </a:rPr>
              <a:t>       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ເປັນການວັດຜົນເພື່ອປຽບທຽບສະມັດຖະພາບຂອງນັກຮຽນວ່າມີຄວາມກ້າວໜ້າ ຫຼື ບໍ ເຊັ່ນ : ການປຽບທຽບກ່ອນຮຽນ ແລະ ຫຼັງຮຽນ ຫຼື ປຽບທຽບການຮຽນລະຫວ່າງ ພາກຮຽນທີ 1 ແລະ ພາກຮຽນທີ 2.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>
                <a:latin typeface="Phetsarath OT" pitchFamily="2" charset="0"/>
                <a:cs typeface="Phetsarath OT" pitchFamily="2" charset="0"/>
              </a:rPr>
              <a:t>   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ຈ. ວັດຜົນເພື່ອພະຍາກອນ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       </a:t>
            </a:r>
            <a:r>
              <a:rPr lang="en-US" sz="1600" b="1" dirty="0">
                <a:latin typeface="Phetsarath OT" pitchFamily="2" charset="0"/>
                <a:cs typeface="Phetsarath OT" pitchFamily="2" charset="0"/>
              </a:rPr>
              <a:t>      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ເປັນການວັດຜົນເພື່ອຄາດຄະເນລ່ວງໜ້າວ່ານັກຮຽນຄົນໃດຄວນຈະໄປຮຽນຕໍ່ໃນລາຍວິຊາໃດຈຶ່ງຈະມີຜົນສໍາເລັດອັນດີ ການວັດຜົນແບບນີ້ມີປະໂຫຍດໃນການແນະແນວການສຶກສາ.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en-US" sz="1600" dirty="0">
                <a:latin typeface="Phetsarath OT" pitchFamily="2" charset="0"/>
                <a:cs typeface="Phetsarath OT" pitchFamily="2" charset="0"/>
              </a:rPr>
              <a:t> 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  </a:t>
            </a:r>
            <a:r>
              <a:rPr lang="lo-LA" sz="1600" b="1" dirty="0" smtClean="0">
                <a:latin typeface="Phetsarath OT" pitchFamily="2" charset="0"/>
                <a:cs typeface="Phetsarath OT" pitchFamily="2" charset="0"/>
              </a:rPr>
              <a:t>ສ.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ວັດຜົນເພື່ອປະເມີນຜົນ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>
                <a:latin typeface="Phetsarath OT" pitchFamily="2" charset="0"/>
                <a:cs typeface="Phetsarath OT" pitchFamily="2" charset="0"/>
              </a:rPr>
              <a:t>       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      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 ເປັນການວັດຜົນເພື່ອເອົາຜົນຂອງການວັດຜົນນັ້ນໄປໃຊ້ໃນການສະຫຼຸບຕີລາຄາວ່າການຈັດການສຶກສານັ້ນມີປະສິດທິພາບສູງ ຫຼື ຕໍ່າ ຫຼັກສູດເໜາະສົມ ຫຼື ບໍ່ຄວນປັບປຸງແກ້ໄຂຫຍັງແດ່ ແລະ ຈະຕັດສິນໃຈເຮັດແນວໃດໃນຂັ້ນຕໍ່ໄປ ຫຼື ອາດນຳໄປວິເຄາະເຄື່ອງມືທີ່ໃຊ້ໃນການວັດຜົນນັ້ນເໜາະສົມ ຫຼື ບໍ.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78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3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. ລັກສະນະຂອງການວັດຜົນການສຶກສາ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3</a:t>
            </a:r>
            <a:r>
              <a:rPr lang="lo-LA" sz="1800" b="1" dirty="0" smtClean="0">
                <a:latin typeface="Phetsarath OT" pitchFamily="2" charset="0"/>
                <a:cs typeface="Phetsarath OT" pitchFamily="2" charset="0"/>
              </a:rPr>
              <a:t>.1</a:t>
            </a:r>
            <a:r>
              <a:rPr lang="en-US" sz="1800" b="1" dirty="0" smtClean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ສຶກສາເປັນ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 smtClean="0">
                <a:latin typeface="Phetsarath OT" pitchFamily="2" charset="0"/>
                <a:cs typeface="Phetsarath OT" pitchFamily="2" charset="0"/>
              </a:rPr>
              <a:t>ສົມບູນ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   </a:t>
            </a:r>
            <a:endParaRPr lang="lo-LA" sz="1800" dirty="0" smtClean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8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800" dirty="0" smtClean="0">
                <a:latin typeface="Phetsarath OT" pitchFamily="2" charset="0"/>
                <a:cs typeface="Phetsarath OT" pitchFamily="2" charset="0"/>
              </a:rPr>
              <a:t>  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ຂະ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ບວນການ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ຮຽນ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ສອນ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ວິຊາ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ໜຶ່ງ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ມັນ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ລາຍ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ລະອຽດ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ຫຼວງ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ຫຼາຍ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ສຸດ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ຜູ້ສອນ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ອາດ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ສາມາດ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 smtClean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ສ້າງ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ຄຳ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ຖາມ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ຄົບ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ຖ້ວນ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ດັ່ງ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ຜູ້ສອນ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ຈຶ່ງ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ຈຳ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ເລືອກ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ເອົາ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ເນື້ອ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ສຳຄັນ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ຕອນ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ຕອນ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ໝຶ່ງມາ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ສ້າງ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ຄຳ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ຖາມ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ເພື່ອ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ຕອບ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ແລ້ວ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ຖື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ເອົາ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ຕອບ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ມາຕີ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ລາຄາ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ວິຊາ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ນັ້ນໆ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ດ້ວຍ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ເຫດ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ຈຶ່ງ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ຖື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ວ່າການ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ສົມບູນ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.</a:t>
            </a:r>
            <a:endParaRPr lang="lo-LA" sz="1800" dirty="0" smtClean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3</a:t>
            </a:r>
            <a:r>
              <a:rPr lang="lo-LA" sz="1800" b="1" dirty="0" smtClean="0">
                <a:latin typeface="Phetsarath OT" pitchFamily="2" charset="0"/>
                <a:cs typeface="Phetsarath OT" pitchFamily="2" charset="0"/>
              </a:rPr>
              <a:t>.2</a:t>
            </a:r>
            <a:r>
              <a:rPr lang="en-US" sz="1800" b="1" dirty="0" smtClean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ທາງ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 smtClean="0">
                <a:latin typeface="Phetsarath OT" pitchFamily="2" charset="0"/>
                <a:cs typeface="Phetsarath OT" pitchFamily="2" charset="0"/>
              </a:rPr>
              <a:t>ອ້ອມ</a:t>
            </a:r>
          </a:p>
          <a:p>
            <a:pPr marL="0" indent="0">
              <a:buNone/>
            </a:pP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  </a:t>
            </a:r>
            <a:r>
              <a:rPr lang="lo-LA" sz="1800" dirty="0" smtClean="0">
                <a:latin typeface="Phetsarath OT" pitchFamily="2" charset="0"/>
                <a:cs typeface="Phetsarath OT" pitchFamily="2" charset="0"/>
              </a:rPr>
              <a:t>  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ອາດ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ເຄື່ອງມື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ຊະນິດ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ໂດຍ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ກົງ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ຄື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ແທກ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ລວງ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ຍາວ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 smtClean="0">
                <a:latin typeface="Phetsarath OT" pitchFamily="2" charset="0"/>
                <a:cs typeface="Phetsarath OT" pitchFamily="2" charset="0"/>
              </a:rPr>
              <a:t>ແລະ  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ຊັ່ງ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ນໍ້າໜັກ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ສິ່ງ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ເຮົາ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ສາມາດ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ແຕະຕ້ອງ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 ດັ່ງ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 ຈຶ່ງ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ຊອກ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ວິທີ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ຕ່າງໆ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ປະຕິບັດ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ແປ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ອອກ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ແປ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ອີກ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່ໜຶ່ງ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ວ່າ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ຜູ້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ເກັ່ງ ຫຼື ອ່ອນ 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ຮູ້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ໜ້ອຍ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ຫຼາຍ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ປານ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ເຊິ່ງບໍ່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ວ່າ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ແປ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ຖືກຕ້ອງ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ແລະ ຊັດ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ເຈນ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800" b="1" dirty="0" smtClean="0">
                <a:latin typeface="Phetsarath OT" pitchFamily="2" charset="0"/>
                <a:cs typeface="Phetsarath OT" pitchFamily="2" charset="0"/>
              </a:rPr>
              <a:t>ຄ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ຍ່ອມ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ຜິດ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ພາດ</a:t>
            </a:r>
            <a:endParaRPr lang="en-US" sz="1800" dirty="0">
              <a:latin typeface="Phetsarath OT" pitchFamily="2" charset="0"/>
              <a:cs typeface="Phetsarath OT" pitchFamily="2" charset="0"/>
            </a:endParaRPr>
          </a:p>
          <a:p>
            <a:r>
              <a:rPr lang="en-US" sz="1800" dirty="0">
                <a:latin typeface="Phetsarath OT" pitchFamily="2" charset="0"/>
                <a:cs typeface="Phetsarath OT" pitchFamily="2" charset="0"/>
              </a:rPr>
              <a:t>  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  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ສິ່ງ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ເຮົາ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ສາມາດ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ແຕະຕ້ອງ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 ດັ່ງ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 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ຈຶ່ງ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ຜິດພາດ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ສູງ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r>
              <a:rPr lang="lo-LA" sz="1800" dirty="0">
                <a:latin typeface="Phetsarath OT" pitchFamily="2" charset="0"/>
                <a:cs typeface="Phetsarath OT" pitchFamily="2" charset="0"/>
              </a:rPr>
              <a:t>ສິ່ງ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ເຮັດ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ຜິດພາດ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ຢ່າງ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ຫຼວງ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ຫຼາຍ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ແຕ່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ນີ້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ຂໍ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ກ່າວ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ພຽງ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ແຕ່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2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ຢ່າງ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ຄື</a:t>
            </a:r>
            <a:endParaRPr lang="en-US" sz="1800" dirty="0">
              <a:latin typeface="Phetsarath OT" pitchFamily="2" charset="0"/>
              <a:cs typeface="Phetsarath OT" pitchFamily="2" charset="0"/>
            </a:endParaRPr>
          </a:p>
          <a:p>
            <a:pPr lvl="0"/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ຜິດພາດ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ເກີດ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ເຊັ່ນ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:</a:t>
            </a:r>
          </a:p>
          <a:p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ມື້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ກວດກາ ຫຼື ສອບ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ຜູ້ໃດ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ຜູ່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ໜຶ່ງ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ອາດ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ສຸຂະພາບ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ດີ 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ກັງວົນ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ໃຈ ຫຼື 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ອາລົມ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</a:p>
          <a:p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ດີ ຕຽມ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ຕົວ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ດີ ທຸດຈະລິດ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ແລະ ອື່ນໆ</a:t>
            </a:r>
            <a:endParaRPr lang="en-US" sz="1800" dirty="0">
              <a:latin typeface="Phetsarath OT" pitchFamily="2" charset="0"/>
              <a:cs typeface="Phetsarath OT" pitchFamily="2" charset="0"/>
            </a:endParaRPr>
          </a:p>
          <a:p>
            <a:pPr lvl="0"/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ຜິດພາດ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ເກີດ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ສະພາບ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ແວດ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ລ້ອມ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ພາບ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ເຊັ່ນ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:</a:t>
            </a:r>
          </a:p>
          <a:p>
            <a:r>
              <a:rPr lang="lo-LA" sz="1800" dirty="0">
                <a:latin typeface="Phetsarath OT" pitchFamily="2" charset="0"/>
                <a:cs typeface="Phetsarath OT" pitchFamily="2" charset="0"/>
              </a:rPr>
              <a:t>ສະພາບ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ຫ້ອງ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ດີ 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ສຽງ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ລົບ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ກວນ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ພາຍ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ນອກ ຄຳ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ຖາມ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ຊັດ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ເຈນ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ກຳມະການ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ຄຸມ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ຫ້ອງ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</a:p>
          <a:p>
            <a:r>
              <a:rPr lang="lo-LA" sz="1800" dirty="0">
                <a:latin typeface="Phetsarath OT" pitchFamily="2" charset="0"/>
                <a:cs typeface="Phetsarath OT" pitchFamily="2" charset="0"/>
              </a:rPr>
              <a:t>ເຄັ່ງ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ເກີນ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ໄປ ຫຼື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ໂຍະຍານ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ເກີນ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ໄປ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ເປີດ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ໂອກາດ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ທຸດຈະລິດ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ແລະ ອື່ນໆ</a:t>
            </a:r>
            <a:endParaRPr lang="en-US" sz="18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ງ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ສຶກສາສະ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ແດງ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ຮູບ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ພົວພັນ</a:t>
            </a:r>
            <a:endParaRPr lang="en-US" sz="1800" dirty="0">
              <a:latin typeface="Phetsarath OT" pitchFamily="2" charset="0"/>
              <a:cs typeface="Phetsarath OT" pitchFamily="2" charset="0"/>
            </a:endParaRPr>
          </a:p>
          <a:p>
            <a:r>
              <a:rPr lang="en-US" sz="1800" dirty="0">
                <a:latin typeface="Phetsarath OT" pitchFamily="2" charset="0"/>
                <a:cs typeface="Phetsarath OT" pitchFamily="2" charset="0"/>
              </a:rPr>
              <a:t>            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     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ສຶກສາຍາ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ແດງ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ອອກ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ຮູບ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ແຕ່ລະ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ຕົວ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ດຽວ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ສາມາດ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ວ່າ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ຜູ້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ຫຼາຍ ຫຼື ໜ້ອຍ ຫຼື ວ່າ ນັກຮຽນ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ຜູ້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ເກັ່ງ ຫຼື ອ່ອນ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ຖ້າ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ຢາກ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ເອົາ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ໄປ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ປຽບທຽບ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ຂໍ້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ມູນ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ຢ່າງ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ອື່ນ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ອີກ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ເຊັ່ນ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:</a:t>
            </a:r>
          </a:p>
          <a:p>
            <a:pPr lvl="0"/>
            <a:r>
              <a:rPr lang="lo-LA" sz="1800" dirty="0">
                <a:latin typeface="Phetsarath OT" pitchFamily="2" charset="0"/>
                <a:cs typeface="Phetsarath OT" pitchFamily="2" charset="0"/>
              </a:rPr>
              <a:t>ປຽບທຽບ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ເຕັມ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ຕົວຢ່າງ ທ້າວ ສົມ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7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ເຕັມ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10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ຖື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ວ່າ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ລາວ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ສູງ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ສົມຄວນ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lvl="0"/>
            <a:r>
              <a:rPr lang="lo-LA" sz="1800" dirty="0">
                <a:latin typeface="Phetsarath OT" pitchFamily="2" charset="0"/>
                <a:cs typeface="Phetsarath OT" pitchFamily="2" charset="0"/>
              </a:rPr>
              <a:t>ປຽບທຽບ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ເລ່ຍຂອງ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ຫ້ອງ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ຕົວຢ່າງ ທ້າວ ສົມ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ພອນ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7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ແຕ່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ເລ່ຍຂອງ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</a:p>
          <a:p>
            <a:r>
              <a:rPr lang="lo-LA" sz="1800" dirty="0">
                <a:latin typeface="Phetsarath OT" pitchFamily="2" charset="0"/>
                <a:cs typeface="Phetsarath OT" pitchFamily="2" charset="0"/>
              </a:rPr>
              <a:t>ຫ້ອງ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8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ແດງ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ວ່າ ລາວ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ຂ້ອນ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ຂ້າງ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ຕໍ່າ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ກວ່າ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ໝູ່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ຫ້ອງ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ດຽວ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ກັນ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lvl="0"/>
            <a:r>
              <a:rPr lang="lo-LA" sz="1800" dirty="0">
                <a:latin typeface="Phetsarath OT" pitchFamily="2" charset="0"/>
                <a:cs typeface="Phetsarath OT" pitchFamily="2" charset="0"/>
              </a:rPr>
              <a:t>ປຽບທຽບ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ຄາດໝາຍ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ວາງ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ໄວ້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ຕົວຢ່າງ ທ້າວ ສົມ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ພອນ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7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ແຕ່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ຄາດໝາຍ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ແມ່ນ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5. </a:t>
            </a:r>
          </a:p>
          <a:p>
            <a:r>
              <a:rPr lang="lo-LA" sz="1800" dirty="0">
                <a:latin typeface="Phetsarath OT" pitchFamily="2" charset="0"/>
                <a:cs typeface="Phetsarath OT" pitchFamily="2" charset="0"/>
              </a:rPr>
              <a:t>ດັ່ງ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ລາວ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ຈຶ່ງ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ລື່ນ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ຄາດໝາຍ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ວາງ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ໄວ້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ຈ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ສູນ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 ( 0 ) 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ແທ້ ຫຼື ສູນ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 ( 0 ) 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ສົມບູນ</a:t>
            </a:r>
            <a:endParaRPr lang="en-US" sz="1800" dirty="0">
              <a:latin typeface="Phetsarath OT" pitchFamily="2" charset="0"/>
              <a:cs typeface="Phetsarath OT" pitchFamily="2" charset="0"/>
            </a:endParaRPr>
          </a:p>
          <a:p>
            <a:r>
              <a:rPr lang="en-US" sz="1800" dirty="0">
                <a:latin typeface="Phetsarath OT" pitchFamily="2" charset="0"/>
                <a:cs typeface="Phetsarath OT" pitchFamily="2" charset="0"/>
              </a:rPr>
              <a:t>    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            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ຕ່າງ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ແທກ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ລວງ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ຍາວ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ແລະ 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ຊັ່ງ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ນໍ້າໜັກ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ຫຼາຍ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ເຊັ່ນ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: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ລວງ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ຍາວ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0 cm.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ວ່າ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ຍາວ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ເລີຍ ຫຼື ນໍ້າ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ໝັກ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0 kg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ວ່າ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ນໍ້າ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ໝັກ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ເລີຍ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ເໜືອ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ນກັນ ສ່ວນ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ສຶກສາ ຖ້າ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ໜຶ່ງ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ຫາກ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0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ຮູ້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ວິຊາ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ເລີຍ ນັກຮຽນ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ຮູ້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ວິຊາ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ຢູ່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ແຕ່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ເຮົາ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ຖາມ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ສິ່ງ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ເຂົາ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ຮູ້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ດັ່ງ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ຈຶ່ງ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0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ສົມບູນ</a:t>
            </a:r>
            <a:endParaRPr lang="en-US" sz="18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32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3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.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ລັກສະນະຂອງການວັດຜົນການສຶກສາ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3.3 ການ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ຍ່ອມ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ຜິດ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ພາດ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en-US" sz="2600" dirty="0">
                <a:latin typeface="Phetsarath OT" pitchFamily="2" charset="0"/>
                <a:cs typeface="Phetsarath OT" pitchFamily="2" charset="0"/>
              </a:rPr>
              <a:t>   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  ການ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ສິ່ງ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ເຮົາ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ສາມາດ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ແຕະຕ້ອງ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ໄດ້ ດັ່ງ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ນັ້ນ 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ຈຶ່ງ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ຜິດພາດ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ສູງ</a:t>
            </a:r>
            <a:r>
              <a:rPr lang="en-US" sz="2600" dirty="0" smtClean="0">
                <a:latin typeface="Phetsarath OT" pitchFamily="2" charset="0"/>
                <a:cs typeface="Phetsarath OT" pitchFamily="2" charset="0"/>
              </a:rPr>
              <a:t>.</a:t>
            </a:r>
            <a:r>
              <a:rPr lang="lo-LA" sz="2600" dirty="0" smtClean="0">
                <a:latin typeface="Phetsarath OT" pitchFamily="2" charset="0"/>
                <a:cs typeface="Phetsarath OT" pitchFamily="2" charset="0"/>
              </a:rPr>
              <a:t> ສິ່ງ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ເຮັດ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ຜິດພາດ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ຢ່າງ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ຫຼວງ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ຫຼາຍ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ແຕ່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ນີ້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ຂໍ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ກ່າວ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ພຽງ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ແຕ່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 2 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ຢ່າງ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ຄື</a:t>
            </a:r>
            <a:endParaRPr lang="en-US" sz="2600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sz="2600" dirty="0" smtClean="0">
                <a:latin typeface="Phetsarath OT" pitchFamily="2" charset="0"/>
                <a:cs typeface="Phetsarath OT" pitchFamily="2" charset="0"/>
              </a:rPr>
              <a:t>        - ຄວາມ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ຜິດພາດ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ເກີດ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ເອງ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ເຊັ່ນ</a:t>
            </a:r>
            <a:r>
              <a:rPr lang="en-US" sz="2600" dirty="0" smtClean="0">
                <a:latin typeface="Phetsarath OT" pitchFamily="2" charset="0"/>
                <a:cs typeface="Phetsarath OT" pitchFamily="2" charset="0"/>
              </a:rPr>
              <a:t>:​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ມື້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ກວດກາ ຫຼື ສອບ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ຜູ້ໃດ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ຜູ່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ໜຶ່ງ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ອາດ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ສຸຂະພາບ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ດີ ມີ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ກັງວົນ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ໃຈ ຫຼື ມີ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ອາລົມ</a:t>
            </a:r>
            <a:r>
              <a:rPr lang="en-US" sz="26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 smtClean="0">
                <a:latin typeface="Phetsarath OT" pitchFamily="2" charset="0"/>
                <a:cs typeface="Phetsarath OT" pitchFamily="2" charset="0"/>
              </a:rPr>
              <a:t> ບໍ່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ດີ ຕຽມ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ຕົວ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ດີ ທຸດຈະລິດ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ແລະ ອື່ນໆ</a:t>
            </a:r>
            <a:endParaRPr lang="en-US" sz="2600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sz="2600" dirty="0" smtClean="0">
                <a:latin typeface="Phetsarath OT" pitchFamily="2" charset="0"/>
                <a:cs typeface="Phetsarath OT" pitchFamily="2" charset="0"/>
              </a:rPr>
              <a:t>        - ຄວາມ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ຜິດພາດ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ເກີດ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ສະພາບ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ແວດ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ລ້ອມ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ພາບ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ເຊັ່ນ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:</a:t>
            </a:r>
          </a:p>
          <a:p>
            <a:pPr marL="0" indent="0">
              <a:buNone/>
            </a:pP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ສະພາບ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ຫ້ອງ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ດີ ມີ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ສຽງ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ລົບ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ກວນ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ພາຍ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ນອກ ຄຳ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ຖາມ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ຊັດ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ເຈນ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ກຳມະການ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ຄວບ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ຄຸມ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ຫ້ອງ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sz="26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 smtClean="0">
                <a:latin typeface="Phetsarath OT" pitchFamily="2" charset="0"/>
                <a:cs typeface="Phetsarath OT" pitchFamily="2" charset="0"/>
              </a:rPr>
              <a:t> ເຄັ່ງ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ຄັດ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ເກີນ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ໄປ ຫຼື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ໂຍະຍານ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ເກີນ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ໄປ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ເປີດ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ໂອກາດ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ທຸດຈະລິດ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ແລະ ອື່ນໆ</a:t>
            </a:r>
            <a:endParaRPr lang="en-US" sz="26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33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3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. ລັກສະນະຂອງການວັດຜົນການສຶກສາ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3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.4. ຜົນຂອງການວັດຜົນການສຶກສາສະແດງໃນຮູບຂອງການພົວພັນ</a:t>
            </a:r>
          </a:p>
          <a:p>
            <a:pPr marL="0" indent="0">
              <a:buNone/>
            </a:pPr>
            <a:r>
              <a:rPr lang="lo-LA" dirty="0" smtClean="0"/>
              <a:t>       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ສຶກສາຍາ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ແດງ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ອອກ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ຮູບ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ແຕ່ລະ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ຕົວ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ດຽວ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ສາມາດ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ຜູ້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ຫຼາຍ ຫຼື ໜ້ອຍ ຫຼື ວ່າ ນັກຮຽນ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ຜູ້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ເກັ່ງ ຫຼື ອ່ອນ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ຖ້າ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ຢາກ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ເອົາ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ໄປ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ປຽບທຽບ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ຂໍ້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ມູນ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ຢ່າງ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ອື່ນ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ອີກ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ເຊັ່ນ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:</a:t>
            </a: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- ປຽບທຽບ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ເຕັມ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ຕົວຢ່າງ ທ້າວ ສົມ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7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ເຕັມ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10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ຖື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ລາວ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ສູງ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ສົມຄວນ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.</a:t>
            </a:r>
            <a:endParaRPr lang="lo-LA" dirty="0" smtClean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- ປຽບທຽບ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ເລ່ຍຂອງ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ຫ້ອງ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ຕົວຢ່າງ ທ້າວ ສົມ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ພອນ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7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ແຕ່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ເລ່ຍຂອງ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ຫ້ອງ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8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ແດງ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ວ່າ ລາວ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ຂ້ອນ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ຂ້າງ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ຕໍ່າ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ກວ່າ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ໝູ່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ຫ້ອງ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ດຽວ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- ປຽບທຽບ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ຄາດໝາຍ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ໄວ້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ຕົວຢ່າງ ທ້າວ ສົມ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ພອນ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7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ແຕ່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ຄາດໝາຍ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ແມ່ນ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5.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ດັ່ງ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ລາວ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ຈຶ່ງ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ລື່ນ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ຄາດໝາຍ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ໄວ້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869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3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. ລັກສະນະຂອງການວັດຜົນການສຶກສາ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o-LA" b="1" dirty="0">
                <a:latin typeface="Phetsarath OT" pitchFamily="2" charset="0"/>
                <a:cs typeface="Phetsarath OT" pitchFamily="2" charset="0"/>
              </a:rPr>
              <a:t>3</a:t>
            </a: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.5</a:t>
            </a:r>
            <a:r>
              <a:rPr lang="en-US" b="1" dirty="0" smtClean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ສູນ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 ( 0 ) 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ແທ້ ຫຼື ສູນ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 ( 0 ) 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ສົມບູນ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ຕ່າງ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ແທກ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ລວງ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ຍາວ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ແລະ 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ຊັ່ງ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ນໍ້າໜັກ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ຫຼາຍ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ເຊັ່ນ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: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ລວງ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ຍາວ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0 cm.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ຍາວ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ເລີຍ ຫຼື ນໍ້າ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ໝັກ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0 kg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ນໍ້າ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ໝັກ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ເລີຍ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ເໜືອ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ນກັນ ສ່ວນ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ສຶກສາ ຖ້າ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ໜຶ່ງ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ຫາກ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0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ຮູ້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ວິຊາ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ເລີຍ ນັກຮຽນ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ຮູ້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ວິຊາ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ຢູ່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ແຕ່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ເຮົາ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ຖາມ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ສິ່ງ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ເຂົາ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ຮູ້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ດັ່ງ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ຈຶ່ງ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0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ສົມບູນ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08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lo-LA" sz="3600" dirty="0">
                <a:latin typeface="Phetsarath OT" pitchFamily="2" charset="0"/>
                <a:cs typeface="Phetsarath OT" pitchFamily="2" charset="0"/>
              </a:rPr>
              <a:t>4</a:t>
            </a:r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. ຫຼັກການວັດຜົນການສຶກສາ</a:t>
            </a:r>
            <a:endParaRPr lang="en-US" sz="36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4</a:t>
            </a:r>
            <a:r>
              <a:rPr lang="lo-LA" sz="1400" b="1" dirty="0" smtClean="0">
                <a:latin typeface="Phetsarath OT" pitchFamily="2" charset="0"/>
                <a:cs typeface="Phetsarath OT" pitchFamily="2" charset="0"/>
              </a:rPr>
              <a:t>.1. </a:t>
            </a:r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ຕ້ອງໃຫ້ຖືກກັບຈຸດປະສົງຂອງການຮຽນ-ການສອນ</a:t>
            </a:r>
            <a:endParaRPr lang="en-US" sz="14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            </a:t>
            </a:r>
            <a:r>
              <a:rPr lang="lo-LA" sz="1400" dirty="0">
                <a:latin typeface="Phetsarath OT" pitchFamily="2" charset="0"/>
                <a:cs typeface="Phetsarath OT" pitchFamily="2" charset="0"/>
              </a:rPr>
              <a:t>ການວັດຜົນການສຶກສາເປັນການທົດສອບເບິ່ງວ່າ ຜົນຂອງການສອນຂອງຄູນັ້ນເຮັດໃຫ້ນັກຮຽນມີຄວາມຮູ້ຕາມຈຸດປະສົງທີ່ວາງໄວ້ ຫຼື ບໍ ຖ້າການວັດຜົນການສຶກສາບໍ່ຖືກກັບຈຸດປະສົງຂອງການຮຽນການສອນແລ້ວກໍຈະຖືວ່າ ບໍ່ມີປະໂຫຍດຫຍັງໝົດ.</a:t>
            </a:r>
            <a:endParaRPr lang="en-US" sz="14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4</a:t>
            </a:r>
            <a:r>
              <a:rPr lang="lo-LA" sz="1400" b="1" dirty="0" smtClean="0">
                <a:latin typeface="Phetsarath OT" pitchFamily="2" charset="0"/>
                <a:cs typeface="Phetsarath OT" pitchFamily="2" charset="0"/>
              </a:rPr>
              <a:t>.2. </a:t>
            </a:r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ພະຍາຍາມຊອກຫາເຄື່ອງມືວັດຜົນທີ່ດີ ແລະ ເໜາະສົມທີ່ສຸດ</a:t>
            </a:r>
            <a:endParaRPr lang="en-US" sz="14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         </a:t>
            </a:r>
            <a:r>
              <a:rPr lang="lo-LA" sz="1400" dirty="0">
                <a:latin typeface="Phetsarath OT" pitchFamily="2" charset="0"/>
                <a:cs typeface="Phetsarath OT" pitchFamily="2" charset="0"/>
              </a:rPr>
              <a:t>ການວັດຜົນການສຶກສາເປັນການວັດທາງອ້ອມ, ດັ່ງນັ້ນ ຄູຄວນຊອກຫາເຄື່ອງມືວັດຜົນທີ່ມີຄຸນະພາບດີທີ່ສຸດ ເພື່ອໃຫ້ໄດ້ຜົນທີ່ຖືກຕ້ອງ ແລະ ໜ້າເຊື່ອຖືໄດ້.</a:t>
            </a:r>
            <a:endParaRPr lang="en-US" sz="14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4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4</a:t>
            </a:r>
            <a:r>
              <a:rPr lang="lo-LA" sz="1400" b="1" dirty="0" smtClean="0">
                <a:latin typeface="Phetsarath OT" pitchFamily="2" charset="0"/>
                <a:cs typeface="Phetsarath OT" pitchFamily="2" charset="0"/>
              </a:rPr>
              <a:t>.3</a:t>
            </a:r>
            <a:r>
              <a:rPr lang="lo-LA" sz="1400" dirty="0" smtClean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ພະຍາຍາມໃຫ້ມີຄວາມຜິດພາດໜ້ອຍທີ່ສຸດ </a:t>
            </a:r>
            <a:endParaRPr lang="en-US" sz="14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        </a:t>
            </a:r>
            <a:r>
              <a:rPr lang="lo-LA" sz="1400" dirty="0">
                <a:latin typeface="Phetsarath OT" pitchFamily="2" charset="0"/>
                <a:cs typeface="Phetsarath OT" pitchFamily="2" charset="0"/>
              </a:rPr>
              <a:t>ການວັດຜົນການສຶກສານັ້ນຈະເກີດມີຄວາມຜິດພາດຢູ່ສະເໜີ, ດັ່ງນັ້ນຄູຄວນລະມັດລະວັງເພື່ອໃຫ້ຄວາມຜິດພາດນັ້ນມີໜ້ອຍທີ່ສຸດ ຖ້າຈະໃຊ້ເຄື່ອງມືວັດຊະນິດໃດກໍຄວນລະມັດລະວັງເຖິງດ້ານຈຳກັດຂອງເຄື່ອງມືຊະນິດນັ້ນ ແລະ ຄວນເຮັດການວັດຜົນຫຼາຍຄັ້ງ.</a:t>
            </a:r>
            <a:endParaRPr lang="en-US" sz="14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400" b="1" dirty="0" smtClean="0">
                <a:latin typeface="Phetsarath OT" pitchFamily="2" charset="0"/>
                <a:cs typeface="Phetsarath OT" pitchFamily="2" charset="0"/>
              </a:rPr>
              <a:t> 4.4 </a:t>
            </a:r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ຄວນຕີຄວາມໝາຍຂອງຜົນການວັດຜົນໃຫ້ຖືກຕ້ອງ.</a:t>
            </a:r>
            <a:endParaRPr lang="en-US" sz="14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       </a:t>
            </a:r>
            <a:r>
              <a:rPr lang="lo-LA" sz="1400" dirty="0">
                <a:latin typeface="Phetsarath OT" pitchFamily="2" charset="0"/>
                <a:cs typeface="Phetsarath OT" pitchFamily="2" charset="0"/>
              </a:rPr>
              <a:t>ເມື່ອໄດ້ຜົນການວັດອອກມາເປັນຄະແນນແລ້ວ ຄວນຕີຄວາມໝາຍຂອງຄະແນນນັ້ນໃຫ້ຖືກຕ້ອງເໜາະສົມ ແລະ ຍຸດຕິທຳ.</a:t>
            </a:r>
            <a:endParaRPr lang="en-US" sz="14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4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4</a:t>
            </a:r>
            <a:r>
              <a:rPr lang="lo-LA" sz="1400" b="1" dirty="0" smtClean="0">
                <a:latin typeface="Phetsarath OT" pitchFamily="2" charset="0"/>
                <a:cs typeface="Phetsarath OT" pitchFamily="2" charset="0"/>
              </a:rPr>
              <a:t>.5. </a:t>
            </a:r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ຄວນໃຊ້ຜົນການວັດໃຫ້ເປັນປະໂຫຍດທີ່ສຸດ</a:t>
            </a:r>
            <a:endParaRPr lang="en-US" sz="14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       </a:t>
            </a:r>
            <a:r>
              <a:rPr lang="lo-LA" sz="1400" dirty="0">
                <a:latin typeface="Phetsarath OT" pitchFamily="2" charset="0"/>
                <a:cs typeface="Phetsarath OT" pitchFamily="2" charset="0"/>
              </a:rPr>
              <a:t>ການວັດຜົນບໍ່ແມ່ນພຽງແຕ່ຈະຮູ້ວ່ານັກຮຽນຄົນໃດ ໄດ້ຄາດໝາຍ ຫຼື ບໍ ນັກຮຽນຄົນໃດເກັ່ງ ຫຼື ອ່ອນ ແຕ່ສິ່ງທີ່ດີທີ່ສຸດຄື ຕ້ອງພະຍາຍາມຄົ້ນຄວ້າເຖິງວ່າ ນັກຮຽນແຕ່ລະຄົນມີຈຸດດີ ແລະ ຈຸດອ່ອນຢູ່ບ່ອນໃດ ແລະ ຈະຊອກຫາວິທີແກ້ໄຂແນວໃດ ເພື່ອໃຫ້ການສອນບັນລຸຕາມຈຸດປະສົງທີ່ວາງໄວ້. ການວັດຜົນ ແລະ ການປະເມີນຜົນ ການສຶກສາມີການພົວພັນຢ່າງສະໜິດແໜ້ນກັບການຮຽນ-ການສອນ ແລະ ບໍ່ສາມາດທີ່ຈະແຍກອອກຈາກກັນໄດ້.</a:t>
            </a:r>
            <a:endParaRPr lang="en-US" sz="14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400" dirty="0">
                <a:latin typeface="Phetsarath OT" pitchFamily="2" charset="0"/>
                <a:cs typeface="Phetsarath OT" pitchFamily="2" charset="0"/>
              </a:rPr>
              <a:t>       ດັ່ງນັ້ນ ຄູອາຈານຂອງພວກເຮົາຄວນຈະຊອກຮູ້ຮໍ່າຮຽນ ເລືອກເອົາວິທີການວັດຜົນທີ່ດີ ແລະ ແທດເໜາະກັບສະພາບການຕົວຈິງຄວນວັດຜົນຢ່າງເນື່ອງນິດລຽນຕິດ ເພື່ອຈະໄດ້ຮູ້ວ່າການສອນຂອງຕົນມີຄວາມຂາດຕົກບົກຜ່ອງຢູ່ບ່ອນໃດ ນັກຮຽນບໍ່ເຂົ້າໃຈບ່ອນໃດ ແລະ ຈະຊອກຫາວິທີແກ້ໄຂແນວໃດ ເພື່ອໃຫ້ນັກຮຽນກາຍເປັນນັກຮຽນດີ ນັກຮຽນເກັ່ງ ແລະ ກາຍເປັນກຳລັງແຮງອັນມີຄຸນຄ່າຂອງປະເທດຊາດໃນອະນາຄົດ.</a:t>
            </a:r>
            <a:endParaRPr lang="en-US" sz="14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79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3690</Words>
  <Application>Microsoft Office PowerPoint</Application>
  <PresentationFormat>On-screen Show (4:3)</PresentationFormat>
  <Paragraphs>141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ບົດທີ 1 ຄວາມຮູ້ເບື້ອງຕົ້ນກ່ຽວກັບການວັດ ແລະ ປະເມີນຜົນ </vt:lpstr>
      <vt:lpstr>1. ຄວາມໝາຍຂອງການວັດ ແລະ ປະເມີນຜົນ  </vt:lpstr>
      <vt:lpstr>1.2 ຄວາມໝາຍຂອງການປະເມີນຜົນ</vt:lpstr>
      <vt:lpstr>2. ຈຸດປະສົງຂອງການວັດຜົນການສຶກສາ</vt:lpstr>
      <vt:lpstr>3. ລັກສະນະຂອງການວັດຜົນການສຶກສາ</vt:lpstr>
      <vt:lpstr>3.ລັກສະນະຂອງການວັດຜົນການສຶກສາ</vt:lpstr>
      <vt:lpstr>3. ລັກສະນະຂອງການວັດຜົນການສຶກສາ</vt:lpstr>
      <vt:lpstr>3. ລັກສະນະຂອງການວັດຜົນການສຶກສາ</vt:lpstr>
      <vt:lpstr>4. ຫຼັກການວັດຜົນການສຶກສາ</vt:lpstr>
      <vt:lpstr>5. ຄຸນນະທຳ ແລະ ຈັນຍາບັນຂອງນັກວັດ ແລະ ປະເມີນຜົນ</vt:lpstr>
      <vt:lpstr>5. ຄຸນນະທຳ ແລະ ຈັນຍາບັນຂອງນັກວັດຜົນ ແລະ ປະເມີນຜົນ</vt:lpstr>
      <vt:lpstr>ຜົນໄດ້ຮັບ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ບົດທີ1 ຄວາມຮູ້ເບື້ອງຕົ້ນກ່ຽວກັບການວັດ ແລະ ປະເມີນຜົນ </dc:title>
  <dc:creator>Leu</dc:creator>
  <cp:lastModifiedBy>Leu</cp:lastModifiedBy>
  <cp:revision>45</cp:revision>
  <cp:lastPrinted>2016-06-24T14:20:23Z</cp:lastPrinted>
  <dcterms:created xsi:type="dcterms:W3CDTF">2016-06-24T02:30:16Z</dcterms:created>
  <dcterms:modified xsi:type="dcterms:W3CDTF">2021-03-10T01:34:44Z</dcterms:modified>
</cp:coreProperties>
</file>