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936" y="4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Title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2509213"/>
          </a:xfrm>
        </p:spPr>
        <p:txBody>
          <a:bodyPr anchor="b">
            <a:normAutofit/>
          </a:bodyPr>
          <a:lstStyle>
            <a:lvl1pPr algn="ctr">
              <a:defRPr sz="4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89976" cy="1371599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4289374"/>
            <a:ext cx="10364432" cy="81161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84744" y="698261"/>
            <a:ext cx="9822532" cy="3214136"/>
          </a:xfrm>
          <a:prstGeom prst="roundRect">
            <a:avLst>
              <a:gd name="adj" fmla="val 4944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5108728"/>
            <a:ext cx="10364452" cy="682472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599"/>
            <a:ext cx="10364452" cy="3427245"/>
          </a:xfrm>
        </p:spPr>
        <p:txBody>
          <a:bodyPr anchor="ctr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204821"/>
            <a:ext cx="10364452" cy="1586380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9478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4372796"/>
            <a:ext cx="10364452" cy="1421053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01488" y="75416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557558" y="29935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2138721"/>
            <a:ext cx="10364452" cy="2511835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5" y="4662335"/>
            <a:ext cx="10364452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10364452" cy="160509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74" y="2367093"/>
            <a:ext cx="3298976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74" y="2943355"/>
            <a:ext cx="3298976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52389" y="2367093"/>
            <a:ext cx="329152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348" y="2943355"/>
            <a:ext cx="3303351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2367093"/>
            <a:ext cx="33049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73298" y="2943355"/>
            <a:ext cx="3304928" cy="284784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74" y="610772"/>
            <a:ext cx="10364452" cy="160392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74" y="4204820"/>
            <a:ext cx="3296409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913774" y="2367093"/>
            <a:ext cx="3296409" cy="1524000"/>
          </a:xfrm>
          <a:prstGeom prst="roundRect">
            <a:avLst>
              <a:gd name="adj" fmla="val 936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74" y="4781082"/>
            <a:ext cx="3296409" cy="101011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59" y="4204820"/>
            <a:ext cx="33018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41348" y="2367093"/>
            <a:ext cx="3303352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348" y="4781080"/>
            <a:ext cx="3303352" cy="101011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73298" y="4204820"/>
            <a:ext cx="3300681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85000"/>
              </a:lnSpc>
              <a:buNone/>
              <a:defRPr sz="22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973298" y="2367093"/>
            <a:ext cx="3304928" cy="1524000"/>
          </a:xfrm>
          <a:prstGeom prst="roundRect">
            <a:avLst>
              <a:gd name="adj" fmla="val 8841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73173" y="4781078"/>
            <a:ext cx="3305053" cy="1010121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2367093"/>
            <a:ext cx="10364452" cy="342410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609601"/>
            <a:ext cx="2553326" cy="518159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913775" y="609601"/>
            <a:ext cx="7658724" cy="51815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828563"/>
            <a:ext cx="10351752" cy="2736819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4" y="3657457"/>
            <a:ext cx="10351752" cy="1368183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5106026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6172200" y="2367092"/>
            <a:ext cx="5105400" cy="342410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6328" y="2371018"/>
            <a:ext cx="487347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913774" y="3051012"/>
            <a:ext cx="5106027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96423" y="2371018"/>
            <a:ext cx="4881804" cy="679994"/>
          </a:xfrm>
        </p:spPr>
        <p:txBody>
          <a:bodyPr anchor="b">
            <a:noAutofit/>
          </a:bodyPr>
          <a:lstStyle>
            <a:lvl1pPr marL="0" indent="0">
              <a:lnSpc>
                <a:spcPct val="85000"/>
              </a:lnSpc>
              <a:buNone/>
              <a:defRPr sz="26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6172200" y="3051012"/>
            <a:ext cx="5105401" cy="2740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5" y="609600"/>
            <a:ext cx="3935688" cy="2023252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78062" y="609600"/>
            <a:ext cx="6200163" cy="518159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74" y="2632852"/>
            <a:ext cx="3935689" cy="3158348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roplets-HD-Content-R1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74" y="609600"/>
            <a:ext cx="5934969" cy="2023254"/>
          </a:xfrm>
        </p:spPr>
        <p:txBody>
          <a:bodyPr anchor="b"/>
          <a:lstStyle>
            <a:lvl1pPr algn="ctr"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24803" y="609601"/>
            <a:ext cx="3255358" cy="5181600"/>
          </a:xfrm>
          <a:prstGeom prst="roundRect">
            <a:avLst>
              <a:gd name="adj" fmla="val 4943"/>
            </a:avLst>
          </a:prstGeom>
          <a:noFill/>
          <a:ln w="8255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2632852"/>
            <a:ext cx="5934949" cy="3158347"/>
          </a:xfrm>
        </p:spPr>
        <p:txBody>
          <a:bodyPr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75" y="618517"/>
            <a:ext cx="10364451" cy="159617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75" y="2367093"/>
            <a:ext cx="10364452" cy="342410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7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74" y="5883275"/>
            <a:ext cx="66728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6421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tx1"/>
        </a:buClr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tx1"/>
        </a:buClr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37D2B2-A56F-4B28-9E64-A2B6ED3C0D4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1012" y="1300785"/>
            <a:ext cx="8689976" cy="1975815"/>
          </a:xfrm>
        </p:spPr>
        <p:txBody>
          <a:bodyPr anchor="ctr">
            <a:normAutofit/>
          </a:bodyPr>
          <a:lstStyle/>
          <a:p>
            <a:r>
              <a:rPr lang="th-TH" sz="6000" b="1" dirty="0"/>
              <a:t>แผลกดทับ รักษาได้</a:t>
            </a:r>
            <a:endParaRPr lang="en-US" sz="6000" b="1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9E884E8-AE1C-42D4-8C98-F70D029A3A0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51012" y="3060700"/>
            <a:ext cx="8689976" cy="2197099"/>
          </a:xfrm>
        </p:spPr>
        <p:txBody>
          <a:bodyPr anchor="ctr">
            <a:noAutofit/>
          </a:bodyPr>
          <a:lstStyle/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งานวิจัยสารสกัดสมุนไพรด้วยนวัตกรรมการสกัดแบบใหม่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+mj-cs"/>
            </a:endParaRP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ให้ผลในการฟื้นฟูสภาพเซลล์กลับมาแข็งแรงได้อย่างไม่น่าเชื่อ</a:t>
            </a:r>
          </a:p>
          <a:p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นี่คือความลับ</a:t>
            </a:r>
            <a:r>
              <a:rPr lang="en-US" sz="32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!!!</a:t>
            </a:r>
            <a:r>
              <a:rPr lang="th-TH" sz="3200" dirty="0">
                <a:solidFill>
                  <a:schemeClr val="tx1"/>
                </a:solidFill>
                <a:latin typeface="TH Sarabun New" panose="020B0500040200020003" pitchFamily="34" charset="-34"/>
                <a:cs typeface="+mj-cs"/>
              </a:rPr>
              <a:t> ที่ทำให้แผลกดทับหายได้</a:t>
            </a:r>
            <a:endParaRPr lang="en-US" sz="3200" dirty="0">
              <a:solidFill>
                <a:schemeClr val="tx1"/>
              </a:solidFill>
              <a:latin typeface="TH Sarabun New" panose="020B0500040200020003" pitchFamily="34" charset="-34"/>
              <a:cs typeface="+mj-cs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DED2073-70AC-4061-A47F-BB73181314B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559" y="4629659"/>
            <a:ext cx="2837421" cy="222834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4BE741F-6A36-46D9-AD00-7A429C8A366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1012" y="4915058"/>
            <a:ext cx="2502273" cy="194294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E3B7B10-A67F-4F37-8E6A-8B2C86281D4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972675" y="1858765"/>
            <a:ext cx="1791887" cy="4920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3823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54CD5-432E-4BF4-9EB1-5786F9AEC8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กัมมุ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นา 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วต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ตี </a:t>
            </a:r>
            <a:r>
              <a:rPr lang="th-TH" sz="4000" b="1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โล</a:t>
            </a:r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โก สัตว์โลกย่อมเป็นไปตามกรรม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FAA946E-8D92-4048-83FE-E44D6DD3365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366963"/>
            <a:ext cx="342423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8B26665-2B47-42E6-87B5-1EF7FFFE33B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104" t="11132" r="16655" b="15555"/>
          <a:stretch/>
        </p:blipFill>
        <p:spPr>
          <a:xfrm>
            <a:off x="3424237" y="2366963"/>
            <a:ext cx="1845088" cy="342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383DB17-3D04-4A3E-88F7-58C8A9091188}"/>
              </a:ext>
            </a:extLst>
          </p:cNvPr>
          <p:cNvSpPr txBox="1"/>
          <p:nvPr/>
        </p:nvSpPr>
        <p:spPr>
          <a:xfrm>
            <a:off x="5269325" y="2366963"/>
            <a:ext cx="6435885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ญาติคนไข้รายหนึ่งซื้อครีมขมิ้นไปเกือบปี แต่ไม่ได้ใช้ โชคดีที่ครีมขมิ้นเก็บไว้ในอุณหภูมิห้องได้นาน 2 ปี โดยไม่ต้องใช้สารกันบูด ถ้าใช้ตั้งแต่ตอนนั้น ป้าของเธอก็ไม่ต้องทนทุกข์ทรมานมานานร่วมปี นี่เป็นเพราะไม่เชื่อว่าครีมขมิ้นจะรักษาแผลติดเชื้อแบบนี้ได้ 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ครีมขมิ้นเป็นนวัตกรรมใหม่ เท่าที่ค้นคว้าจากงานวิจัยทั่วโลกมายังไม่มีใครสกัดสมุนไพรด้วยวิธีการนี้ เป็นการสกัดที่อุณหภูมิต่ำ โดยใช้สารตั้งต้นเป็นน้ำมันมะพร้าว น้ำมันงาขี้ม่อน เพื่อให้ได้อนุพันธ์ใหม่ที่ใช้ฟื้นฟูเซลล์ผิว พร้อมๆกับการปกป้องผิว ป้องกันการติดเชื้อ ลดการอักเสบ ครีมขมิ้นยังเป็นนวัตกรรมที่ใหม่เกินไปในวงการแพทย์ เป็นธรรมดาที่จะไม่มีใครเชื่อถือ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มีผลิตภัณฑ์ที่โฆษณาแอบอ้างสรรพคุณมากมายในท้องตลาด ครีมขมิ้นก็ถูกมองว่าเป็นเช่นนั้นเวลามีคนพูดถึงครีมขมิ้น ผู้ป่วยและญาติผู้ป่วยเองก็ไม่กล้าบอกต่อ เพราะกลัวถูกหาว่าเป็นหน้าม้า คุณป้าคนนี้ยังนับว่าโชคดีที่หลานตัดสินใจใช้แม้จะผ่านมาร่วมปี เพราะหลายรายยังลังเลอยู่ว่าจะใช้ดีหรือไม่ดี กว่าจะตัดสินใจได้ ก็ติดเชื้อในกระแสเลือดเสียชีวิตไปแล้ว เรียกได้ว่าครีมถึงมือตอนเช้าตอนสายก็เสียชีวิต ไม่รู้จะโทษอะไรดี ก็ต้องบอกว่าเป็นเรื่องของเวรของกรรมไป กัมมุนา วตตี โลโก</a:t>
            </a:r>
            <a:endParaRPr lang="en-US" sz="20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84188609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6003E-2065-40A2-88CA-34D5F04A8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แผลกดทับและแผลเบาหวานที่ตาตุ่ม</a:t>
            </a:r>
            <a:endParaRPr lang="en-US" sz="4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5598A7F-C2B2-46E0-81D5-7E1B25545475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419100" y="2343832"/>
            <a:ext cx="2568757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0C3B1BD-FBCF-47C0-AC42-FD7E76015DAD}"/>
              </a:ext>
            </a:extLst>
          </p:cNvPr>
          <p:cNvSpPr txBox="1"/>
          <p:nvPr/>
        </p:nvSpPr>
        <p:spPr>
          <a:xfrm>
            <a:off x="3473042" y="2290194"/>
            <a:ext cx="7805184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  การเป็นแผลกดทับก็ลำบากมากแล้ว  ผู้ป่วยยังเป็นเบาหวานด้วย ยิ่งทำให้หมดหวังที่แผลจะหาย ได้แต่ล้างแผลด้วยน้ำเกลือตามที่โรงพยาบาลแนะนำมา ซึ่งก็ไม่ได้ช่วยอะไร แต่ก็ต้องทำเพราะไม่มีผลิตภัณฑ์ใดในโลกที่จะรักษาแผลแบบนี้ให้หายได้มาก่อน 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หลายคนกลัวบาดแผลลักษณะนี้ แน่นอนพวกเราเองก็กลัวเช่นกัน เราเป็นนักวิจัยไม่ใช่หมอ พยาบาล ที่เห็นแผลทุกวันจนชิน แต่สิ่งหนึ่งที่เรารับรู้ได้คือ ความทุกข์ทรมานของผู้ป่วยและญาติผู้ป่วย เราถูกขอให้ทำวิจัยผลิตภัณฑ์เพื่อช่วยรักษาแผลเบาหวาน แผลเปื่อย แผลกดทับ จากวิชาความรู้ที่ศึกษาค้นคว้ามา กับเงินทุนส่วนตัว เพื่อให้โอกาสและความหวังกับผู้ป่วย โดยไม่ได้หวังผลกำไร </a:t>
            </a:r>
          </a:p>
          <a:p>
            <a:pPr algn="thaiDist"/>
            <a:r>
              <a:rPr lang="th-TH" sz="20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หลายปีผ่านไปกับการทำครีมขมิ้น ทีมวิจัยก็ได้พัฒนาแนวทางใหม่ๆในการรักษา โดยการตั้งสมมติฐานว่า ถ้าเซรั่มสกัดสามารถฟื้นฟูเซลล์ผิวหนังภายนอกได้ ก็น่าที่จะฟื้นฟูเซลล์ภายในร่างกายได้เช่นกัน ทำให้อายุของเซลล์อ่อนเยาว์ลงและแข็งแรงสมบูรณ์ เมื่อนั้นเราก็จะปราศจากโรคที่ไม่ได้เกิดจากเชื้อภายนอก เช่น เบาหวาน ความดัน หัวใจ หลอดเลือดอุดตัน มะเร็ง เป็นต้น</a:t>
            </a:r>
          </a:p>
        </p:txBody>
      </p:sp>
    </p:spTree>
    <p:extLst>
      <p:ext uri="{BB962C8B-B14F-4D97-AF65-F5344CB8AC3E}">
        <p14:creationId xmlns:p14="http://schemas.microsoft.com/office/powerpoint/2010/main" val="22988217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D5486-E368-4462-9C80-0456CF6E0A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แผลกดทับและแผลเบาหวานที่ตาตุ่มหายได้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ภายใต้การดูแลและคำแนะนำจากบุคลากรทางการแพทย์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CAB4E7E-AE3F-42C7-8D4E-1A44A8BCC50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0" y="2366963"/>
            <a:ext cx="256875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85F13C2-BCDE-4580-8576-8989E9E179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68757" y="2367600"/>
            <a:ext cx="2053746" cy="34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243C2124-D73F-4766-B6C9-301E3286952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2503" y="2367600"/>
            <a:ext cx="2053746" cy="34236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83499C0F-25DD-447D-A8A8-ED2DB4C26796}"/>
              </a:ext>
            </a:extLst>
          </p:cNvPr>
          <p:cNvSpPr txBox="1"/>
          <p:nvPr/>
        </p:nvSpPr>
        <p:spPr>
          <a:xfrm>
            <a:off x="6820248" y="2207573"/>
            <a:ext cx="4825652" cy="36471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เราไม่รู้ว่าผู้ป่วยต้องทุกข์ทรมานกับแผลเบาหวานและแผลกดทับมานานกี่ปีแล้ว แต่ระยะเวลา 1 เดือนที่ใช้ครีมขมิ้นทา วันละ 3 ครั้ง เช้า บ่าย ก่อนนอน หลีกเลี่ยงการถูกน้ำ และรักษาความสะอาดของแผล โดยไม่จำเป็นต้องปิดผ้าก็อซ สะเก็ดหายไป การติดเชื้อ หนอง และการอักเสบหายไป เนื้อเยื่อมีการฟื้นฟู และสามารถสร้างเซลล์ใหม่ขึ้นมาปิดแผลได้ 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วิธีการสกัด</a:t>
            </a:r>
            <a:r>
              <a:rPr lang="th-TH" sz="2100" dirty="0" err="1">
                <a:latin typeface="TH Sarabun New" panose="020B0500040200020003" pitchFamily="34" charset="-34"/>
                <a:cs typeface="TH Sarabun New" panose="020B0500040200020003" pitchFamily="34" charset="-34"/>
              </a:rPr>
              <a:t>เซรั่ม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จากสมุนไพรโดยไม่มีพิษของสมุนไพรปนเปื้อนออกมา เพื่อรักษาคุณภาพของสมุนไพรจึงต้องสกัดที่อุณหภูมิต่ำ เป็นเวลานานกว่า 3 วัน ซึ่งต้องใช้ค่าใช้จ่ายในการวิจัยและการผลิตที่สูงมาก เพื่อให้ได้มาซึ่งคุณค่าที่มากเพียงพอสำหรับผู้ป่วย</a:t>
            </a:r>
            <a:endParaRPr lang="en-US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59812009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272A13-FC43-4862-9482-CC95768D0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จากความสิ้นหวัง ...เป็นมีความหวัง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จากความทุกข์ทรมาน ...เป็นการพ้นทุกข์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จากน้ำตาแห่งความเศร้า ...เป็นน้ำตาแห่งความดีใจ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4F472CEE-D11A-4959-B5A3-357430424109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1833" t="11968" b="20416"/>
          <a:stretch/>
        </p:blipFill>
        <p:spPr>
          <a:xfrm>
            <a:off x="335560" y="2214694"/>
            <a:ext cx="2512040" cy="34236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7C80CAA-EC65-41DE-BA6C-DEE336947CF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2683" t="18471" b="13884"/>
          <a:stretch/>
        </p:blipFill>
        <p:spPr>
          <a:xfrm>
            <a:off x="2847600" y="2214694"/>
            <a:ext cx="2486774" cy="34236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7592BBC-A102-448F-B220-7E14A2DB9C90}"/>
              </a:ext>
            </a:extLst>
          </p:cNvPr>
          <p:cNvSpPr txBox="1"/>
          <p:nvPr/>
        </p:nvSpPr>
        <p:spPr>
          <a:xfrm>
            <a:off x="5587068" y="2214694"/>
            <a:ext cx="5893732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       ลองหลับตานึกภาพแผลกดทับขนาดเท่าฝ่ามือสองแผล ตรงบริเวณก้นกบ       แผลลึกจนมองเห็นกระดูก อีกสองแผลขนาดพอๆกัน กับสะเก็ดดำแข็งๆ ที่ด้านข้างลำตัวตรงสะโพกซ้าย และสะโพกขวาอีกสองแผล ขนาดแผลน่ากลัวจนไม่สามารถเอารูปมาลงให้ดูได้ คิดว่าคนป่วยจะทุกข์ทรมานขนาดไหน ลูกหลานต่างก็แทบจะสิ้นหวัง แอบร้องไห้ด้วยความสงสารยาย จนบางครั้งก็อดคิดไม่ได้ว่า การตายบางทียังทรมานน้อยกว่าการมีชีวิตอยู่ </a:t>
            </a:r>
          </a:p>
          <a:p>
            <a:pPr algn="thaiDist"/>
            <a:r>
              <a:rPr lang="th-TH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แต่ยายยังสู้ ลูกหลานก็บอกว่าจะสู้ไปด้วยกัน จนมาเจอบทความเกี่ยวกับงานวิจัยครีมขมิ้น หลังจากทดลองใช้ได้เพียง 5 วัน ทุกคนดูมีความหวัง จากหลอดขนาด 25 ก. กลายมาเป็นขวดขนาด 100 ก. ใช้หมดไปเกือบ 7 ขวดแล้ว จากแผลขนาด ฝ่ามือ 6 แผล เหลือขนาดเท่าเหรียญ 5 บาท คิดดูว่าแผลใหญ่และลึกขนาดไหน ครีมขมิ้นเป็นเซรั่มที่ใช้ขนาดเท่าเมล็ดถั่วเขียว ทาลงบนแผล แล้วครีมจะเปลี่ยนเป็นเซรั่มด้วยอุณหภูมิร่างกาย แล้วกระจายไปทั่วผิวเป็นวงกว้าง จากนั้นจะซึมลงสู่เซลล์ผิว แผลขนาดไหนถึงต้องใช้ครีมขมิ้นมากขนาดนี้ เป็นแผลขนาดที่แม้แต่พวกเรานักวิจัยก็ยังไม่มีความมั่นใจเลยด้วยซ้ำ</a:t>
            </a:r>
            <a:endParaRPr lang="en-US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15809864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13C869-1F0B-4182-BF21-14E3804B59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แผลกดทับในผู้สูงอายุ</a:t>
            </a:r>
            <a:b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</a:br>
            <a:r>
              <a:rPr lang="th-TH" sz="4000" b="1" dirty="0">
                <a:latin typeface="Angsana New" panose="02020603050405020304" pitchFamily="18" charset="-34"/>
                <a:cs typeface="Angsana New" panose="02020603050405020304" pitchFamily="18" charset="-34"/>
              </a:rPr>
              <a:t> เสี่ยงต่อการติดเชื้อเข้าสู่กระแสโลหิต</a:t>
            </a:r>
            <a:endParaRPr lang="en-US" sz="4000" b="1" dirty="0">
              <a:latin typeface="Angsana New" panose="02020603050405020304" pitchFamily="18" charset="-34"/>
              <a:cs typeface="Angsana New" panose="02020603050405020304" pitchFamily="18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755E8C94-774A-4FC9-A76A-B79A2361BE18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243281" y="2366963"/>
            <a:ext cx="2568177" cy="3424237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D588AF39-8E6C-4B5A-AD15-E21C2290C739}"/>
              </a:ext>
            </a:extLst>
          </p:cNvPr>
          <p:cNvSpPr txBox="1"/>
          <p:nvPr/>
        </p:nvSpPr>
        <p:spPr>
          <a:xfrm>
            <a:off x="3380763" y="2441196"/>
            <a:ext cx="8061937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คุณยายแช่ม เป็นแผลกดทับที่ก้นและหลังเท้าทุกครั้งที่ไปโรงพยาบาล    จากการที่ต้องเปลี่ยนอิริยาบถบ่อยๆ  ทำให้ผิวหนังที่บอบบางครูดไปกับรถเข็น    ผ้า หรือขอบเตียง จนเกิดเป็นแผลอักเสบเป็นหนองกินเนื้อลึกลงไปเรื่อยๆ จนถึงกระดูก และต้องถูกเฉือนเนื้อที่ตายแล้วทิ้งไป ทำให้ได้รับความเจ็บปวดทุกข์ทรมานยิ่งนัก </a:t>
            </a:r>
          </a:p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แผลกดทับเป็นช่องทางให้เชื้อโรคเข้าสู่กระแสโลหิตได้ง่าย เมื่อติดเชื้อในกระแสโลหิต ก็มีความเสี่ยงสูงที่ผู้ป่วยจะเสียชีวิต แพทย์จะเจาะเลือดไปตรวจว่าติดเชื้ออะไร เพื่อให้ยาฆ่าเชื้อที่ตรงกับอาการ</a:t>
            </a:r>
          </a:p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แผลกดทับที่ก้นกบคุณยายมีขนาดใหญ่ ต้องใช้ผ้าก็อซขนาด 4</a:t>
            </a:r>
            <a:r>
              <a:rPr lang="en-US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x</a:t>
            </a:r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4 ถึง 2 ชิ้นถึงจะปิดได้ ส่วนแผลที่หลังเท้ามีขนาดประมาณเหรียญสิบบาทซึ่งเกิดจากการที่ไปครูดกับเตียงที่โรงพยาบาล ลูกสาวยายแช่มไม่เชื่อว่า ครีมขมิ้นที่เพื่อนแนะนำมาให้จะช่วยรักษาแผลกดทับของยายได้ แต่เธอก็ยินยอมทดลองโดยใช้ครีมขมิ้นทาแผลที่หลังเท้าก่อน หากได้ผลดีก็จะเอาไปใช้กับแผลที่ก้นซึ่งมีขนาดใหญ่กว่า แต่ถ้าผลออกมาไม่ดีหรือเกิดผลข้างเคียงเธอก็จะรีบหยุดยาทันที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508979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B03ECF-A7F0-4D6D-877B-D88953312F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หลังจากทาครีมขมิ้นวันละ 3 ครั้ง 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แผลกดทับของคุณยายก็หายภายใน 4 สัปดาห์ 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ไม่แสบ ไม่มีสะเก็ดดำ ไม่ติดเชื้อ แผลหายสนิท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B6BAE5D-D535-472F-80BC-C3EB8FF77BE3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960072" y="2365689"/>
            <a:ext cx="256817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6B3AEDC6-AFF8-44C7-9D8B-00EDAD7D7D6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28300" y="2366326"/>
            <a:ext cx="2567700" cy="342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A8FD4EEB-D6F3-4CD2-BCB0-E3DDA1A93CC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6096000" y="2365689"/>
            <a:ext cx="2568280" cy="34236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506B18E-69A7-4DF1-93C1-8C1B671BC4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>
            <a:off x="8663700" y="2365689"/>
            <a:ext cx="2568280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9460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A45185-2A03-4EB7-9714-6F2C729BD2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355601"/>
            <a:ext cx="10364451" cy="1859094"/>
          </a:xfrm>
        </p:spPr>
        <p:txBody>
          <a:bodyPr>
            <a:normAutofit fontScale="90000"/>
          </a:bodyPr>
          <a:lstStyle/>
          <a:p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แผลกดทับขนาดใหญ่ที่ก้นกบ</a:t>
            </a:r>
            <a:b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ครีมเรียกเนื้อใช้ไม่ได้ผล </a:t>
            </a:r>
            <a:b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44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แต่ครีมขมิ้น...สร้างเนื้อเยื่อให้เต็มขึ้นมาได้</a:t>
            </a:r>
            <a:endParaRPr lang="en-US" sz="54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984F8094-BBB5-49C4-8086-8634BC54969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6532938" y="2366326"/>
            <a:ext cx="2568177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C59E962-F4EF-43AE-94D1-4BD47B2212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1115" y="2366326"/>
            <a:ext cx="2567700" cy="34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27C1168-9F67-428E-ACE6-A5366C5AA179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5162" r="7829"/>
          <a:stretch/>
        </p:blipFill>
        <p:spPr>
          <a:xfrm>
            <a:off x="223518" y="2366326"/>
            <a:ext cx="3515300" cy="34236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3B94CDE5-64DD-4553-8793-B378977A9919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24165" t="5266" r="27945" b="16495"/>
          <a:stretch/>
        </p:blipFill>
        <p:spPr>
          <a:xfrm>
            <a:off x="3738818" y="2366326"/>
            <a:ext cx="2794120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49632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0471-77B0-44D5-8FD6-D86A43510B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92910" y="526238"/>
            <a:ext cx="7163890" cy="941835"/>
          </a:xfrm>
        </p:spPr>
        <p:txBody>
          <a:bodyPr>
            <a:normAutofit/>
          </a:bodyPr>
          <a:lstStyle/>
          <a:p>
            <a:r>
              <a:rPr lang="th-TH" sz="4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ความลับที่ทำให้แผลกดทับหายได้</a:t>
            </a:r>
            <a:endParaRPr lang="en-US" sz="4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C9F999AC-F197-48D0-8867-D0B92A4AF494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34223" y="1866221"/>
            <a:ext cx="4244829" cy="4343901"/>
          </a:xfr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0D1CFA1-6417-4ACF-B435-21D7513BC286}"/>
              </a:ext>
            </a:extLst>
          </p:cNvPr>
          <p:cNvSpPr txBox="1"/>
          <p:nvPr/>
        </p:nvSpPr>
        <p:spPr>
          <a:xfrm>
            <a:off x="4597400" y="1866221"/>
            <a:ext cx="6883400" cy="42934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ความสะอาดสำคัญที่สุด อย่าให้แผลหมักหมม อับชื้น มีกลิ่น เพราะจะเป็นที่สะสมของเชื้อโรคและเชื้อรา 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ครีมขมิ้นนวัตกรรมใหม่ในการรักษาแผลกดทับ ใช้วิธีการสกัดให้ได้อนุพันธ์แบบใหม่ที่มีขนาดเล็กมากๆ สามารถซึมเข้าสู่เซลล์ที่เสื่อมสภาพของแผล แล้วทำให้เกิดการสร้างโอเมก้า9 คลอลาเจน พร้อมๆกับความแข็งแรงสมบูรณ์ของเซลล์ ทำให้ขนาดของแผลเล็กลงเรื่อยๆ มีการสร้างผิวหนังชั้นนอกเข้ามาปิดแผลได้ในที่สุด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 เมื่อแผลไม่อักเสบ ไม่ติดเชื้อแล้ว ก็ต้องปกป้องความชื้นของผิวแผลให้ออกซิเจนผ่านเข้าออกได้ ออกซิเจนจะช่วยให้เซลล์สร้างตัวเองขึ้นมาใหม่ การปกป้องความชื้นของผิวแผล จะทำให้เนื้อเยื่อที่ผิวแผลไม่แห้งและกลายเป็นสะเก็ดดำ จากคุณสมบัติที่ดีนี้เอง ทำให้มีบางคนเอาครีมขมิ้นไปทาผิวหน้าที่ไปยิงเลเซอร์มา ทำให้ไม่แสบร้อน ไม่เป็นสะเก็ดดำและทำให้แผลหายภายใน 1 สัปดาห์เท่านั้น 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สุดท้ายคือ 	ไม่น่าเชื่อว่า ผู้สูงวัยที่อายุ 84 ปี จะสร้างเนื้อเยื่อใหม่ขึ้นมาได้และหายได้ หลังจากที่หมดหวังไปนานแล้ว</a:t>
            </a:r>
            <a:endParaRPr lang="en-US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5733339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831AA9-407A-45C1-BA2B-6200335130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34114"/>
          </a:xfrm>
        </p:spPr>
        <p:txBody>
          <a:bodyPr>
            <a:normAutofit fontScale="90000"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ใช้ครีมขมิ้นทาแผลกดทับขนาดใหญ่ 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ทาได้ไม่กี่วันแผลมีเลือดซึมออกมา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9C21BE0-C61D-4437-B6C2-1FC500E0A5FA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 rot="16200000">
            <a:off x="345000" y="1754481"/>
            <a:ext cx="2070000" cy="2760000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D234D8C-BE1C-41DE-9C48-19DF60F31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345001" y="3824482"/>
            <a:ext cx="2070000" cy="2760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8C700BC6-F98C-4EDD-840D-04A0EF97ADD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0001" y="2099482"/>
            <a:ext cx="2866099" cy="41400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353F0B4-5939-4212-A6C3-42576A216B9F}"/>
              </a:ext>
            </a:extLst>
          </p:cNvPr>
          <p:cNvSpPr txBox="1"/>
          <p:nvPr/>
        </p:nvSpPr>
        <p:spPr>
          <a:xfrm>
            <a:off x="5626100" y="2099480"/>
            <a:ext cx="5652126" cy="38164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หลังจากทาแผลที่หลังเท้าแล้วแผลดีขึ้น ลูกสาวก็ลองใช้ครีมขมิ้นทาที่ก้นกบให้คุณยาย สองวันแรก อาการอักเสบติดเชื้อเป็นหนองที่แผลหายไป พอเข้าวันที่ 7 แผลเริ่มมีเลือดซึมออกมา ลูกสาวคุณยายเริ่มจึงเกิดความกังวล แต่จริงๆแล้วนั่นถือเป็นข่าวดี แสดงว่าเซลล์เริ่มฟื้นตัวแล้ว เลือดที่ซึมออกมาบอกให้รู้ว่าเซลล์กำลังเริ่มซ่อมแซมตัวเอง แต่ถ้าไม่มีเลือดซึมออกมา สำหรับแผลขนาดใหญ่แบบนี้แล้ว นั่นแหละที่น่ากังวล </a:t>
            </a:r>
          </a:p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ปัญหาอีกอย่างหนึ่งคือ แผลบริเวณก้นกบเมื่อมีการขับถ่ายก็ต้องมีการล้างน้ำ แผลที่ถูกน้ำจะหายยาก วิธีป้องกันคือควรทาครีมขมิ้นที่แผลก่อนที่จะล้างน้ำ ครีมขมิ้นจะช่วยป้องกันไม่ให้น้ำซึมเข้าสู่แผล แต่ยอมให้ออกซิเจนผ่านเข้าออกได้ หลังจากล้างก้นเสร็จ เช็ดให้แห้งแล้วค่อยทาครีมขมิ้นอีกครั้งหนึ่ง....</a:t>
            </a:r>
          </a:p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แต่หลายคนก็ไม่อยากทำ เพราะคิดว่าเป็นการสิ้นเปลืองตัวยา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26922824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1C99AD-0B42-48D6-94AD-BEC0CC068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3775" y="618518"/>
            <a:ext cx="10364451" cy="1000558"/>
          </a:xfrm>
        </p:spPr>
        <p:txBody>
          <a:bodyPr>
            <a:normAutofit/>
          </a:bodyPr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เหตุใดเมื่อแผลมีขนาดเล็กลง ผิวหนังบริเวณรอบๆแผลจึงเป็นสีดำ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489CEB2-7B46-44E3-AC71-C5A04842EE3C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29535" r="27030"/>
          <a:stretch/>
        </p:blipFill>
        <p:spPr>
          <a:xfrm>
            <a:off x="1034766" y="2199182"/>
            <a:ext cx="1441733" cy="3600000"/>
          </a:xfr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3B5875BD-A45D-4C7E-8EA0-D502680FD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6500" y="2199182"/>
            <a:ext cx="1866900" cy="3600000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79F7B0B6-9300-4AE2-BE33-D80F5CB6F51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9742"/>
          <a:stretch/>
        </p:blipFill>
        <p:spPr>
          <a:xfrm>
            <a:off x="4343400" y="2199182"/>
            <a:ext cx="1651000" cy="3600000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B43A5C66-7FAC-4378-A88E-11AB06440C3D}"/>
              </a:ext>
            </a:extLst>
          </p:cNvPr>
          <p:cNvSpPr txBox="1"/>
          <p:nvPr/>
        </p:nvSpPr>
        <p:spPr>
          <a:xfrm>
            <a:off x="6210300" y="2199182"/>
            <a:ext cx="515678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100" dirty="0">
                <a:solidFill>
                  <a:srgbClr val="C00000"/>
                </a:solidFill>
                <a:latin typeface="TH Sarabun New" panose="020B0500040200020003" pitchFamily="34" charset="-34"/>
                <a:cs typeface="TH Sarabun New" panose="020B0500040200020003" pitchFamily="34" charset="-34"/>
              </a:rPr>
              <a:t>  </a:t>
            </a:r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หลังจากที่มีการย่อยอาหารแล้วจะดูดซึมสารอาหารเข้าสู่เส้นเลือดดำเพื่อนำมาเลี้ยงเซลล์ให้มีการแบ่งเซลล์ใหม่เกิดขึ้น เลือดดำที่มาออกันอยู่รอบแผลจะทำให้ผิวหนังบริเวณรอบๆแผลเป็นสีดำ ซึ่งไม่ต้องตกใจ แสดงว่าแผลใกล้จะหายแล้ว 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จะเห็นว่าตลอดกระบวนการรักษาแผลไม่มีสะเก็ดดำเกิดขึ้น เพราะการวิจัยครั้งนี้ได้คิดค้นวิธีปกป้องผิวของแผลให้อยู่ในสภาวะแวดล้อมที่เหมาะสม แผลจึงไม่สร้างพังผืดขึ้นมาปกป้องตนเอง สะเก็ดดำจึงไม่เกิด </a:t>
            </a:r>
          </a:p>
          <a:p>
            <a:pPr algn="thaiDist"/>
            <a:r>
              <a:rPr lang="th-TH" sz="21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	ลูกสาวคุณยายดีใจมากคิดว่าแผลหายแล้ว แต่จริงๆยังไม่หาย เพราะเซลล์ผิวหนังที่เพิ่งสร้างขึ้นมาใหม่ยังมีความเปราะบาง จึงต้อง ระมัดระวังอยู่ และจำเป็นต้องทาครีมอย่างต่อเนื่องเพื่อปกป้องผิวเอาไว้ก่อน</a:t>
            </a:r>
            <a:endParaRPr lang="en-US" sz="21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93071022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D7C9D0-CBA1-41E5-9163-DC213A0A71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สะเก็ดดำจากแผลกดทับที่ล้างแผลด้วยน้ำเกลือ</a:t>
            </a:r>
            <a:b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 แตกต่างจากแผลกดทับที่ทาด้วยครีมขมิ้น</a:t>
            </a:r>
            <a:endParaRPr lang="en-US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DF699EDA-79C0-41A6-8A8A-7217A32458FD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/>
          <a:stretch>
            <a:fillRect/>
          </a:stretch>
        </p:blipFill>
        <p:spPr>
          <a:xfrm>
            <a:off x="1" y="2366963"/>
            <a:ext cx="1993900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54524E24-E1B5-481B-922A-E28B6724FF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3901" y="2366963"/>
            <a:ext cx="2199861" cy="34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C96C903-647B-485E-8550-92B6FA82A21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3547381" y="3013344"/>
            <a:ext cx="3423600" cy="213083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7449B85-0398-475D-B169-52A037801417}"/>
              </a:ext>
            </a:extLst>
          </p:cNvPr>
          <p:cNvSpPr txBox="1"/>
          <p:nvPr/>
        </p:nvSpPr>
        <p:spPr>
          <a:xfrm>
            <a:off x="6565901" y="2366963"/>
            <a:ext cx="471232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thaiDist"/>
            <a:r>
              <a:rPr lang="th-TH" sz="2200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สะเก็ดดำจากแผลกดทับภาพแรก หลังทาครีมขมิ้นได้ 5 วันสะเก็ดแผลก็หลุดออกมาตามภาพที่สอง ส่วนแผลกดทับภาพที่สามใช้วิธีล้างแผลด้วยน้ำเกลือวันละ 3 ครั้ง คุยายท่านหนึ่งต้องทนทรมานอยู่ถึง 7 เดือน หลานสาวจึงได้มาเจอบทความเรื่องครีมขมิ้น ทำให้มีความหวังว่า ครีมขมิ้นจะรักษาแผลกดทับที่สาหัสมากๆได้ แผลกดทับของคุณยายท่านนี้น่ากลัวมากจนไม่กล้าเอารูปมาลงให้ดู และทีมวิจัยก็ไม่มั่นใจว่าจะรักษาได้ เพราะครีมขมิ้นไม่ใช่ยาวิเศษ แต่ถูกวิจัยขึ้นมาด้วยข้อมูลทางวิทยาศาสตร์ และมีข้อจำกัดในการใช้ ผู้ป่วยที่แพ้น้ำมัน น้ำผึ้ง และ   วาสลีน ไม่สามารถใช้ได้ </a:t>
            </a:r>
            <a:endParaRPr lang="en-US" sz="2200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373473784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AB32C3-B056-476F-A627-9D0257F86D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แผลกดทับที่สะโพกวึ่งเป็นสะเก็ดดำมันไม่สามารถหายได้ด้วยการล้างน้ำเกลือเพียงอย่างเดียว </a:t>
            </a:r>
            <a:b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</a:br>
            <a:r>
              <a:rPr lang="th-TH" sz="3000" b="1" dirty="0">
                <a:latin typeface="TH Sarabun New" panose="020B0500040200020003" pitchFamily="34" charset="-34"/>
                <a:cs typeface="TH Sarabun New" panose="020B0500040200020003" pitchFamily="34" charset="-34"/>
              </a:rPr>
              <a:t>แต่เมื่อใช้ครีมขมิ้น แผลกดทับก็ค่อยๆดีขึ้นและหายได้โดยไม่มีการติดเชื้อและไม่อักเสบอีกต่อไป</a:t>
            </a:r>
            <a:endParaRPr lang="en-US" sz="3000" b="1" dirty="0">
              <a:latin typeface="TH Sarabun New" panose="020B0500040200020003" pitchFamily="34" charset="-34"/>
              <a:cs typeface="TH Sarabun New" panose="020B0500040200020003" pitchFamily="34" charset="-34"/>
            </a:endParaRP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87F99D08-BFA9-452B-A5FC-B262A84E7C0E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18082" r="12309"/>
          <a:stretch/>
        </p:blipFill>
        <p:spPr>
          <a:xfrm>
            <a:off x="463257" y="2366326"/>
            <a:ext cx="1786855" cy="3424237"/>
          </a:xfr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48340B-0C3F-497A-922C-A5C565D3709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4119" t="26544" r="16157" b="13761"/>
          <a:stretch/>
        </p:blipFill>
        <p:spPr>
          <a:xfrm>
            <a:off x="2250112" y="2366963"/>
            <a:ext cx="1999438" cy="34236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1E96054B-9F0A-48B5-93FB-6644EAD7462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5400000">
            <a:off x="5716613" y="2795492"/>
            <a:ext cx="3423600" cy="256654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9A6AE75B-087C-42D1-9927-4A98C8BFD4D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11684" y="2366963"/>
            <a:ext cx="2566542" cy="34236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B28B6B17-7978-4D9F-B1B6-EE8E2D5211D6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10694" t="9019" b="13639"/>
          <a:stretch/>
        </p:blipFill>
        <p:spPr>
          <a:xfrm>
            <a:off x="4249550" y="2366963"/>
            <a:ext cx="1976617" cy="342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9013002"/>
      </p:ext>
    </p:extLst>
  </p:cSld>
  <p:clrMapOvr>
    <a:masterClrMapping/>
  </p:clrMapOvr>
</p:sld>
</file>

<file path=ppt/theme/theme1.xml><?xml version="1.0" encoding="utf-8"?>
<a:theme xmlns:a="http://schemas.openxmlformats.org/drawingml/2006/main" name="Droplet">
  <a:themeElements>
    <a:clrScheme name="Droplet">
      <a:dk1>
        <a:sysClr val="windowText" lastClr="000000"/>
      </a:dk1>
      <a:lt1>
        <a:sysClr val="window" lastClr="FFFFFF"/>
      </a:lt1>
      <a:dk2>
        <a:srgbClr val="355071"/>
      </a:dk2>
      <a:lt2>
        <a:srgbClr val="AABED7"/>
      </a:lt2>
      <a:accent1>
        <a:srgbClr val="2FA3EE"/>
      </a:accent1>
      <a:accent2>
        <a:srgbClr val="4BCAAD"/>
      </a:accent2>
      <a:accent3>
        <a:srgbClr val="86C157"/>
      </a:accent3>
      <a:accent4>
        <a:srgbClr val="D99C3F"/>
      </a:accent4>
      <a:accent5>
        <a:srgbClr val="CE6633"/>
      </a:accent5>
      <a:accent6>
        <a:srgbClr val="A35DD1"/>
      </a:accent6>
      <a:hlink>
        <a:srgbClr val="56BCFE"/>
      </a:hlink>
      <a:folHlink>
        <a:srgbClr val="97C5E3"/>
      </a:folHlink>
    </a:clrScheme>
    <a:fontScheme name="Droplet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rople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gradFill rotWithShape="1">
          <a:gsLst>
            <a:gs pos="0">
              <a:schemeClr val="phClr">
                <a:tint val="94000"/>
                <a:satMod val="100000"/>
                <a:lumMod val="108000"/>
              </a:schemeClr>
            </a:gs>
            <a:gs pos="50000">
              <a:schemeClr val="phClr">
                <a:tint val="98000"/>
                <a:shade val="100000"/>
                <a:satMod val="100000"/>
                <a:lumMod val="100000"/>
              </a:schemeClr>
            </a:gs>
            <a:gs pos="100000">
              <a:schemeClr val="phClr">
                <a:shade val="72000"/>
                <a:satMod val="12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63500" dist="25400" dir="5400000" algn="ctr" rotWithShape="0">
              <a:srgbClr val="000000">
                <a:alpha val="69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200000"/>
            </a:lightRig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84000"/>
                <a:shade val="100000"/>
                <a:hueMod val="130000"/>
                <a:satMod val="150000"/>
                <a:lumMod val="112000"/>
              </a:schemeClr>
            </a:gs>
            <a:gs pos="100000">
              <a:schemeClr val="phClr">
                <a:shade val="92000"/>
                <a:satMod val="140000"/>
                <a:lumMod val="11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roplet" id="{8984A317-299A-4E50-B45D-BFC9EDE2337A}" vid="{A633B6A3-9E7F-4C10-9C98-2517A3134361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{264A06A0-219C-4F5A-BD74-89D2725AE75B}tf04033925</Template>
  <TotalTime>568</TotalTime>
  <Words>2084</Words>
  <Application>Microsoft Office PowerPoint</Application>
  <PresentationFormat>Widescreen</PresentationFormat>
  <Paragraphs>40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Angsana New</vt:lpstr>
      <vt:lpstr>Arial</vt:lpstr>
      <vt:lpstr>TH Sarabun New</vt:lpstr>
      <vt:lpstr>Tw Cen MT</vt:lpstr>
      <vt:lpstr>Droplet</vt:lpstr>
      <vt:lpstr>แผลกดทับ รักษาได้</vt:lpstr>
      <vt:lpstr>แผลกดทับในผู้สูงอายุ  เสี่ยงต่อการติดเชื้อเข้าสู่กระแสโลหิต</vt:lpstr>
      <vt:lpstr>หลังจากทาครีมขมิ้นวันละ 3 ครั้ง  แผลกดทับของคุณยายก็หายภายใน 4 สัปดาห์  ไม่แสบ ไม่มีสะเก็ดดำ ไม่ติดเชื้อ แผลหายสนิท</vt:lpstr>
      <vt:lpstr>แผลกดทับขนาดใหญ่ที่ก้นกบ ครีมเรียกเนื้อใช้ไม่ได้ผล  แต่ครีมขมิ้น...สร้างเนื้อเยื่อให้เต็มขึ้นมาได้</vt:lpstr>
      <vt:lpstr>ความลับที่ทำให้แผลกดทับหายได้</vt:lpstr>
      <vt:lpstr>ใช้ครีมขมิ้นทาแผลกดทับขนาดใหญ่  ทาได้ไม่กี่วันแผลมีเลือดซึมออกมา</vt:lpstr>
      <vt:lpstr>เหตุใดเมื่อแผลมีขนาดเล็กลง ผิวหนังบริเวณรอบๆแผลจึงเป็นสีดำ</vt:lpstr>
      <vt:lpstr>สะเก็ดดำจากแผลกดทับที่ล้างแผลด้วยน้ำเกลือ  แตกต่างจากแผลกดทับที่ทาด้วยครีมขมิ้น</vt:lpstr>
      <vt:lpstr>แผลกดทับที่สะโพกวึ่งเป็นสะเก็ดดำมันไม่สามารถหายได้ด้วยการล้างน้ำเกลือเพียงอย่างเดียว  แต่เมื่อใช้ครีมขมิ้น แผลกดทับก็ค่อยๆดีขึ้นและหายได้โดยไม่มีการติดเชื้อและไม่อักเสบอีกต่อไป</vt:lpstr>
      <vt:lpstr>กัมมุนา วตตี โลโก สัตว์โลกย่อมเป็นไปตามกรรม</vt:lpstr>
      <vt:lpstr>แผลกดทับและแผลเบาหวานที่ตาตุ่ม</vt:lpstr>
      <vt:lpstr>แผลกดทับและแผลเบาหวานที่ตาตุ่มหายได้ ภายใต้การดูแลและคำแนะนำจากบุคลากรทางการแพทย์</vt:lpstr>
      <vt:lpstr>จากความสิ้นหวัง ...เป็นมีความหวัง จากความทุกข์ทรมาน ...เป็นการพ้นทุกข์ จากน้ำตาแห่งความเศร้า ...เป็นน้ำตาแห่งความดีใจ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แผลกดทับ รักษาได้</dc:title>
  <dc:creator>Wichai</dc:creator>
  <cp:lastModifiedBy>Wichai</cp:lastModifiedBy>
  <cp:revision>59</cp:revision>
  <dcterms:created xsi:type="dcterms:W3CDTF">2020-01-22T07:35:41Z</dcterms:created>
  <dcterms:modified xsi:type="dcterms:W3CDTF">2020-01-23T15:04:47Z</dcterms:modified>
</cp:coreProperties>
</file>