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2"/>
  </p:notesMasterIdLst>
  <p:sldIdLst>
    <p:sldId id="257" r:id="rId2"/>
    <p:sldId id="365" r:id="rId3"/>
    <p:sldId id="323" r:id="rId4"/>
    <p:sldId id="256" r:id="rId5"/>
    <p:sldId id="260" r:id="rId6"/>
    <p:sldId id="261" r:id="rId7"/>
    <p:sldId id="465" r:id="rId8"/>
    <p:sldId id="506" r:id="rId9"/>
    <p:sldId id="262" r:id="rId10"/>
    <p:sldId id="367" r:id="rId11"/>
    <p:sldId id="369" r:id="rId12"/>
    <p:sldId id="368" r:id="rId13"/>
    <p:sldId id="370" r:id="rId14"/>
    <p:sldId id="463" r:id="rId15"/>
    <p:sldId id="466" r:id="rId16"/>
    <p:sldId id="467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3" r:id="rId26"/>
    <p:sldId id="274" r:id="rId27"/>
    <p:sldId id="276" r:id="rId28"/>
    <p:sldId id="278" r:id="rId29"/>
    <p:sldId id="420" r:id="rId30"/>
    <p:sldId id="279" r:id="rId31"/>
    <p:sldId id="280" r:id="rId32"/>
    <p:sldId id="372" r:id="rId33"/>
    <p:sldId id="373" r:id="rId34"/>
    <p:sldId id="281" r:id="rId35"/>
    <p:sldId id="374" r:id="rId36"/>
    <p:sldId id="283" r:id="rId37"/>
    <p:sldId id="366" r:id="rId38"/>
    <p:sldId id="284" r:id="rId39"/>
    <p:sldId id="285" r:id="rId40"/>
    <p:sldId id="286" r:id="rId41"/>
    <p:sldId id="395" r:id="rId42"/>
    <p:sldId id="287" r:id="rId43"/>
    <p:sldId id="289" r:id="rId44"/>
    <p:sldId id="290" r:id="rId45"/>
    <p:sldId id="382" r:id="rId46"/>
    <p:sldId id="385" r:id="rId47"/>
    <p:sldId id="386" r:id="rId48"/>
    <p:sldId id="387" r:id="rId49"/>
    <p:sldId id="388" r:id="rId50"/>
    <p:sldId id="389" r:id="rId51"/>
    <p:sldId id="447" r:id="rId52"/>
    <p:sldId id="291" r:id="rId53"/>
    <p:sldId id="448" r:id="rId54"/>
    <p:sldId id="396" r:id="rId55"/>
    <p:sldId id="411" r:id="rId56"/>
    <p:sldId id="414" r:id="rId57"/>
    <p:sldId id="415" r:id="rId58"/>
    <p:sldId id="397" r:id="rId59"/>
    <p:sldId id="398" r:id="rId60"/>
    <p:sldId id="416" r:id="rId61"/>
    <p:sldId id="417" r:id="rId62"/>
    <p:sldId id="401" r:id="rId63"/>
    <p:sldId id="402" r:id="rId64"/>
    <p:sldId id="399" r:id="rId65"/>
    <p:sldId id="403" r:id="rId66"/>
    <p:sldId id="294" r:id="rId67"/>
    <p:sldId id="383" r:id="rId68"/>
    <p:sldId id="295" r:id="rId69"/>
    <p:sldId id="455" r:id="rId70"/>
    <p:sldId id="456" r:id="rId71"/>
    <p:sldId id="457" r:id="rId72"/>
    <p:sldId id="390" r:id="rId73"/>
    <p:sldId id="298" r:id="rId74"/>
    <p:sldId id="299" r:id="rId75"/>
    <p:sldId id="301" r:id="rId76"/>
    <p:sldId id="302" r:id="rId77"/>
    <p:sldId id="391" r:id="rId78"/>
    <p:sldId id="305" r:id="rId79"/>
    <p:sldId id="306" r:id="rId80"/>
    <p:sldId id="393" r:id="rId81"/>
    <p:sldId id="392" r:id="rId82"/>
    <p:sldId id="308" r:id="rId83"/>
    <p:sldId id="375" r:id="rId84"/>
    <p:sldId id="376" r:id="rId85"/>
    <p:sldId id="377" r:id="rId86"/>
    <p:sldId id="378" r:id="rId87"/>
    <p:sldId id="379" r:id="rId88"/>
    <p:sldId id="412" r:id="rId89"/>
    <p:sldId id="380" r:id="rId90"/>
    <p:sldId id="310" r:id="rId91"/>
    <p:sldId id="311" r:id="rId92"/>
    <p:sldId id="312" r:id="rId93"/>
    <p:sldId id="462" r:id="rId94"/>
    <p:sldId id="468" r:id="rId95"/>
    <p:sldId id="470" r:id="rId96"/>
    <p:sldId id="471" r:id="rId97"/>
    <p:sldId id="472" r:id="rId98"/>
    <p:sldId id="473" r:id="rId99"/>
    <p:sldId id="474" r:id="rId100"/>
    <p:sldId id="497" r:id="rId101"/>
    <p:sldId id="476" r:id="rId102"/>
    <p:sldId id="479" r:id="rId103"/>
    <p:sldId id="480" r:id="rId104"/>
    <p:sldId id="499" r:id="rId105"/>
    <p:sldId id="500" r:id="rId106"/>
    <p:sldId id="501" r:id="rId107"/>
    <p:sldId id="502" r:id="rId108"/>
    <p:sldId id="503" r:id="rId109"/>
    <p:sldId id="504" r:id="rId110"/>
    <p:sldId id="505" r:id="rId111"/>
    <p:sldId id="481" r:id="rId112"/>
    <p:sldId id="489" r:id="rId113"/>
    <p:sldId id="490" r:id="rId114"/>
    <p:sldId id="484" r:id="rId115"/>
    <p:sldId id="321" r:id="rId116"/>
    <p:sldId id="351" r:id="rId117"/>
    <p:sldId id="491" r:id="rId118"/>
    <p:sldId id="492" r:id="rId119"/>
    <p:sldId id="362" r:id="rId120"/>
    <p:sldId id="493" r:id="rId121"/>
    <p:sldId id="494" r:id="rId122"/>
    <p:sldId id="363" r:id="rId123"/>
    <p:sldId id="405" r:id="rId124"/>
    <p:sldId id="406" r:id="rId125"/>
    <p:sldId id="404" r:id="rId126"/>
    <p:sldId id="407" r:id="rId127"/>
    <p:sldId id="408" r:id="rId128"/>
    <p:sldId id="409" r:id="rId129"/>
    <p:sldId id="410" r:id="rId130"/>
    <p:sldId id="315" r:id="rId131"/>
  </p:sldIdLst>
  <p:sldSz cx="9144000" cy="6858000" type="screen4x3"/>
  <p:notesSz cx="6888163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DCA89-9431-48A8-BCBE-19DE7E6BE58F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5E8187D0-DFD5-4BAE-B575-6A4252D98648}">
      <dgm:prSet phldrT="[ข้อความ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th-TH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การควบคุมภายในสหกรณ์มี/</a:t>
          </a:r>
          <a:r>
            <a:rPr lang="th-TH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</a:t>
          </a:r>
        </a:p>
      </dgm:t>
    </dgm:pt>
    <dgm:pt modelId="{DC18CEE8-A772-4449-9A1C-20E328800B25}" type="parTrans" cxnId="{385906AC-701C-4DD2-B2AB-08D429D13BD0}">
      <dgm:prSet/>
      <dgm:spPr/>
      <dgm:t>
        <a:bodyPr/>
        <a:lstStyle/>
        <a:p>
          <a:endParaRPr lang="th-TH"/>
        </a:p>
      </dgm:t>
    </dgm:pt>
    <dgm:pt modelId="{9340B11D-B4ED-423F-849E-35F1F0B7ABC7}" type="sibTrans" cxnId="{385906AC-701C-4DD2-B2AB-08D429D13BD0}">
      <dgm:prSet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00C10EA3-94FD-4232-AC77-967D7B85E78F}">
      <dgm:prSet phldrT="[ข้อความ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ประสิทธิภาพ</a:t>
          </a: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ของการควบคุมภายในที่มี</a:t>
          </a:r>
          <a:endParaRPr lang="th-TH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3F1FB0-1102-4C00-BE89-3C3952971B02}" type="parTrans" cxnId="{5C99905A-71B2-4DB1-ADE1-D51AB2CAD915}">
      <dgm:prSet/>
      <dgm:spPr/>
      <dgm:t>
        <a:bodyPr/>
        <a:lstStyle/>
        <a:p>
          <a:endParaRPr lang="th-TH"/>
        </a:p>
      </dgm:t>
    </dgm:pt>
    <dgm:pt modelId="{59E10F61-E3AB-4866-9392-339872E585ED}" type="sibTrans" cxnId="{5C99905A-71B2-4DB1-ADE1-D51AB2CAD915}">
      <dgm:prSet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950C8E52-4D26-4313-AA34-AE59EC3ED9CB}">
      <dgm:prSet phldrT="[ข้อความ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h-TH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การปฏิบัติตามระบบการควบคุมภายในที่ดี</a:t>
          </a:r>
        </a:p>
      </dgm:t>
    </dgm:pt>
    <dgm:pt modelId="{91071BD6-DA43-45D8-A90E-2DF16075B2CB}" type="parTrans" cxnId="{85C5D34A-8F18-4535-AEAB-5D84518108C7}">
      <dgm:prSet/>
      <dgm:spPr/>
      <dgm:t>
        <a:bodyPr/>
        <a:lstStyle/>
        <a:p>
          <a:endParaRPr lang="th-TH"/>
        </a:p>
      </dgm:t>
    </dgm:pt>
    <dgm:pt modelId="{C1317BFE-3463-4817-B2BE-AB99096D21E0}" type="sibTrans" cxnId="{85C5D34A-8F18-4535-AEAB-5D84518108C7}">
      <dgm:prSet/>
      <dgm:spPr/>
      <dgm:t>
        <a:bodyPr/>
        <a:lstStyle/>
        <a:p>
          <a:endParaRPr lang="th-TH"/>
        </a:p>
      </dgm:t>
    </dgm:pt>
    <dgm:pt modelId="{643D0A01-A228-4B66-81E9-E4B5471DE378}" type="pres">
      <dgm:prSet presAssocID="{FCCDCA89-9431-48A8-BCBE-19DE7E6BE58F}" presName="linearFlow" presStyleCnt="0">
        <dgm:presLayoutVars>
          <dgm:resizeHandles val="exact"/>
        </dgm:presLayoutVars>
      </dgm:prSet>
      <dgm:spPr/>
    </dgm:pt>
    <dgm:pt modelId="{6FBC7780-EAA0-4884-91A7-8FAA0D779048}" type="pres">
      <dgm:prSet presAssocID="{5E8187D0-DFD5-4BAE-B575-6A4252D98648}" presName="node" presStyleLbl="node1" presStyleIdx="0" presStyleCnt="3" custScaleX="288483">
        <dgm:presLayoutVars>
          <dgm:bulletEnabled val="1"/>
        </dgm:presLayoutVars>
      </dgm:prSet>
      <dgm:spPr/>
    </dgm:pt>
    <dgm:pt modelId="{E681851E-654A-4FEA-9D6C-C23EB16E3D9B}" type="pres">
      <dgm:prSet presAssocID="{9340B11D-B4ED-423F-849E-35F1F0B7ABC7}" presName="sibTrans" presStyleLbl="sibTrans2D1" presStyleIdx="0" presStyleCnt="2" custScaleX="116014" custScaleY="201687"/>
      <dgm:spPr/>
    </dgm:pt>
    <dgm:pt modelId="{56A4BE62-2F27-45ED-A854-A64094C1A177}" type="pres">
      <dgm:prSet presAssocID="{9340B11D-B4ED-423F-849E-35F1F0B7ABC7}" presName="connectorText" presStyleLbl="sibTrans2D1" presStyleIdx="0" presStyleCnt="2"/>
      <dgm:spPr/>
    </dgm:pt>
    <dgm:pt modelId="{9F9650D5-6ADD-4E4F-894B-3644A98EA212}" type="pres">
      <dgm:prSet presAssocID="{00C10EA3-94FD-4232-AC77-967D7B85E78F}" presName="node" presStyleLbl="node1" presStyleIdx="1" presStyleCnt="3" custScaleX="288483" custScaleY="104738" custLinFactNeighborY="18380">
        <dgm:presLayoutVars>
          <dgm:bulletEnabled val="1"/>
        </dgm:presLayoutVars>
      </dgm:prSet>
      <dgm:spPr/>
    </dgm:pt>
    <dgm:pt modelId="{4561C589-039E-4E7F-93C4-D2F71D726D27}" type="pres">
      <dgm:prSet presAssocID="{59E10F61-E3AB-4866-9392-339872E585ED}" presName="sibTrans" presStyleLbl="sibTrans2D1" presStyleIdx="1" presStyleCnt="2" custScaleX="93554" custScaleY="201687"/>
      <dgm:spPr/>
    </dgm:pt>
    <dgm:pt modelId="{A81DF906-8E9B-4E73-A65F-DCFD4C74411E}" type="pres">
      <dgm:prSet presAssocID="{59E10F61-E3AB-4866-9392-339872E585ED}" presName="connectorText" presStyleLbl="sibTrans2D1" presStyleIdx="1" presStyleCnt="2"/>
      <dgm:spPr/>
    </dgm:pt>
    <dgm:pt modelId="{95B80FE8-54BE-4BCE-951C-E03849A36E18}" type="pres">
      <dgm:prSet presAssocID="{950C8E52-4D26-4313-AA34-AE59EC3ED9CB}" presName="node" presStyleLbl="node1" presStyleIdx="2" presStyleCnt="3" custScaleX="288483">
        <dgm:presLayoutVars>
          <dgm:bulletEnabled val="1"/>
        </dgm:presLayoutVars>
      </dgm:prSet>
      <dgm:spPr/>
    </dgm:pt>
  </dgm:ptLst>
  <dgm:cxnLst>
    <dgm:cxn modelId="{EC423820-DC06-4557-A992-9F26496D4BD2}" type="presOf" srcId="{59E10F61-E3AB-4866-9392-339872E585ED}" destId="{4561C589-039E-4E7F-93C4-D2F71D726D27}" srcOrd="0" destOrd="0" presId="urn:microsoft.com/office/officeart/2005/8/layout/process2"/>
    <dgm:cxn modelId="{1BC02543-C3E5-466C-B4EA-5388B7528404}" type="presOf" srcId="{9340B11D-B4ED-423F-849E-35F1F0B7ABC7}" destId="{E681851E-654A-4FEA-9D6C-C23EB16E3D9B}" srcOrd="0" destOrd="0" presId="urn:microsoft.com/office/officeart/2005/8/layout/process2"/>
    <dgm:cxn modelId="{85C5D34A-8F18-4535-AEAB-5D84518108C7}" srcId="{FCCDCA89-9431-48A8-BCBE-19DE7E6BE58F}" destId="{950C8E52-4D26-4313-AA34-AE59EC3ED9CB}" srcOrd="2" destOrd="0" parTransId="{91071BD6-DA43-45D8-A90E-2DF16075B2CB}" sibTransId="{C1317BFE-3463-4817-B2BE-AB99096D21E0}"/>
    <dgm:cxn modelId="{61EB5A55-0CCA-4ADD-8573-24D1F5E1CE14}" type="presOf" srcId="{9340B11D-B4ED-423F-849E-35F1F0B7ABC7}" destId="{56A4BE62-2F27-45ED-A854-A64094C1A177}" srcOrd="1" destOrd="0" presId="urn:microsoft.com/office/officeart/2005/8/layout/process2"/>
    <dgm:cxn modelId="{5C99905A-71B2-4DB1-ADE1-D51AB2CAD915}" srcId="{FCCDCA89-9431-48A8-BCBE-19DE7E6BE58F}" destId="{00C10EA3-94FD-4232-AC77-967D7B85E78F}" srcOrd="1" destOrd="0" parTransId="{973F1FB0-1102-4C00-BE89-3C3952971B02}" sibTransId="{59E10F61-E3AB-4866-9392-339872E585ED}"/>
    <dgm:cxn modelId="{9E213397-F0E6-43F0-9B1A-40C3AB008B3E}" type="presOf" srcId="{FCCDCA89-9431-48A8-BCBE-19DE7E6BE58F}" destId="{643D0A01-A228-4B66-81E9-E4B5471DE378}" srcOrd="0" destOrd="0" presId="urn:microsoft.com/office/officeart/2005/8/layout/process2"/>
    <dgm:cxn modelId="{422D06A2-3CFE-47D2-96A4-FF64B9984F15}" type="presOf" srcId="{5E8187D0-DFD5-4BAE-B575-6A4252D98648}" destId="{6FBC7780-EAA0-4884-91A7-8FAA0D779048}" srcOrd="0" destOrd="0" presId="urn:microsoft.com/office/officeart/2005/8/layout/process2"/>
    <dgm:cxn modelId="{2B9AF7A6-1DC3-40D6-95D2-71DEA2532D81}" type="presOf" srcId="{59E10F61-E3AB-4866-9392-339872E585ED}" destId="{A81DF906-8E9B-4E73-A65F-DCFD4C74411E}" srcOrd="1" destOrd="0" presId="urn:microsoft.com/office/officeart/2005/8/layout/process2"/>
    <dgm:cxn modelId="{385906AC-701C-4DD2-B2AB-08D429D13BD0}" srcId="{FCCDCA89-9431-48A8-BCBE-19DE7E6BE58F}" destId="{5E8187D0-DFD5-4BAE-B575-6A4252D98648}" srcOrd="0" destOrd="0" parTransId="{DC18CEE8-A772-4449-9A1C-20E328800B25}" sibTransId="{9340B11D-B4ED-423F-849E-35F1F0B7ABC7}"/>
    <dgm:cxn modelId="{00A0DEC7-7C46-479C-876A-67BA69098D7D}" type="presOf" srcId="{00C10EA3-94FD-4232-AC77-967D7B85E78F}" destId="{9F9650D5-6ADD-4E4F-894B-3644A98EA212}" srcOrd="0" destOrd="0" presId="urn:microsoft.com/office/officeart/2005/8/layout/process2"/>
    <dgm:cxn modelId="{FC7137D1-9E71-4305-A024-7930142C5A1A}" type="presOf" srcId="{950C8E52-4D26-4313-AA34-AE59EC3ED9CB}" destId="{95B80FE8-54BE-4BCE-951C-E03849A36E18}" srcOrd="0" destOrd="0" presId="urn:microsoft.com/office/officeart/2005/8/layout/process2"/>
    <dgm:cxn modelId="{0F776686-915E-416E-8AAF-4DC149587337}" type="presParOf" srcId="{643D0A01-A228-4B66-81E9-E4B5471DE378}" destId="{6FBC7780-EAA0-4884-91A7-8FAA0D779048}" srcOrd="0" destOrd="0" presId="urn:microsoft.com/office/officeart/2005/8/layout/process2"/>
    <dgm:cxn modelId="{67E8F6DF-1D55-404B-8CB6-B3795944D77C}" type="presParOf" srcId="{643D0A01-A228-4B66-81E9-E4B5471DE378}" destId="{E681851E-654A-4FEA-9D6C-C23EB16E3D9B}" srcOrd="1" destOrd="0" presId="urn:microsoft.com/office/officeart/2005/8/layout/process2"/>
    <dgm:cxn modelId="{07AD220A-7D63-469D-9472-B7C920271A48}" type="presParOf" srcId="{E681851E-654A-4FEA-9D6C-C23EB16E3D9B}" destId="{56A4BE62-2F27-45ED-A854-A64094C1A177}" srcOrd="0" destOrd="0" presId="urn:microsoft.com/office/officeart/2005/8/layout/process2"/>
    <dgm:cxn modelId="{D104D88E-1E7F-4EF4-97A6-D3640C631A20}" type="presParOf" srcId="{643D0A01-A228-4B66-81E9-E4B5471DE378}" destId="{9F9650D5-6ADD-4E4F-894B-3644A98EA212}" srcOrd="2" destOrd="0" presId="urn:microsoft.com/office/officeart/2005/8/layout/process2"/>
    <dgm:cxn modelId="{488D976E-D7C6-43A1-A9FC-53BC1F46B841}" type="presParOf" srcId="{643D0A01-A228-4B66-81E9-E4B5471DE378}" destId="{4561C589-039E-4E7F-93C4-D2F71D726D27}" srcOrd="3" destOrd="0" presId="urn:microsoft.com/office/officeart/2005/8/layout/process2"/>
    <dgm:cxn modelId="{1519CA50-0243-4F43-8B6E-82852335FC92}" type="presParOf" srcId="{4561C589-039E-4E7F-93C4-D2F71D726D27}" destId="{A81DF906-8E9B-4E73-A65F-DCFD4C74411E}" srcOrd="0" destOrd="0" presId="urn:microsoft.com/office/officeart/2005/8/layout/process2"/>
    <dgm:cxn modelId="{CF2E7AC4-6416-4E90-9C65-312D4F65278F}" type="presParOf" srcId="{643D0A01-A228-4B66-81E9-E4B5471DE378}" destId="{95B80FE8-54BE-4BCE-951C-E03849A36E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DCA89-9431-48A8-BCBE-19DE7E6BE58F}" type="doc">
      <dgm:prSet loTypeId="urn:microsoft.com/office/officeart/2005/8/layout/process2" loCatId="process" qsTypeId="urn:microsoft.com/office/officeart/2005/8/quickstyle/simple1" qsCatId="simple" csTypeId="urn:microsoft.com/office/officeart/2005/8/colors/colorful1#2" csCatId="colorful" phldr="1"/>
      <dgm:spPr/>
    </dgm:pt>
    <dgm:pt modelId="{5E8187D0-DFD5-4BAE-B575-6A4252D98648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000000"/>
              </a:solidFill>
            </a:rPr>
            <a:t>การควบคุมภายใน</a:t>
          </a:r>
        </a:p>
      </dgm:t>
    </dgm:pt>
    <dgm:pt modelId="{DC18CEE8-A772-4449-9A1C-20E328800B25}" type="parTrans" cxnId="{385906AC-701C-4DD2-B2AB-08D429D13BD0}">
      <dgm:prSet/>
      <dgm:spPr/>
      <dgm:t>
        <a:bodyPr/>
        <a:lstStyle/>
        <a:p>
          <a:endParaRPr lang="th-TH"/>
        </a:p>
      </dgm:t>
    </dgm:pt>
    <dgm:pt modelId="{9340B11D-B4ED-423F-849E-35F1F0B7ABC7}" type="sibTrans" cxnId="{385906AC-701C-4DD2-B2AB-08D429D13BD0}">
      <dgm:prSet/>
      <dgm:spPr/>
      <dgm:t>
        <a:bodyPr/>
        <a:lstStyle/>
        <a:p>
          <a:endParaRPr lang="th-TH"/>
        </a:p>
      </dgm:t>
    </dgm:pt>
    <dgm:pt modelId="{00C10EA3-94FD-4232-AC77-967D7B85E78F}">
      <dgm:prSet phldrT="[ข้อความ]" custT="1"/>
      <dgm:spPr/>
      <dgm:t>
        <a:bodyPr/>
        <a:lstStyle/>
        <a:p>
          <a:r>
            <a:rPr lang="th-TH" sz="4000" b="1" dirty="0">
              <a:solidFill>
                <a:srgbClr val="000000"/>
              </a:solidFill>
            </a:rPr>
            <a:t>ประสิทธิภาพ</a:t>
          </a:r>
          <a:endParaRPr lang="th-TH" sz="3600" b="1" dirty="0">
            <a:solidFill>
              <a:srgbClr val="000000"/>
            </a:solidFill>
          </a:endParaRPr>
        </a:p>
      </dgm:t>
    </dgm:pt>
    <dgm:pt modelId="{973F1FB0-1102-4C00-BE89-3C3952971B02}" type="parTrans" cxnId="{5C99905A-71B2-4DB1-ADE1-D51AB2CAD915}">
      <dgm:prSet/>
      <dgm:spPr/>
      <dgm:t>
        <a:bodyPr/>
        <a:lstStyle/>
        <a:p>
          <a:endParaRPr lang="th-TH"/>
        </a:p>
      </dgm:t>
    </dgm:pt>
    <dgm:pt modelId="{59E10F61-E3AB-4866-9392-339872E585ED}" type="sibTrans" cxnId="{5C99905A-71B2-4DB1-ADE1-D51AB2CAD915}">
      <dgm:prSet/>
      <dgm:spPr/>
      <dgm:t>
        <a:bodyPr/>
        <a:lstStyle/>
        <a:p>
          <a:endParaRPr lang="th-TH"/>
        </a:p>
      </dgm:t>
    </dgm:pt>
    <dgm:pt modelId="{950C8E52-4D26-4313-AA34-AE59EC3ED9CB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000000"/>
              </a:solidFill>
            </a:rPr>
            <a:t>ปฏิบัติตาม</a:t>
          </a:r>
        </a:p>
      </dgm:t>
    </dgm:pt>
    <dgm:pt modelId="{91071BD6-DA43-45D8-A90E-2DF16075B2CB}" type="parTrans" cxnId="{85C5D34A-8F18-4535-AEAB-5D84518108C7}">
      <dgm:prSet/>
      <dgm:spPr/>
      <dgm:t>
        <a:bodyPr/>
        <a:lstStyle/>
        <a:p>
          <a:endParaRPr lang="th-TH"/>
        </a:p>
      </dgm:t>
    </dgm:pt>
    <dgm:pt modelId="{C1317BFE-3463-4817-B2BE-AB99096D21E0}" type="sibTrans" cxnId="{85C5D34A-8F18-4535-AEAB-5D84518108C7}">
      <dgm:prSet/>
      <dgm:spPr/>
      <dgm:t>
        <a:bodyPr/>
        <a:lstStyle/>
        <a:p>
          <a:endParaRPr lang="th-TH"/>
        </a:p>
      </dgm:t>
    </dgm:pt>
    <dgm:pt modelId="{643D0A01-A228-4B66-81E9-E4B5471DE378}" type="pres">
      <dgm:prSet presAssocID="{FCCDCA89-9431-48A8-BCBE-19DE7E6BE58F}" presName="linearFlow" presStyleCnt="0">
        <dgm:presLayoutVars>
          <dgm:resizeHandles val="exact"/>
        </dgm:presLayoutVars>
      </dgm:prSet>
      <dgm:spPr/>
    </dgm:pt>
    <dgm:pt modelId="{6FBC7780-EAA0-4884-91A7-8FAA0D779048}" type="pres">
      <dgm:prSet presAssocID="{5E8187D0-DFD5-4BAE-B575-6A4252D98648}" presName="node" presStyleLbl="node1" presStyleIdx="0" presStyleCnt="3" custScaleX="151919">
        <dgm:presLayoutVars>
          <dgm:bulletEnabled val="1"/>
        </dgm:presLayoutVars>
      </dgm:prSet>
      <dgm:spPr/>
    </dgm:pt>
    <dgm:pt modelId="{E681851E-654A-4FEA-9D6C-C23EB16E3D9B}" type="pres">
      <dgm:prSet presAssocID="{9340B11D-B4ED-423F-849E-35F1F0B7ABC7}" presName="sibTrans" presStyleLbl="sibTrans2D1" presStyleIdx="0" presStyleCnt="2"/>
      <dgm:spPr/>
    </dgm:pt>
    <dgm:pt modelId="{56A4BE62-2F27-45ED-A854-A64094C1A177}" type="pres">
      <dgm:prSet presAssocID="{9340B11D-B4ED-423F-849E-35F1F0B7ABC7}" presName="connectorText" presStyleLbl="sibTrans2D1" presStyleIdx="0" presStyleCnt="2"/>
      <dgm:spPr/>
    </dgm:pt>
    <dgm:pt modelId="{9F9650D5-6ADD-4E4F-894B-3644A98EA212}" type="pres">
      <dgm:prSet presAssocID="{00C10EA3-94FD-4232-AC77-967D7B85E78F}" presName="node" presStyleLbl="node1" presStyleIdx="1" presStyleCnt="3">
        <dgm:presLayoutVars>
          <dgm:bulletEnabled val="1"/>
        </dgm:presLayoutVars>
      </dgm:prSet>
      <dgm:spPr/>
    </dgm:pt>
    <dgm:pt modelId="{4561C589-039E-4E7F-93C4-D2F71D726D27}" type="pres">
      <dgm:prSet presAssocID="{59E10F61-E3AB-4866-9392-339872E585ED}" presName="sibTrans" presStyleLbl="sibTrans2D1" presStyleIdx="1" presStyleCnt="2"/>
      <dgm:spPr/>
    </dgm:pt>
    <dgm:pt modelId="{A81DF906-8E9B-4E73-A65F-DCFD4C74411E}" type="pres">
      <dgm:prSet presAssocID="{59E10F61-E3AB-4866-9392-339872E585ED}" presName="connectorText" presStyleLbl="sibTrans2D1" presStyleIdx="1" presStyleCnt="2"/>
      <dgm:spPr/>
    </dgm:pt>
    <dgm:pt modelId="{95B80FE8-54BE-4BCE-951C-E03849A36E18}" type="pres">
      <dgm:prSet presAssocID="{950C8E52-4D26-4313-AA34-AE59EC3ED9CB}" presName="node" presStyleLbl="node1" presStyleIdx="2" presStyleCnt="3">
        <dgm:presLayoutVars>
          <dgm:bulletEnabled val="1"/>
        </dgm:presLayoutVars>
      </dgm:prSet>
      <dgm:spPr/>
    </dgm:pt>
  </dgm:ptLst>
  <dgm:cxnLst>
    <dgm:cxn modelId="{CCAB9646-02FA-4B11-AF77-A35BC356A796}" type="presOf" srcId="{950C8E52-4D26-4313-AA34-AE59EC3ED9CB}" destId="{95B80FE8-54BE-4BCE-951C-E03849A36E18}" srcOrd="0" destOrd="0" presId="urn:microsoft.com/office/officeart/2005/8/layout/process2"/>
    <dgm:cxn modelId="{DC2B0749-CD83-422E-88AB-3DDAD349EFD2}" type="presOf" srcId="{9340B11D-B4ED-423F-849E-35F1F0B7ABC7}" destId="{56A4BE62-2F27-45ED-A854-A64094C1A177}" srcOrd="1" destOrd="0" presId="urn:microsoft.com/office/officeart/2005/8/layout/process2"/>
    <dgm:cxn modelId="{85C5D34A-8F18-4535-AEAB-5D84518108C7}" srcId="{FCCDCA89-9431-48A8-BCBE-19DE7E6BE58F}" destId="{950C8E52-4D26-4313-AA34-AE59EC3ED9CB}" srcOrd="2" destOrd="0" parTransId="{91071BD6-DA43-45D8-A90E-2DF16075B2CB}" sibTransId="{C1317BFE-3463-4817-B2BE-AB99096D21E0}"/>
    <dgm:cxn modelId="{5C99905A-71B2-4DB1-ADE1-D51AB2CAD915}" srcId="{FCCDCA89-9431-48A8-BCBE-19DE7E6BE58F}" destId="{00C10EA3-94FD-4232-AC77-967D7B85E78F}" srcOrd="1" destOrd="0" parTransId="{973F1FB0-1102-4C00-BE89-3C3952971B02}" sibTransId="{59E10F61-E3AB-4866-9392-339872E585ED}"/>
    <dgm:cxn modelId="{50BE257C-E15A-4DFF-92F0-FDA1FC0AD4A8}" type="presOf" srcId="{9340B11D-B4ED-423F-849E-35F1F0B7ABC7}" destId="{E681851E-654A-4FEA-9D6C-C23EB16E3D9B}" srcOrd="0" destOrd="0" presId="urn:microsoft.com/office/officeart/2005/8/layout/process2"/>
    <dgm:cxn modelId="{AF53DE9F-BC79-4700-9DAB-A201E3EDCE51}" type="presOf" srcId="{FCCDCA89-9431-48A8-BCBE-19DE7E6BE58F}" destId="{643D0A01-A228-4B66-81E9-E4B5471DE378}" srcOrd="0" destOrd="0" presId="urn:microsoft.com/office/officeart/2005/8/layout/process2"/>
    <dgm:cxn modelId="{8919B2A3-3A0E-497B-A02F-BB37F55E0987}" type="presOf" srcId="{5E8187D0-DFD5-4BAE-B575-6A4252D98648}" destId="{6FBC7780-EAA0-4884-91A7-8FAA0D779048}" srcOrd="0" destOrd="0" presId="urn:microsoft.com/office/officeart/2005/8/layout/process2"/>
    <dgm:cxn modelId="{385906AC-701C-4DD2-B2AB-08D429D13BD0}" srcId="{FCCDCA89-9431-48A8-BCBE-19DE7E6BE58F}" destId="{5E8187D0-DFD5-4BAE-B575-6A4252D98648}" srcOrd="0" destOrd="0" parTransId="{DC18CEE8-A772-4449-9A1C-20E328800B25}" sibTransId="{9340B11D-B4ED-423F-849E-35F1F0B7ABC7}"/>
    <dgm:cxn modelId="{0A86BFC0-2B33-44FA-86C2-22DD7EB6D0C2}" type="presOf" srcId="{59E10F61-E3AB-4866-9392-339872E585ED}" destId="{A81DF906-8E9B-4E73-A65F-DCFD4C74411E}" srcOrd="1" destOrd="0" presId="urn:microsoft.com/office/officeart/2005/8/layout/process2"/>
    <dgm:cxn modelId="{0095C3C2-67DA-4C31-AA9E-02AC09243C48}" type="presOf" srcId="{59E10F61-E3AB-4866-9392-339872E585ED}" destId="{4561C589-039E-4E7F-93C4-D2F71D726D27}" srcOrd="0" destOrd="0" presId="urn:microsoft.com/office/officeart/2005/8/layout/process2"/>
    <dgm:cxn modelId="{17A130ED-AFBA-4A51-AC48-599C2FB6EC9A}" type="presOf" srcId="{00C10EA3-94FD-4232-AC77-967D7B85E78F}" destId="{9F9650D5-6ADD-4E4F-894B-3644A98EA212}" srcOrd="0" destOrd="0" presId="urn:microsoft.com/office/officeart/2005/8/layout/process2"/>
    <dgm:cxn modelId="{1EDF5664-D0B5-432E-A0A9-89CCFBEF2BEC}" type="presParOf" srcId="{643D0A01-A228-4B66-81E9-E4B5471DE378}" destId="{6FBC7780-EAA0-4884-91A7-8FAA0D779048}" srcOrd="0" destOrd="0" presId="urn:microsoft.com/office/officeart/2005/8/layout/process2"/>
    <dgm:cxn modelId="{05D5171C-1F42-4377-88DB-F5AB827FF7A3}" type="presParOf" srcId="{643D0A01-A228-4B66-81E9-E4B5471DE378}" destId="{E681851E-654A-4FEA-9D6C-C23EB16E3D9B}" srcOrd="1" destOrd="0" presId="urn:microsoft.com/office/officeart/2005/8/layout/process2"/>
    <dgm:cxn modelId="{C21A2F43-F4BB-4634-BC86-C3B090AC1C0A}" type="presParOf" srcId="{E681851E-654A-4FEA-9D6C-C23EB16E3D9B}" destId="{56A4BE62-2F27-45ED-A854-A64094C1A177}" srcOrd="0" destOrd="0" presId="urn:microsoft.com/office/officeart/2005/8/layout/process2"/>
    <dgm:cxn modelId="{857E9328-511B-4BE0-A20D-01F85B85FA5A}" type="presParOf" srcId="{643D0A01-A228-4B66-81E9-E4B5471DE378}" destId="{9F9650D5-6ADD-4E4F-894B-3644A98EA212}" srcOrd="2" destOrd="0" presId="urn:microsoft.com/office/officeart/2005/8/layout/process2"/>
    <dgm:cxn modelId="{C4F37EF1-ABA3-4D96-94A2-F089C313C755}" type="presParOf" srcId="{643D0A01-A228-4B66-81E9-E4B5471DE378}" destId="{4561C589-039E-4E7F-93C4-D2F71D726D27}" srcOrd="3" destOrd="0" presId="urn:microsoft.com/office/officeart/2005/8/layout/process2"/>
    <dgm:cxn modelId="{479125F5-2247-426B-BE28-31E63C00B016}" type="presParOf" srcId="{4561C589-039E-4E7F-93C4-D2F71D726D27}" destId="{A81DF906-8E9B-4E73-A65F-DCFD4C74411E}" srcOrd="0" destOrd="0" presId="urn:microsoft.com/office/officeart/2005/8/layout/process2"/>
    <dgm:cxn modelId="{AAB7D099-8196-414E-A184-27FD943A6ACE}" type="presParOf" srcId="{643D0A01-A228-4B66-81E9-E4B5471DE378}" destId="{95B80FE8-54BE-4BCE-951C-E03849A36E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C7780-EAA0-4884-91A7-8FAA0D779048}">
      <dsp:nvSpPr>
        <dsp:cNvPr id="0" name=""/>
        <dsp:cNvSpPr/>
      </dsp:nvSpPr>
      <dsp:spPr>
        <a:xfrm>
          <a:off x="0" y="1651"/>
          <a:ext cx="7786742" cy="824035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การควบคุมภายในสหกรณ์มี/</a:t>
          </a:r>
          <a:r>
            <a:rPr lang="th-TH" sz="36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</a:t>
          </a:r>
        </a:p>
      </dsp:txBody>
      <dsp:txXfrm>
        <a:off x="24135" y="25786"/>
        <a:ext cx="7738472" cy="775765"/>
      </dsp:txXfrm>
    </dsp:sp>
    <dsp:sp modelId="{E681851E-654A-4FEA-9D6C-C23EB16E3D9B}">
      <dsp:nvSpPr>
        <dsp:cNvPr id="0" name=""/>
        <dsp:cNvSpPr/>
      </dsp:nvSpPr>
      <dsp:spPr>
        <a:xfrm rot="5400000">
          <a:off x="3697786" y="676525"/>
          <a:ext cx="391169" cy="7478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900" kern="1200"/>
        </a:p>
      </dsp:txBody>
      <dsp:txXfrm rot="-5400000">
        <a:off x="3669005" y="854884"/>
        <a:ext cx="448733" cy="273818"/>
      </dsp:txXfrm>
    </dsp:sp>
    <dsp:sp modelId="{9F9650D5-6ADD-4E4F-894B-3644A98EA212}">
      <dsp:nvSpPr>
        <dsp:cNvPr id="0" name=""/>
        <dsp:cNvSpPr/>
      </dsp:nvSpPr>
      <dsp:spPr>
        <a:xfrm>
          <a:off x="0" y="1275251"/>
          <a:ext cx="7786742" cy="863078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ประสิทธิภาพ</a:t>
          </a: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ของการควบคุมภายในที่มี</a:t>
          </a:r>
          <a:endParaRPr lang="th-TH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279" y="1300530"/>
        <a:ext cx="7736184" cy="812520"/>
      </dsp:txXfrm>
    </dsp:sp>
    <dsp:sp modelId="{4561C589-039E-4E7F-93C4-D2F71D726D27}">
      <dsp:nvSpPr>
        <dsp:cNvPr id="0" name=""/>
        <dsp:cNvSpPr/>
      </dsp:nvSpPr>
      <dsp:spPr>
        <a:xfrm rot="5400000">
          <a:off x="3761996" y="1951620"/>
          <a:ext cx="262748" cy="7478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/>
        </a:p>
      </dsp:txBody>
      <dsp:txXfrm rot="-5400000">
        <a:off x="3669004" y="2194189"/>
        <a:ext cx="448733" cy="183924"/>
      </dsp:txXfrm>
    </dsp:sp>
    <dsp:sp modelId="{95B80FE8-54BE-4BCE-951C-E03849A36E18}">
      <dsp:nvSpPr>
        <dsp:cNvPr id="0" name=""/>
        <dsp:cNvSpPr/>
      </dsp:nvSpPr>
      <dsp:spPr>
        <a:xfrm>
          <a:off x="0" y="2512799"/>
          <a:ext cx="7786742" cy="8240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การปฏิบัติตามระบบการควบคุมภายในที่ดี</a:t>
          </a:r>
        </a:p>
      </dsp:txBody>
      <dsp:txXfrm>
        <a:off x="24135" y="2536934"/>
        <a:ext cx="7738472" cy="77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C7780-EAA0-4884-91A7-8FAA0D779048}">
      <dsp:nvSpPr>
        <dsp:cNvPr id="0" name=""/>
        <dsp:cNvSpPr/>
      </dsp:nvSpPr>
      <dsp:spPr>
        <a:xfrm>
          <a:off x="963900" y="1341"/>
          <a:ext cx="4168198" cy="685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000000"/>
              </a:solidFill>
            </a:rPr>
            <a:t>การควบคุมภายใน</a:t>
          </a:r>
        </a:p>
      </dsp:txBody>
      <dsp:txXfrm>
        <a:off x="983990" y="21431"/>
        <a:ext cx="4128018" cy="645744"/>
      </dsp:txXfrm>
    </dsp:sp>
    <dsp:sp modelId="{E681851E-654A-4FEA-9D6C-C23EB16E3D9B}">
      <dsp:nvSpPr>
        <dsp:cNvPr id="0" name=""/>
        <dsp:cNvSpPr/>
      </dsp:nvSpPr>
      <dsp:spPr>
        <a:xfrm rot="5400000">
          <a:off x="2919389" y="704413"/>
          <a:ext cx="257221" cy="30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/>
        </a:p>
      </dsp:txBody>
      <dsp:txXfrm rot="-5400000">
        <a:off x="2955400" y="730135"/>
        <a:ext cx="185200" cy="180055"/>
      </dsp:txXfrm>
    </dsp:sp>
    <dsp:sp modelId="{9F9650D5-6ADD-4E4F-894B-3644A98EA212}">
      <dsp:nvSpPr>
        <dsp:cNvPr id="0" name=""/>
        <dsp:cNvSpPr/>
      </dsp:nvSpPr>
      <dsp:spPr>
        <a:xfrm>
          <a:off x="1676151" y="1030227"/>
          <a:ext cx="2743697" cy="685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solidFill>
                <a:srgbClr val="000000"/>
              </a:solidFill>
            </a:rPr>
            <a:t>ประสิทธิภาพ</a:t>
          </a:r>
          <a:endParaRPr lang="th-TH" sz="3600" b="1" kern="1200" dirty="0">
            <a:solidFill>
              <a:srgbClr val="000000"/>
            </a:solidFill>
          </a:endParaRPr>
        </a:p>
      </dsp:txBody>
      <dsp:txXfrm>
        <a:off x="1696241" y="1050317"/>
        <a:ext cx="2703517" cy="645744"/>
      </dsp:txXfrm>
    </dsp:sp>
    <dsp:sp modelId="{4561C589-039E-4E7F-93C4-D2F71D726D27}">
      <dsp:nvSpPr>
        <dsp:cNvPr id="0" name=""/>
        <dsp:cNvSpPr/>
      </dsp:nvSpPr>
      <dsp:spPr>
        <a:xfrm rot="5400000">
          <a:off x="2919389" y="1733300"/>
          <a:ext cx="257221" cy="30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/>
        </a:p>
      </dsp:txBody>
      <dsp:txXfrm rot="-5400000">
        <a:off x="2955400" y="1759022"/>
        <a:ext cx="185200" cy="180055"/>
      </dsp:txXfrm>
    </dsp:sp>
    <dsp:sp modelId="{95B80FE8-54BE-4BCE-951C-E03849A36E18}">
      <dsp:nvSpPr>
        <dsp:cNvPr id="0" name=""/>
        <dsp:cNvSpPr/>
      </dsp:nvSpPr>
      <dsp:spPr>
        <a:xfrm>
          <a:off x="1676151" y="2059114"/>
          <a:ext cx="2743697" cy="6859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000000"/>
              </a:solidFill>
            </a:rPr>
            <a:t>ปฏิบัติตาม</a:t>
          </a:r>
        </a:p>
      </dsp:txBody>
      <dsp:txXfrm>
        <a:off x="1696241" y="2079204"/>
        <a:ext cx="2703517" cy="645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DD4FF86-E1DC-4C85-A1DE-72BE5145AC9D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1B4D390-68FF-4A45-8F8D-33B057E910B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C4109-16CD-49F9-B8D2-A915847DEA37}" type="slidenum">
              <a:rPr lang="en-US" altLang="en-US" smtClean="0"/>
              <a:pPr/>
              <a:t>5</a:t>
            </a:fld>
            <a:endParaRPr lang="th-TH" alt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9E0DE-C7D1-4E5C-A82D-BAD67D357641}" type="slidenum">
              <a:rPr lang="en-US" altLang="en-US" smtClean="0"/>
              <a:pPr/>
              <a:t>6</a:t>
            </a:fld>
            <a:endParaRPr lang="th-TH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62C25-C262-4F3A-8113-1D3988A61451}" type="slidenum">
              <a:rPr lang="en-US" altLang="en-US" smtClean="0"/>
              <a:pPr/>
              <a:t>36</a:t>
            </a:fld>
            <a:endParaRPr lang="th-TH" alt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8BAF5-5E89-4836-9E21-6BC7E8A25530}" type="slidenum">
              <a:rPr lang="en-US" altLang="en-US" smtClean="0"/>
              <a:pPr/>
              <a:t>38</a:t>
            </a:fld>
            <a:endParaRPr lang="th-TH" alt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F677F-3FB6-4949-928A-678A27C58130}" type="slidenum">
              <a:rPr lang="en-US" altLang="en-US" smtClean="0"/>
              <a:pPr/>
              <a:t>39</a:t>
            </a:fld>
            <a:endParaRPr lang="th-TH" alt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3CE4C-985A-4551-8430-F8006497DB56}" type="slidenum">
              <a:rPr lang="en-US" altLang="en-US" smtClean="0"/>
              <a:pPr/>
              <a:t>40</a:t>
            </a:fld>
            <a:endParaRPr lang="th-TH" alt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AC0FA-5914-4D12-84CB-4C30DDC2908E}" type="slidenum">
              <a:rPr lang="en-US" altLang="en-US" smtClean="0"/>
              <a:pPr/>
              <a:t>9</a:t>
            </a:fld>
            <a:endParaRPr lang="th-TH" alt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055"/>
            <a:fld id="{39957393-767D-4939-842C-920C946B43B2}" type="slidenum">
              <a:rPr lang="en-US" smtClean="0"/>
              <a:pPr defTabSz="988055"/>
              <a:t>57</a:t>
            </a:fld>
            <a:endParaRPr lang="th-TH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1738" cy="37592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2" y="4759838"/>
            <a:ext cx="5051320" cy="4510331"/>
          </a:xfrm>
          <a:noFill/>
          <a:ln/>
        </p:spPr>
        <p:txBody>
          <a:bodyPr/>
          <a:lstStyle/>
          <a:p>
            <a:pPr eaLnBrk="1" hangingPunct="1"/>
            <a:r>
              <a:rPr lang="th-TH" sz="2100"/>
              <a:t>การแสดงฐานะการเงินของลูกหนี้ยังไม่เป็นไปตามสภาพความเป็นจริง</a:t>
            </a:r>
          </a:p>
          <a:p>
            <a:pPr eaLnBrk="1" hangingPunct="1"/>
            <a:r>
              <a:rPr lang="th-TH" sz="2100"/>
              <a:t>มาตรฐานการบัญชีที่รับรองทั่วไป</a:t>
            </a:r>
          </a:p>
          <a:p>
            <a:pPr eaLnBrk="1" hangingPunct="1"/>
            <a:r>
              <a:rPr lang="th-TH" sz="2100"/>
              <a:t>ความโปร่งใสของสหกรณ์ในการแสดงฐานะการเงินที่แท้จริงให้สมาชิกและผู้ที่เกี่ยวข้อง</a:t>
            </a:r>
          </a:p>
          <a:p>
            <a:pPr eaLnBrk="1" hangingPunct="1"/>
            <a:endParaRPr lang="th-TH" sz="2100"/>
          </a:p>
          <a:p>
            <a:pPr eaLnBrk="1" hangingPunct="1"/>
            <a:r>
              <a:rPr lang="th-TH" sz="2100" b="1" u="sng"/>
              <a:t>เหตุที่ต้องออกมาใช้ในช่วงนี้</a:t>
            </a:r>
          </a:p>
          <a:p>
            <a:pPr eaLnBrk="1" hangingPunct="1"/>
            <a:r>
              <a:rPr lang="th-TH" sz="2100"/>
              <a:t>ปัญหาเกิดมานานแล้ว การเริ่มใช้เป็นการตัดไฟแต่ต้นลม ไม่ให้ปัญหาพอกพูนขึ้น หนี้ของสหกรณ์เป็นหนี้เพื่อการบริโภค แม้ต่อไปภายหน้า ฌศรษฐกิจจะฟื้นฟูขึ้นก็ตามจะไม่มีผลกระทบต่อสมาชิกมากนัก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C0F87-1CDF-4963-9E36-699FEA5EDF3D}" type="slidenum">
              <a:rPr lang="en-US" altLang="th-TH" smtClean="0"/>
              <a:pPr/>
              <a:t>66</a:t>
            </a:fld>
            <a:endParaRPr lang="en-US" altLang="th-TH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โรงเรียนผู้สอบบัญชีสหกรณ์  กรมตรวจบัญชีสหกรณ์</a:t>
            </a:r>
            <a:endParaRPr lang="th-TH"/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1809C-00A2-4635-BD2B-689746FB6362}" type="slidenum">
              <a:rPr lang="en-US" smtClean="0"/>
              <a:pPr/>
              <a:t>14</a:t>
            </a:fld>
            <a:endParaRPr lang="th-TH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pPr rtl="0"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138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pPr rtl="0"/>
              <a:t>81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138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390-68FF-4A45-8F8D-33B057E910B2}" type="slidenum">
              <a:rPr lang="th-TH" smtClean="0"/>
              <a:pPr/>
              <a:t>82</a:t>
            </a:fld>
            <a:endParaRPr 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โรงเรียนผู้สอบบัญชีสหกรณ์  กรมตรวจบัญชีสหกรณ์</a:t>
            </a:r>
            <a:endParaRPr lang="th-TH"/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B0B6D-A23B-4CF8-8AFD-FE8D789B25BA}" type="slidenum">
              <a:rPr lang="en-US" smtClean="0"/>
              <a:pPr/>
              <a:t>15</a:t>
            </a:fld>
            <a:endParaRPr lang="th-TH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ส่วนมาตรฐานการสอบบัญชี   กรมตรวจบัญชีสหกรณ์</a:t>
            </a:r>
            <a:endParaRPr lang="th-TH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E88DD-869C-402C-96A5-665F34E25BD6}" type="slidenum">
              <a:rPr lang="en-US" altLang="th-TH" smtClean="0">
                <a:solidFill>
                  <a:srgbClr val="000000"/>
                </a:solidFill>
              </a:rPr>
              <a:pPr/>
              <a:t>91</a:t>
            </a:fld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4020" indent="-364020">
              <a:spcBef>
                <a:spcPct val="0"/>
              </a:spcBef>
            </a:pPr>
            <a:endParaRPr lang="en-US" altLang="th-TH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E3935-3102-4496-89D5-DFE59A6AAB30}" type="slidenum">
              <a:rPr lang="en-US" smtClean="0"/>
              <a:pPr/>
              <a:t>104</a:t>
            </a:fld>
            <a:endParaRPr lang="th-T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10D9DE-DD54-4247-94F8-3AA4EA766120}" type="slidenum">
              <a:rPr lang="en-US" smtClean="0"/>
              <a:pPr/>
              <a:t>112</a:t>
            </a:fld>
            <a:endParaRPr lang="th-TH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0528F0-5EF0-4A27-BF2A-531285CC30BC}" type="slidenum">
              <a:rPr lang="en-US" smtClean="0"/>
              <a:pPr/>
              <a:t>113</a:t>
            </a:fld>
            <a:endParaRPr lang="th-TH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โรงเรียนผู้สอบบัญชีสหกรณ์  กรมตรวจบัญชีสหกรณ์</a:t>
            </a:r>
            <a:endParaRPr lang="th-TH"/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50621C-BF92-4CDA-96EF-8F65D04495A9}" type="slidenum">
              <a:rPr lang="en-US" smtClean="0"/>
              <a:pPr/>
              <a:t>16</a:t>
            </a:fld>
            <a:endParaRPr lang="th-TH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DB3B4-6DBE-4268-B55E-635020EE0037}" type="slidenum">
              <a:rPr lang="en-US" altLang="en-US" smtClean="0"/>
              <a:pPr/>
              <a:t>18</a:t>
            </a:fld>
            <a:endParaRPr lang="th-TH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54845-F51E-4DC0-BD06-35330A11AF45}" type="slidenum">
              <a:rPr lang="en-US" altLang="en-US" smtClean="0"/>
              <a:pPr/>
              <a:t>20</a:t>
            </a:fld>
            <a:endParaRPr lang="th-TH" alt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36CF7D04-62C8-439D-A001-08C1B12CB3A2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D8A982-7720-4A97-8975-C67C5D5CEBA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7EA4-D45F-489B-85B8-E00B27608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48D7-62A9-4C87-A2DF-25349FA25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ยึด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pPr/>
              <a:t>30/07/62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6" r:id="rId13"/>
    <p:sldLayoutId id="2147483867" r:id="rId14"/>
    <p:sldLayoutId id="2147483868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à¸à¸¥à¸à¸²à¸£à¸à¹à¸à¸«à¸²à¸£à¸¹à¸à¸ à¸²à¸à¸ªà¸³à¸«à¸£à¸±à¸ à¸ à¸²à¸à¸¨à¸¶à¸à¸©à¸²à¸à¹à¸­à¸¡à¸¹à¸¥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Rectangle 8"/>
          <p:cNvSpPr>
            <a:spLocks noGrp="1"/>
          </p:cNvSpPr>
          <p:nvPr>
            <p:ph type="title"/>
          </p:nvPr>
        </p:nvSpPr>
        <p:spPr>
          <a:xfrm>
            <a:off x="1785918" y="1000108"/>
            <a:ext cx="7015154" cy="9971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</a:p>
        </p:txBody>
      </p:sp>
      <p:pic>
        <p:nvPicPr>
          <p:cNvPr id="14339" name="Picture 3" descr="D:\ภาพ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3071834" cy="3786214"/>
          </a:xfrm>
          <a:prstGeom prst="rect">
            <a:avLst/>
          </a:prstGeom>
          <a:noFill/>
        </p:spPr>
      </p:pic>
      <p:pic>
        <p:nvPicPr>
          <p:cNvPr id="7" name="Picture 11" descr="ac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95288" y="336550"/>
            <a:ext cx="1296987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4071934" y="4643446"/>
            <a:ext cx="4572031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กลุ่มพัฒนาระบบการเงินและการบัญชี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สำนักมาตรฐานการบัญชีและการสอบบัญชี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สี่เหลี่ยมผืนผ้า 6"/>
          <p:cNvSpPr>
            <a:spLocks noChangeArrowheads="1"/>
          </p:cNvSpPr>
          <p:nvPr/>
        </p:nvSpPr>
        <p:spPr bwMode="auto">
          <a:xfrm>
            <a:off x="928662" y="1885950"/>
            <a:ext cx="7745438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latin typeface="DilleniaUPC" pitchFamily="18" charset="-34"/>
                <a:cs typeface="DilleniaUPC" pitchFamily="18" charset="-34"/>
              </a:rPr>
              <a:t>      </a:t>
            </a:r>
            <a:r>
              <a:rPr lang="th-TH" sz="5400" b="1" dirty="0">
                <a:latin typeface="DilleniaUPC" pitchFamily="18" charset="-34"/>
                <a:cs typeface="DilleniaUPC" pitchFamily="18" charset="-34"/>
              </a:rPr>
              <a:t>ต้องศึกษาระบบการควบคุมภายใน เพื่อทราบจุดแข็ง จุดอ่อนของสหกรณ์ และใช้เป็นข้อมูลในการวางแนวการตรวจสอบเบื้องต้นว่าจะตรวจสอบด้านใด จึงจะเหมาะสม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85875" y="690563"/>
            <a:ext cx="7572375" cy="862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th-TH" sz="5000" b="1" dirty="0">
                <a:latin typeface="DilleniaUPC" pitchFamily="18" charset="-34"/>
                <a:cs typeface="DilleniaUPC" pitchFamily="18" charset="-34"/>
              </a:rPr>
              <a:t>การตรวจสอบกิจการกับการควบคุมภายใน</a:t>
            </a:r>
          </a:p>
        </p:txBody>
      </p:sp>
      <p:sp>
        <p:nvSpPr>
          <p:cNvPr id="57348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C7603-4258-4FB1-9012-C29D27B1EF8C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0"/>
            <a:ext cx="30718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16013" y="2967038"/>
            <a:ext cx="6858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600"/>
              <a:t>รายการปรับปรุงบัญชี</a:t>
            </a:r>
          </a:p>
        </p:txBody>
      </p:sp>
      <p:sp>
        <p:nvSpPr>
          <p:cNvPr id="77827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C89CE1E-3DED-4585-90AF-30BC407E88BF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100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3255963" y="409575"/>
            <a:ext cx="2236787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>
                <a:latin typeface="Times New Roman" pitchFamily="18" charset="0"/>
                <a:cs typeface="Cordia New" pitchFamily="34" charset="-34"/>
              </a:rPr>
              <a:t>สมุดรายวันทั่วไป</a:t>
            </a:r>
          </a:p>
        </p:txBody>
      </p:sp>
      <p:sp>
        <p:nvSpPr>
          <p:cNvPr id="74755" name="Text Box 14"/>
          <p:cNvSpPr txBox="1">
            <a:spLocks noChangeArrowheads="1"/>
          </p:cNvSpPr>
          <p:nvPr/>
        </p:nvSpPr>
        <p:spPr bwMode="auto">
          <a:xfrm>
            <a:off x="457200" y="1406525"/>
            <a:ext cx="858838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ว.ด.ป.</a:t>
            </a:r>
          </a:p>
        </p:txBody>
      </p:sp>
      <p:sp>
        <p:nvSpPr>
          <p:cNvPr id="74756" name="Text Box 15"/>
          <p:cNvSpPr txBox="1">
            <a:spLocks noChangeArrowheads="1"/>
          </p:cNvSpPr>
          <p:nvPr/>
        </p:nvSpPr>
        <p:spPr bwMode="auto">
          <a:xfrm>
            <a:off x="1543050" y="1216025"/>
            <a:ext cx="1109663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  เลขที่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สลิปโอน</a:t>
            </a:r>
          </a:p>
        </p:txBody>
      </p:sp>
      <p:sp>
        <p:nvSpPr>
          <p:cNvPr id="74757" name="Text Box 16"/>
          <p:cNvSpPr txBox="1">
            <a:spLocks noChangeArrowheads="1"/>
          </p:cNvSpPr>
          <p:nvPr/>
        </p:nvSpPr>
        <p:spPr bwMode="auto">
          <a:xfrm>
            <a:off x="3600450" y="1406525"/>
            <a:ext cx="1011238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รายการ</a:t>
            </a:r>
          </a:p>
        </p:txBody>
      </p:sp>
      <p:sp>
        <p:nvSpPr>
          <p:cNvPr id="74758" name="Text Box 17"/>
          <p:cNvSpPr txBox="1">
            <a:spLocks noChangeArrowheads="1"/>
          </p:cNvSpPr>
          <p:nvPr/>
        </p:nvSpPr>
        <p:spPr bwMode="auto">
          <a:xfrm>
            <a:off x="5734050" y="1187450"/>
            <a:ext cx="74295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หน้า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บัญชี</a:t>
            </a:r>
          </a:p>
        </p:txBody>
      </p:sp>
      <p:sp>
        <p:nvSpPr>
          <p:cNvPr id="74759" name="Text Box 18"/>
          <p:cNvSpPr txBox="1">
            <a:spLocks noChangeArrowheads="1"/>
          </p:cNvSpPr>
          <p:nvPr/>
        </p:nvSpPr>
        <p:spPr bwMode="auto">
          <a:xfrm>
            <a:off x="6791325" y="1406525"/>
            <a:ext cx="77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เดบิต</a:t>
            </a:r>
          </a:p>
        </p:txBody>
      </p:sp>
      <p:sp>
        <p:nvSpPr>
          <p:cNvPr id="74760" name="Text Box 19"/>
          <p:cNvSpPr txBox="1">
            <a:spLocks noChangeArrowheads="1"/>
          </p:cNvSpPr>
          <p:nvPr/>
        </p:nvSpPr>
        <p:spPr bwMode="auto">
          <a:xfrm>
            <a:off x="8001000" y="1397000"/>
            <a:ext cx="88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เครดิต</a:t>
            </a:r>
          </a:p>
        </p:txBody>
      </p:sp>
      <p:sp>
        <p:nvSpPr>
          <p:cNvPr id="74761" name="Text Box 20"/>
          <p:cNvSpPr txBox="1">
            <a:spLocks noChangeArrowheads="1"/>
          </p:cNvSpPr>
          <p:nvPr/>
        </p:nvSpPr>
        <p:spPr bwMode="auto">
          <a:xfrm>
            <a:off x="315913" y="2168525"/>
            <a:ext cx="8432800" cy="1563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25</a:t>
            </a:r>
            <a:r>
              <a:rPr lang="en-US" sz="3200" b="1">
                <a:latin typeface="Cordia New" pitchFamily="34" charset="-34"/>
                <a:cs typeface="Cordia New" pitchFamily="34" charset="-34"/>
              </a:rPr>
              <a:t>xx</a:t>
            </a:r>
            <a:endParaRPr lang="th-TH" sz="3200" b="1"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ธ.ค.   31    001    ฝากธนาคารกรุงไทย         11       1,000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                        ดอกเบี้ยเงินฝากธนาคาร    44                   1,000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1249363"/>
            <a:ext cx="8689975" cy="5348287"/>
            <a:chOff x="158" y="663"/>
            <a:chExt cx="5474" cy="3369"/>
          </a:xfrm>
        </p:grpSpPr>
        <p:sp>
          <p:nvSpPr>
            <p:cNvPr id="74765" name="Line 4"/>
            <p:cNvSpPr>
              <a:spLocks noChangeShapeType="1"/>
            </p:cNvSpPr>
            <p:nvPr/>
          </p:nvSpPr>
          <p:spPr bwMode="auto">
            <a:xfrm>
              <a:off x="160" y="666"/>
              <a:ext cx="54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66" name="Line 5"/>
            <p:cNvSpPr>
              <a:spLocks noChangeShapeType="1"/>
            </p:cNvSpPr>
            <p:nvPr/>
          </p:nvSpPr>
          <p:spPr bwMode="auto">
            <a:xfrm>
              <a:off x="160" y="1176"/>
              <a:ext cx="54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67" name="Line 6"/>
            <p:cNvSpPr>
              <a:spLocks noChangeShapeType="1"/>
            </p:cNvSpPr>
            <p:nvPr/>
          </p:nvSpPr>
          <p:spPr bwMode="auto">
            <a:xfrm>
              <a:off x="960" y="666"/>
              <a:ext cx="0" cy="3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68" name="Line 7"/>
            <p:cNvSpPr>
              <a:spLocks noChangeShapeType="1"/>
            </p:cNvSpPr>
            <p:nvPr/>
          </p:nvSpPr>
          <p:spPr bwMode="auto">
            <a:xfrm>
              <a:off x="762" y="1194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69" name="Line 8"/>
            <p:cNvSpPr>
              <a:spLocks noChangeShapeType="1"/>
            </p:cNvSpPr>
            <p:nvPr/>
          </p:nvSpPr>
          <p:spPr bwMode="auto">
            <a:xfrm>
              <a:off x="1602" y="672"/>
              <a:ext cx="0" cy="3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70" name="Line 9"/>
            <p:cNvSpPr>
              <a:spLocks noChangeShapeType="1"/>
            </p:cNvSpPr>
            <p:nvPr/>
          </p:nvSpPr>
          <p:spPr bwMode="auto">
            <a:xfrm>
              <a:off x="3552" y="672"/>
              <a:ext cx="0" cy="3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71" name="Line 10"/>
            <p:cNvSpPr>
              <a:spLocks noChangeShapeType="1"/>
            </p:cNvSpPr>
            <p:nvPr/>
          </p:nvSpPr>
          <p:spPr bwMode="auto">
            <a:xfrm>
              <a:off x="4092" y="672"/>
              <a:ext cx="0" cy="3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72" name="Line 11"/>
            <p:cNvSpPr>
              <a:spLocks noChangeShapeType="1"/>
            </p:cNvSpPr>
            <p:nvPr/>
          </p:nvSpPr>
          <p:spPr bwMode="auto">
            <a:xfrm>
              <a:off x="4950" y="672"/>
              <a:ext cx="0" cy="3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73" name="Line 12"/>
            <p:cNvSpPr>
              <a:spLocks noChangeShapeType="1"/>
            </p:cNvSpPr>
            <p:nvPr/>
          </p:nvSpPr>
          <p:spPr bwMode="auto">
            <a:xfrm>
              <a:off x="4758" y="1200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74" name="Line 13"/>
            <p:cNvSpPr>
              <a:spLocks noChangeShapeType="1"/>
            </p:cNvSpPr>
            <p:nvPr/>
          </p:nvSpPr>
          <p:spPr bwMode="auto">
            <a:xfrm>
              <a:off x="5512" y="1184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75" name="Line 21"/>
            <p:cNvSpPr>
              <a:spLocks noChangeShapeType="1"/>
            </p:cNvSpPr>
            <p:nvPr/>
          </p:nvSpPr>
          <p:spPr bwMode="auto">
            <a:xfrm>
              <a:off x="1610" y="2296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74776" name="Line 22"/>
            <p:cNvSpPr>
              <a:spLocks noChangeShapeType="1"/>
            </p:cNvSpPr>
            <p:nvPr/>
          </p:nvSpPr>
          <p:spPr bwMode="auto">
            <a:xfrm>
              <a:off x="158" y="663"/>
              <a:ext cx="0" cy="3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4777" name="Line 23"/>
            <p:cNvSpPr>
              <a:spLocks noChangeShapeType="1"/>
            </p:cNvSpPr>
            <p:nvPr/>
          </p:nvSpPr>
          <p:spPr bwMode="auto">
            <a:xfrm>
              <a:off x="5631" y="663"/>
              <a:ext cx="0" cy="3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4763" name="Text Box 25"/>
          <p:cNvSpPr txBox="1">
            <a:spLocks noChangeArrowheads="1"/>
          </p:cNvSpPr>
          <p:nvPr/>
        </p:nvSpPr>
        <p:spPr bwMode="auto">
          <a:xfrm>
            <a:off x="360363" y="404813"/>
            <a:ext cx="1547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cs typeface="Cordia New" pitchFamily="34" charset="-34"/>
              </a:rPr>
              <a:t>ตัวอย่าง</a:t>
            </a:r>
            <a:endParaRPr lang="en-US" sz="3200" b="1">
              <a:cs typeface="Cordia New" pitchFamily="34" charset="-34"/>
            </a:endParaRPr>
          </a:p>
        </p:txBody>
      </p:sp>
      <p:sp>
        <p:nvSpPr>
          <p:cNvPr id="74764" name="ตัวยึดหมายเลขภาพนิ่ง 46"/>
          <p:cNvSpPr txBox="1">
            <a:spLocks/>
          </p:cNvSpPr>
          <p:nvPr/>
        </p:nvSpPr>
        <p:spPr bwMode="auto">
          <a:xfrm>
            <a:off x="81010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B6E57A1-9DAE-4EE0-9238-BC1DBB6D3971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101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26"/>
          <p:cNvSpPr txBox="1">
            <a:spLocks noChangeArrowheads="1"/>
          </p:cNvSpPr>
          <p:nvPr/>
        </p:nvSpPr>
        <p:spPr bwMode="auto">
          <a:xfrm>
            <a:off x="1524000" y="7620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การจัดทำรายการปรับปรุงบัญชี</a:t>
            </a:r>
          </a:p>
        </p:txBody>
      </p:sp>
      <p:sp>
        <p:nvSpPr>
          <p:cNvPr id="78851" name="Text Box 1027"/>
          <p:cNvSpPr txBox="1">
            <a:spLocks noChangeArrowheads="1"/>
          </p:cNvSpPr>
          <p:nvPr/>
        </p:nvSpPr>
        <p:spPr bwMode="auto">
          <a:xfrm>
            <a:off x="219075" y="4243388"/>
            <a:ext cx="876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   ผล     เพื่อให้ผลการดำเนินงาน 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&amp;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 ฐานะการเงิน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	    ของแต่ละงวดบัญชีใกล้เคียงกับความเป็นจริง  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            ที่สุด</a:t>
            </a:r>
          </a:p>
        </p:txBody>
      </p:sp>
      <p:sp>
        <p:nvSpPr>
          <p:cNvPr id="78852" name="Text Box 1028"/>
          <p:cNvSpPr txBox="1">
            <a:spLocks noChangeArrowheads="1"/>
          </p:cNvSpPr>
          <p:nvPr/>
        </p:nvSpPr>
        <p:spPr bwMode="auto">
          <a:xfrm>
            <a:off x="355600" y="1981200"/>
            <a:ext cx="7715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เหตุ     รายการบัญชีที่เกิดขึ้นระหว่างงวด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          อาจมีรายการที่คาบเกี่ยวกับงวดบัญชีถัดไป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          หรือ  ยังไม่ได้มีการบันทึกบัญชี</a:t>
            </a:r>
          </a:p>
        </p:txBody>
      </p:sp>
      <p:sp>
        <p:nvSpPr>
          <p:cNvPr id="78853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E05DDC1-BEA8-45AE-98FC-83C8F7143EF2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102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428596" y="1552575"/>
            <a:ext cx="385765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ค่าใช้จ่ายล่วงหน้า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รายได้รับล่วงหน้า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ค่าใช้จ่ายค้างจ่าย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รายได้ค้างรับ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ค่าเครื่องเขียนแบบพิมพ์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ค่าเสื่อมราคา</a:t>
            </a:r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4313239" y="1552575"/>
            <a:ext cx="425929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7. ค่าเผื่อหนี้สงสัยจะสูญ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8.  สำรองบำเหน็จเจ้าหน้าที่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9.  ลูกหนี้คลาดเคลื่อน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10. เงินสดขาดบัญชี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11. สินค้าขาดบัญชี</a:t>
            </a:r>
          </a:p>
          <a:p>
            <a:pPr marL="533400" indent="-533400">
              <a:spcBef>
                <a:spcPct val="50000"/>
              </a:spcBef>
            </a:pPr>
            <a:r>
              <a:rPr lang="th-TH" b="1" dirty="0">
                <a:latin typeface="Cordia New" pitchFamily="34" charset="-34"/>
                <a:cs typeface="Cordia New" pitchFamily="34" charset="-34"/>
              </a:rPr>
              <a:t>12. ค่าตัดจ่ายสินทรัพย์ไม่มีตัวตน</a:t>
            </a:r>
          </a:p>
        </p:txBody>
      </p:sp>
      <p:sp>
        <p:nvSpPr>
          <p:cNvPr id="547851" name="Text Box 11"/>
          <p:cNvSpPr txBox="1">
            <a:spLocks noChangeArrowheads="1"/>
          </p:cNvSpPr>
          <p:nvPr/>
        </p:nvSpPr>
        <p:spPr bwMode="auto">
          <a:xfrm>
            <a:off x="2268538" y="404813"/>
            <a:ext cx="5145087" cy="788987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>
            <a:outerShdw dist="91581" dir="19578596" algn="ctr" rotWithShape="0">
              <a:srgbClr val="66FF33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รายการปรับปรุงบัญชี</a:t>
            </a:r>
          </a:p>
        </p:txBody>
      </p:sp>
      <p:sp>
        <p:nvSpPr>
          <p:cNvPr id="79877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103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>
            <a:spLocks noChangeArrowheads="1"/>
          </p:cNvSpPr>
          <p:nvPr/>
        </p:nvSpPr>
        <p:spPr bwMode="auto">
          <a:xfrm>
            <a:off x="2214546" y="357166"/>
            <a:ext cx="4357718" cy="57943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algn="ctr">
            <a:solidFill>
              <a:srgbClr val="9BBB5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EucrosiaUPC" pitchFamily="18" charset="-34"/>
              </a:rPr>
              <a:t>การบันทึกรายการในสมุดเงินสด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813175" y="909623"/>
            <a:ext cx="1331913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สมุดเงินสด</a:t>
            </a:r>
          </a:p>
        </p:txBody>
      </p:sp>
      <p:graphicFrame>
        <p:nvGraphicFramePr>
          <p:cNvPr id="20558" name="Group 78"/>
          <p:cNvGraphicFramePr>
            <a:graphicFrameLocks noGrp="1"/>
          </p:cNvGraphicFramePr>
          <p:nvPr/>
        </p:nvGraphicFramePr>
        <p:xfrm>
          <a:off x="107950" y="1557338"/>
          <a:ext cx="8820473" cy="4800620"/>
        </p:xfrm>
        <a:graphic>
          <a:graphicData uri="http://schemas.openxmlformats.org/drawingml/2006/table">
            <a:tbl>
              <a:tblPr/>
              <a:tblGrid>
                <a:gridCol w="59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0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4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74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วัน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เดือน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ปี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เลขที่เ</a:t>
                      </a:r>
                      <a:r>
                        <a:rPr kumimoji="0" lang="th-TH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อกสาร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ชื่อบัญชีและรายการ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หน้าบัญชี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จำนวนเงิน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วัน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เดือน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ปี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เลขที่เอกสาร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ชื่อบัญชีและรายการ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หน้าบัญชี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จำนวนเงิน</a:t>
                      </a:r>
                    </a:p>
                  </a:txBody>
                  <a:tcPr marL="91433" marR="91433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25X1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มิ.ย. 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001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003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ค่าธรรมเนียมแรกเข้า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ภาษีมูลค่าเพิ่ม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ทุนเรือนหุ้น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เจ้าหนี้รับฝากออมทรัพย์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รวมรับ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เงินสดคงเหลือยกมา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934</a:t>
                      </a: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.60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65.40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10,000.00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3,000.00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14,000.00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1,600.00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15,600.00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25X1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มิ.ย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 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ค่าเบี้ยเลี้ยงพาหนะ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ลูกหนี้เงินให้กู้ระยะสั้น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ทุนเรือนหุ้น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รวมจ่าย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เงินสดคงเหลือยกไป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14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200</a:t>
                      </a:r>
                      <a:r>
                        <a:rPr kumimoji="0" lang="th-T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12,000.00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2,890.00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15,090.00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510.00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15,600.00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marL="91433" marR="91433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43" name="TextBox 8"/>
          <p:cNvSpPr txBox="1">
            <a:spLocks noChangeArrowheads="1"/>
          </p:cNvSpPr>
          <p:nvPr/>
        </p:nvSpPr>
        <p:spPr bwMode="auto">
          <a:xfrm>
            <a:off x="533400" y="1123950"/>
            <a:ext cx="75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เดบิต</a:t>
            </a:r>
          </a:p>
        </p:txBody>
      </p:sp>
      <p:sp>
        <p:nvSpPr>
          <p:cNvPr id="21544" name="TextBox 31"/>
          <p:cNvSpPr txBox="1">
            <a:spLocks noChangeArrowheads="1"/>
          </p:cNvSpPr>
          <p:nvPr/>
        </p:nvSpPr>
        <p:spPr bwMode="auto">
          <a:xfrm>
            <a:off x="7620000" y="1123950"/>
            <a:ext cx="87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เครดิต</a:t>
            </a:r>
          </a:p>
        </p:txBody>
      </p:sp>
      <p:cxnSp>
        <p:nvCxnSpPr>
          <p:cNvPr id="65" name="ตัวเชื่อมต่อตรง 64"/>
          <p:cNvCxnSpPr/>
          <p:nvPr/>
        </p:nvCxnSpPr>
        <p:spPr>
          <a:xfrm>
            <a:off x="3586163" y="4549775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/>
          <p:nvPr/>
        </p:nvCxnSpPr>
        <p:spPr>
          <a:xfrm>
            <a:off x="3571875" y="4856163"/>
            <a:ext cx="914400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/>
          <p:nvPr/>
        </p:nvCxnSpPr>
        <p:spPr>
          <a:xfrm>
            <a:off x="8091488" y="4570413"/>
            <a:ext cx="8382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/>
          <p:nvPr/>
        </p:nvCxnSpPr>
        <p:spPr>
          <a:xfrm>
            <a:off x="8126413" y="4856163"/>
            <a:ext cx="838200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563938" y="4119563"/>
            <a:ext cx="9350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8101013" y="4071938"/>
            <a:ext cx="79216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104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16" name="Group 216"/>
          <p:cNvGraphicFramePr>
            <a:graphicFrameLocks noGrp="1"/>
          </p:cNvGraphicFramePr>
          <p:nvPr/>
        </p:nvGraphicFramePr>
        <p:xfrm>
          <a:off x="381000" y="1676400"/>
          <a:ext cx="8496300" cy="4688840"/>
        </p:xfrm>
        <a:graphic>
          <a:graphicData uri="http://schemas.openxmlformats.org/drawingml/2006/table">
            <a:tbl>
              <a:tblPr/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7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8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วัน เดือน ปี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หน้าบัญชี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เดบิต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ยอดคงเหลือเดบิต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25X1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เม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ยอดยกมา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300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300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ฯลฯ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1,600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มิ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ส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.15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14,000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15,090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510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657" name="TextBox 4"/>
          <p:cNvSpPr txBox="1">
            <a:spLocks noChangeArrowheads="1"/>
          </p:cNvSpPr>
          <p:nvPr/>
        </p:nvSpPr>
        <p:spPr bwMode="auto">
          <a:xfrm>
            <a:off x="928662" y="142852"/>
            <a:ext cx="5857916" cy="6413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itchFamily="34" charset="-34"/>
                <a:cs typeface="EucrosiaUPC" pitchFamily="18" charset="-34"/>
              </a:rPr>
              <a:t>การผ่านรายการไปสมุดบันทึกรายการขั้นปลาย</a:t>
            </a:r>
          </a:p>
        </p:txBody>
      </p:sp>
      <p:sp>
        <p:nvSpPr>
          <p:cNvPr id="2256" name="TextBox 6"/>
          <p:cNvSpPr txBox="1">
            <a:spLocks noChangeArrowheads="1"/>
          </p:cNvSpPr>
          <p:nvPr/>
        </p:nvSpPr>
        <p:spPr bwMode="auto">
          <a:xfrm>
            <a:off x="3048000" y="685800"/>
            <a:ext cx="3505200" cy="946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สมุดบัญชีแยกประเภททั่วไป</a:t>
            </a:r>
            <a:endParaRPr lang="th-TH" sz="2800" dirty="0">
              <a:solidFill>
                <a:srgbClr val="0000FF"/>
              </a:solidFill>
              <a:latin typeface="TH SarabunPSK" pitchFamily="34" charset="-34"/>
              <a:cs typeface="EucrosiaUPC" pitchFamily="18" charset="-34"/>
            </a:endParaRPr>
          </a:p>
          <a:p>
            <a:pPr algn="ctr">
              <a:defRPr/>
            </a:pPr>
            <a:r>
              <a:rPr lang="th-TH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บัญชีเงินสด</a:t>
            </a:r>
          </a:p>
        </p:txBody>
      </p:sp>
      <p:sp>
        <p:nvSpPr>
          <p:cNvPr id="22659" name="TextBox 7"/>
          <p:cNvSpPr txBox="1">
            <a:spLocks noChangeArrowheads="1"/>
          </p:cNvSpPr>
          <p:nvPr/>
        </p:nvSpPr>
        <p:spPr bwMode="auto">
          <a:xfrm>
            <a:off x="8072462" y="92867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หน้า </a:t>
            </a:r>
            <a:r>
              <a:rPr lang="en-US" sz="20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1</a:t>
            </a:r>
            <a:endParaRPr lang="th-TH" sz="2000" dirty="0">
              <a:solidFill>
                <a:srgbClr val="FF0000"/>
              </a:solidFill>
              <a:latin typeface="TH SarabunPSK" pitchFamily="34" charset="-34"/>
              <a:cs typeface="Eucrosi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" y="0"/>
            <a:ext cx="10001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ตัวอย่าง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6300788" y="4365625"/>
            <a:ext cx="143986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105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0"/>
            <a:ext cx="228598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16" name="Group 216"/>
          <p:cNvGraphicFramePr>
            <a:graphicFrameLocks noGrp="1"/>
          </p:cNvGraphicFramePr>
          <p:nvPr/>
        </p:nvGraphicFramePr>
        <p:xfrm>
          <a:off x="381000" y="1676400"/>
          <a:ext cx="8548718" cy="4895868"/>
        </p:xfrm>
        <a:graphic>
          <a:graphicData uri="http://schemas.openxmlformats.org/drawingml/2006/table">
            <a:tbl>
              <a:tblPr/>
              <a:tblGrid>
                <a:gridCol w="83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9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89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986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วัน เดือน ปี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หน้าบัญชี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เดบิต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เดบิต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25X1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ฯลฯ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มิ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ส.15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934  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60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1,034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81" name="TextBox 4"/>
          <p:cNvSpPr txBox="1">
            <a:spLocks noChangeArrowheads="1"/>
          </p:cNvSpPr>
          <p:nvPr/>
        </p:nvSpPr>
        <p:spPr bwMode="auto">
          <a:xfrm>
            <a:off x="1214414" y="358758"/>
            <a:ext cx="5929353" cy="641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itchFamily="34" charset="-34"/>
                <a:cs typeface="EucrosiaUPC" pitchFamily="18" charset="-34"/>
              </a:rPr>
              <a:t>การผ่านรายการไปสมุดบันทึกรายการขั้นปลาย</a:t>
            </a:r>
          </a:p>
        </p:txBody>
      </p:sp>
      <p:sp>
        <p:nvSpPr>
          <p:cNvPr id="2256" name="TextBox 6"/>
          <p:cNvSpPr txBox="1">
            <a:spLocks noChangeArrowheads="1"/>
          </p:cNvSpPr>
          <p:nvPr/>
        </p:nvSpPr>
        <p:spPr bwMode="auto">
          <a:xfrm>
            <a:off x="3000364" y="1047737"/>
            <a:ext cx="35052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บัญชีค่าธรรมเนียมแรกเข้า</a:t>
            </a:r>
          </a:p>
        </p:txBody>
      </p:sp>
      <p:sp>
        <p:nvSpPr>
          <p:cNvPr id="23683" name="TextBox 7"/>
          <p:cNvSpPr txBox="1">
            <a:spLocks noChangeArrowheads="1"/>
          </p:cNvSpPr>
          <p:nvPr/>
        </p:nvSpPr>
        <p:spPr bwMode="auto">
          <a:xfrm>
            <a:off x="7929586" y="928670"/>
            <a:ext cx="757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หน้า 88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" y="0"/>
            <a:ext cx="107153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ตัวอย่าง</a:t>
            </a: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106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0"/>
            <a:ext cx="228598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16" name="Group 216"/>
          <p:cNvGraphicFramePr>
            <a:graphicFrameLocks noGrp="1"/>
          </p:cNvGraphicFramePr>
          <p:nvPr/>
        </p:nvGraphicFramePr>
        <p:xfrm>
          <a:off x="381000" y="1676400"/>
          <a:ext cx="8548718" cy="4895868"/>
        </p:xfrm>
        <a:graphic>
          <a:graphicData uri="http://schemas.openxmlformats.org/drawingml/2006/table">
            <a:tbl>
              <a:tblPr/>
              <a:tblGrid>
                <a:gridCol w="77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9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05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70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986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วัน เดือน ปี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หน้าบัญชี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เดบิต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เดบิต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25X1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เม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ยอดยกมา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ฯลฯ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มิ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ส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.15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12,000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   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17,000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05" name="TextBox 4"/>
          <p:cNvSpPr txBox="1">
            <a:spLocks noChangeArrowheads="1"/>
          </p:cNvSpPr>
          <p:nvPr/>
        </p:nvSpPr>
        <p:spPr bwMode="auto">
          <a:xfrm>
            <a:off x="1439863" y="76200"/>
            <a:ext cx="5203839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EucrosiaUPC" pitchFamily="18" charset="-34"/>
              </a:rPr>
              <a:t>การผ่านรายการไปสมุดบันทึกรายการขั้นปลาย</a:t>
            </a:r>
          </a:p>
        </p:txBody>
      </p:sp>
      <p:sp>
        <p:nvSpPr>
          <p:cNvPr id="2256" name="TextBox 6"/>
          <p:cNvSpPr txBox="1">
            <a:spLocks noChangeArrowheads="1"/>
          </p:cNvSpPr>
          <p:nvPr/>
        </p:nvSpPr>
        <p:spPr bwMode="auto">
          <a:xfrm>
            <a:off x="3048000" y="685800"/>
            <a:ext cx="3505200" cy="5238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บัญชีลูกหนี้เงินให้กู้ระยะสั้น</a:t>
            </a:r>
          </a:p>
        </p:txBody>
      </p:sp>
      <p:sp>
        <p:nvSpPr>
          <p:cNvPr id="24707" name="TextBox 7"/>
          <p:cNvSpPr txBox="1">
            <a:spLocks noChangeArrowheads="1"/>
          </p:cNvSpPr>
          <p:nvPr/>
        </p:nvSpPr>
        <p:spPr bwMode="auto">
          <a:xfrm>
            <a:off x="8001024" y="785794"/>
            <a:ext cx="735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หน้า </a:t>
            </a:r>
            <a:r>
              <a:rPr lang="en-US" sz="2000" dirty="0">
                <a:solidFill>
                  <a:srgbClr val="FF0000"/>
                </a:solidFill>
                <a:latin typeface="TH SarabunPSK" pitchFamily="34" charset="-34"/>
                <a:cs typeface="EucrosiaUPC" pitchFamily="18" charset="-34"/>
              </a:rPr>
              <a:t>14</a:t>
            </a:r>
            <a:endParaRPr lang="th-TH" sz="2000" dirty="0">
              <a:solidFill>
                <a:srgbClr val="FF0000"/>
              </a:solidFill>
              <a:latin typeface="TH SarabunPSK" pitchFamily="34" charset="-34"/>
              <a:cs typeface="Eucrosi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" y="0"/>
            <a:ext cx="114297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ตัวอย่าง</a:t>
            </a: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107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0"/>
            <a:ext cx="228598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571604" y="214290"/>
            <a:ext cx="5143536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itchFamily="34" charset="-34"/>
                <a:cs typeface="EucrosiaUPC" pitchFamily="18" charset="-34"/>
              </a:rPr>
              <a:t>บัญชีย่อยลูกหนี้เงินกู้ระยะสั้น</a:t>
            </a:r>
          </a:p>
        </p:txBody>
      </p:sp>
      <p:sp>
        <p:nvSpPr>
          <p:cNvPr id="2256" name="TextBox 6"/>
          <p:cNvSpPr txBox="1">
            <a:spLocks noChangeArrowheads="1"/>
          </p:cNvSpPr>
          <p:nvPr/>
        </p:nvSpPr>
        <p:spPr bwMode="auto">
          <a:xfrm>
            <a:off x="0" y="7858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ชื่อผู้กู้.....นายโชติ....ชอบช่วย.......สมาชิกกลุ่มที่......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1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....เลขทะเบียนที่...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3874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.......</a:t>
            </a:r>
            <a:endParaRPr lang="th-TH" sz="2800" dirty="0">
              <a:latin typeface="TH SarabunPSK" pitchFamily="34" charset="-34"/>
              <a:cs typeface="EucrosiaUPC" pitchFamily="18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0" y="2133600"/>
          <a:ext cx="9166886" cy="42957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60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674394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วันที่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ต้นเงิน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การคำนวณดอกเบี้ย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การชำระดอกเบี้ย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312">
                <a:tc gridSpan="2"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ที่กู้ไป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จำนวนชำระคืน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ยอดลูกหนี้คงเหลือ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จาก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ถึง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จำนวนเดือน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จำนวนวัน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ดอกเบี้ย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วันที่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เลขที่</a:t>
                      </a:r>
                    </a:p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เอกสาร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รายการ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ดอกเบี้ย</a:t>
                      </a:r>
                    </a:p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พึงชำระ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ดอกเบี้ย</a:t>
                      </a:r>
                    </a:p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ชำระจริง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ยอดดอกเบี้ย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9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25X1</a:t>
                      </a:r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302">
                <a:tc>
                  <a:txBody>
                    <a:bodyPr/>
                    <a:lstStyle/>
                    <a:p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มิ.ย.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12,000</a:t>
                      </a:r>
                      <a:endParaRPr lang="th-TH" sz="1200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12,000</a:t>
                      </a:r>
                      <a:endParaRPr lang="th-TH" sz="1200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th-TH" sz="1200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394"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sz="12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286776" y="6143644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108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0"/>
            <a:ext cx="228598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0"/>
            <a:ext cx="114297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ตัวอย่าง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16" name="Group 216"/>
          <p:cNvGraphicFramePr>
            <a:graphicFrameLocks noGrp="1"/>
          </p:cNvGraphicFramePr>
          <p:nvPr/>
        </p:nvGraphicFramePr>
        <p:xfrm>
          <a:off x="357188" y="3143250"/>
          <a:ext cx="8572561" cy="3357583"/>
        </p:xfrm>
        <a:graphic>
          <a:graphicData uri="http://schemas.openxmlformats.org/drawingml/2006/table">
            <a:tbl>
              <a:tblPr/>
              <a:tblGrid>
                <a:gridCol w="77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9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27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0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70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วัน เดือน ปี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รายการ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เดบิต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(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ถอน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)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เครดิต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(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ฝาก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)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ยอดคงเหลือ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เครดิต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การคำนวณดอกเบี้ย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หมายเหตุ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25X1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มิ.ย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.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1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,000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80" name="TextBox 4"/>
          <p:cNvSpPr txBox="1">
            <a:spLocks noChangeArrowheads="1"/>
          </p:cNvSpPr>
          <p:nvPr/>
        </p:nvSpPr>
        <p:spPr bwMode="auto">
          <a:xfrm>
            <a:off x="1000100" y="357166"/>
            <a:ext cx="5786478" cy="641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itchFamily="34" charset="-34"/>
                <a:cs typeface="EucrosiaUPC" pitchFamily="18" charset="-34"/>
              </a:rPr>
              <a:t>บัญชีย่อยเจ้าหนี้เงินรับฝากออมทรัพย์</a:t>
            </a:r>
          </a:p>
        </p:txBody>
      </p:sp>
      <p:sp>
        <p:nvSpPr>
          <p:cNvPr id="2256" name="TextBox 6"/>
          <p:cNvSpPr txBox="1">
            <a:spLocks noChangeArrowheads="1"/>
          </p:cNvSpPr>
          <p:nvPr/>
        </p:nvSpPr>
        <p:spPr bwMode="auto">
          <a:xfrm>
            <a:off x="6143625" y="1143000"/>
            <a:ext cx="329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ชื่อผู้ฝาก.......นายอุดม...เพชรดี....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43625" y="1571625"/>
            <a:ext cx="329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แผ่นที่...............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143625" y="2071688"/>
            <a:ext cx="3290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ข้อกำหนด...............................</a:t>
            </a:r>
          </a:p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.............................................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714750" y="1143000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เลขที่บัญชี...................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14313" y="1571625"/>
            <a:ext cx="3290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สมาชิกเลขทะเบียนที่......................</a:t>
            </a:r>
          </a:p>
          <a:p>
            <a:pPr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ที่อยู่............................................</a:t>
            </a:r>
          </a:p>
        </p:txBody>
      </p:sp>
      <p:sp>
        <p:nvSpPr>
          <p:cNvPr id="11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109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" y="0"/>
            <a:ext cx="107153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ตัวอย่าง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6" y="0"/>
            <a:ext cx="228598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/>
          <p:cNvSpPr>
            <a:spLocks noChangeArrowheads="1"/>
          </p:cNvSpPr>
          <p:nvPr/>
        </p:nvSpPr>
        <p:spPr bwMode="gray">
          <a:xfrm>
            <a:off x="214313" y="1643063"/>
            <a:ext cx="571500" cy="3914775"/>
          </a:xfrm>
          <a:prstGeom prst="rightArrow">
            <a:avLst>
              <a:gd name="adj1" fmla="val 62787"/>
              <a:gd name="adj2" fmla="val 41259"/>
            </a:avLst>
          </a:prstGeom>
          <a:solidFill>
            <a:srgbClr val="D70303">
              <a:alpha val="50195"/>
            </a:srgbClr>
          </a:solidFill>
          <a:ln w="1905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1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4901" y="1775600"/>
            <a:ext cx="7263564" cy="1228725"/>
            <a:chOff x="2304" y="1200"/>
            <a:chExt cx="3102" cy="77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00071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4000">
                <a:cs typeface="+mn-cs"/>
              </a:endParaRPr>
            </a:p>
          </p:txBody>
        </p:sp>
        <p:sp>
          <p:nvSpPr>
            <p:cNvPr id="17424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40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4901" y="3071811"/>
            <a:ext cx="7263564" cy="1408890"/>
            <a:chOff x="2304" y="2058"/>
            <a:chExt cx="3102" cy="7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0074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7422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h-TH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84901" y="4572008"/>
            <a:ext cx="7263564" cy="1500198"/>
            <a:chOff x="2304" y="2880"/>
            <a:chExt cx="3102" cy="77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00077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7420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h-TH"/>
            </a:p>
          </p:txBody>
        </p:sp>
      </p:grpSp>
      <p:sp>
        <p:nvSpPr>
          <p:cNvPr id="50182" name="Text Box 16"/>
          <p:cNvSpPr txBox="1">
            <a:spLocks noChangeArrowheads="1"/>
          </p:cNvSpPr>
          <p:nvPr/>
        </p:nvSpPr>
        <p:spPr bwMode="gray">
          <a:xfrm>
            <a:off x="2090738" y="1762215"/>
            <a:ext cx="6624637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4400" b="1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ประสิทธิภาพและประสิทธิผลของการปฏิบัติงาน </a:t>
            </a:r>
          </a:p>
          <a:p>
            <a:pPr eaLnBrk="0" hangingPunct="0"/>
            <a:endParaRPr lang="en-US" sz="32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gray">
          <a:xfrm>
            <a:off x="2090738" y="3177131"/>
            <a:ext cx="662463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4800" b="1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ความเชื่อถือได้ของรายงานทางการเงิน</a:t>
            </a:r>
          </a:p>
          <a:p>
            <a:pPr eaLnBrk="0" hangingPunct="0"/>
            <a:endParaRPr lang="en-US" sz="32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0184" name="Text Box 16"/>
          <p:cNvSpPr txBox="1">
            <a:spLocks noChangeArrowheads="1"/>
          </p:cNvSpPr>
          <p:nvPr/>
        </p:nvSpPr>
        <p:spPr bwMode="gray">
          <a:xfrm>
            <a:off x="2090738" y="4616808"/>
            <a:ext cx="6556375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4800" b="1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การปฏิบัติตามกฎหมายและกฎระเบียบ</a:t>
            </a:r>
          </a:p>
          <a:p>
            <a:pPr eaLnBrk="0" hangingPunct="0"/>
            <a:endParaRPr lang="en-US" sz="40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47813" y="476250"/>
            <a:ext cx="7127875" cy="8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th-TH" sz="5000" b="1" dirty="0">
                <a:latin typeface="DilleniaUPC" pitchFamily="18" charset="-34"/>
                <a:cs typeface="DilleniaUPC" pitchFamily="18" charset="-34"/>
              </a:rPr>
              <a:t>วัตถุประสงค์ของการควบคุมภายใน</a:t>
            </a:r>
          </a:p>
        </p:txBody>
      </p:sp>
      <p:sp>
        <p:nvSpPr>
          <p:cNvPr id="19" name="แผนผังลำดับงาน: ผสาน 18"/>
          <p:cNvSpPr/>
          <p:nvPr/>
        </p:nvSpPr>
        <p:spPr>
          <a:xfrm>
            <a:off x="3851275" y="1341438"/>
            <a:ext cx="2449513" cy="215900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0187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7E475B-1430-4BD4-B618-2BC7CD1EB255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0"/>
            <a:ext cx="314327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16" name="Group 216"/>
          <p:cNvGraphicFramePr>
            <a:graphicFrameLocks noGrp="1"/>
          </p:cNvGraphicFramePr>
          <p:nvPr/>
        </p:nvGraphicFramePr>
        <p:xfrm>
          <a:off x="357188" y="2714625"/>
          <a:ext cx="8501122" cy="385560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23404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วัน เดือน ปี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หุ้นที่ชำระแล้ว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หุ้นที่โอน/ถอน</a:t>
                      </a:r>
                      <a:endParaRPr lang="th-TH" sz="2000" dirty="0"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หุ้นคงเหลือ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หมายเหตุ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248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หมาย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เลข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หุ้น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จำ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นวน</a:t>
                      </a:r>
                      <a:endParaRPr kumimoji="0" lang="th-TH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หุ้น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จำนวนเงิน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หมายเลขหุ้น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จำนวนหุ้น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จำนวนเงิน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จำนวนหุ้น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จำนวนเงิน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มิ.ย.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7171-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  <a:cs typeface="+mn-cs"/>
                        </a:rPr>
                        <a:t>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  <a:cs typeface="+mn-cs"/>
                        </a:rPr>
                        <a:t>10,000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  <a:cs typeface="+mn-cs"/>
                        </a:rPr>
                        <a:t>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  <a:cs typeface="+mn-cs"/>
                        </a:rPr>
                        <a:t>10,000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7175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42" name="TextBox 4"/>
          <p:cNvSpPr txBox="1">
            <a:spLocks noChangeArrowheads="1"/>
          </p:cNvSpPr>
          <p:nvPr/>
        </p:nvSpPr>
        <p:spPr bwMode="auto">
          <a:xfrm>
            <a:off x="2143108" y="76200"/>
            <a:ext cx="4643470" cy="6413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itchFamily="34" charset="-34"/>
                <a:cs typeface="EucrosiaUPC" pitchFamily="18" charset="-34"/>
              </a:rPr>
              <a:t>ทะเบียนสมาชิกและการถือหุ้น</a:t>
            </a:r>
          </a:p>
        </p:txBody>
      </p:sp>
      <p:sp>
        <p:nvSpPr>
          <p:cNvPr id="2256" name="TextBox 6"/>
          <p:cNvSpPr txBox="1">
            <a:spLocks noChangeArrowheads="1"/>
          </p:cNvSpPr>
          <p:nvPr/>
        </p:nvSpPr>
        <p:spPr bwMode="auto">
          <a:xfrm>
            <a:off x="0" y="857250"/>
            <a:ext cx="9144000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ชื่อสมาชิก......นายสุข คำจันทร์.......อายุ......ปี  สัญชาติ..............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0" y="1285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ที่อยู่......................................................................................................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18573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อาชีพ...................................  วันที่เข้าเป็นสมาชิก...................</a:t>
            </a: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ADAFBF-7626-4AEC-9F9A-EA546186FE9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110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" y="0"/>
            <a:ext cx="114297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EucrosiaUPC" pitchFamily="18" charset="-34"/>
              </a:rPr>
              <a:t>ตัวอย่าง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16" y="0"/>
            <a:ext cx="228598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09813" y="122238"/>
            <a:ext cx="4660900" cy="1862137"/>
            <a:chOff x="1432" y="303"/>
            <a:chExt cx="2936" cy="1173"/>
          </a:xfrm>
        </p:grpSpPr>
        <p:sp>
          <p:nvSpPr>
            <p:cNvPr id="76833" name="Text Box 3"/>
            <p:cNvSpPr txBox="1">
              <a:spLocks noChangeArrowheads="1"/>
            </p:cNvSpPr>
            <p:nvPr/>
          </p:nvSpPr>
          <p:spPr bwMode="auto">
            <a:xfrm>
              <a:off x="1844" y="303"/>
              <a:ext cx="21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>
                  <a:latin typeface="Cordia New" pitchFamily="34" charset="-34"/>
                  <a:cs typeface="Cordia New" pitchFamily="34" charset="-34"/>
                </a:rPr>
                <a:t>สหกรณ์</a:t>
              </a:r>
              <a:r>
                <a:rPr lang="th-TH" sz="3600">
                  <a:latin typeface="Cordia New" pitchFamily="34" charset="-34"/>
                  <a:cs typeface="Cordia New" pitchFamily="34" charset="-34"/>
                </a:rPr>
                <a:t>......................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จำกัด</a:t>
              </a:r>
            </a:p>
          </p:txBody>
        </p:sp>
        <p:sp>
          <p:nvSpPr>
            <p:cNvPr id="76834" name="Text Box 4"/>
            <p:cNvSpPr txBox="1">
              <a:spLocks noChangeArrowheads="1"/>
            </p:cNvSpPr>
            <p:nvPr/>
          </p:nvSpPr>
          <p:spPr bwMode="auto">
            <a:xfrm>
              <a:off x="2341" y="668"/>
              <a:ext cx="108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4400">
                  <a:latin typeface="Cordia New" pitchFamily="34" charset="-34"/>
                  <a:cs typeface="Cordia New" pitchFamily="34" charset="-34"/>
                </a:rPr>
                <a:t>งบทดลอง</a:t>
              </a:r>
              <a:endParaRPr lang="th-TH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6835" name="Text Box 5"/>
            <p:cNvSpPr txBox="1">
              <a:spLocks noChangeArrowheads="1"/>
            </p:cNvSpPr>
            <p:nvPr/>
          </p:nvSpPr>
          <p:spPr bwMode="auto">
            <a:xfrm>
              <a:off x="1432" y="1069"/>
              <a:ext cx="29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600">
                  <a:latin typeface="Cordia New" pitchFamily="34" charset="-34"/>
                  <a:cs typeface="Cordia New" pitchFamily="34" charset="-34"/>
                </a:rPr>
                <a:t>วันที่...............................................</a:t>
              </a:r>
              <a:endParaRPr lang="th-TH"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3338" y="1984375"/>
            <a:ext cx="9147175" cy="4754563"/>
            <a:chOff x="21" y="1358"/>
            <a:chExt cx="5762" cy="2995"/>
          </a:xfrm>
        </p:grpSpPr>
        <p:sp>
          <p:nvSpPr>
            <p:cNvPr id="76805" name="Text Box 6"/>
            <p:cNvSpPr txBox="1">
              <a:spLocks noChangeArrowheads="1"/>
            </p:cNvSpPr>
            <p:nvPr/>
          </p:nvSpPr>
          <p:spPr bwMode="auto">
            <a:xfrm>
              <a:off x="69" y="1569"/>
              <a:ext cx="2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ที่</a:t>
              </a:r>
            </a:p>
          </p:txBody>
        </p:sp>
        <p:sp>
          <p:nvSpPr>
            <p:cNvPr id="76806" name="Text Box 7"/>
            <p:cNvSpPr txBox="1">
              <a:spLocks noChangeArrowheads="1"/>
            </p:cNvSpPr>
            <p:nvPr/>
          </p:nvSpPr>
          <p:spPr bwMode="auto">
            <a:xfrm>
              <a:off x="453" y="1569"/>
              <a:ext cx="6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ชื่อบัญชี</a:t>
              </a:r>
            </a:p>
          </p:txBody>
        </p:sp>
        <p:sp>
          <p:nvSpPr>
            <p:cNvPr id="76807" name="Text Box 8"/>
            <p:cNvSpPr txBox="1">
              <a:spLocks noChangeArrowheads="1"/>
            </p:cNvSpPr>
            <p:nvPr/>
          </p:nvSpPr>
          <p:spPr bwMode="auto">
            <a:xfrm>
              <a:off x="1229" y="1454"/>
              <a:ext cx="44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หน้า</a:t>
              </a:r>
            </a:p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บัญชี</a:t>
              </a:r>
            </a:p>
          </p:txBody>
        </p:sp>
        <p:sp>
          <p:nvSpPr>
            <p:cNvPr id="76808" name="Text Box 9"/>
            <p:cNvSpPr txBox="1">
              <a:spLocks noChangeArrowheads="1"/>
            </p:cNvSpPr>
            <p:nvPr/>
          </p:nvSpPr>
          <p:spPr bwMode="auto">
            <a:xfrm>
              <a:off x="1941" y="1406"/>
              <a:ext cx="7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ยอดยกมา</a:t>
              </a:r>
            </a:p>
          </p:txBody>
        </p:sp>
        <p:sp>
          <p:nvSpPr>
            <p:cNvPr id="76809" name="Text Box 10"/>
            <p:cNvSpPr txBox="1">
              <a:spLocks noChangeArrowheads="1"/>
            </p:cNvSpPr>
            <p:nvPr/>
          </p:nvSpPr>
          <p:spPr bwMode="auto">
            <a:xfrm>
              <a:off x="1797" y="1761"/>
              <a:ext cx="4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เดบิต</a:t>
              </a:r>
            </a:p>
          </p:txBody>
        </p:sp>
        <p:sp>
          <p:nvSpPr>
            <p:cNvPr id="76810" name="Text Box 11"/>
            <p:cNvSpPr txBox="1">
              <a:spLocks noChangeArrowheads="1"/>
            </p:cNvSpPr>
            <p:nvPr/>
          </p:nvSpPr>
          <p:spPr bwMode="auto">
            <a:xfrm>
              <a:off x="2373" y="1761"/>
              <a:ext cx="51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เครดิต</a:t>
              </a:r>
            </a:p>
          </p:txBody>
        </p:sp>
        <p:sp>
          <p:nvSpPr>
            <p:cNvPr id="76811" name="Text Box 12"/>
            <p:cNvSpPr txBox="1">
              <a:spLocks noChangeArrowheads="1"/>
            </p:cNvSpPr>
            <p:nvPr/>
          </p:nvSpPr>
          <p:spPr bwMode="auto">
            <a:xfrm>
              <a:off x="3166" y="1406"/>
              <a:ext cx="9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ระหว่างเดือน</a:t>
              </a:r>
            </a:p>
          </p:txBody>
        </p:sp>
        <p:sp>
          <p:nvSpPr>
            <p:cNvPr id="76812" name="Text Box 13"/>
            <p:cNvSpPr txBox="1">
              <a:spLocks noChangeArrowheads="1"/>
            </p:cNvSpPr>
            <p:nvPr/>
          </p:nvSpPr>
          <p:spPr bwMode="auto">
            <a:xfrm>
              <a:off x="3135" y="1761"/>
              <a:ext cx="4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เดบิต</a:t>
              </a:r>
            </a:p>
          </p:txBody>
        </p:sp>
        <p:sp>
          <p:nvSpPr>
            <p:cNvPr id="76813" name="Text Box 14"/>
            <p:cNvSpPr txBox="1">
              <a:spLocks noChangeArrowheads="1"/>
            </p:cNvSpPr>
            <p:nvPr/>
          </p:nvSpPr>
          <p:spPr bwMode="auto">
            <a:xfrm>
              <a:off x="3775" y="1761"/>
              <a:ext cx="51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เครดิต</a:t>
              </a:r>
            </a:p>
          </p:txBody>
        </p:sp>
        <p:sp>
          <p:nvSpPr>
            <p:cNvPr id="76814" name="Text Box 15"/>
            <p:cNvSpPr txBox="1">
              <a:spLocks noChangeArrowheads="1"/>
            </p:cNvSpPr>
            <p:nvPr/>
          </p:nvSpPr>
          <p:spPr bwMode="auto">
            <a:xfrm>
              <a:off x="4697" y="1406"/>
              <a:ext cx="7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ยอดยกไป</a:t>
              </a:r>
            </a:p>
          </p:txBody>
        </p:sp>
        <p:sp>
          <p:nvSpPr>
            <p:cNvPr id="76815" name="Text Box 16"/>
            <p:cNvSpPr txBox="1">
              <a:spLocks noChangeArrowheads="1"/>
            </p:cNvSpPr>
            <p:nvPr/>
          </p:nvSpPr>
          <p:spPr bwMode="auto">
            <a:xfrm>
              <a:off x="4527" y="1761"/>
              <a:ext cx="4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เดบิต</a:t>
              </a:r>
            </a:p>
          </p:txBody>
        </p:sp>
        <p:sp>
          <p:nvSpPr>
            <p:cNvPr id="76816" name="Text Box 17"/>
            <p:cNvSpPr txBox="1">
              <a:spLocks noChangeArrowheads="1"/>
            </p:cNvSpPr>
            <p:nvPr/>
          </p:nvSpPr>
          <p:spPr bwMode="auto">
            <a:xfrm>
              <a:off x="5157" y="1761"/>
              <a:ext cx="51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>
                  <a:latin typeface="Cordia New" pitchFamily="34" charset="-34"/>
                  <a:cs typeface="Cordia New" pitchFamily="34" charset="-34"/>
                </a:rPr>
                <a:t>เครดิต</a:t>
              </a:r>
            </a:p>
          </p:txBody>
        </p:sp>
        <p:sp>
          <p:nvSpPr>
            <p:cNvPr id="76817" name="Line 18"/>
            <p:cNvSpPr>
              <a:spLocks noChangeShapeType="1"/>
            </p:cNvSpPr>
            <p:nvPr/>
          </p:nvSpPr>
          <p:spPr bwMode="auto">
            <a:xfrm>
              <a:off x="21" y="1358"/>
              <a:ext cx="576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18" name="Line 19"/>
            <p:cNvSpPr>
              <a:spLocks noChangeShapeType="1"/>
            </p:cNvSpPr>
            <p:nvPr/>
          </p:nvSpPr>
          <p:spPr bwMode="auto">
            <a:xfrm>
              <a:off x="23" y="2126"/>
              <a:ext cx="576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19" name="Line 20"/>
            <p:cNvSpPr>
              <a:spLocks noChangeShapeType="1"/>
            </p:cNvSpPr>
            <p:nvPr/>
          </p:nvSpPr>
          <p:spPr bwMode="auto">
            <a:xfrm>
              <a:off x="21" y="4337"/>
              <a:ext cx="576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0" name="Line 21"/>
            <p:cNvSpPr>
              <a:spLocks noChangeShapeType="1"/>
            </p:cNvSpPr>
            <p:nvPr/>
          </p:nvSpPr>
          <p:spPr bwMode="auto">
            <a:xfrm>
              <a:off x="1701" y="1790"/>
              <a:ext cx="408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1" name="Line 22"/>
            <p:cNvSpPr>
              <a:spLocks noChangeShapeType="1"/>
            </p:cNvSpPr>
            <p:nvPr/>
          </p:nvSpPr>
          <p:spPr bwMode="auto">
            <a:xfrm>
              <a:off x="21" y="1358"/>
              <a:ext cx="0" cy="296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2" name="Line 23"/>
            <p:cNvSpPr>
              <a:spLocks noChangeShapeType="1"/>
            </p:cNvSpPr>
            <p:nvPr/>
          </p:nvSpPr>
          <p:spPr bwMode="auto">
            <a:xfrm>
              <a:off x="309" y="1358"/>
              <a:ext cx="0" cy="296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3" name="Line 24"/>
            <p:cNvSpPr>
              <a:spLocks noChangeShapeType="1"/>
            </p:cNvSpPr>
            <p:nvPr/>
          </p:nvSpPr>
          <p:spPr bwMode="auto">
            <a:xfrm>
              <a:off x="1701" y="1358"/>
              <a:ext cx="0" cy="296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4" name="Line 25"/>
            <p:cNvSpPr>
              <a:spLocks noChangeShapeType="1"/>
            </p:cNvSpPr>
            <p:nvPr/>
          </p:nvSpPr>
          <p:spPr bwMode="auto">
            <a:xfrm>
              <a:off x="1269" y="1358"/>
              <a:ext cx="0" cy="296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5" name="Line 26"/>
            <p:cNvSpPr>
              <a:spLocks noChangeShapeType="1"/>
            </p:cNvSpPr>
            <p:nvPr/>
          </p:nvSpPr>
          <p:spPr bwMode="auto">
            <a:xfrm>
              <a:off x="3045" y="1358"/>
              <a:ext cx="0" cy="2962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6" name="Line 27"/>
            <p:cNvSpPr>
              <a:spLocks noChangeShapeType="1"/>
            </p:cNvSpPr>
            <p:nvPr/>
          </p:nvSpPr>
          <p:spPr bwMode="auto">
            <a:xfrm>
              <a:off x="4437" y="1358"/>
              <a:ext cx="0" cy="2962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>
              <a:off x="5781" y="1358"/>
              <a:ext cx="0" cy="2962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8" name="Line 29"/>
            <p:cNvSpPr>
              <a:spLocks noChangeShapeType="1"/>
            </p:cNvSpPr>
            <p:nvPr/>
          </p:nvSpPr>
          <p:spPr bwMode="auto">
            <a:xfrm>
              <a:off x="2373" y="1790"/>
              <a:ext cx="0" cy="253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29" name="Line 30"/>
            <p:cNvSpPr>
              <a:spLocks noChangeShapeType="1"/>
            </p:cNvSpPr>
            <p:nvPr/>
          </p:nvSpPr>
          <p:spPr bwMode="auto">
            <a:xfrm>
              <a:off x="3765" y="1790"/>
              <a:ext cx="0" cy="253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30" name="Line 31"/>
            <p:cNvSpPr>
              <a:spLocks noChangeShapeType="1"/>
            </p:cNvSpPr>
            <p:nvPr/>
          </p:nvSpPr>
          <p:spPr bwMode="auto">
            <a:xfrm>
              <a:off x="5109" y="1790"/>
              <a:ext cx="0" cy="253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831" name="Text Box 32"/>
            <p:cNvSpPr txBox="1">
              <a:spLocks noChangeArrowheads="1"/>
            </p:cNvSpPr>
            <p:nvPr/>
          </p:nvSpPr>
          <p:spPr bwMode="auto">
            <a:xfrm>
              <a:off x="71" y="2123"/>
              <a:ext cx="5689" cy="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th-TH">
                  <a:latin typeface="Cordia New" pitchFamily="34" charset="-34"/>
                  <a:cs typeface="Cordia New" pitchFamily="34" charset="-34"/>
                </a:rPr>
                <a:t>1     เงินสด                2                                         10,000        5,200      4,800</a:t>
              </a:r>
            </a:p>
            <a:p>
              <a:pPr marL="457200" indent="-457200"/>
              <a:r>
                <a:rPr lang="th-TH">
                  <a:latin typeface="Cordia New" pitchFamily="34" charset="-34"/>
                  <a:cs typeface="Cordia New" pitchFamily="34" charset="-34"/>
                </a:rPr>
                <a:t>2     เงินฝาก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B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            5                                          1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,000 </a:t>
              </a:r>
              <a:r>
                <a:rPr lang="th-TH">
                  <a:latin typeface="Cordia New" pitchFamily="34" charset="-34"/>
                  <a:cs typeface="Cordia New" pitchFamily="34" charset="-34"/>
                </a:rPr>
                <a:t>                      1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,000</a:t>
              </a:r>
              <a:endParaRPr lang="th-TH">
                <a:latin typeface="Cordia New" pitchFamily="34" charset="-34"/>
                <a:cs typeface="Cordia New" pitchFamily="34" charset="-34"/>
              </a:endParaRPr>
            </a:p>
            <a:p>
              <a:pPr marL="457200" indent="-457200"/>
              <a:r>
                <a:rPr lang="th-TH">
                  <a:latin typeface="Cordia New" pitchFamily="34" charset="-34"/>
                  <a:cs typeface="Cordia New" pitchFamily="34" charset="-34"/>
                </a:rPr>
                <a:t>3     ลูกหนี้                10                                           5,000                      5,000</a:t>
              </a:r>
            </a:p>
            <a:p>
              <a:pPr marL="457200" indent="-457200">
                <a:buFontTx/>
                <a:buAutoNum type="arabicPlain" startAt="4"/>
              </a:pPr>
              <a:r>
                <a:rPr lang="th-TH">
                  <a:latin typeface="Cordia New" pitchFamily="34" charset="-34"/>
                  <a:cs typeface="Cordia New" pitchFamily="34" charset="-34"/>
                </a:rPr>
                <a:t>ทุนเรือนหุ้น       15                                                         10,000                     10,000</a:t>
              </a:r>
            </a:p>
            <a:p>
              <a:pPr marL="457200" indent="-457200">
                <a:buFontTx/>
                <a:buAutoNum type="arabicPlain" startAt="4"/>
              </a:pPr>
              <a:r>
                <a:rPr lang="th-TH">
                  <a:latin typeface="Cordia New" pitchFamily="34" charset="-34"/>
                  <a:cs typeface="Cordia New" pitchFamily="34" charset="-34"/>
                </a:rPr>
                <a:t>ดอกเบี้ย </a:t>
              </a:r>
              <a:r>
                <a:rPr lang="en-US">
                  <a:latin typeface="Cordia New" pitchFamily="34" charset="-34"/>
                  <a:cs typeface="Cordia New" pitchFamily="34" charset="-34"/>
                </a:rPr>
                <a:t> B        20                                                          1,000                      1,000</a:t>
              </a:r>
              <a:endParaRPr lang="th-TH">
                <a:latin typeface="Cordia New" pitchFamily="34" charset="-34"/>
                <a:cs typeface="Cordia New" pitchFamily="34" charset="-34"/>
              </a:endParaRPr>
            </a:p>
            <a:p>
              <a:pPr marL="457200" indent="-457200"/>
              <a:r>
                <a:rPr lang="th-TH">
                  <a:latin typeface="Cordia New" pitchFamily="34" charset="-34"/>
                  <a:cs typeface="Cordia New" pitchFamily="34" charset="-34"/>
                </a:rPr>
                <a:t>6     ค่าเบี้ยเลี้ยง        30                                            200                           200</a:t>
              </a:r>
            </a:p>
            <a:p>
              <a:pPr marL="457200" indent="-457200"/>
              <a:r>
                <a:rPr lang="th-TH">
                  <a:latin typeface="Cordia New" pitchFamily="34" charset="-34"/>
                  <a:cs typeface="Cordia New" pitchFamily="34" charset="-34"/>
                </a:rPr>
                <a:t>                                             </a:t>
              </a:r>
            </a:p>
            <a:p>
              <a:pPr marL="457200" indent="-457200"/>
              <a:r>
                <a:rPr lang="th-TH">
                  <a:latin typeface="Cordia New" pitchFamily="34" charset="-34"/>
                  <a:cs typeface="Cordia New" pitchFamily="34" charset="-34"/>
                </a:rPr>
                <a:t>                                                -             -             16,200    16,200    11,000     11,000</a:t>
              </a:r>
            </a:p>
          </p:txBody>
        </p:sp>
        <p:sp>
          <p:nvSpPr>
            <p:cNvPr id="76832" name="Line 33"/>
            <p:cNvSpPr>
              <a:spLocks noChangeShapeType="1"/>
            </p:cNvSpPr>
            <p:nvPr/>
          </p:nvSpPr>
          <p:spPr bwMode="auto">
            <a:xfrm>
              <a:off x="1703" y="4065"/>
              <a:ext cx="4080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h-TH"/>
            </a:p>
          </p:txBody>
        </p:sp>
      </p:grpSp>
      <p:sp>
        <p:nvSpPr>
          <p:cNvPr id="76804" name="ตัวยึดหมายเลขภาพนิ่ง 46"/>
          <p:cNvSpPr txBox="1">
            <a:spLocks/>
          </p:cNvSpPr>
          <p:nvPr/>
        </p:nvSpPr>
        <p:spPr bwMode="auto">
          <a:xfrm>
            <a:off x="8496300" y="6500813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709DE6A-7B11-41CB-B773-9D22490A7A1B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111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6300" dirty="0">
                <a:solidFill>
                  <a:srgbClr val="FF6600"/>
                </a:solidFill>
                <a:latin typeface="Angsana New" pitchFamily="18" charset="-34"/>
                <a:cs typeface="EucrosiaUPC" pitchFamily="18" charset="-34"/>
              </a:rPr>
              <a:t>การตรวจสอบงบทดลอง</a:t>
            </a:r>
            <a:endParaRPr lang="th-TH" sz="6300" dirty="0"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1" y="1341438"/>
            <a:ext cx="9067800" cy="467995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4000" b="1" dirty="0">
                <a:latin typeface="Browallia New" pitchFamily="34" charset="-34"/>
                <a:cs typeface="EucrosiaUPC" pitchFamily="18" charset="-34"/>
              </a:rPr>
              <a:t>1. ตรวจสอบการบวกยอดจำนวนเงินใน</a:t>
            </a: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ช่องเดบิต และเครดิต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4000" b="1" dirty="0">
                <a:latin typeface="Browallia New" pitchFamily="34" charset="-34"/>
                <a:cs typeface="EucrosiaUPC" pitchFamily="18" charset="-34"/>
              </a:rPr>
              <a:t>2. ตรวจสอบว่านำบัญชีมาลงในงบทดลองครบถ้วน</a:t>
            </a:r>
            <a:r>
              <a:rPr lang="th-TH" sz="4000" b="1" dirty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ด้วยจำนวนเงิน ที่ถูกต้องทั้งด้านเดบิตและด้านเครดิต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4000" b="1" dirty="0">
                <a:latin typeface="Browallia New" pitchFamily="34" charset="-34"/>
                <a:cs typeface="EucrosiaUPC" pitchFamily="18" charset="-34"/>
              </a:rPr>
              <a:t>3. ตรวจสอบการ</a:t>
            </a:r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Browallia New" pitchFamily="34" charset="-34"/>
                <a:cs typeface="EucrosiaUPC" pitchFamily="18" charset="-34"/>
              </a:rPr>
              <a:t>คำนวณหายอดดุลของทุกบัญชีว่าถูกต้อง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4000" b="1" dirty="0">
                <a:latin typeface="Browallia New" pitchFamily="34" charset="-34"/>
                <a:cs typeface="EucrosiaUPC" pitchFamily="18" charset="-34"/>
              </a:rPr>
              <a:t>4. ตรวจสอบการ</a:t>
            </a: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ผ่านบัญชีจากสมุดบัญชีขั้นต้นไปยังบัญชีแยกประเภท / บัญชีย่อยรายตัว ว่าถูกต้อง 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4000" b="1" dirty="0">
                <a:latin typeface="Browallia New" pitchFamily="34" charset="-34"/>
                <a:cs typeface="EucrosiaUPC" pitchFamily="18" charset="-34"/>
              </a:rPr>
              <a:t>5. ตรวจสอบการบันทึกรายการใน</a:t>
            </a:r>
            <a:r>
              <a:rPr lang="th-TH" sz="4000" b="1" dirty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สมุดบัญชีขั้นต้นว่าได้บันทึกด้วยจำนวนเงินถูกต้องตามเอกสารและบันทึกด้านเดบิตเท่ากับเครดิตตามหลักการบัญชีคู่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th-TH" sz="4000" b="1" dirty="0"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54025E5-E14B-4CCD-83F8-FD7FBAB20DC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112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0000"/>
                </a:solidFill>
                <a:latin typeface="Angsana New" pitchFamily="18" charset="-34"/>
                <a:cs typeface="EucrosiaUPC" pitchFamily="18" charset="-34"/>
              </a:rPr>
              <a:t>งบทดลองอาจผิดพลาดมองไม่เห็น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3" y="1749425"/>
            <a:ext cx="9001157" cy="467995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3800" dirty="0">
                <a:latin typeface="Browallia New" pitchFamily="34" charset="-34"/>
                <a:cs typeface="EucrosiaUPC" pitchFamily="18" charset="-34"/>
              </a:rPr>
              <a:t> 1.บันทึกผิดบัญชี เช่น รับเงินค่าหุ้น แต่บันทึกเป็นการรับฝากเงิน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3800" dirty="0">
                <a:latin typeface="Browallia New" pitchFamily="34" charset="-34"/>
                <a:cs typeface="EucrosiaUPC" pitchFamily="18" charset="-34"/>
              </a:rPr>
              <a:t> 2.การบันทึกผิดประเภทบัญชี เช่น ถอนเงินรับฝากออมทรัพย์    แต่บันทึกบัญชีเป็นถอนเงินรับฝากออมทรัพย์พิเศษ ด้วยจำนวนเงินเท่ากัน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3800" dirty="0">
                <a:latin typeface="Browallia New" pitchFamily="34" charset="-34"/>
                <a:cs typeface="EucrosiaUPC" pitchFamily="18" charset="-34"/>
              </a:rPr>
              <a:t> 3.การบันทึกจำนวนเงินผิด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3800" dirty="0">
                <a:latin typeface="Browallia New" pitchFamily="34" charset="-34"/>
                <a:cs typeface="EucrosiaUPC" pitchFamily="18" charset="-34"/>
              </a:rPr>
              <a:t> 4.การลืมบันทึกบัญชีทั้งด้านเดบิตและเครดิต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th-TH" sz="3800" dirty="0">
                <a:latin typeface="Browallia New" pitchFamily="34" charset="-34"/>
                <a:cs typeface="EucrosiaUPC" pitchFamily="18" charset="-34"/>
              </a:rPr>
              <a:t> 5.ข้อผิดพลาดที่ชดเชยกันได้ เช่น บันทึกค่าไฟฟ้าต่ำไป </a:t>
            </a:r>
            <a:r>
              <a:rPr lang="en-US" sz="3800" dirty="0">
                <a:latin typeface="Browallia New" pitchFamily="34" charset="-34"/>
                <a:cs typeface="EucrosiaUPC" pitchFamily="18" charset="-34"/>
              </a:rPr>
              <a:t>2,000 </a:t>
            </a:r>
            <a:r>
              <a:rPr lang="th-TH" sz="3800" dirty="0">
                <a:latin typeface="Browallia New" pitchFamily="34" charset="-34"/>
                <a:cs typeface="EucrosiaUPC" pitchFamily="18" charset="-34"/>
              </a:rPr>
              <a:t>บาท และบันทึกรายได้ต่ำไป </a:t>
            </a:r>
            <a:r>
              <a:rPr lang="en-US" sz="3800" dirty="0">
                <a:latin typeface="Browallia New" pitchFamily="34" charset="-34"/>
                <a:cs typeface="EucrosiaUPC" pitchFamily="18" charset="-34"/>
              </a:rPr>
              <a:t>2,000</a:t>
            </a:r>
            <a:r>
              <a:rPr lang="th-TH" sz="3800" dirty="0">
                <a:latin typeface="Browallia New" pitchFamily="34" charset="-34"/>
                <a:cs typeface="EucrosiaUPC" pitchFamily="18" charset="-34"/>
              </a:rPr>
              <a:t> บาท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th-TH" sz="3800" dirty="0"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54025E5-E14B-4CCD-83F8-FD7FBAB20DC8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113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183880" cy="105156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th-TH" sz="5400" b="1" dirty="0">
                <a:solidFill>
                  <a:srgbClr val="FF6600"/>
                </a:solidFill>
                <a:latin typeface="Angsana New" pitchFamily="18" charset="-34"/>
              </a:rPr>
              <a:t>ข้อสังเกตการจัดทำงบทดลอง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8229600" cy="4429156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th-TH" sz="3500" b="1" dirty="0">
                <a:latin typeface="Angsana New" pitchFamily="18" charset="-34"/>
              </a:rPr>
              <a:t> ลงบัญชีผิดประเภท ด้วยจำนวนเงินที่เท่ากันทั้งด้านเดบิต และด้านเครดิต </a:t>
            </a:r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th-TH" sz="3500" b="1" dirty="0">
                <a:latin typeface="Angsana New" pitchFamily="18" charset="-34"/>
              </a:rPr>
              <a:t>ละเว้นไม่บันทึกบัญชี ด้วยจำนวนเงินที่เท่ากันทั้งด้านเดบิต และด้านเครดิต</a:t>
            </a:r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th-TH" sz="3500" b="1" dirty="0">
                <a:latin typeface="Angsana New" pitchFamily="18" charset="-34"/>
              </a:rPr>
              <a:t>ผ่านรายการบัญชีจากสมุดขั้นต้นไปบัญชีแยกประเภททั่วไป สลับด้านกัน ทำให้การกระทบยอดคงเหลือชดเชยกันไป</a:t>
            </a:r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th-TH" sz="3500" b="1" dirty="0">
                <a:latin typeface="Angsana New" pitchFamily="18" charset="-34"/>
              </a:rPr>
              <a:t>บันทึกจำนวนเงินผิดพลาดเท่ากันทั้งด้านเดบิตและเครดิต</a:t>
            </a:r>
          </a:p>
        </p:txBody>
      </p:sp>
      <p:sp>
        <p:nvSpPr>
          <p:cNvPr id="4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114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183880" cy="10515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4000" b="1" dirty="0">
                <a:solidFill>
                  <a:srgbClr val="FF3300"/>
                </a:solidFill>
              </a:rPr>
              <a:t>ประโยชน์ และข้อจำกัดของงบทดลอง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2" y="1540210"/>
            <a:ext cx="3931920" cy="4389120"/>
          </a:xfrm>
          <a:noFill/>
          <a:ln>
            <a:solidFill>
              <a:srgbClr val="993300"/>
            </a:solidFill>
          </a:ln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ประโยชน์</a:t>
            </a:r>
          </a:p>
          <a:p>
            <a:r>
              <a:rPr lang="th-TH" sz="3600" b="1" dirty="0">
                <a:latin typeface="Angsana New" pitchFamily="18" charset="-34"/>
              </a:rPr>
              <a:t>ทุกรายการได้บันทึก    เดบิต เครดิตด้วยจำนวนเงินเท่ากัน</a:t>
            </a:r>
          </a:p>
          <a:p>
            <a:r>
              <a:rPr lang="th-TH" sz="3600" b="1" dirty="0">
                <a:latin typeface="Angsana New" pitchFamily="18" charset="-34"/>
              </a:rPr>
              <a:t>ยอดคงเหลือได้มีการคำนวณอย่างถูกต้อง</a:t>
            </a:r>
          </a:p>
          <a:p>
            <a:r>
              <a:rPr lang="th-TH" sz="3600" b="1" dirty="0">
                <a:latin typeface="Angsana New" pitchFamily="18" charset="-34"/>
              </a:rPr>
              <a:t>การรวมยอดคงเหลืออย่างถูกต้อง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5360" y="1540210"/>
            <a:ext cx="3931920" cy="4389120"/>
          </a:xfrm>
          <a:noFill/>
          <a:ln>
            <a:solidFill>
              <a:srgbClr val="800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th-TH" sz="3600" b="1" dirty="0">
                <a:latin typeface="Angsana New" pitchFamily="18" charset="-34"/>
              </a:rPr>
              <a:t>ข้อจำกัด</a:t>
            </a:r>
          </a:p>
          <a:p>
            <a:r>
              <a:rPr lang="th-TH" sz="3600" b="1" dirty="0">
                <a:latin typeface="Angsana New" pitchFamily="18" charset="-34"/>
              </a:rPr>
              <a:t>ไม่ได้รับประกันความถูกต้องของรายการ</a:t>
            </a:r>
          </a:p>
          <a:p>
            <a:r>
              <a:rPr lang="th-TH" sz="3600" b="1" dirty="0">
                <a:latin typeface="Angsana New" pitchFamily="18" charset="-34"/>
              </a:rPr>
              <a:t>ไม่ได้รับประกันความครบถ้วนของรายการที่บันทึก</a:t>
            </a: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115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195513" y="2781300"/>
            <a:ext cx="57610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600" b="1">
                <a:latin typeface="Cordia New" pitchFamily="34" charset="-34"/>
                <a:cs typeface="Cordia New" pitchFamily="34" charset="-34"/>
              </a:rPr>
              <a:t>การจัดทำงบการเงิน</a:t>
            </a:r>
          </a:p>
        </p:txBody>
      </p:sp>
      <p:sp>
        <p:nvSpPr>
          <p:cNvPr id="80899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09EBB84-8438-47D6-97BF-FA24048D0F57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116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609600" y="533400"/>
            <a:ext cx="8229600" cy="1477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th-TH" sz="6600" kern="0" dirty="0">
                <a:solidFill>
                  <a:srgbClr val="000000"/>
                </a:solidFill>
                <a:latin typeface="+mj-lt"/>
                <a:ea typeface="+mj-ea"/>
                <a:cs typeface="EucrosiaUPC" pitchFamily="18" charset="-34"/>
              </a:rPr>
              <a:t>การตรวจสอบงบการเงิน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2243138"/>
            <a:ext cx="88392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6000" dirty="0">
                <a:solidFill>
                  <a:srgbClr val="FFFF00"/>
                </a:solidFill>
                <a:latin typeface="Times New Roman" pitchFamily="18" charset="0"/>
                <a:cs typeface="EucrosiaUPC" pitchFamily="18" charset="-34"/>
              </a:rPr>
              <a:t>    </a:t>
            </a:r>
            <a:r>
              <a:rPr lang="th-TH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EucrosiaUPC" pitchFamily="18" charset="-34"/>
              </a:rPr>
              <a:t>-  สอบทานงบการเงินเป็นไปตามรูปแบบที่กรมตรวจบัญชีสหกรณ์กำหนดและแสดงรายการตามหมวดบัญชีอย่างถูกต้อง</a:t>
            </a:r>
          </a:p>
          <a:p>
            <a:pPr>
              <a:defRPr/>
            </a:pPr>
            <a:r>
              <a:rPr lang="th-TH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EucrosiaUPC" pitchFamily="18" charset="-34"/>
              </a:rPr>
              <a:t>      -  สอบทานความสัมพันธ์ของข้อมูลทั้งจำนวนเงินและรายการบัญชีในงบการเงิน  รวมทั้งหมายเหตุประกอบงบการเงินกับงบทดลอง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28652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117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1136">
    <p:checker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0"/>
          <a:ext cx="8643995" cy="6817430"/>
        </p:xfrm>
        <a:graphic>
          <a:graphicData uri="http://schemas.openxmlformats.org/drawingml/2006/table">
            <a:tbl>
              <a:tblPr/>
              <a:tblGrid>
                <a:gridCol w="65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3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6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247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สหกรณ์การเกษตร  จำกัด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7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งบแสดงฐานะการเงิน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ณ  วันที่  31  มีนาคม  2561  และ  2560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74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ปี  2561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ปี  2560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74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sng" strike="noStrike">
                          <a:solidFill>
                            <a:srgbClr val="000000"/>
                          </a:solidFill>
                          <a:latin typeface="AngsanaUPC"/>
                        </a:rPr>
                        <a:t>หมายเหตุ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rgbClr val="000000"/>
                          </a:solidFill>
                          <a:latin typeface="AngsanaUPC"/>
                        </a:rPr>
                        <a:t> บาท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rgbClr val="000000"/>
                          </a:solidFill>
                          <a:latin typeface="AngsanaUPC"/>
                        </a:rPr>
                        <a:t> บาท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74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sng" strike="noStrike">
                          <a:solidFill>
                            <a:srgbClr val="000000"/>
                          </a:solidFill>
                          <a:latin typeface="AngsanaUPC"/>
                        </a:rPr>
                        <a:t>สินทรัพย์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สินทรัพย์หมุนเวียน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เงินสดและเงินฝากธนาคาร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2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    12,787,907.88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7,645,025.81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เงินให้กู้ยืมระยะสั้น - สุทธิ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4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61,089,708.00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51,438,375.00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836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ลูกหนี้ระยะสั้น - สุทธิ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5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      6,024,725.00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      5,325,115.00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ดอกเบี้ยเงินให้กู้ค้างรับ - สุทธิ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6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802,968.00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581,262.50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สินค้าคงเหลือ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  38,226.50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  35,935.00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สินทรัพย์หมุนเวียนอื่น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7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    9,240.85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  21,198.75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รวมสินทรัพย์หมุนเวียน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80,752,776.23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65,046,912.06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สินทรัพย์ไม่หมุนเวียน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เงินลงทุนระยะยาว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3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750,700.00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750,700.00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ลูกหนี้ระยะยาว - สุทธิ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5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1,097,370.00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1,261,800.00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ที่ดิน อาคารและอุปกรณ์ - สุทธิ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8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2,677,311.62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2,768,956.04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สินทรัพย์ไม่หมุนเวียนอื่น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9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    2,895.00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        2,895.00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รวมสินทรัพย์ไม่หมุนเวียน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4,528,276.62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       4,784,351.04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2349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รวมสินทรัพย์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    85,281,052.85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    69,831,263.10 </a:t>
                      </a:r>
                    </a:p>
                  </a:txBody>
                  <a:tcPr marL="3339" marR="3339" marT="3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8715404" y="6357958"/>
            <a:ext cx="428596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118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7704137" cy="990600"/>
          </a:xfrm>
          <a:prstGeom prst="rect">
            <a:avLst/>
          </a:prstGeom>
          <a:noFill/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 b="1">
                <a:latin typeface="Cordia New" pitchFamily="34" charset="-34"/>
                <a:cs typeface="Cordia New" pitchFamily="34" charset="-34"/>
              </a:rPr>
              <a:t>หมายเหตุประกอบงบการเงิน</a:t>
            </a:r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738188" y="2532063"/>
            <a:ext cx="8610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000" b="1">
                <a:latin typeface="Cordia New" pitchFamily="34" charset="-34"/>
                <a:cs typeface="Cordia New" pitchFamily="34" charset="-34"/>
              </a:rPr>
              <a:t>-   สรุปนโยบายการบัญชีที่สำคัญ</a:t>
            </a:r>
          </a:p>
          <a:p>
            <a:pPr>
              <a:buFontTx/>
              <a:buChar char="-"/>
            </a:pPr>
            <a:r>
              <a:rPr lang="th-TH" sz="5000" b="1">
                <a:latin typeface="Cordia New" pitchFamily="34" charset="-34"/>
                <a:cs typeface="Cordia New" pitchFamily="34" charset="-34"/>
              </a:rPr>
              <a:t>   ข้อมูลเพิ่มเติมประกอบรายการใน</a:t>
            </a:r>
          </a:p>
          <a:p>
            <a:r>
              <a:rPr lang="th-TH" sz="5000" b="1">
                <a:latin typeface="Cordia New" pitchFamily="34" charset="-34"/>
                <a:cs typeface="Cordia New" pitchFamily="34" charset="-34"/>
              </a:rPr>
              <a:t>    งบการเงิน</a:t>
            </a:r>
          </a:p>
          <a:p>
            <a:r>
              <a:rPr lang="th-TH" sz="5000" b="1">
                <a:latin typeface="Cordia New" pitchFamily="34" charset="-34"/>
                <a:cs typeface="Cordia New" pitchFamily="34" charset="-34"/>
              </a:rPr>
              <a:t>-   ข้อมูลเพิ่มเติมที่ไม่ได้แสดงในงบการเงิน</a:t>
            </a:r>
          </a:p>
        </p:txBody>
      </p:sp>
      <p:sp>
        <p:nvSpPr>
          <p:cNvPr id="129028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119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771525" y="1252114"/>
            <a:ext cx="8286750" cy="54630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	</a:t>
            </a:r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1. มีการจัดแบ่งส่วนงานที่เหมาะสม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	2. มีการกำหนดอำนาจ หน้าที่และความรับผิดชอบไว้ชัดเจน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	3. บุคลากรมีความรู้ ความสามารถเหมาะสมกับตำแหน่งงาน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   	4. มีการแยกหน้าที่ด้านการเงิน การบัญชี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            และการเก็บรักษาทรัพย์สินออกจากกัน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	5. มีการอนุมัติรายการโดยผู้ได้รับมอบอำนาจ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	6. มีการควบคุมดูแลรักษาทรัพย์สินที่เหมาะสม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 	7. มีระบบบัญชีที่ให้ข้อมูลแก่ฝ่ายบริหารอย่างเพียงพอ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	8. ผู้ตรวจสอบสามารถทำหน้าที่ได้อย่างอิสระ</a:t>
            </a:r>
            <a:endParaRPr lang="en-US" sz="4000" b="1" i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68464" y="352410"/>
            <a:ext cx="6961188" cy="8620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th-TH" sz="5000" b="1" dirty="0">
                <a:latin typeface="DilleniaUPC" pitchFamily="18" charset="-34"/>
                <a:cs typeface="DilleniaUPC" pitchFamily="18" charset="-34"/>
              </a:rPr>
              <a:t>การควบคุมภายในที่ดี</a:t>
            </a:r>
          </a:p>
        </p:txBody>
      </p:sp>
      <p:sp>
        <p:nvSpPr>
          <p:cNvPr id="5837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5BF2C2-A5C6-4DF8-A1C6-B53427A8059F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0"/>
            <a:ext cx="30718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313" y="642938"/>
          <a:ext cx="8715437" cy="6006437"/>
        </p:xfrm>
        <a:graphic>
          <a:graphicData uri="http://schemas.openxmlformats.org/drawingml/2006/table">
            <a:tbl>
              <a:tblPr/>
              <a:tblGrid>
                <a:gridCol w="285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0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9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91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83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234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7964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4.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เงินให้กู้ยืม - สุทธิ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  ประกอบด้วย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ปี  2561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ปี  2560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บาท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บาท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ระยะสั้น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ระยะยาว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ระยะสั้น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ระยะยาว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76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</a:t>
                      </a:r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ลูกหนี้เงินกู้ระยะสั้น </a:t>
                      </a:r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62,551,708.00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52,799,900.00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876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</a:t>
                      </a:r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ลูกหนี้เงินกู้ระยะปานกลาง </a:t>
                      </a:r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110,000.00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  110,000.00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876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รวม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62,661,708.00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52,909,900.00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876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หัก     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ค่าเผื่อหนี้สงสัยจะสูญ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1,572,000.00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1,471,525.00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876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</a:t>
                      </a:r>
                      <a:r>
                        <a:rPr lang="th-TH" sz="28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เงินให้กู้ยืม - สุทธิ </a:t>
                      </a:r>
                      <a:endParaRPr lang="th-TH" sz="20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61,089,708.00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51,438,375.00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17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647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ณ  วันที่  31  มีนาคม  2561     ค่าเผื่อหนี้สงสัยจะสูญแยกเป็นลูกหนี้เงินให้กู้ระยะสั้น  จำนวน   1,462,000.00  บาท   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และลูกหนี้เงินให้กู้ระยะปานกลาง   จำนวน  110,000.00     บาท</a:t>
                      </a: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6223" marR="6223" marT="62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120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-71438"/>
          <a:ext cx="8786841" cy="6246456"/>
        </p:xfrm>
        <a:graphic>
          <a:graphicData uri="http://schemas.openxmlformats.org/drawingml/2006/table">
            <a:tbl>
              <a:tblPr/>
              <a:tblGrid>
                <a:gridCol w="2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0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7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031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94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326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841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5.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0" u="sng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ลูกหนี้ - สุทธิ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ประกอบด้วย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4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ปี  2561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ปี  2560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4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บาท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บาท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4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ระยะสั้น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ระยะยาว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ระยะสั้น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sng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ระยะยาว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ลูกหนี้การค้า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5,214,199.00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3,988,849.00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ลูกหนี้ตามคำพิพากษา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25,861.00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    25,861.00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ลูกหนี้สินค้าขาดบัญชี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  4,100.00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ลูกหนี้กองทุนสงเคราะห์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164,430.00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1,097,370.00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  165,600.00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1,261,800.00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เงินยืมทดรองจ่ายกองทุนฟื้นฟูฯ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1,242,770.00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1,192,345.00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รวมลูกหนี้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6,651,360.00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1,097,370.00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5,372,655.00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1,261,800.00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หัก                                                                                                        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ค่าเผื่อหนี้สงสัยจะสูญ         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626,635.00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     47,540.00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5591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ลูกหนี้ - สุทธิ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6,024,725.00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1,097,370.00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       5,325,115.00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  1,261,800.00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378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</a:t>
                      </a:r>
                      <a:r>
                        <a:rPr lang="th-TH" sz="20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ณ  วันที่  31  มีนาคม  2561     ค่าเผื่อหนี้สงสัยจะสูญข้างต้น  เป็นค่าเผื่อหนี้สงสัยจะสูญของลูกหนี้การค้า</a:t>
                      </a:r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ngsanaUPC"/>
                        </a:rPr>
                        <a:t> จำนวน  600,774.00  บาท     และลูกหนี้ตามคำพิพากษา  จำนวน  25,861.00  บาท </a:t>
                      </a: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AngsanaUPC"/>
                      </a:endParaRPr>
                    </a:p>
                  </a:txBody>
                  <a:tcPr marL="4866" marR="4866" marT="4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121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DDBC8A5-E643-48E2-8626-85B2116E93DD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122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130051" name="Object 2"/>
          <p:cNvGraphicFramePr>
            <a:graphicFrameLocks noChangeAspect="1"/>
          </p:cNvGraphicFramePr>
          <p:nvPr/>
        </p:nvGraphicFramePr>
        <p:xfrm>
          <a:off x="179388" y="1844675"/>
          <a:ext cx="2767012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2" name="Acrobat Document" r:id="rId3" imgW="7753320" imgH="10697400" progId="Acrobat.Document.11">
                  <p:embed/>
                </p:oleObj>
              </mc:Choice>
              <mc:Fallback>
                <p:oleObj name="Acrobat Document" r:id="rId3" imgW="7753320" imgH="10697400" progId="Acrobat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2767012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3"/>
          <p:cNvGraphicFramePr>
            <a:graphicFrameLocks noChangeAspect="1"/>
          </p:cNvGraphicFramePr>
          <p:nvPr/>
        </p:nvGraphicFramePr>
        <p:xfrm>
          <a:off x="3203575" y="1844675"/>
          <a:ext cx="2822575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3" name="Acrobat Document" r:id="rId5" imgW="5499000" imgH="7569000" progId="Acrobat.Document.11">
                  <p:embed/>
                </p:oleObj>
              </mc:Choice>
              <mc:Fallback>
                <p:oleObj name="Acrobat Document" r:id="rId5" imgW="5499000" imgH="75690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44675"/>
                        <a:ext cx="2822575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4"/>
          <p:cNvGraphicFramePr>
            <a:graphicFrameLocks noChangeAspect="1"/>
          </p:cNvGraphicFramePr>
          <p:nvPr/>
        </p:nvGraphicFramePr>
        <p:xfrm>
          <a:off x="6227763" y="1844675"/>
          <a:ext cx="2782887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Acrobat Document" r:id="rId7" imgW="7753320" imgH="10697400" progId="Acrobat.Document.11">
                  <p:embed/>
                </p:oleObj>
              </mc:Choice>
              <mc:Fallback>
                <p:oleObj name="Acrobat Document" r:id="rId7" imgW="7753320" imgH="10697400" progId="Acrobat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844675"/>
                        <a:ext cx="2782887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4" name="Text Box 3"/>
          <p:cNvSpPr txBox="1">
            <a:spLocks noChangeArrowheads="1"/>
          </p:cNvSpPr>
          <p:nvPr/>
        </p:nvSpPr>
        <p:spPr bwMode="auto">
          <a:xfrm>
            <a:off x="1835150" y="404813"/>
            <a:ext cx="5689600" cy="923925"/>
          </a:xfrm>
          <a:prstGeom prst="rect">
            <a:avLst/>
          </a:prstGeom>
          <a:noFill/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400" b="1">
                <a:latin typeface="Cordia New" pitchFamily="34" charset="-34"/>
                <a:cs typeface="Cordia New" pitchFamily="34" charset="-34"/>
              </a:rPr>
              <a:t>คู่มือการจัดทำงบการเงิน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 idx="4294967295"/>
          </p:nvPr>
        </p:nvSpPr>
        <p:spPr>
          <a:xfrm>
            <a:off x="571472" y="1500174"/>
            <a:ext cx="8172479" cy="2852757"/>
          </a:xfrm>
          <a:solidFill>
            <a:schemeClr val="accent5">
              <a:lumMod val="60000"/>
              <a:lumOff val="40000"/>
            </a:schemeClr>
          </a:solidFill>
        </p:spPr>
        <p:txBody>
          <a:bodyPr anchorCtr="0">
            <a:normAutofit fontScale="90000"/>
          </a:bodyPr>
          <a:lstStyle/>
          <a:p>
            <a:pPr>
              <a:defRPr/>
            </a:pPr>
            <a:r>
              <a:rPr lang="th-TH" sz="7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br>
              <a:rPr lang="th-TH" sz="7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fr-FR" sz="7200" b="1" dirty="0">
              <a:solidFill>
                <a:schemeClr val="tx1"/>
              </a:solidFill>
              <a:cs typeface="Cordia New" pitchFamily="34" charset="-34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4294967295"/>
          </p:nvPr>
        </p:nvSpPr>
        <p:spPr>
          <a:xfrm>
            <a:off x="6469063" y="5715000"/>
            <a:ext cx="2424112" cy="7143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400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        </a:t>
            </a:r>
            <a:endParaRPr lang="th-TH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กรมตรวจบัญชีสหกรณ์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4" y="6329363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123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285992"/>
            <a:ext cx="8229600" cy="42862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           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การทุจริต หมายถึง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การจงใจหรือเจตนาแสดงตัวเลข/เปิดเผย/ปกปิด/   ข้อมูลที่ขัดต่อข้อเท็จจริง เช่น การยักย้าย การปลอมแปลง          การปกปิดละเว้น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</a:t>
            </a:r>
            <a:r>
              <a:rPr lang="th-T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   </a:t>
            </a: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ข้อผิดพลาด หมายถึง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การแสดงตัวเลข/เปิดเผยข้อมูลผิดพลาด หลงลืมโดยมิได้ตั้งใจ เช่น การคำนวณผิด มองข้ามข้อเท็จจริง</a:t>
            </a:r>
            <a:endParaRPr lang="th-TH" sz="6000" b="1" dirty="0"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42976" y="571480"/>
            <a:ext cx="642942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42910" y="1285860"/>
            <a:ext cx="785818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h-TH" b="1" dirty="0"/>
              <a:t>          คือเหตุการณ์ที่แสดงให้เห็นว่าอาจจะมีความเสี่ยงที่จะเกิดการทุจริตและข้อผิดพลาดในองค์กร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501090" y="6215082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124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85852" y="428604"/>
            <a:ext cx="64294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1214422"/>
            <a:ext cx="84296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การไม่กำหนดนโยบายและแนวทางในการปฏิบัติงานที่ชัดเจน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2. ไม่มีการแบ่งแยกหน้าที่ให้เพียงพอและเหมาะสม โดยเฉพาะในจุด       การควบคุมที่เกี่ยวข้องกับสินทรัพย์ที่มีสภาพคล่อง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3786190"/>
            <a:ext cx="8429652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4. การให้ความไว้วางใจหรือให้อำนาจแก่บุคคลใดบุคคลหนึ่งมากเกินไป    ซึ่งจะเป็นเหตุให้บุคคลนั้นทำรายการผิดพลาดโดยเจตนาได้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2714620"/>
            <a:ext cx="842965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3. ผู้บริหารปฏิบัติตนอยู่เหนือระบบการควบคุมภายในซึ่งเป็นเหตุแห่ง   ความล้มเหลวของระบบการควบคุมภายใน หรือผู้บริหารรวบอำนาจไว้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4857760"/>
            <a:ext cx="842965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5. การเพิ่มขึ้นหรือลดลงอย่างผิดปกติของรายจ่ายหรือรายได้ โดยไม่สามารถอธิบายความแตกต่างได้จากการวิเคราะห์เปรียบเทียบตัวเลขในงบการเงิน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125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85852" y="357166"/>
            <a:ext cx="64294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7" y="1000108"/>
            <a:ext cx="857374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6. พนักงานไม่ยอมใช้สิทธิลาพักผ่อนประจำปี ซึ่งอาจเป็นสัญญาณว่าพนักงานคนนั้นไม่เต็มใจที่จะลางานเนื่องจากเกรงว่าผู้ที่มาทำหน้าที่แทนจะพบข้อผิดพลาดของตนที่ได้ปกปิดไว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2428868"/>
            <a:ext cx="850112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7. ผลประโยชน์และความสัมพันธ์ส่วนตัว เช่น ความสัมพันธ์อันใกล้ชิดระหว่างพนักงานสินเชื่อกับการเงิน การมีญาติหรือผู้ใกล้ชิดทำงานในที่เดียวกันที่อาจจะช่วยเหลือกันปกปิดการทุจริตและข้อผิดพลาดที่เกิดขึ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3929066"/>
            <a:ext cx="8501122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8. ขาดกระบวนการในการคัดเลือกพนักงานใหม่อย่างรอบคอบ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7" y="4500570"/>
            <a:ext cx="842846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9. ปัญหาด้านเอกสารหรือการหาหลักฐาน</a:t>
            </a: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- มีรายการที่ไม่ได้รับการอนุมัติหรือหลักฐาน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การอนุมัติไม่สมบรูณ์</a:t>
            </a: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- เอกสารหายหรือเอกสารทำ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ไม่เสร็จภายในเวลา</a:t>
            </a: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- เอกสารมีร่องรอยการ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แก้ไขเป็นประจำ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ตัวยึดหมายเลขภาพนิ่ง 46"/>
          <p:cNvSpPr txBox="1">
            <a:spLocks/>
          </p:cNvSpPr>
          <p:nvPr/>
        </p:nvSpPr>
        <p:spPr bwMode="auto">
          <a:xfrm>
            <a:off x="8358214" y="6329363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126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28662" y="210901"/>
            <a:ext cx="57150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857232"/>
            <a:ext cx="8429652" cy="5786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u="sng" dirty="0"/>
              <a:t>9. ปัญหาด้านเอกสารหรือการหาหลักฐาน (ต่อ)</a:t>
            </a:r>
          </a:p>
          <a:p>
            <a:r>
              <a:rPr lang="th-TH" sz="3000" b="1" dirty="0"/>
              <a:t>- </a:t>
            </a:r>
            <a:r>
              <a:rPr lang="th-TH" sz="3000" b="1" dirty="0">
                <a:solidFill>
                  <a:srgbClr val="FF0000"/>
                </a:solidFill>
              </a:rPr>
              <a:t>รายการค้างนาน </a:t>
            </a:r>
            <a:r>
              <a:rPr lang="th-TH" sz="3000" b="1" dirty="0"/>
              <a:t>ซึ่งไม่สามารถอธิบายได้ในงบกระทบยอดโดยเฉพาะรายการเงินสดหรือสินทรัพย์ที่มีสภาพคล่อง</a:t>
            </a:r>
          </a:p>
          <a:p>
            <a:r>
              <a:rPr lang="th-TH" sz="3000" b="1" dirty="0"/>
              <a:t>- ยอด</a:t>
            </a:r>
            <a:r>
              <a:rPr lang="th-TH" sz="3000" b="1" dirty="0">
                <a:solidFill>
                  <a:srgbClr val="FF0000"/>
                </a:solidFill>
              </a:rPr>
              <a:t>แตกต่างระหว่างบัญชีย่อยกับบัญชีคุมยอด</a:t>
            </a:r>
            <a:r>
              <a:rPr lang="th-TH" sz="3000" b="1" dirty="0"/>
              <a:t>ที่ไม่สามารถอธิบายได้</a:t>
            </a:r>
          </a:p>
          <a:p>
            <a:r>
              <a:rPr lang="th-TH" sz="3000" b="1" dirty="0"/>
              <a:t>- รายการปรับปรุงเกี่ยวกับทรัพย์สิน เช่น ลูกหนี้ที่</a:t>
            </a:r>
            <a:r>
              <a:rPr lang="th-TH" sz="3000" b="1" dirty="0">
                <a:solidFill>
                  <a:srgbClr val="FF0000"/>
                </a:solidFill>
              </a:rPr>
              <a:t>ไม่สามารถอธิบายสาเหตุ  ของการปรับปรุงได้</a:t>
            </a:r>
          </a:p>
          <a:p>
            <a:r>
              <a:rPr lang="th-TH" sz="3000" b="1" dirty="0"/>
              <a:t>- ใช้</a:t>
            </a:r>
            <a:r>
              <a:rPr lang="th-TH" sz="3000" b="1" dirty="0">
                <a:solidFill>
                  <a:srgbClr val="FF0000"/>
                </a:solidFill>
              </a:rPr>
              <a:t>สำเนาเอกสารแทนที่</a:t>
            </a:r>
            <a:r>
              <a:rPr lang="th-TH" sz="3000" b="1" dirty="0"/>
              <a:t>จะใช้ต้นฉบับ</a:t>
            </a:r>
          </a:p>
          <a:p>
            <a:r>
              <a:rPr lang="th-TH" sz="3000" b="1" dirty="0"/>
              <a:t>- </a:t>
            </a:r>
            <a:r>
              <a:rPr lang="th-TH" sz="3000" b="1" dirty="0">
                <a:solidFill>
                  <a:srgbClr val="FF0000"/>
                </a:solidFill>
              </a:rPr>
              <a:t>ไม่มีเอกสาร</a:t>
            </a:r>
            <a:r>
              <a:rPr lang="th-TH" sz="3000" b="1" dirty="0"/>
              <a:t>ประกอบรายการ</a:t>
            </a:r>
          </a:p>
          <a:p>
            <a:r>
              <a:rPr lang="th-TH" sz="3000" b="1" dirty="0"/>
              <a:t>- ความ</a:t>
            </a:r>
            <a:r>
              <a:rPr lang="th-TH" sz="3000" b="1" dirty="0">
                <a:solidFill>
                  <a:srgbClr val="FF0000"/>
                </a:solidFill>
              </a:rPr>
              <a:t>แตกต่างระหว่างบัญชีกับหนังสือยืนยัน</a:t>
            </a:r>
            <a:r>
              <a:rPr lang="th-TH" sz="3000" b="1" dirty="0"/>
              <a:t>จากบุคคลภายนอก เช่น ธนาคาร เจ้าหนี้ ฯลฯ</a:t>
            </a:r>
          </a:p>
          <a:p>
            <a:r>
              <a:rPr lang="th-TH" sz="3000" b="1" dirty="0"/>
              <a:t>- การตอบปัญหาของฝ่ายบริหารต่อคำถามในมีลักษณะ</a:t>
            </a:r>
            <a:r>
              <a:rPr lang="th-TH" sz="3000" b="1" dirty="0">
                <a:solidFill>
                  <a:srgbClr val="FF0000"/>
                </a:solidFill>
              </a:rPr>
              <a:t>ไม่สมเหตุสมผล</a:t>
            </a:r>
            <a:r>
              <a:rPr lang="th-TH" sz="3000" b="1" dirty="0"/>
              <a:t>และตอบแบบหลีกเลี่ยงไม่ตรงประเด็น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140" y="0"/>
            <a:ext cx="2428892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429652" y="6329363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127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00100" y="142852"/>
            <a:ext cx="56436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720" y="857232"/>
            <a:ext cx="8429652" cy="569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400" b="1" u="sng" dirty="0"/>
              <a:t>1</a:t>
            </a:r>
            <a:r>
              <a:rPr lang="th-TH" sz="4400" b="1" u="sng" dirty="0">
                <a:latin typeface="TH SarabunPSK" pitchFamily="34" charset="-34"/>
                <a:cs typeface="TH SarabunPSK" pitchFamily="34" charset="-34"/>
              </a:rPr>
              <a:t>0. ปัญหาด้านการควบคุมอื่น ๆ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การใช้ 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Password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ร่วมกัน หรือเปิดเผย 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Password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ให้คนอื่นทราบ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ไม่มีการควบคุมเอกสาร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แบบฟอร์มที่ใช้ เช่น สมุดเช็ค ใบเสร็จรับเงิน ฯลฯ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การค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วบคุมดูแล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และการตรวจนับวัสดุ ครุภัณฑ์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ไม่มีประสิทธิภาพ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มีผลต่างระหว่างยอดตามบัญชีกับยอดที่ตรวจนับเป็นจำนวนมาก และการกระทบยอดผลการตรวจนับเป็นไปอย่างล่าช้า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มีรายการ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คงค้างอยู่ในบัญชีตั้งพัก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อยู่เป็นจำนวนสูงโดยไม่มี การติดตามหาสาเหตุเพื่อปรับปรุงบัญชีให้ถูกต้องภายในเวลาอันควร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มี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ลูกหนี้ค้างชำระนาน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โดยไม่มีการติดตาม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พนักงานรับเงิน มีหน้าที่ลงบัญชีสมุดเงินสดรับ นำเงินเข้าฝากธนาคาร จัดทำงบกระทบยอดเงินฝากธนาคาร และลงบัญชีลูกหนี้รายตัว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0"/>
            <a:ext cx="250033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501090" y="6143644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128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00100" y="353777"/>
            <a:ext cx="57150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สิ่งบอกเหตุของการทุจริตหรือสัญญาณเตือน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90" y="976387"/>
            <a:ext cx="8429652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4800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11. สัญญาณเตือนอื่น ๆ เช่น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- สภาพแวดล้อมในที่ทำงานไม่มีความสามัคคี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- โครงสร้างองค์กรและ</a:t>
            </a:r>
            <a:r>
              <a:rPr lang="th-TH" sz="3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การแบ่งแยกหน้าที่ไม่มีความเหมาะสม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- พนักงานทำงานล่วงเวลามากเกินไป</a:t>
            </a:r>
          </a:p>
          <a:p>
            <a:pPr>
              <a:buFontTx/>
              <a:buChar char="-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พนักงานขาดความรู้ความชำนาญในหน้าที่งาน</a:t>
            </a:r>
          </a:p>
          <a:p>
            <a:pPr>
              <a:buFontTx/>
              <a:buChar char="-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พนักงาน</a:t>
            </a:r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ไม่มีความจงรักภักดี ขวัญและกำลังใจตกต่ำ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พนักงานมีหนีสิ้นเป็นจำนวนมาก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พนักงานติดการพนัน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0"/>
            <a:ext cx="235745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98EC04-E8E0-43CD-94E4-B1F9244AD17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129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1"/>
          <p:cNvSpPr txBox="1">
            <a:spLocks noChangeArrowheads="1"/>
          </p:cNvSpPr>
          <p:nvPr/>
        </p:nvSpPr>
        <p:spPr bwMode="auto">
          <a:xfrm>
            <a:off x="1660525" y="8429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6985000" cy="78105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sz="4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illeniaUPC" pitchFamily="18" charset="-34"/>
                <a:cs typeface="DilleniaUPC" pitchFamily="18" charset="-34"/>
              </a:rPr>
              <a:t>มีการติดตามผลการแก้ไขข้อสังเกต</a:t>
            </a: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571472" y="1900238"/>
            <a:ext cx="8072494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4000" b="1" dirty="0">
                <a:latin typeface="DilleniaUPC" pitchFamily="18" charset="-34"/>
                <a:cs typeface="DilleniaUPC" pitchFamily="18" charset="-34"/>
              </a:rPr>
              <a:t>        </a:t>
            </a:r>
            <a:r>
              <a:rPr lang="th-TH" sz="4400" b="1" dirty="0">
                <a:latin typeface="DilleniaUPC" pitchFamily="18" charset="-34"/>
                <a:cs typeface="DilleniaUPC" pitchFamily="18" charset="-34"/>
              </a:rPr>
              <a:t>สหกรณ์ได้มีการติดตามผลและมีการแก้ไขตามที่ผู้สอบบัญชีหรือผู้ตรวจสอบกิจการหรือนายทะเบียนได้แจ้งหรือไม่ และมีมาตรการปรับปรุงการควบคุมภายในให้เหมาะสมกับ</a:t>
            </a:r>
            <a:r>
              <a:rPr lang="th-TH" sz="4400" b="1" dirty="0" err="1">
                <a:latin typeface="DilleniaUPC" pitchFamily="18" charset="-34"/>
                <a:cs typeface="DilleniaUPC" pitchFamily="18" charset="-34"/>
              </a:rPr>
              <a:t>สภาวะการณ์</a:t>
            </a:r>
            <a:r>
              <a:rPr lang="th-TH" sz="4400" b="1" dirty="0">
                <a:latin typeface="DilleniaUPC" pitchFamily="18" charset="-34"/>
                <a:cs typeface="DilleniaUPC" pitchFamily="18" charset="-34"/>
              </a:rPr>
              <a:t>ที่เปลี่ยนแปลงไป</a:t>
            </a:r>
          </a:p>
        </p:txBody>
      </p:sp>
      <p:sp>
        <p:nvSpPr>
          <p:cNvPr id="56325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0DF672-6BC8-4894-ABFA-DE36F1F27B5A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0"/>
            <a:ext cx="30003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928926" y="1885939"/>
            <a:ext cx="3500462" cy="1569660"/>
          </a:xfrm>
          <a:prstGeom prst="rect">
            <a:avLst/>
          </a:prstGeom>
          <a:noFill/>
          <a:ln>
            <a:prstDash val="sysDot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9600" b="1" dirty="0">
                <a:solidFill>
                  <a:srgbClr val="96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</a:p>
        </p:txBody>
      </p:sp>
      <p:sp>
        <p:nvSpPr>
          <p:cNvPr id="144389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85847-AF64-4EAA-AAA3-1A8F967363EF}" type="slidenum">
              <a:rPr lang="th-TH" altLang="th-TH" smtClean="0"/>
              <a:pPr/>
              <a:t>130</a:t>
            </a:fld>
            <a:endParaRPr lang="th-TH" altLang="th-TH"/>
          </a:p>
        </p:txBody>
      </p:sp>
      <p:sp>
        <p:nvSpPr>
          <p:cNvPr id="144390" name="ตัวยึดท้ายกระดาษ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/>
              <a:t>กรมตรวจบัญชีสหกรณ์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428604"/>
            <a:ext cx="8642350" cy="623909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3600">
                <a:solidFill>
                  <a:srgbClr val="0000CC"/>
                </a:solidFill>
              </a:rPr>
              <a:t>การประเมินความเสี่ยง และการสอบทานการควบคุมภายใน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1403350" y="1143000"/>
            <a:ext cx="7416800" cy="2727325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CC0000"/>
                </a:solidFill>
                <a:cs typeface="BrowalliaUPC" pitchFamily="34" charset="-34"/>
              </a:rPr>
              <a:t>สอบทานและประเมินความเหมาะสมของหลักปฏิบัติและมาตรการเกี่ยวกับการควบคุมภายในทั้งด้านการบัญชี  การเงิน  และการปฏิบัติอื่นเหมาะสมเพียงใด</a:t>
            </a:r>
          </a:p>
        </p:txBody>
      </p:sp>
      <p:sp>
        <p:nvSpPr>
          <p:cNvPr id="6" name="แผนผังลำดับงาน: ผสาน 5"/>
          <p:cNvSpPr/>
          <p:nvPr/>
        </p:nvSpPr>
        <p:spPr>
          <a:xfrm>
            <a:off x="4286250" y="3714750"/>
            <a:ext cx="1428750" cy="21431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ไดอะแกรม 10"/>
          <p:cNvGraphicFramePr/>
          <p:nvPr/>
        </p:nvGraphicFramePr>
        <p:xfrm>
          <a:off x="1928794" y="4040206"/>
          <a:ext cx="6096000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72198" y="0"/>
            <a:ext cx="30003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  <p:sp>
        <p:nvSpPr>
          <p:cNvPr id="8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286776" y="6329363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0DF672-6BC8-4894-ABFA-DE36F1F27B5A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0"/>
            <a:ext cx="8642350" cy="1052513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th-TH" sz="4000" dirty="0">
                <a:solidFill>
                  <a:srgbClr val="0000CC"/>
                </a:solidFill>
              </a:rPr>
            </a:br>
            <a:r>
              <a:rPr lang="th-TH" sz="4000" dirty="0">
                <a:solidFill>
                  <a:srgbClr val="0000CC"/>
                </a:solidFill>
              </a:rPr>
              <a:t>การประเมินความเสี่ยง และการสอบทานการควบคุมภายใน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1403350" y="1844675"/>
            <a:ext cx="7416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h-TH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rowalliaUPC" pitchFamily="34" charset="-34"/>
              </a:rPr>
              <a:t>วิธีการประเมินความเสี่ยง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th-TH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UPC" pitchFamily="34" charset="-34"/>
              </a:rPr>
              <a:t>  การจดบันทึกย่อ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th-TH" sz="4400" b="1" dirty="0">
                <a:solidFill>
                  <a:srgbClr val="66FF33"/>
                </a:solidFill>
                <a:cs typeface="BrowalliaUPC" pitchFamily="34" charset="-34"/>
              </a:rPr>
              <a:t>  </a:t>
            </a: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cs typeface="BrowalliaUPC" pitchFamily="34" charset="-34"/>
              </a:rPr>
              <a:t>การเขียนแผนผังทางเดินของรายการ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th-TH" sz="4400" b="1" dirty="0">
                <a:solidFill>
                  <a:srgbClr val="66FF33"/>
                </a:solidFill>
                <a:cs typeface="BrowalliaUPC" pitchFamily="34" charset="-34"/>
              </a:rPr>
              <a:t>  </a:t>
            </a:r>
            <a:r>
              <a:rPr lang="th-TH" sz="4400" b="1" dirty="0">
                <a:solidFill>
                  <a:schemeClr val="accent6">
                    <a:lumMod val="75000"/>
                  </a:schemeClr>
                </a:solidFill>
                <a:cs typeface="BrowalliaUPC" pitchFamily="34" charset="-34"/>
              </a:rPr>
              <a:t>การใช้แบบสอบถาม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2198" y="0"/>
            <a:ext cx="30003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  <p:sp>
        <p:nvSpPr>
          <p:cNvPr id="5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0DF672-6BC8-4894-ABFA-DE36F1F27B5A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900113" y="549275"/>
            <a:ext cx="74882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rowalliaUPC" pitchFamily="34" charset="-34"/>
              </a:rPr>
              <a:t>จุดอ่อนของการควบคุมภายใน</a:t>
            </a:r>
          </a:p>
          <a:p>
            <a:pPr algn="ctr">
              <a:spcBef>
                <a:spcPct val="20000"/>
              </a:spcBef>
              <a:defRPr/>
            </a:pP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rowalliaUPC" pitchFamily="34" charset="-34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h-TH" sz="2800" b="1" dirty="0">
                <a:solidFill>
                  <a:srgbClr val="002060"/>
                </a:solidFill>
                <a:cs typeface="BrowalliaUPC" pitchFamily="34" charset="-34"/>
              </a:rPr>
              <a:t>  </a:t>
            </a:r>
            <a:r>
              <a:rPr lang="th-TH" sz="2400" b="1" dirty="0">
                <a:solidFill>
                  <a:srgbClr val="002060"/>
                </a:solidFill>
                <a:cs typeface="BrowalliaUPC" pitchFamily="34" charset="-34"/>
              </a:rPr>
              <a:t>จุดอ่อน	                                 โอกาสที่เกิดข้อผิดพลาด</a:t>
            </a:r>
            <a:endParaRPr lang="th-TH" sz="2800" b="1" dirty="0">
              <a:solidFill>
                <a:srgbClr val="002060"/>
              </a:solidFill>
              <a:cs typeface="BrowalliaUPC" pitchFamily="34" charset="-34"/>
            </a:endParaRPr>
          </a:p>
          <a:p>
            <a:pPr algn="ctr">
              <a:spcBef>
                <a:spcPct val="20000"/>
              </a:spcBef>
              <a:defRPr/>
            </a:pPr>
            <a:endParaRPr lang="th-TH" sz="2400" b="1" dirty="0">
              <a:solidFill>
                <a:srgbClr val="002060"/>
              </a:solidFill>
              <a:cs typeface="BrowalliaUPC" pitchFamily="34" charset="-34"/>
            </a:endParaRPr>
          </a:p>
          <a:p>
            <a:pPr>
              <a:spcBef>
                <a:spcPct val="20000"/>
              </a:spcBef>
              <a:defRPr/>
            </a:pPr>
            <a:r>
              <a:rPr lang="th-TH" sz="2400" dirty="0">
                <a:solidFill>
                  <a:srgbClr val="002060"/>
                </a:solidFill>
                <a:cs typeface="BrowalliaUPC" pitchFamily="34" charset="-34"/>
              </a:rPr>
              <a:t>  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900113" y="1608138"/>
            <a:ext cx="748823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900113" y="2273300"/>
            <a:ext cx="748823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572000" y="1612900"/>
            <a:ext cx="0" cy="4695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900113" y="1557338"/>
            <a:ext cx="0" cy="4679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388350" y="1612900"/>
            <a:ext cx="0" cy="4624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900113" y="6218238"/>
            <a:ext cx="748823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744967">
            <a:off x="390525" y="2773363"/>
            <a:ext cx="1873250" cy="1225550"/>
          </a:xfrm>
          <a:prstGeom prst="rightArrow">
            <a:avLst>
              <a:gd name="adj1" fmla="val 50000"/>
              <a:gd name="adj2" fmla="val 38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/>
              <a:t>จดบันทึกย่อ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-5400000">
            <a:off x="1727995" y="4472781"/>
            <a:ext cx="1871662" cy="1368425"/>
          </a:xfrm>
          <a:prstGeom prst="rightArrow">
            <a:avLst>
              <a:gd name="adj1" fmla="val 50000"/>
              <a:gd name="adj2" fmla="val 34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/>
              <a:t>แผนผังทางเดิน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-1322278">
            <a:off x="3132138" y="2781300"/>
            <a:ext cx="1728787" cy="1368425"/>
          </a:xfrm>
          <a:prstGeom prst="leftArrow">
            <a:avLst>
              <a:gd name="adj1" fmla="val 50000"/>
              <a:gd name="adj2" fmla="val 315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/>
              <a:t>แบบสอบถาม</a:t>
            </a:r>
          </a:p>
        </p:txBody>
      </p:sp>
      <p:sp>
        <p:nvSpPr>
          <p:cNvPr id="1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0DF672-6BC8-4894-ABFA-DE36F1F27B5A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0"/>
            <a:ext cx="30003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142976" y="4071942"/>
            <a:ext cx="7500990" cy="19716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th-TH" altLang="en-US" sz="4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แผนการตรวจสอบกิจการประจำเดือน/ประจำปี</a:t>
            </a:r>
          </a:p>
          <a:p>
            <a:pPr eaLnBrk="1" hangingPunct="1"/>
            <a:r>
              <a:rPr lang="th-TH" altLang="en-US" sz="45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แนวการตรวจสอบกิจการ</a:t>
            </a:r>
          </a:p>
          <a:p>
            <a:pPr eaLnBrk="1" hangingPunct="1"/>
            <a:endParaRPr lang="th-TH" altLang="en-US" sz="4000" dirty="0">
              <a:solidFill>
                <a:srgbClr val="FFFF3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851" name="Title 1"/>
          <p:cNvSpPr>
            <a:spLocks noGrp="1"/>
          </p:cNvSpPr>
          <p:nvPr>
            <p:ph type="title"/>
          </p:nvPr>
        </p:nvSpPr>
        <p:spPr>
          <a:xfrm>
            <a:off x="250825" y="403860"/>
            <a:ext cx="8642350" cy="1143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th-TH" altLang="en-US" sz="5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แผนการตรวจสอบกิจการ</a:t>
            </a:r>
          </a:p>
        </p:txBody>
      </p:sp>
      <p:sp>
        <p:nvSpPr>
          <p:cNvPr id="78852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0D783-5B88-4A95-8018-CA7EE3D2E49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4992" y="0"/>
            <a:ext cx="28390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การวางแผนการตรวจสอบ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0034" y="1571612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      การวางแผนการตรวจสอบ หมายถึง การ</a:t>
            </a:r>
            <a:r>
              <a:rPr lang="th-TH" sz="4400" b="1" dirty="0" err="1">
                <a:latin typeface="TH SarabunPSK" pitchFamily="34" charset="-34"/>
                <a:cs typeface="TH SarabunPSK" pitchFamily="34" charset="-34"/>
              </a:rPr>
              <a:t>กําหนด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ขอบเขต วัตถุประสงค์ ระยะเวลา  ผู้ปฏิบัติงาน เพื่อปฏิบัติงานจริง (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จัดทำการดาษทำการ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23" name="Group 331"/>
          <p:cNvGraphicFramePr>
            <a:graphicFrameLocks noGrp="1"/>
          </p:cNvGraphicFramePr>
          <p:nvPr/>
        </p:nvGraphicFramePr>
        <p:xfrm>
          <a:off x="214282" y="1668710"/>
          <a:ext cx="8642352" cy="4832124"/>
        </p:xfrm>
        <a:graphic>
          <a:graphicData uri="http://schemas.openxmlformats.org/drawingml/2006/table">
            <a:tbl>
              <a:tblPr/>
              <a:tblGrid>
                <a:gridCol w="200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7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202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1455" marR="9145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ระยะเวลาการตรวจสอบ</a:t>
                      </a:r>
                    </a:p>
                  </a:txBody>
                  <a:tcPr marL="90014" marR="90014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การบริหารทั่วไป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การเงินการบัญชี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การลงทุน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สินเชื่อ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เงินรับฝาก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ทุนของสหกรณ์</a:t>
                      </a: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0004" name="Rectangle 244"/>
          <p:cNvSpPr>
            <a:spLocks noChangeArrowheads="1"/>
          </p:cNvSpPr>
          <p:nvPr/>
        </p:nvSpPr>
        <p:spPr bwMode="auto">
          <a:xfrm>
            <a:off x="428596" y="357166"/>
            <a:ext cx="8429684" cy="125669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altLang="en-US" b="1" dirty="0">
                <a:latin typeface="TH SarabunPSK" pitchFamily="34" charset="-34"/>
                <a:cs typeface="TH SarabunPSK" pitchFamily="34" charset="-34"/>
              </a:rPr>
              <a:t>สหกรณ์ออมทรัพย์................. จำกัด</a:t>
            </a:r>
          </a:p>
          <a:p>
            <a:pPr algn="ctr">
              <a:lnSpc>
                <a:spcPct val="90000"/>
              </a:lnSpc>
            </a:pPr>
            <a:r>
              <a:rPr lang="th-TH" altLang="en-US" b="1" dirty="0">
                <a:latin typeface="TH SarabunPSK" pitchFamily="34" charset="-34"/>
                <a:cs typeface="TH SarabunPSK" pitchFamily="34" charset="-34"/>
              </a:rPr>
              <a:t>แผนการตรวจสอบกิจการประจำปี</a:t>
            </a:r>
          </a:p>
          <a:p>
            <a:pPr algn="ctr">
              <a:lnSpc>
                <a:spcPct val="90000"/>
              </a:lnSpc>
            </a:pPr>
            <a:r>
              <a:rPr lang="th-TH" altLang="en-US" b="1" dirty="0">
                <a:latin typeface="TH SarabunPSK" pitchFamily="34" charset="-34"/>
                <a:cs typeface="TH SarabunPSK" pitchFamily="34" charset="-34"/>
              </a:rPr>
              <a:t>สำหรับปีสิ้นสุดวันที่...............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57422" y="3000372"/>
            <a:ext cx="285750" cy="1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29058" y="4000504"/>
            <a:ext cx="92869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15074" y="5000636"/>
            <a:ext cx="85725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14942" y="4572008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009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349157-0C8F-4A2D-B1FB-4373C9EE7585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18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554" y="0"/>
            <a:ext cx="28390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การวางแผนการตรวจสอบ</a:t>
            </a:r>
          </a:p>
        </p:txBody>
      </p:sp>
      <p:cxnSp>
        <p:nvCxnSpPr>
          <p:cNvPr id="12" name="Straight Arrow Connector 4"/>
          <p:cNvCxnSpPr/>
          <p:nvPr/>
        </p:nvCxnSpPr>
        <p:spPr>
          <a:xfrm>
            <a:off x="2857488" y="3500438"/>
            <a:ext cx="85725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8"/>
          <p:cNvCxnSpPr/>
          <p:nvPr/>
        </p:nvCxnSpPr>
        <p:spPr>
          <a:xfrm>
            <a:off x="6715140" y="5572140"/>
            <a:ext cx="92869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8"/>
          <p:cNvCxnSpPr/>
          <p:nvPr/>
        </p:nvCxnSpPr>
        <p:spPr>
          <a:xfrm>
            <a:off x="7786710" y="6143644"/>
            <a:ext cx="92869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1219194"/>
            <a:ext cx="7829550" cy="120967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วัตถุประสงค์การตรวจสอบด้านสินเชื่อ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เพื่อให้ทราบว่ามีการกำหนดและปฏิบัติตามระเบียบการให้เงินกู้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เพื่อให้ทราบว่า...................................................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323851" y="437182"/>
            <a:ext cx="8569325" cy="7772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altLang="en-US" sz="2800" b="1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แนวการตรวจสอบกิจการ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2428868"/>
          <a:ext cx="8713788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6133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อ้างอิง</a:t>
                      </a:r>
                    </a:p>
                  </a:txBody>
                  <a:tcPr marL="91448" marR="9144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วิธีการตรวจสอบ</a:t>
                      </a:r>
                    </a:p>
                  </a:txBody>
                  <a:tcPr marL="91448" marR="9144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ปริมาณการตรวจสอบ</a:t>
                      </a:r>
                    </a:p>
                  </a:txBody>
                  <a:tcPr marL="91448" marR="9144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ชื่อผู้ตรวจ</a:t>
                      </a:r>
                      <a:b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วันที่ตรวจ</a:t>
                      </a:r>
                    </a:p>
                  </a:txBody>
                  <a:tcPr marL="91448" marR="9144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 marL="91448" marR="91448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133"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ตรวจสอบคณะกรรมการฯได้กำหนดระเบียบการให้เงินกู้เป็นไปตามกฎหมายสหกรณ์และเหมาะสม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เดือนกุมภาพันธ์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วรวรรณ</a:t>
                      </a:r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 </a:t>
                      </a:r>
                      <a:r>
                        <a:rPr lang="en-US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133"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ตรวจสอบว่ามีการควบคุมภายในเหมาะสมรัดกุมและปฏิบัติตามระบบที่กำหนด</a:t>
                      </a:r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133"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ตรวจสอบคำขอกู้ หนังสือสัญญาเงินกู้ หนังสือค้ำประกัน และเอกสารหลักฐานที่ผู้กู้ใช้เป็นหลักประกันกับทะเบียนจ่ายเงินกู้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11"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ตรวจสอบการอนุมัติเงินกู้และการจ่ายเงินกู้</a:t>
                      </a:r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938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FAF4D-8E91-41F7-982F-F11919F6BB23}" type="slidenum">
              <a:rPr lang="en-US" altLang="th-TH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/>
              <a:t>19</a:t>
            </a:fld>
            <a:endParaRPr lang="th-TH" altLang="th-T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การวางแผนการตรวจสอบ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433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14414" y="2000240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6600" b="1" dirty="0">
                <a:latin typeface="TH SarabunPSK" pitchFamily="34" charset="-34"/>
                <a:cs typeface="TH SarabunPSK" pitchFamily="34" charset="-34"/>
              </a:rPr>
              <a:t>วิธีการที่ใช้ในการตรวจสอบเพื่อให้ได้มาซึ่งหลักฐานการตรวจสอบ</a:t>
            </a:r>
          </a:p>
        </p:txBody>
      </p:sp>
      <p:sp>
        <p:nvSpPr>
          <p:cNvPr id="6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2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361950"/>
            <a:ext cx="8642350" cy="78103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dist="68392" dir="1308085" algn="ctr" rotWithShape="0">
              <a:schemeClr val="accent1">
                <a:alpha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วัตถุประสงค์การตรวจสอบ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7368" y="1285860"/>
          <a:ext cx="8642350" cy="52149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ความมีอยู่จริง</a:t>
                      </a:r>
                    </a:p>
                  </a:txBody>
                  <a:tcPr marL="91455" marR="91455" marT="54863" marB="5486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  หนี้สิน  ที่แสดงในงบการเงินมีอยู่จริง ณ วันใดวันหนึ่ง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54863" marB="5486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ครบถ้วน</a:t>
                      </a:r>
                    </a:p>
                    <a:p>
                      <a:endParaRPr lang="en-US" sz="24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54863" marB="548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ไม่มีสินทรัพย์  หนี้สิน และรายการหรือเหตุการณ์ที่มิได้บันทึกไว้หรือที่มิได้เปิดเผยไว้</a:t>
                      </a:r>
                    </a:p>
                  </a:txBody>
                  <a:tcPr marL="91455" marR="91455" marT="54863" marB="5486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สิทธิและภาระผูกพัน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5" marR="91455" marT="54863" marB="5486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 หนี้สิน ณ วันใดวันหนึ่ง เป็นของสหกรณ์จริง</a:t>
                      </a:r>
                    </a:p>
                  </a:txBody>
                  <a:tcPr marL="91455" marR="91455" marT="54863" marB="5486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การแสดงมูลค่า</a:t>
                      </a:r>
                    </a:p>
                  </a:txBody>
                  <a:tcPr marL="91455" marR="91455" marT="54863" marB="548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  หนี้สิน ได้บันทึกรายการในราคาที่เหมาะสม</a:t>
                      </a:r>
                    </a:p>
                  </a:txBody>
                  <a:tcPr marL="91455" marR="91455" marT="54863" marB="5486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การแสดงรายการและการเปิดเผยข้อมูล</a:t>
                      </a:r>
                    </a:p>
                  </a:txBody>
                  <a:tcPr marL="91455" marR="91455" marT="54863" marB="5486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บันทึกรายการหรือเหตุการณ์ในจำนวนที่ถูกต้อง</a:t>
                      </a:r>
                      <a:b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บันทึกรายได้หรือค่าใช้จ่ายในงวดบัญชีที่ถูกต้องเหมาะสม </a:t>
                      </a:r>
                    </a:p>
                  </a:txBody>
                  <a:tcPr marL="91455" marR="91455" marT="54863" marB="5486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5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3D5E7287-2BB1-419F-96CA-BBA22ED4D4D8}" type="slidenum">
              <a:rPr lang="en-US" altLang="th-TH" sz="1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1" hangingPunct="1">
                <a:defRPr/>
              </a:pPr>
              <a:t>20</a:t>
            </a:fld>
            <a:endParaRPr lang="th-TH" altLang="th-TH" sz="10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การวางแผนการตรวจสอบ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2" y="428604"/>
            <a:ext cx="8247091" cy="785818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0034" y="1428736"/>
            <a:ext cx="8429684" cy="5072098"/>
            <a:chOff x="898407" y="1583829"/>
            <a:chExt cx="8429806" cy="2823369"/>
          </a:xfrm>
        </p:grpSpPr>
        <p:sp>
          <p:nvSpPr>
            <p:cNvPr id="40965" name="Rectangle 3"/>
            <p:cNvSpPr>
              <a:spLocks noChangeArrowheads="1"/>
            </p:cNvSpPr>
            <p:nvPr/>
          </p:nvSpPr>
          <p:spPr bwMode="auto">
            <a:xfrm>
              <a:off x="898407" y="2158666"/>
              <a:ext cx="3921182" cy="5192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</a:t>
              </a:r>
              <a:r>
                <a:rPr lang="th-TH" altLang="en-US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การสังเกตการณ์</a:t>
              </a:r>
            </a:p>
          </p:txBody>
        </p:sp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898407" y="1587005"/>
              <a:ext cx="3921182" cy="5192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การตรวจสอบเอกสาร</a:t>
              </a:r>
            </a:p>
          </p:txBody>
        </p:sp>
        <p:sp>
          <p:nvSpPr>
            <p:cNvPr id="40967" name="Rectangle 5"/>
            <p:cNvSpPr>
              <a:spLocks noChangeArrowheads="1"/>
            </p:cNvSpPr>
            <p:nvPr/>
          </p:nvSpPr>
          <p:spPr bwMode="auto">
            <a:xfrm>
              <a:off x="898407" y="2712860"/>
              <a:ext cx="4000585" cy="5192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การสอบถาม</a:t>
              </a:r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898407" y="3887940"/>
              <a:ext cx="3921182" cy="51925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การยืนยันยอด</a:t>
              </a:r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898407" y="3289284"/>
              <a:ext cx="4105334" cy="5192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การตรวจนับ</a:t>
              </a: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4684676" y="1583829"/>
              <a:ext cx="4572098" cy="5192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การคำนวณ</a:t>
              </a:r>
            </a:p>
          </p:txBody>
        </p:sp>
        <p:sp>
          <p:nvSpPr>
            <p:cNvPr id="40971" name="Rectangle 9"/>
            <p:cNvSpPr>
              <a:spLocks noChangeArrowheads="1"/>
            </p:cNvSpPr>
            <p:nvPr/>
          </p:nvSpPr>
          <p:spPr bwMode="auto">
            <a:xfrm>
              <a:off x="4684676" y="2146861"/>
              <a:ext cx="4643537" cy="5192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การวิเคราะห์เปรียบเทียบ</a:t>
              </a:r>
            </a:p>
          </p:txBody>
        </p:sp>
        <p:sp>
          <p:nvSpPr>
            <p:cNvPr id="40972" name="Rectangle 10"/>
            <p:cNvSpPr>
              <a:spLocks noChangeArrowheads="1"/>
            </p:cNvSpPr>
            <p:nvPr/>
          </p:nvSpPr>
          <p:spPr bwMode="auto">
            <a:xfrm>
              <a:off x="4398920" y="2712860"/>
              <a:ext cx="4887959" cy="5192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การตรวจสอบการผ่านรายการ</a:t>
              </a:r>
            </a:p>
          </p:txBody>
        </p:sp>
        <p:sp>
          <p:nvSpPr>
            <p:cNvPr id="40973" name="Rectangle 11"/>
            <p:cNvSpPr>
              <a:spLocks noChangeArrowheads="1"/>
            </p:cNvSpPr>
            <p:nvPr/>
          </p:nvSpPr>
          <p:spPr bwMode="auto">
            <a:xfrm>
              <a:off x="4517959" y="3277850"/>
              <a:ext cx="4738815" cy="5192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latin typeface="TH SarabunPSK" pitchFamily="34" charset="-34"/>
                  <a:cs typeface="TH SarabunPSK" pitchFamily="34" charset="-34"/>
                </a:rPr>
                <a:t>* การหารายการผิดปกติ</a:t>
              </a:r>
            </a:p>
          </p:txBody>
        </p:sp>
      </p:grpSp>
      <p:sp>
        <p:nvSpPr>
          <p:cNvPr id="82948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5B84E-680A-4F91-B57B-B2A2C8245399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21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20048"/>
            <a:ext cx="8713788" cy="622936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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การตรวจสอบเอกสาร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4" y="1214422"/>
            <a:ext cx="8389966" cy="2071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ตรวจสอบเอกสารต่าง ๆ ที่สหกรณ์ใช้บันทึกไว้ในสมุดบัญชี</a:t>
            </a:r>
            <a:br>
              <a:rPr lang="th-TH" alt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ตรวจสอบกรรมสิทธิ์ในสินทรัพย์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วิธีการตรวจสอบ</a:t>
            </a:r>
            <a:br>
              <a:rPr lang="th-TH" alt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alt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-  ตรวจสอบรายการบันทึกในสมุดบัญชีกับเอกสารประกอบการบันทึกบัญชี</a:t>
            </a:r>
            <a:br>
              <a:rPr lang="th-TH" alt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alt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th-TH" altLang="en-US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5893" name="Rectangle 5"/>
          <p:cNvSpPr>
            <a:spLocks noChangeArrowheads="1"/>
          </p:cNvSpPr>
          <p:nvPr/>
        </p:nvSpPr>
        <p:spPr bwMode="auto">
          <a:xfrm>
            <a:off x="500034" y="3357562"/>
            <a:ext cx="8286808" cy="3171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defRPr/>
            </a:pPr>
            <a:endParaRPr lang="th-TH" alt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th-TH" altLang="en-US" sz="36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สิ่งที่ต้องระมัดระวัง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เป็นเอกสารที่ถูกต้อง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เป็นเรื่องที่เกี่ยวกับการปฏิบัติงานของสหกรณ์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มีการอนุมัติการจ่าย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ได้มีการลงบัญชีถูกต้องตามประเภทบัญชี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มีการได้รับสิ่งของหรือบริการโดยถูกต้องแล้ว</a:t>
            </a:r>
          </a:p>
        </p:txBody>
      </p:sp>
      <p:sp>
        <p:nvSpPr>
          <p:cNvPr id="8397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5DEC5-91FA-4E79-80AE-D99D6D332A59}" type="slidenum">
              <a:rPr lang="en-US" altLang="th-TH" b="1" smtClean="0">
                <a:solidFill>
                  <a:schemeClr val="tx1"/>
                </a:solidFill>
                <a:latin typeface="Arial" pitchFamily="34" charset="0"/>
              </a:rPr>
              <a:pPr/>
              <a:t>22</a:t>
            </a:fld>
            <a:endParaRPr lang="th-TH" altLang="th-TH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428604"/>
            <a:ext cx="3921125" cy="500066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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การสังเกตการณ์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8596" y="1214422"/>
            <a:ext cx="8353425" cy="2286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การดูขั้นตอนหรือวิธีปฏิบัติงาน หรือสภาพที่เป็นจริงให้เห็นด้วยตา เพื่อให้ทราบข้อเท็จจริงที่เป็นอยู่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en-US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การแบ่งแยกหน้าที่ความรับผิดชอบ</a:t>
            </a:r>
            <a:b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</a:b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en-US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ปฏิบัติงานเป็นไปตามระบบการควบคุมภายใน/ระเบียบ </a:t>
            </a:r>
            <a:b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</a:br>
            <a:endParaRPr lang="th-TH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84996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8A853-085E-490D-B5C0-A0BEF03FABE9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23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0298" y="3571876"/>
            <a:ext cx="3921125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</a:t>
            </a:r>
            <a:r>
              <a:rPr lang="th-TH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การสอบถาม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6" y="4143380"/>
            <a:ext cx="8358246" cy="2254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defRPr/>
            </a:pPr>
            <a:r>
              <a:rPr lang="th-TH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เป็นการหาข้อมูลจากบุคคลที่มีความรู้ทั้งภายในและภายนอกสหกรณ์ที่เกี่ยวข้อง เพื่อให้ทราบข้อเท็จจริงต่างๆ ที่เกี่ยวข้องที่สนับสนุนข้อมูลเดิม หรือเป็นข้อมูลใหม่ ซึ่งอาจสอบถามด้วยวาจา หรือเป็นลายลักษณ์อักษร</a:t>
            </a:r>
            <a:endParaRPr lang="th-TH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714612" y="285728"/>
            <a:ext cx="3500462" cy="50006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alt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</a:t>
            </a:r>
            <a:r>
              <a:rPr lang="th-TH" alt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การตรวจนับ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8596" y="785794"/>
            <a:ext cx="8348693" cy="235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เป็นการพิสูจน์ปริมาณและคุณภาพของสินทรัพย์ว่า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สินทรัพย์มีอยู่จริง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</a:t>
            </a: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มีปริมาณที่นับเท่าใด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สภาพของสิ่งของที่ตรวจนับ</a:t>
            </a:r>
            <a:b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</a:t>
            </a: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การเก็บรักษาสินทรัพย์</a:t>
            </a:r>
          </a:p>
        </p:txBody>
      </p:sp>
      <p:sp>
        <p:nvSpPr>
          <p:cNvPr id="8704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4C90E-F9FC-4846-B175-6EDF5D5D05AA}" type="slidenum">
              <a:rPr lang="en-US" altLang="th-TH" smtClean="0">
                <a:latin typeface="Arial" pitchFamily="34" charset="0"/>
              </a:rPr>
              <a:pPr/>
              <a:t>24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3143248"/>
            <a:ext cx="3500463" cy="500066"/>
          </a:xfrm>
          <a:solidFill>
            <a:srgbClr val="FF000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h-TH" alt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</a:t>
            </a:r>
            <a:r>
              <a:rPr lang="th-TH" alt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การยืนยันยอด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58" y="3643314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en-US" b="1" dirty="0">
                <a:latin typeface="TH SarabunPSK" pitchFamily="34" charset="-34"/>
                <a:cs typeface="TH SarabunPSK" pitchFamily="34" charset="-34"/>
              </a:rPr>
              <a:t>      การขอคำยืนยันยอด เป็นการขอคำตอบเพื่อยืนยันข้อมูลที่มีอยู่ในการบันทึกบัญชี และพิสูจน์ความมีอยู่จริง โดยยืนยันเป็นลายลักษณ์อักษรมาถึงผู้ตรวจสอบกิจการโดยตรง เช่น การยืนยันยอดเงินฝากธนาคาร ลูกหนี้ เจ้าหนี้ เป็นต้น</a:t>
            </a:r>
            <a:endParaRPr lang="th-TH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5008274"/>
            <a:ext cx="8353425" cy="24212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การควบคุมการยืนยันยอด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v"/>
              <a:defRPr/>
            </a:pPr>
            <a:r>
              <a:rPr lang="th-TH" altLang="en-US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ผู้ตรวจสอบกิจการจะต้องเป็นผู้นำหนังสือใส่ซองและส่งไปรษณีย์ด้วยตนเอง และส่งคำตอบให้ผู้ตรวจสอบกิจการโดยตรง ไม่ผ่านเจ้าหน้าที่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3059114" y="377174"/>
            <a:ext cx="3921125" cy="62293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4800" b="1" dirty="0">
                <a:solidFill>
                  <a:srgbClr val="FFF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</a:t>
            </a:r>
            <a:r>
              <a:rPr lang="th-TH" sz="4800" b="1" dirty="0">
                <a:solidFill>
                  <a:srgbClr val="FFF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11189" y="1442086"/>
            <a:ext cx="3889375" cy="335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การตรวจสอบความถูกต้องของตัวเลขในเชิงคำนวณในเอกสารเบื้องต้นและบันทึกทางการบัญชี เช่น  การรับฝากเงิน  </a:t>
            </a:r>
            <a:endParaRPr lang="th-TH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809988" name="Rectangle 4"/>
          <p:cNvSpPr>
            <a:spLocks noChangeArrowheads="1"/>
          </p:cNvSpPr>
          <p:nvPr/>
        </p:nvSpPr>
        <p:spPr bwMode="auto">
          <a:xfrm>
            <a:off x="576263" y="4897756"/>
            <a:ext cx="8316912" cy="1409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ทดสอบการคำนวณดอกเบี้ย  ค่าเสื่อมราคา เป็นต้น</a:t>
            </a:r>
            <a:endParaRPr lang="th-TH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21289" y="1762126"/>
            <a:ext cx="223202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h-TH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221289" y="2276476"/>
            <a:ext cx="2232025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th-TH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ใบส่งเงินฝาก</a:t>
            </a:r>
          </a:p>
          <a:p>
            <a:pPr eaLnBrk="1" hangingPunct="1">
              <a:spcBef>
                <a:spcPct val="50000"/>
              </a:spcBef>
              <a:defRPr/>
            </a:pPr>
            <a:endParaRPr lang="th-TH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643439" y="2651761"/>
            <a:ext cx="288925" cy="57531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815138" y="2392680"/>
            <a:ext cx="506870" cy="17543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xxx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xxx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xxx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xxx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xxx</a:t>
            </a:r>
            <a:endParaRPr lang="th-TH" alt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67625" y="1844041"/>
            <a:ext cx="55976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BFF4B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xxx</a:t>
            </a:r>
            <a:endParaRPr lang="th-TH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9098" name="AutoShape 10"/>
          <p:cNvCxnSpPr>
            <a:cxnSpLocks noChangeShapeType="1"/>
          </p:cNvCxnSpPr>
          <p:nvPr/>
        </p:nvCxnSpPr>
        <p:spPr bwMode="auto">
          <a:xfrm rot="5400000">
            <a:off x="6453204" y="2809881"/>
            <a:ext cx="2095500" cy="1000125"/>
          </a:xfrm>
          <a:prstGeom prst="bentConnector3">
            <a:avLst>
              <a:gd name="adj1" fmla="val 116644"/>
            </a:avLst>
          </a:prstGeom>
          <a:noFill/>
          <a:ln w="28575">
            <a:solidFill>
              <a:srgbClr val="4BFF4B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89099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A3DED-3D53-4AE0-956D-6AB7A85212D4}" type="slidenum">
              <a:rPr lang="en-US" altLang="th-TH" smtClean="0">
                <a:latin typeface="Arial" pitchFamily="34" charset="0"/>
              </a:rPr>
              <a:pPr/>
              <a:t>25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1835151" y="491490"/>
            <a:ext cx="6265863" cy="6229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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การวิเคราะห์เปรียบเทียบ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28625" y="1442086"/>
            <a:ext cx="8193088" cy="15582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วิเคราะห์ข้อมูลทางการเงินจากความสัมพันธ์ระหว่างข้อมูล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ทางการเงิน/ข้อมูลอื่น รวมทั้งผลของการเปลี่ยนแปลงของข้อมูลต่างๆ  ว่าเป็นไปตามที่คาดหมาย หรือเป็นไปตามที่ควรจะเป็นหรือไม่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90116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59B948-8E3A-4565-9CD8-1795026C4821}" type="slidenum">
              <a:rPr lang="en-US" altLang="th-TH" smtClean="0">
                <a:latin typeface="Arial" pitchFamily="34" charset="0"/>
              </a:rPr>
              <a:pPr/>
              <a:t>26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6114" y="3255646"/>
            <a:ext cx="8174037" cy="3257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วิธีการวิเคราะห์เปรียบเทียบ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h-TH" alt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เปรียบเทียบข้อมูลของงวดปัจจุบันกับงวดก่อน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h-TH" alt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ผลที่คาดการณ์ไว้ เช่น เปรียบเทียบข้อมูลของงวดปัจจุบัน</a:t>
            </a:r>
            <a:r>
              <a:rPr lang="en-US" alt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กับงบประมาณ 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h-TH" alt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ข้อมูลของสหกรณ์อื่นที่อยู่ในประเภทและขนาดเดียวกัน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4. มีความแตกต่างกันมากน้อยเพียงใด ตรวจสอบหาสาเหตุ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1785918" y="500042"/>
            <a:ext cx="4786346" cy="42862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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การตรวจสอบการผ่านรายการ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4282" y="928670"/>
            <a:ext cx="8929718" cy="150019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th-TH" altLang="en-US" sz="40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altLang="en-US" sz="3000" b="1" dirty="0">
                <a:latin typeface="TH SarabunPSK" pitchFamily="34" charset="-34"/>
                <a:cs typeface="TH SarabunPSK" pitchFamily="34" charset="-34"/>
              </a:rPr>
              <a:t>การพิสูจน์ความถูกต้องและความครบถ้วนทางบัญชี โดยตรวจสอบการผ่านรายการจากสมุดบัญชีขั้นต้นไปยังสมุดบัญชีขั้นปลาย (แยกประเภท) บัญชีย่อยต่างๆ การจัดทำงบทดลอง และงบการเงิน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th-TH" altLang="en-US" sz="4000" b="1" dirty="0"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</p:txBody>
      </p:sp>
      <p:sp>
        <p:nvSpPr>
          <p:cNvPr id="9216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0886B4-1D88-4A3A-A1A9-3819E21AF46B}" type="slidenum">
              <a:rPr lang="en-US" altLang="th-TH" smtClean="0">
                <a:latin typeface="Arial" pitchFamily="34" charset="0"/>
              </a:rPr>
              <a:pPr/>
              <a:t>27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00232" y="2428868"/>
            <a:ext cx="4500594" cy="46765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/>
              </a:rPr>
              <a:t>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การหารายการผิดปกติ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58" y="2928934"/>
            <a:ext cx="8243888" cy="6029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การตรวจรายการในสมุดขั้นต้น บัญชีแยกประเภทงบทดลอง เช่น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          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3571876"/>
            <a:ext cx="8178800" cy="30518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ผิดดุลบัญชี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ผิดประเภทบัญชี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</a:t>
            </a: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ผิดปกติ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 มีสินทรัพย์ถาวรแต่ไม่มีค่าเสื่อมราคา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 มีเงินกู้ แต่ไม่มีดอกเบี้ยจ่าย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 มีรายการไม่ครบถ้วน</a:t>
            </a:r>
            <a:r>
              <a:rPr lang="th-TH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 </a:t>
            </a:r>
            <a:r>
              <a:rPr lang="en-US" alt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รายการที่มีจำนวนเงินสูงผิดปกติ</a:t>
            </a:r>
            <a:r>
              <a:rPr lang="en-US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หรือเกิดขึ้นช่วงสิ้นปีบัญชี</a:t>
            </a:r>
            <a:endParaRPr lang="th-TH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42910" y="1631656"/>
            <a:ext cx="7858180" cy="501205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 </a:t>
            </a: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การตรวจสอบด้านการบริหารทั่วไป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  <a:sym typeface="Wingdings" pitchFamily="2" charset="2"/>
              </a:rPr>
              <a:t> </a:t>
            </a: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การตรวจสอบด้านการเงิน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การตรวจสอบการดำเนินธุรกิจ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th-TH" alt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ธุรกิจสินเชื่อ</a:t>
            </a:r>
            <a:endParaRPr lang="th-TH" altLang="th-TH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th-TH" altLang="th-TH" sz="4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ธุรกิจ</a:t>
            </a:r>
            <a:r>
              <a:rPr lang="th-TH" altLang="en-US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การ</a:t>
            </a:r>
            <a:r>
              <a:rPr lang="th-TH" alt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จัดหาสินค้ามาจำหน่าย</a:t>
            </a:r>
            <a:r>
              <a:rPr lang="th-TH" altLang="th-TH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altLang="en-US" sz="4000" b="1" dirty="0">
                <a:solidFill>
                  <a:srgbClr val="FF0000"/>
                </a:solidFill>
                <a:latin typeface="TH SarabunPSK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รวบรวมผลิตผล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altLang="en-US" sz="4000" b="1" dirty="0">
                <a:solidFill>
                  <a:srgbClr val="002060"/>
                </a:solidFill>
                <a:latin typeface="TH SarabunPSK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แปรรูปผลิตผล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ธุรกิจให้บริการและส่งเสริมการเกษตร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defRPr/>
            </a:pPr>
            <a:endParaRPr lang="th-TH" alt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th-TH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th-TH" sz="36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th-TH" altLang="th-TH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th-TH" altLang="en-US" sz="38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  <a:sym typeface="Wingdings" pitchFamily="2" charset="2"/>
              </a:rPr>
              <a:t> </a:t>
            </a: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การตรวจสอบเงินรับฝาก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การตรวจสอบทุนเรือนหุ้น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การตรวจสอบเงินลงทุน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การตรวจสอบการจัดหาทุน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การตรวจสอบด้านบัญชี 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gray">
          <a:xfrm rot="10800000">
            <a:off x="989013" y="954406"/>
            <a:ext cx="3460750" cy="621030"/>
          </a:xfrm>
          <a:prstGeom prst="upArrow">
            <a:avLst>
              <a:gd name="adj1" fmla="val 68380"/>
              <a:gd name="adj2" fmla="val 70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utoShape 58"/>
          <p:cNvSpPr>
            <a:spLocks noChangeArrowheads="1"/>
          </p:cNvSpPr>
          <p:nvPr/>
        </p:nvSpPr>
        <p:spPr bwMode="gray">
          <a:xfrm>
            <a:off x="677880" y="564640"/>
            <a:ext cx="6465888" cy="864096"/>
          </a:xfrm>
          <a:prstGeom prst="roundRect">
            <a:avLst>
              <a:gd name="adj" fmla="val 25065"/>
            </a:avLst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การตรวจสอบกิจการด้านต่าง ๆ </a:t>
            </a:r>
          </a:p>
        </p:txBody>
      </p:sp>
      <p:sp>
        <p:nvSpPr>
          <p:cNvPr id="94215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6A47AA-2D6B-4F43-B74A-27EFC9B6FD78}" type="slidenum">
              <a:rPr lang="en-US" altLang="th-TH" smtClean="0">
                <a:latin typeface="Arial" pitchFamily="34" charset="0"/>
              </a:rPr>
              <a:pPr/>
              <a:t>28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42910" y="1631656"/>
            <a:ext cx="7858180" cy="501205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การตรวจสอบเงินรับฝาก</a:t>
            </a: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endParaRPr lang="th-TH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การตรวจสอบทุนเรือนหุ้น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การตรวจสอบเงินลงทุน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การตรวจสอบการจัดหาทุน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anose="020B0500040200020003" pitchFamily="34" charset="-34"/>
              </a:rPr>
              <a:t>    การตรวจสอบด้านบัญชี 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gray">
          <a:xfrm rot="10800000">
            <a:off x="989013" y="954406"/>
            <a:ext cx="3460750" cy="621030"/>
          </a:xfrm>
          <a:prstGeom prst="upArrow">
            <a:avLst>
              <a:gd name="adj1" fmla="val 68380"/>
              <a:gd name="adj2" fmla="val 70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utoShape 58"/>
          <p:cNvSpPr>
            <a:spLocks noChangeArrowheads="1"/>
          </p:cNvSpPr>
          <p:nvPr/>
        </p:nvSpPr>
        <p:spPr bwMode="gray">
          <a:xfrm>
            <a:off x="677880" y="564640"/>
            <a:ext cx="6465888" cy="864096"/>
          </a:xfrm>
          <a:prstGeom prst="roundRect">
            <a:avLst>
              <a:gd name="adj" fmla="val 25065"/>
            </a:avLst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การตรวจสอบกิจการด้านต่าง ๆ </a:t>
            </a:r>
          </a:p>
        </p:txBody>
      </p:sp>
      <p:sp>
        <p:nvSpPr>
          <p:cNvPr id="94215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6A47AA-2D6B-4F43-B74A-27EFC9B6FD78}" type="slidenum">
              <a:rPr lang="en-US" altLang="th-TH" smtClean="0">
                <a:latin typeface="Arial" pitchFamily="34" charset="0"/>
              </a:rPr>
              <a:pPr/>
              <a:t>29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lbow Connector 15"/>
          <p:cNvCxnSpPr/>
          <p:nvPr/>
        </p:nvCxnSpPr>
        <p:spPr>
          <a:xfrm rot="16200000" flipH="1">
            <a:off x="5585106" y="2205294"/>
            <a:ext cx="571499" cy="3018915"/>
          </a:xfrm>
          <a:prstGeom prst="bentConnector3">
            <a:avLst>
              <a:gd name="adj1" fmla="val 51711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gular Pentagon 5"/>
          <p:cNvSpPr/>
          <p:nvPr/>
        </p:nvSpPr>
        <p:spPr>
          <a:xfrm>
            <a:off x="3008313" y="1183006"/>
            <a:ext cx="2571750" cy="1143000"/>
          </a:xfrm>
          <a:prstGeom prst="pent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ผู้ตรวจสอบกิจการ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28875" y="2889886"/>
            <a:ext cx="3727450" cy="624840"/>
          </a:xfrm>
          <a:prstGeom prst="roundRect">
            <a:avLst/>
          </a:prstGeom>
          <a:solidFill>
            <a:srgbClr val="A0C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ตรวจสอบเอกสารและข้อมูลต่างๆ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88" y="3943350"/>
            <a:ext cx="3384550" cy="1457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ตรวจสอบงบการเงิน</a:t>
            </a:r>
            <a:b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ตรวจสอบการดำเนินงาน</a:t>
            </a:r>
            <a:b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ตรวจสอบการบริหารงาน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626" y="4015740"/>
            <a:ext cx="3857625" cy="14268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ระเบียบ/คำสั่ง คำแนะนำ </a:t>
            </a:r>
            <a:r>
              <a:rPr lang="th-T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นทส.</a:t>
            </a:r>
            <a:r>
              <a:rPr lang="th-TH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th-TH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กตส.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กสส</a:t>
            </a:r>
            <a:b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ข้อบังคับ/ระเบียบ/มติของสหกรณ์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98763" y="5783580"/>
            <a:ext cx="3357562" cy="929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รายงานการตรวจสอบกิจการพร้อมข้อสังเกตที่ตรวจพบ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079876" y="2369821"/>
            <a:ext cx="500063" cy="45339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Elbow Connector 13"/>
          <p:cNvCxnSpPr>
            <a:stCxn id="7" idx="2"/>
            <a:endCxn id="8" idx="0"/>
          </p:cNvCxnSpPr>
          <p:nvPr/>
        </p:nvCxnSpPr>
        <p:spPr>
          <a:xfrm rot="5400000">
            <a:off x="2836067" y="2486816"/>
            <a:ext cx="428624" cy="2484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>
            <a:off x="3500439" y="4672966"/>
            <a:ext cx="1436687" cy="41910"/>
          </a:xfrm>
          <a:prstGeom prst="straightConnector1">
            <a:avLst/>
          </a:prstGeom>
          <a:ln w="57150">
            <a:solidFill>
              <a:srgbClr val="66FF33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3060258" y="4416152"/>
            <a:ext cx="428626" cy="23068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9" idx="2"/>
          </p:cNvCxnSpPr>
          <p:nvPr/>
        </p:nvCxnSpPr>
        <p:spPr>
          <a:xfrm rot="5400000">
            <a:off x="5535622" y="4332933"/>
            <a:ext cx="284179" cy="2503487"/>
          </a:xfrm>
          <a:prstGeom prst="bentConnector2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742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3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3554" y="-24"/>
            <a:ext cx="28390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กระบวนการตรวจสอบกิจการ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28596" y="1971665"/>
            <a:ext cx="8286808" cy="2828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" name="AutoShape 58"/>
          <p:cNvSpPr>
            <a:spLocks noChangeArrowheads="1"/>
          </p:cNvSpPr>
          <p:nvPr/>
        </p:nvSpPr>
        <p:spPr bwMode="gray">
          <a:xfrm>
            <a:off x="647186" y="2143116"/>
            <a:ext cx="7853904" cy="240031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การตรวจสอบด้านการบริหารทั่วไป</a:t>
            </a:r>
          </a:p>
        </p:txBody>
      </p:sp>
      <p:sp>
        <p:nvSpPr>
          <p:cNvPr id="9524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E74434-13EA-4842-82CE-B9D3DFC4C3DC}" type="slidenum">
              <a:rPr lang="en-US" altLang="th-TH" smtClean="0">
                <a:latin typeface="Arial" pitchFamily="34" charset="0"/>
              </a:rPr>
              <a:pPr/>
              <a:t>30</a:t>
            </a:fld>
            <a:endParaRPr lang="th-TH" altLang="th-TH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428596" y="1142984"/>
            <a:ext cx="7858180" cy="5143536"/>
          </a:xfrm>
          <a:prstGeom prst="roundRect">
            <a:avLst>
              <a:gd name="adj" fmla="val 3481"/>
            </a:avLst>
          </a:prstGeom>
          <a:solidFill>
            <a:srgbClr val="FFFF99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alt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3475" name="AutoShape 3"/>
          <p:cNvSpPr>
            <a:spLocks noChangeArrowheads="1"/>
          </p:cNvSpPr>
          <p:nvPr/>
        </p:nvSpPr>
        <p:spPr bwMode="gray">
          <a:xfrm>
            <a:off x="928688" y="1834210"/>
            <a:ext cx="6500832" cy="514353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gray">
          <a:xfrm>
            <a:off x="539752" y="1905648"/>
            <a:ext cx="665546" cy="335280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gray">
          <a:xfrm>
            <a:off x="928688" y="2334276"/>
            <a:ext cx="6500832" cy="500066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gray">
          <a:xfrm>
            <a:off x="571472" y="2405714"/>
            <a:ext cx="665546" cy="362712"/>
          </a:xfrm>
          <a:prstGeom prst="rightArrow">
            <a:avLst>
              <a:gd name="adj1" fmla="val 50000"/>
              <a:gd name="adj2" fmla="val 72216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3479" name="AutoShape 7"/>
          <p:cNvSpPr>
            <a:spLocks noChangeArrowheads="1"/>
          </p:cNvSpPr>
          <p:nvPr/>
        </p:nvSpPr>
        <p:spPr bwMode="gray">
          <a:xfrm>
            <a:off x="928688" y="3977350"/>
            <a:ext cx="6500832" cy="457203"/>
          </a:xfrm>
          <a:prstGeom prst="roundRect">
            <a:avLst>
              <a:gd name="adj" fmla="val 10889"/>
            </a:avLst>
          </a:prstGeom>
          <a:solidFill>
            <a:schemeClr val="bg1">
              <a:lumMod val="6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gray">
          <a:xfrm>
            <a:off x="539752" y="4049738"/>
            <a:ext cx="665546" cy="356240"/>
          </a:xfrm>
          <a:prstGeom prst="rightArrow">
            <a:avLst>
              <a:gd name="adj1" fmla="val 50000"/>
              <a:gd name="adj2" fmla="val 8343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428728" y="2334276"/>
            <a:ext cx="607730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altLang="en-US" sz="3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ระเบียบ กำหนดไว้ครอบคลุมทุกด้าน </a:t>
            </a:r>
            <a:r>
              <a:rPr lang="th-TH" sz="3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ด้านบุคคล/ธุรกิจ</a:t>
            </a:r>
            <a:r>
              <a:rPr lang="th-TH" altLang="en-US" sz="3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en-US" altLang="en-US" sz="3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3483" name="AutoShape 11"/>
          <p:cNvSpPr>
            <a:spLocks noChangeArrowheads="1"/>
          </p:cNvSpPr>
          <p:nvPr/>
        </p:nvSpPr>
        <p:spPr bwMode="gray">
          <a:xfrm>
            <a:off x="928688" y="3405846"/>
            <a:ext cx="6500832" cy="513593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267" name="AutoShape 12"/>
          <p:cNvSpPr>
            <a:spLocks noChangeArrowheads="1"/>
          </p:cNvSpPr>
          <p:nvPr/>
        </p:nvSpPr>
        <p:spPr bwMode="gray">
          <a:xfrm>
            <a:off x="539752" y="3477284"/>
            <a:ext cx="665546" cy="362712"/>
          </a:xfrm>
          <a:prstGeom prst="rightArrow">
            <a:avLst>
              <a:gd name="adj1" fmla="val 50000"/>
              <a:gd name="adj2" fmla="val 72216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1428751" y="3334408"/>
            <a:ext cx="597915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altLang="en-US" sz="3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การทำแผนงาน ประมาณรายได้/รายจ่าย แผนธุรกิจ</a:t>
            </a:r>
            <a:endParaRPr lang="en-US" altLang="en-US" sz="3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1428751" y="3905912"/>
            <a:ext cx="597915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altLang="en-US" sz="3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ติดตามและประเมินผลการปฏิบัติงานของฝ่ายจัดการ</a:t>
            </a:r>
            <a:endParaRPr lang="en-US" altLang="en-US" sz="3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4" name="Rectangle 15"/>
          <p:cNvSpPr>
            <a:spLocks noGrp="1" noChangeArrowheads="1"/>
          </p:cNvSpPr>
          <p:nvPr>
            <p:ph type="title"/>
          </p:nvPr>
        </p:nvSpPr>
        <p:spPr bwMode="black">
          <a:xfrm>
            <a:off x="323851" y="500042"/>
            <a:ext cx="8569325" cy="598154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การตรวจสอบการบริหารทั่วไป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287" name="Rectangle 9"/>
          <p:cNvSpPr>
            <a:spLocks noChangeArrowheads="1"/>
          </p:cNvSpPr>
          <p:nvPr/>
        </p:nvSpPr>
        <p:spPr bwMode="auto">
          <a:xfrm>
            <a:off x="1428752" y="1834210"/>
            <a:ext cx="544537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การจัดโครงสร้างองค์การ และการแบ่งแยกหน้าที่</a:t>
            </a:r>
            <a:endParaRPr lang="en-US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272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 bwMode="auto">
          <a:xfrm>
            <a:off x="7624792" y="5072074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718CA-E46A-472A-802E-53A42A6B69C9}" type="slidenum">
              <a:rPr lang="en-US" altLang="th-TH" b="1" smtClean="0">
                <a:latin typeface="TH SarabunPSK" pitchFamily="34" charset="-34"/>
                <a:cs typeface="TH SarabunPSK" pitchFamily="34" charset="-34"/>
              </a:rPr>
              <a:pPr/>
              <a:t>31</a:t>
            </a:fld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928688" y="2905780"/>
            <a:ext cx="6473965" cy="457203"/>
          </a:xfrm>
          <a:prstGeom prst="roundRect">
            <a:avLst>
              <a:gd name="adj" fmla="val 10889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571501" y="2977218"/>
            <a:ext cx="665546" cy="363220"/>
          </a:xfrm>
          <a:prstGeom prst="rightArrow">
            <a:avLst>
              <a:gd name="adj1" fmla="val 50000"/>
              <a:gd name="adj2" fmla="val 7211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428728" y="2905780"/>
            <a:ext cx="524234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th-TH" sz="3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ทดสอบการปฏิบัติตามระเบียบที่กำหนดไว้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gray">
          <a:xfrm>
            <a:off x="1000125" y="4477416"/>
            <a:ext cx="6715147" cy="571504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gray">
          <a:xfrm>
            <a:off x="500035" y="4620292"/>
            <a:ext cx="714380" cy="382587"/>
          </a:xfrm>
          <a:prstGeom prst="rightArrow">
            <a:avLst>
              <a:gd name="adj1" fmla="val 50000"/>
              <a:gd name="adj2" fmla="val 7211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428728" y="4548854"/>
            <a:ext cx="621510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ประกาศ/มติที่ประชุมของสหกรณ์/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ทดสอบการปฏิบัติดังกล่าว</a:t>
            </a:r>
            <a:endParaRPr lang="en-US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000100" y="5072074"/>
            <a:ext cx="671517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ตรวจสอบ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การทำสัญญาจัดจ้างผู้จัดการและเจ้าหน้าที่มีหลักประกันเหมาะสมกับหน้าที่ที่รับผิดชอบ และเป็นปัจจุบัน 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357158" y="5321316"/>
            <a:ext cx="714374" cy="393700"/>
          </a:xfrm>
          <a:prstGeom prst="rightArrow">
            <a:avLst>
              <a:gd name="adj1" fmla="val 50000"/>
              <a:gd name="adj2" fmla="val 8316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ตัวยึดหมายเลขภาพนิ่ง 9"/>
          <p:cNvSpPr txBox="1">
            <a:spLocks/>
          </p:cNvSpPr>
          <p:nvPr/>
        </p:nvSpPr>
        <p:spPr bwMode="auto">
          <a:xfrm>
            <a:off x="7981950" y="6357958"/>
            <a:ext cx="1162050" cy="365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74434-13EA-4842-82CE-B9D3DFC4C3DC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altLang="th-TH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gray">
          <a:xfrm>
            <a:off x="928687" y="1214422"/>
            <a:ext cx="6357957" cy="571504"/>
          </a:xfrm>
          <a:prstGeom prst="roundRect">
            <a:avLst>
              <a:gd name="adj" fmla="val 10889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gray">
          <a:xfrm>
            <a:off x="357158" y="1285860"/>
            <a:ext cx="785812" cy="393700"/>
          </a:xfrm>
          <a:prstGeom prst="rightArrow">
            <a:avLst>
              <a:gd name="adj1" fmla="val 50000"/>
              <a:gd name="adj2" fmla="val 8316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1285852" y="1214422"/>
            <a:ext cx="61896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ดูข้อสังเกตของผู้สอบบัญชีหรือผู้ตรวจสอบกิจการคนก่อนๆ </a:t>
            </a:r>
            <a:endParaRPr lang="en-US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771530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 eaLnBrk="1" hangingPunct="1"/>
            <a:r>
              <a:rPr lang="th-TH" sz="4800" b="1" dirty="0">
                <a:solidFill>
                  <a:srgbClr val="0000FF"/>
                </a:solidFill>
                <a:cs typeface="DilleniaUPC" pitchFamily="18" charset="-34"/>
              </a:rPr>
              <a:t>การตรวจสอบการใช้เงินตามประมาณการรายจ่าย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0900"/>
            <a:ext cx="7410450" cy="37147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th-TH" sz="3600" b="1" dirty="0">
                <a:cs typeface="DilleniaUPC" pitchFamily="18" charset="-34"/>
              </a:rPr>
              <a:t>วิเคราะห์ประมาณการรายจ่ายจากรายงานประจำปีปีก่อน            (รายงานประชุมใหญ่) เปรียบเทียบกับรายจ่ายจริงปีปัจจุบัน</a:t>
            </a:r>
          </a:p>
          <a:p>
            <a:pPr eaLnBrk="1" hangingPunct="1"/>
            <a:r>
              <a:rPr lang="th-TH" sz="3600" b="1" dirty="0">
                <a:cs typeface="DilleniaUPC" pitchFamily="18" charset="-34"/>
              </a:rPr>
              <a:t>วิเคราะห์หาสาเหตุของผลต่างจากการประมาณการและจ่ายจริง</a:t>
            </a:r>
          </a:p>
          <a:p>
            <a:pPr eaLnBrk="1" hangingPunct="1"/>
            <a:r>
              <a:rPr lang="th-TH" sz="3600" b="1" dirty="0">
                <a:cs typeface="DilleniaUPC" pitchFamily="18" charset="-34"/>
              </a:rPr>
              <a:t>วิเคราะห์รายจ่ายที่เกิดขึ้นจริง แต่สหกรณ์ไม่ได้ประมาณการไว้ </a:t>
            </a:r>
          </a:p>
          <a:p>
            <a:pPr eaLnBrk="1" hangingPunct="1"/>
            <a:r>
              <a:rPr lang="th-TH" sz="3600" b="1" dirty="0">
                <a:cs typeface="DilleniaUPC" pitchFamily="18" charset="-34"/>
              </a:rPr>
              <a:t>รายจ่ายที่เกิดขึ้นสม่ำเสมอทุกปี โดยสามารถประมาณการได้อย่างแน่นอน </a:t>
            </a:r>
          </a:p>
          <a:p>
            <a:pPr eaLnBrk="1" hangingPunct="1"/>
            <a:endParaRPr lang="th-TH" sz="2800" b="1" dirty="0">
              <a:cs typeface="DilleniaUPC" pitchFamily="18" charset="-34"/>
            </a:endParaRPr>
          </a:p>
        </p:txBody>
      </p:sp>
      <p:sp>
        <p:nvSpPr>
          <p:cNvPr id="23556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85F1E-591E-4FCD-B090-D9B943BEC34A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2" name="Group 2"/>
          <p:cNvGraphicFramePr>
            <a:graphicFrameLocks noGrp="1"/>
          </p:cNvGraphicFramePr>
          <p:nvPr>
            <p:ph/>
          </p:nvPr>
        </p:nvGraphicFramePr>
        <p:xfrm>
          <a:off x="312738" y="1282700"/>
          <a:ext cx="8483630" cy="4933095"/>
        </p:xfrm>
        <a:graphic>
          <a:graphicData uri="http://schemas.openxmlformats.org/drawingml/2006/table">
            <a:tbl>
              <a:tblPr/>
              <a:tblGrid>
                <a:gridCol w="83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4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ลำดับที่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รายจ่าย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ประมาณการรายจ่าย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จ่ายจริง </a:t>
                      </a:r>
                      <a:endParaRPr kumimoji="0" lang="th-TH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ผลต่าง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เงินเดือนและค่าจ้าง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300,000.00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290,000.00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ค่าล่วงเวลา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48,000.00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ค่าน้ำ ไฟ และโทรศัพท์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3,500.00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ค่าต่อเติมอาคารสำนักงาน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100,000.00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-100,000.00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ค่าเครื่องเขียนแบบพิมพ์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4,850.00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150.00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ค่าตอบแทนผู้ตรวจสอบกิจการ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12,000.00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12,000.00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7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ค่าเบี้ยเลี้ยงพาหนะกรรมการและเจ้าหน้าที่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-10,000.00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8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ค่าเบี้ยประชุมกรรมการ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54,000.00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70,000.00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-16,000.00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9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ค่าใช้จ่ายเบ็ดเตล็ด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10,000.00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-7,000.00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8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 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รวมทั้งสิ้น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448,000.00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568,350.00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-120,350.00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652" name="Rectangle 84"/>
          <p:cNvSpPr>
            <a:spLocks noChangeArrowheads="1"/>
          </p:cNvSpPr>
          <p:nvPr/>
        </p:nvSpPr>
        <p:spPr bwMode="auto">
          <a:xfrm>
            <a:off x="1357290" y="571480"/>
            <a:ext cx="6643734" cy="642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000" b="1" dirty="0">
                <a:solidFill>
                  <a:srgbClr val="0000FF"/>
                </a:solidFill>
                <a:cs typeface="DilleniaUPC" pitchFamily="18" charset="-34"/>
              </a:rPr>
              <a:t>การวิเคราะห์การใช้เงินตามประมาณการรายจ่าย</a:t>
            </a:r>
            <a:endParaRPr lang="en-US" sz="4000" b="1" dirty="0">
              <a:solidFill>
                <a:srgbClr val="0000FF"/>
              </a:solidFill>
              <a:cs typeface="DilleniaUPC" pitchFamily="18" charset="-34"/>
            </a:endParaRPr>
          </a:p>
        </p:txBody>
      </p:sp>
      <p:sp>
        <p:nvSpPr>
          <p:cNvPr id="24653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6159500"/>
            <a:ext cx="539750" cy="5286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D2BCE1E-FE5F-408A-88BF-27801B788D6D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28596" y="1971665"/>
            <a:ext cx="8286808" cy="2828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" name="AutoShape 58"/>
          <p:cNvSpPr>
            <a:spLocks noChangeArrowheads="1"/>
          </p:cNvSpPr>
          <p:nvPr/>
        </p:nvSpPr>
        <p:spPr bwMode="gray">
          <a:xfrm>
            <a:off x="647186" y="2143116"/>
            <a:ext cx="7853904" cy="240031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5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การตรวจสอบด้านการเงิน</a:t>
            </a:r>
          </a:p>
        </p:txBody>
      </p:sp>
      <p:sp>
        <p:nvSpPr>
          <p:cNvPr id="97288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6F0CE-7223-4DD5-A638-9D71F670FE7A}" type="slidenum">
              <a:rPr lang="en-US" altLang="th-TH" smtClean="0">
                <a:latin typeface="Arial" pitchFamily="34" charset="0"/>
              </a:rPr>
              <a:pPr/>
              <a:t>34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57158" y="785795"/>
            <a:ext cx="8143932" cy="3357585"/>
          </a:xfrm>
          <a:prstGeom prst="roundRect">
            <a:avLst>
              <a:gd name="adj" fmla="val 3481"/>
            </a:avLst>
          </a:prstGeom>
          <a:solidFill>
            <a:srgbClr val="FFFF99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3475" name="AutoShape 3"/>
          <p:cNvSpPr>
            <a:spLocks noChangeArrowheads="1"/>
          </p:cNvSpPr>
          <p:nvPr/>
        </p:nvSpPr>
        <p:spPr bwMode="gray">
          <a:xfrm>
            <a:off x="1142976" y="1395699"/>
            <a:ext cx="6715172" cy="428628"/>
          </a:xfrm>
          <a:prstGeom prst="roundRect">
            <a:avLst>
              <a:gd name="adj" fmla="val 1088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gray">
          <a:xfrm>
            <a:off x="857224" y="1538575"/>
            <a:ext cx="571498" cy="214314"/>
          </a:xfrm>
          <a:prstGeom prst="rightArrow">
            <a:avLst>
              <a:gd name="adj1" fmla="val 50000"/>
              <a:gd name="adj2" fmla="val 78125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gray">
          <a:xfrm>
            <a:off x="1117598" y="1824327"/>
            <a:ext cx="6769100" cy="428628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gray">
          <a:xfrm>
            <a:off x="857224" y="1895765"/>
            <a:ext cx="571498" cy="232173"/>
          </a:xfrm>
          <a:prstGeom prst="rightArrow">
            <a:avLst>
              <a:gd name="adj1" fmla="val 50000"/>
              <a:gd name="adj2" fmla="val 7211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611310" y="1395699"/>
            <a:ext cx="61039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ตรวจสอบระเบียบการรับจ่ายและการเก็บรักษาเงินที่กำหนดไว้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679573" y="1752889"/>
            <a:ext cx="61896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ทดสอบการปฏิบัติตามระเบียบ</a:t>
            </a:r>
          </a:p>
        </p:txBody>
      </p:sp>
      <p:sp>
        <p:nvSpPr>
          <p:cNvPr id="873483" name="AutoShape 11"/>
          <p:cNvSpPr>
            <a:spLocks noChangeArrowheads="1"/>
          </p:cNvSpPr>
          <p:nvPr/>
        </p:nvSpPr>
        <p:spPr bwMode="gray">
          <a:xfrm>
            <a:off x="1142976" y="2252955"/>
            <a:ext cx="6769100" cy="428628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gray">
          <a:xfrm>
            <a:off x="857230" y="2252955"/>
            <a:ext cx="571498" cy="232173"/>
          </a:xfrm>
          <a:prstGeom prst="rightArrow">
            <a:avLst>
              <a:gd name="adj1" fmla="val 50000"/>
              <a:gd name="adj2" fmla="val 72115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666851" y="2252955"/>
            <a:ext cx="61896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ประกาศ/มติที่ประชุมของสหกรณ์ด้านการเงิน/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ทดสอบการปฏิบัติ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532844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15BC2-3C1F-4495-A5BE-DDC301515126}" type="slidenum">
              <a:rPr lang="en-US" sz="24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58"/>
          <p:cNvSpPr>
            <a:spLocks noChangeArrowheads="1"/>
          </p:cNvSpPr>
          <p:nvPr/>
        </p:nvSpPr>
        <p:spPr bwMode="gray">
          <a:xfrm>
            <a:off x="785786" y="428604"/>
            <a:ext cx="5857916" cy="500066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วิธีการตรวจสอบด้านการเงิน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4992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571472" y="2786058"/>
            <a:ext cx="7143800" cy="50006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th-TH" sz="3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เงินสด เงินฝากธนาคาร เงินฝากสหกรณ์อื่น</a:t>
            </a:r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785818" y="3326784"/>
            <a:ext cx="7786710" cy="31700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685800" algn="l"/>
              </a:tabLst>
              <a:defRPr/>
            </a:pP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วัตถุประสงค์ของการตรวจสอบ</a:t>
            </a:r>
            <a:endParaRPr lang="en-US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เพื่อทราบว่าเงินสดมีอยู่จริง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เพื่อทราบว่าการปฏิบัติตามระเบียบว่าด้วยการรับจ่าย และเก็บรักษาเงินสด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เพื่อทราบว่ามีการบันทึกบัญชีเรียบร้อยเป็นปัจจุบัน และมีเอกสารหลักฐาน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ประกอบการบันทึกบัญชีครบถ้วนสมบูรณ์ และมีการควบคุมการจัดเก็บ</a:t>
            </a:r>
          </a:p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เอกสารหลักฐานต่างๆไว้ในที่ปลอดภัย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เพื่อตรวจสอบความถูกต้องของบัญชีเงินฝากธนาคาร/เงินฝากสหกรณ์อื่น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คงเหลือของสหกรณ์ กับธนาคาร/สหกรณ์อื่น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1143001" y="857232"/>
            <a:ext cx="6357957" cy="571504"/>
          </a:xfrm>
          <a:prstGeom prst="roundRect">
            <a:avLst>
              <a:gd name="adj" fmla="val 10889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>
            <a:off x="785786" y="1071546"/>
            <a:ext cx="642942" cy="285752"/>
          </a:xfrm>
          <a:prstGeom prst="rightArrow">
            <a:avLst>
              <a:gd name="adj1" fmla="val 50000"/>
              <a:gd name="adj2" fmla="val 69174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500166" y="857232"/>
            <a:ext cx="61896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ดูข้อสังเกตของผู้สอบบัญชีหรือผู้ตรวจสอบกิจการคนก่อนๆ </a:t>
            </a:r>
            <a:endParaRPr lang="en-US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0826" y="1737360"/>
            <a:ext cx="5400675" cy="288226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323851" y="232410"/>
            <a:ext cx="8518525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การตรวจสอบเงินสดและเงินฝากธนาคารคงเหลือ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9" y="1885949"/>
            <a:ext cx="5062537" cy="585257"/>
            <a:chOff x="748" y="890"/>
            <a:chExt cx="3733" cy="369"/>
          </a:xfrm>
        </p:grpSpPr>
        <p:sp>
          <p:nvSpPr>
            <p:cNvPr id="9246" name="Text Box 5"/>
            <p:cNvSpPr txBox="1">
              <a:spLocks noChangeArrowheads="1"/>
            </p:cNvSpPr>
            <p:nvPr/>
          </p:nvSpPr>
          <p:spPr bwMode="auto">
            <a:xfrm>
              <a:off x="748" y="890"/>
              <a:ext cx="3733" cy="369"/>
            </a:xfrm>
            <a:prstGeom prst="rect">
              <a:avLst/>
            </a:prstGeom>
            <a:solidFill>
              <a:srgbClr val="D9BA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ยอดยกมา ณ วันต้นงวด</a:t>
              </a:r>
            </a:p>
          </p:txBody>
        </p:sp>
        <p:sp>
          <p:nvSpPr>
            <p:cNvPr id="13343" name="Rectangle 6"/>
            <p:cNvSpPr>
              <a:spLocks noChangeArrowheads="1"/>
            </p:cNvSpPr>
            <p:nvPr/>
          </p:nvSpPr>
          <p:spPr bwMode="auto">
            <a:xfrm>
              <a:off x="4058" y="934"/>
              <a:ext cx="41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1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9" y="2529839"/>
            <a:ext cx="5062537" cy="585257"/>
            <a:chOff x="748" y="890"/>
            <a:chExt cx="3733" cy="369"/>
          </a:xfrm>
        </p:grpSpPr>
        <p:sp>
          <p:nvSpPr>
            <p:cNvPr id="9244" name="Text Box 8"/>
            <p:cNvSpPr txBox="1">
              <a:spLocks noChangeArrowheads="1"/>
            </p:cNvSpPr>
            <p:nvPr/>
          </p:nvSpPr>
          <p:spPr bwMode="auto">
            <a:xfrm>
              <a:off x="748" y="890"/>
              <a:ext cx="3733" cy="369"/>
            </a:xfrm>
            <a:prstGeom prst="rect">
              <a:avLst/>
            </a:prstGeom>
            <a:solidFill>
              <a:srgbClr val="D9BA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เพิ่มขึ้นระหว่างปี</a:t>
              </a:r>
            </a:p>
          </p:txBody>
        </p:sp>
        <p:sp>
          <p:nvSpPr>
            <p:cNvPr id="57373" name="Rectangle 9"/>
            <p:cNvSpPr>
              <a:spLocks noChangeArrowheads="1"/>
            </p:cNvSpPr>
            <p:nvPr/>
          </p:nvSpPr>
          <p:spPr bwMode="auto">
            <a:xfrm>
              <a:off x="4058" y="934"/>
              <a:ext cx="41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5289" y="3177539"/>
            <a:ext cx="5062537" cy="585257"/>
            <a:chOff x="748" y="890"/>
            <a:chExt cx="3733" cy="369"/>
          </a:xfrm>
        </p:grpSpPr>
        <p:sp>
          <p:nvSpPr>
            <p:cNvPr id="9242" name="Text Box 11"/>
            <p:cNvSpPr txBox="1">
              <a:spLocks noChangeArrowheads="1"/>
            </p:cNvSpPr>
            <p:nvPr/>
          </p:nvSpPr>
          <p:spPr bwMode="auto">
            <a:xfrm>
              <a:off x="748" y="890"/>
              <a:ext cx="3733" cy="369"/>
            </a:xfrm>
            <a:prstGeom prst="rect">
              <a:avLst/>
            </a:prstGeom>
            <a:solidFill>
              <a:srgbClr val="D9BA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ลดลงระหว่างปี</a:t>
              </a:r>
            </a:p>
          </p:txBody>
        </p:sp>
        <p:sp>
          <p:nvSpPr>
            <p:cNvPr id="57371" name="Rectangle 12"/>
            <p:cNvSpPr>
              <a:spLocks noChangeArrowheads="1"/>
            </p:cNvSpPr>
            <p:nvPr/>
          </p:nvSpPr>
          <p:spPr bwMode="auto">
            <a:xfrm>
              <a:off x="4058" y="934"/>
              <a:ext cx="41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95289" y="3827145"/>
            <a:ext cx="5062537" cy="585257"/>
            <a:chOff x="748" y="890"/>
            <a:chExt cx="3733" cy="369"/>
          </a:xfrm>
        </p:grpSpPr>
        <p:sp>
          <p:nvSpPr>
            <p:cNvPr id="9240" name="Text Box 14"/>
            <p:cNvSpPr txBox="1">
              <a:spLocks noChangeArrowheads="1"/>
            </p:cNvSpPr>
            <p:nvPr/>
          </p:nvSpPr>
          <p:spPr bwMode="auto">
            <a:xfrm>
              <a:off x="748" y="890"/>
              <a:ext cx="3733" cy="369"/>
            </a:xfrm>
            <a:prstGeom prst="rect">
              <a:avLst/>
            </a:prstGeom>
            <a:solidFill>
              <a:srgbClr val="D9BA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ยอดคงเหลือ ณ วันสิ้นงวด</a:t>
              </a:r>
            </a:p>
          </p:txBody>
        </p:sp>
        <p:sp>
          <p:nvSpPr>
            <p:cNvPr id="57369" name="Rectangle 15"/>
            <p:cNvSpPr>
              <a:spLocks noChangeArrowheads="1"/>
            </p:cNvSpPr>
            <p:nvPr/>
          </p:nvSpPr>
          <p:spPr bwMode="auto">
            <a:xfrm>
              <a:off x="4058" y="934"/>
              <a:ext cx="41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7352" name="Text Box 16"/>
          <p:cNvSpPr txBox="1">
            <a:spLocks noChangeArrowheads="1"/>
          </p:cNvSpPr>
          <p:nvPr/>
        </p:nvSpPr>
        <p:spPr bwMode="auto">
          <a:xfrm>
            <a:off x="323851" y="1009650"/>
            <a:ext cx="390363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รายการตามบัญชีแยกประเภท</a:t>
            </a:r>
          </a:p>
        </p:txBody>
      </p:sp>
      <p:sp>
        <p:nvSpPr>
          <p:cNvPr id="875537" name="Text Box 17"/>
          <p:cNvSpPr txBox="1">
            <a:spLocks noChangeArrowheads="1"/>
          </p:cNvSpPr>
          <p:nvPr/>
        </p:nvSpPr>
        <p:spPr bwMode="auto">
          <a:xfrm>
            <a:off x="6154739" y="1786891"/>
            <a:ext cx="270033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รายละเอียดปีก่อน</a:t>
            </a:r>
          </a:p>
        </p:txBody>
      </p:sp>
      <p:sp>
        <p:nvSpPr>
          <p:cNvPr id="875538" name="Text Box 18"/>
          <p:cNvSpPr txBox="1">
            <a:spLocks noChangeArrowheads="1"/>
          </p:cNvSpPr>
          <p:nvPr/>
        </p:nvSpPr>
        <p:spPr bwMode="auto">
          <a:xfrm>
            <a:off x="4143375" y="5099686"/>
            <a:ext cx="14351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งบทดลอง</a:t>
            </a:r>
          </a:p>
        </p:txBody>
      </p:sp>
      <p:sp>
        <p:nvSpPr>
          <p:cNvPr id="875539" name="AutoShape 19"/>
          <p:cNvSpPr>
            <a:spLocks noChangeArrowheads="1"/>
          </p:cNvSpPr>
          <p:nvPr/>
        </p:nvSpPr>
        <p:spPr bwMode="auto">
          <a:xfrm>
            <a:off x="5672138" y="2103120"/>
            <a:ext cx="431800" cy="144780"/>
          </a:xfrm>
          <a:prstGeom prst="leftRightArrow">
            <a:avLst>
              <a:gd name="adj1" fmla="val 50000"/>
              <a:gd name="adj2" fmla="val 596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5540" name="AutoShape 20"/>
          <p:cNvSpPr>
            <a:spLocks noChangeArrowheads="1"/>
          </p:cNvSpPr>
          <p:nvPr/>
        </p:nvSpPr>
        <p:spPr bwMode="auto">
          <a:xfrm>
            <a:off x="5651500" y="4114800"/>
            <a:ext cx="431800" cy="144780"/>
          </a:xfrm>
          <a:prstGeom prst="leftRightArrow">
            <a:avLst>
              <a:gd name="adj1" fmla="val 50000"/>
              <a:gd name="adj2" fmla="val 596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5541" name="Text Box 21"/>
          <p:cNvSpPr txBox="1">
            <a:spLocks noChangeArrowheads="1"/>
          </p:cNvSpPr>
          <p:nvPr/>
        </p:nvSpPr>
        <p:spPr bwMode="auto">
          <a:xfrm>
            <a:off x="6154739" y="4084320"/>
            <a:ext cx="270033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ตรวจนับเงินสด</a:t>
            </a:r>
          </a:p>
        </p:txBody>
      </p:sp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6154739" y="5128261"/>
            <a:ext cx="270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งบพิสูจน์ยอดเงินฝากธนาคาร</a:t>
            </a:r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6156325" y="5655946"/>
            <a:ext cx="27003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ขอยืนยันยอดเงินฝากธนาคาร</a:t>
            </a:r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6154739" y="4570096"/>
            <a:ext cx="270033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เปรียบเทียบหลักฐานธนาคาร</a:t>
            </a:r>
          </a:p>
        </p:txBody>
      </p:sp>
      <p:sp>
        <p:nvSpPr>
          <p:cNvPr id="875545" name="Text Box 25"/>
          <p:cNvSpPr txBox="1">
            <a:spLocks noChangeArrowheads="1"/>
          </p:cNvSpPr>
          <p:nvPr/>
        </p:nvSpPr>
        <p:spPr bwMode="auto">
          <a:xfrm>
            <a:off x="6154739" y="2478406"/>
            <a:ext cx="2700337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ตรวจสอบเอกสาร/หลักฐานธนาคาร</a:t>
            </a:r>
          </a:p>
        </p:txBody>
      </p:sp>
      <p:sp>
        <p:nvSpPr>
          <p:cNvPr id="875546" name="AutoShape 26"/>
          <p:cNvSpPr>
            <a:spLocks/>
          </p:cNvSpPr>
          <p:nvPr/>
        </p:nvSpPr>
        <p:spPr bwMode="auto">
          <a:xfrm>
            <a:off x="5722939" y="2819400"/>
            <a:ext cx="71437" cy="647700"/>
          </a:xfrm>
          <a:prstGeom prst="rightBrace">
            <a:avLst>
              <a:gd name="adj1" fmla="val 75556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5547" name="Text Box 27"/>
          <p:cNvSpPr txBox="1">
            <a:spLocks noChangeArrowheads="1"/>
          </p:cNvSpPr>
          <p:nvPr/>
        </p:nvSpPr>
        <p:spPr bwMode="auto">
          <a:xfrm>
            <a:off x="4139282" y="5850256"/>
            <a:ext cx="1470274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altLang="en-US" sz="3600" b="1">
                <a:latin typeface="TH SarabunPSK" pitchFamily="34" charset="-34"/>
                <a:cs typeface="TH SarabunPSK" pitchFamily="34" charset="-34"/>
              </a:rPr>
              <a:t>งบการเงิน</a:t>
            </a:r>
          </a:p>
        </p:txBody>
      </p:sp>
      <p:sp>
        <p:nvSpPr>
          <p:cNvPr id="875548" name="AutoShape 28"/>
          <p:cNvSpPr>
            <a:spLocks noChangeArrowheads="1"/>
          </p:cNvSpPr>
          <p:nvPr/>
        </p:nvSpPr>
        <p:spPr bwMode="auto">
          <a:xfrm>
            <a:off x="5075238" y="4404360"/>
            <a:ext cx="215900" cy="718186"/>
          </a:xfrm>
          <a:prstGeom prst="upDownArrow">
            <a:avLst>
              <a:gd name="adj1" fmla="val 50000"/>
              <a:gd name="adj2" fmla="val 66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5549" name="AutoShape 29"/>
          <p:cNvSpPr>
            <a:spLocks noChangeArrowheads="1"/>
          </p:cNvSpPr>
          <p:nvPr/>
        </p:nvSpPr>
        <p:spPr bwMode="auto">
          <a:xfrm>
            <a:off x="5075238" y="5594986"/>
            <a:ext cx="215900" cy="21526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5551" name="Text Box 31"/>
          <p:cNvSpPr txBox="1">
            <a:spLocks noChangeArrowheads="1"/>
          </p:cNvSpPr>
          <p:nvPr/>
        </p:nvSpPr>
        <p:spPr bwMode="auto">
          <a:xfrm>
            <a:off x="6154739" y="2996566"/>
            <a:ext cx="2700337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ตรวจตัดยอดเงินสดและ</a:t>
            </a:r>
          </a:p>
          <a:p>
            <a:pPr eaLnBrk="1" hangingPunct="1">
              <a:defRPr/>
            </a:pPr>
            <a:r>
              <a:rPr lang="th-TH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เงินฝากธนาคาร</a:t>
            </a:r>
          </a:p>
        </p:txBody>
      </p:sp>
      <p:sp>
        <p:nvSpPr>
          <p:cNvPr id="99351" name="ตัวยึดหมายเลขภาพนิ่ง 34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8DFD5-3C21-44BA-9921-DCDD24C5B29E}" type="slidenum">
              <a:rPr lang="en-US" altLang="th-TH" smtClean="0">
                <a:latin typeface="Arial" pitchFamily="34" charset="0"/>
              </a:rPr>
              <a:pPr/>
              <a:t>36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250825" y="1111250"/>
            <a:ext cx="0" cy="5486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9036050" y="1111250"/>
            <a:ext cx="0" cy="5486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4196" name="Rectangle 4"/>
          <p:cNvSpPr>
            <a:spLocks noChangeArrowheads="1"/>
          </p:cNvSpPr>
          <p:nvPr/>
        </p:nvSpPr>
        <p:spPr bwMode="auto">
          <a:xfrm>
            <a:off x="285750" y="214313"/>
            <a:ext cx="3143250" cy="7016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DilleniaUPC" pitchFamily="18" charset="-34"/>
              </a:rPr>
              <a:t>การตรวจตัดยอดเงินสด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DilleniaUPC" pitchFamily="18" charset="-34"/>
              </a:rPr>
              <a:t> 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DilleniaUPC" pitchFamily="18" charset="-34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071688" y="1643063"/>
            <a:ext cx="4537075" cy="720725"/>
          </a:xfrm>
          <a:prstGeom prst="flowChartPredefinedProcess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b"/>
          <a:lstStyle/>
          <a:p>
            <a:pPr marL="342900" indent="-342900" algn="ctr" fontAlgn="b">
              <a:defRPr/>
            </a:pPr>
            <a:r>
              <a:rPr lang="th-TH" sz="3600" b="1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DilleniaUPC" pitchFamily="18" charset="-34"/>
              </a:rPr>
              <a:t>ตรวจสอบการบันทึกบัญชี</a:t>
            </a:r>
          </a:p>
        </p:txBody>
      </p:sp>
      <p:pic>
        <p:nvPicPr>
          <p:cNvPr id="30726" name="Picture 6" descr="000a000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3749675"/>
            <a:ext cx="7775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025900" y="2746375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งวดที่ตรวจ</a:t>
            </a:r>
          </a:p>
          <a:p>
            <a:pPr algn="ctr"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ธ.ค.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44638" y="2714625"/>
            <a:ext cx="217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ม.ค. -  พ.ย. ปีปัจจุบัน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827713" y="2787650"/>
            <a:ext cx="109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ม.ค.ปีใหม่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572000" y="3722688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211638" y="3651250"/>
            <a:ext cx="360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572000" y="3651250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378200" y="330835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เอกสาร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889500" y="3290888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เอกสาร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5313363" y="421481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ปรับปรุงบัญชีผิดงวด</a:t>
            </a:r>
          </a:p>
        </p:txBody>
      </p:sp>
      <p:sp>
        <p:nvSpPr>
          <p:cNvPr id="18" name="ลูกศรขวา 17"/>
          <p:cNvSpPr/>
          <p:nvPr/>
        </p:nvSpPr>
        <p:spPr>
          <a:xfrm>
            <a:off x="4572000" y="4429125"/>
            <a:ext cx="500063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  <a:cs typeface="DilleniaUPC" pitchFamily="18" charset="-34"/>
            </a:endParaRPr>
          </a:p>
        </p:txBody>
      </p:sp>
      <p:sp>
        <p:nvSpPr>
          <p:cNvPr id="19" name="ลูกศรซ้าย 18"/>
          <p:cNvSpPr/>
          <p:nvPr/>
        </p:nvSpPr>
        <p:spPr>
          <a:xfrm>
            <a:off x="4044950" y="4786313"/>
            <a:ext cx="500063" cy="14287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  <a:cs typeface="DilleniaUPC" pitchFamily="18" charset="-34"/>
            </a:endParaRPr>
          </a:p>
        </p:txBody>
      </p:sp>
      <p:sp>
        <p:nvSpPr>
          <p:cNvPr id="30738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FB58A4-B1DC-42CA-B175-5366C1D7C70D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250826" y="2914650"/>
            <a:ext cx="8893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0355" name="Line 4"/>
          <p:cNvSpPr>
            <a:spLocks noChangeShapeType="1"/>
          </p:cNvSpPr>
          <p:nvPr/>
        </p:nvSpPr>
        <p:spPr bwMode="auto">
          <a:xfrm>
            <a:off x="9144000" y="2491740"/>
            <a:ext cx="0" cy="3838576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323850" y="1268730"/>
            <a:ext cx="1944688" cy="578882"/>
          </a:xfrm>
          <a:prstGeom prst="roundRect">
            <a:avLst>
              <a:gd name="adj" fmla="val 16667"/>
            </a:avLst>
          </a:prstGeom>
          <a:solidFill>
            <a:srgbClr val="F2E70C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7961" dir="189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การรับเงิน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54207" y="1331596"/>
            <a:ext cx="18517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สลิ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ปรับ/</a:t>
            </a:r>
            <a:r>
              <a:rPr lang="th-TH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สลิป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จ่าย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410133" y="1331596"/>
            <a:ext cx="203773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หลักฐานการรับเงิน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4427539" y="1546860"/>
            <a:ext cx="503237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877581" name="AutoShape 13"/>
          <p:cNvSpPr>
            <a:spLocks noChangeArrowheads="1"/>
          </p:cNvSpPr>
          <p:nvPr/>
        </p:nvSpPr>
        <p:spPr bwMode="auto">
          <a:xfrm>
            <a:off x="323850" y="2051686"/>
            <a:ext cx="1944688" cy="578882"/>
          </a:xfrm>
          <a:prstGeom prst="roundRect">
            <a:avLst>
              <a:gd name="adj" fmla="val 16667"/>
            </a:avLst>
          </a:prstGeom>
          <a:solidFill>
            <a:srgbClr val="F7E0A7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7961" dir="189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การจ่ายเงิน/เช็ค</a:t>
            </a:r>
          </a:p>
        </p:txBody>
      </p:sp>
      <p:sp>
        <p:nvSpPr>
          <p:cNvPr id="877582" name="Text Box 14"/>
          <p:cNvSpPr txBox="1">
            <a:spLocks noChangeArrowheads="1"/>
          </p:cNvSpPr>
          <p:nvPr/>
        </p:nvSpPr>
        <p:spPr bwMode="auto">
          <a:xfrm>
            <a:off x="2460438" y="2133601"/>
            <a:ext cx="181171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หลักฐานการจ่าย</a:t>
            </a:r>
          </a:p>
        </p:txBody>
      </p:sp>
      <p:sp>
        <p:nvSpPr>
          <p:cNvPr id="877583" name="Line 15"/>
          <p:cNvSpPr>
            <a:spLocks noChangeShapeType="1"/>
          </p:cNvSpPr>
          <p:nvPr/>
        </p:nvSpPr>
        <p:spPr bwMode="auto">
          <a:xfrm>
            <a:off x="4211639" y="2409826"/>
            <a:ext cx="1512887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77584" name="Line 16"/>
          <p:cNvSpPr>
            <a:spLocks noChangeShapeType="1"/>
          </p:cNvSpPr>
          <p:nvPr/>
        </p:nvSpPr>
        <p:spPr bwMode="auto">
          <a:xfrm flipV="1">
            <a:off x="5724525" y="1906906"/>
            <a:ext cx="0" cy="50292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85750" y="2851786"/>
            <a:ext cx="8358188" cy="2891790"/>
            <a:chOff x="251520" y="2408238"/>
            <a:chExt cx="8857233" cy="2410692"/>
          </a:xfrm>
        </p:grpSpPr>
        <p:sp>
          <p:nvSpPr>
            <p:cNvPr id="877578" name="Rectangle 10"/>
            <p:cNvSpPr>
              <a:spLocks noChangeArrowheads="1"/>
            </p:cNvSpPr>
            <p:nvPr/>
          </p:nvSpPr>
          <p:spPr bwMode="auto">
            <a:xfrm>
              <a:off x="251520" y="2408238"/>
              <a:ext cx="8786577" cy="449424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fontAlgn="b" hangingPunct="1">
                <a:defRPr/>
              </a:pP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 1. ตรวจสอบความครบถ้วน ถูกต้อง ของเอกสารหลักฐาน</a:t>
              </a:r>
            </a:p>
          </p:txBody>
        </p:sp>
        <p:sp>
          <p:nvSpPr>
            <p:cNvPr id="877579" name="Rectangle 11"/>
            <p:cNvSpPr>
              <a:spLocks noChangeArrowheads="1"/>
            </p:cNvSpPr>
            <p:nvPr/>
          </p:nvSpPr>
          <p:spPr bwMode="auto">
            <a:xfrm>
              <a:off x="322176" y="3434132"/>
              <a:ext cx="8786577" cy="600291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fontAlgn="b" hangingPunct="1">
                <a:defRPr/>
              </a:pPr>
              <a:r>
                <a:rPr lang="en-US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ตรวจสอบความถูกต้องของการบันทึกบัญชี</a:t>
              </a:r>
              <a:r>
                <a:rPr lang="th-TH" altLang="en-US" sz="3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กับส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ลิปรับ - </a:t>
              </a:r>
              <a:r>
                <a:rPr lang="th-TH" altLang="en-US" sz="3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สลิป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จ่าย </a:t>
              </a:r>
            </a:p>
          </p:txBody>
        </p:sp>
        <p:sp>
          <p:nvSpPr>
            <p:cNvPr id="877580" name="Rectangle 12"/>
            <p:cNvSpPr>
              <a:spLocks noChangeArrowheads="1"/>
            </p:cNvSpPr>
            <p:nvPr/>
          </p:nvSpPr>
          <p:spPr bwMode="auto">
            <a:xfrm>
              <a:off x="322176" y="3842266"/>
              <a:ext cx="8786577" cy="598703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fontAlgn="b" hangingPunct="1">
                <a:defRPr/>
              </a:pPr>
              <a:r>
                <a:rPr lang="en-US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ตรวจสอบการผ่านรายการจากสมุดเงินสดไปสมุดแยกประเภททั่วไป </a:t>
              </a:r>
            </a:p>
          </p:txBody>
        </p:sp>
        <p:sp>
          <p:nvSpPr>
            <p:cNvPr id="877585" name="Rectangle 17"/>
            <p:cNvSpPr>
              <a:spLocks noChangeArrowheads="1"/>
            </p:cNvSpPr>
            <p:nvPr/>
          </p:nvSpPr>
          <p:spPr bwMode="auto">
            <a:xfrm>
              <a:off x="322176" y="2630568"/>
              <a:ext cx="8786577" cy="1044951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fontAlgn="b" hangingPunct="1">
                <a:lnSpc>
                  <a:spcPct val="90000"/>
                </a:lnSpc>
                <a:defRPr/>
              </a:pPr>
              <a:r>
                <a:rPr lang="en-US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ทดสอบการคำนวณจำนวนเงินในเอกสารหลักฐานการรับ – จ่าย เปรียบเทียบ</a:t>
              </a:r>
              <a:r>
                <a:rPr lang="th-TH" altLang="en-US" sz="3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กับส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ลิปรับ - </a:t>
              </a:r>
              <a:r>
                <a:rPr lang="th-TH" altLang="en-US" sz="3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สลิป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จ่าย</a:t>
              </a:r>
            </a:p>
          </p:txBody>
        </p:sp>
        <p:sp>
          <p:nvSpPr>
            <p:cNvPr id="877587" name="Rectangle 19"/>
            <p:cNvSpPr>
              <a:spLocks noChangeArrowheads="1"/>
            </p:cNvSpPr>
            <p:nvPr/>
          </p:nvSpPr>
          <p:spPr bwMode="auto">
            <a:xfrm>
              <a:off x="322176" y="4369505"/>
              <a:ext cx="8786577" cy="449425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fontAlgn="b" hangingPunct="1">
                <a:defRPr/>
              </a:pPr>
              <a:r>
                <a:rPr lang="en-US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th-TH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ตรวจหาความผิดปกติในบัญชีค่าใช้จ่าย</a:t>
              </a:r>
            </a:p>
          </p:txBody>
        </p:sp>
      </p:grpSp>
      <p:sp>
        <p:nvSpPr>
          <p:cNvPr id="21" name="ตัดมุมสี่เหลี่ยมหนึ่งมุม 20"/>
          <p:cNvSpPr/>
          <p:nvPr/>
        </p:nvSpPr>
        <p:spPr>
          <a:xfrm>
            <a:off x="7286626" y="2114550"/>
            <a:ext cx="1571625" cy="6477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สมุดเงินสด/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สมุดรายวันทั่วไป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ตัดมุมสี่เหลี่ยมหนึ่งมุม 21"/>
          <p:cNvSpPr/>
          <p:nvPr/>
        </p:nvSpPr>
        <p:spPr>
          <a:xfrm>
            <a:off x="7286626" y="2872740"/>
            <a:ext cx="1571625" cy="35623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สมุดแยกประเภท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7500939" y="3345180"/>
            <a:ext cx="1214437" cy="4286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งบทดลอง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แผนผังลำดับงาน: ผสาน 23"/>
          <p:cNvSpPr/>
          <p:nvPr/>
        </p:nvSpPr>
        <p:spPr>
          <a:xfrm>
            <a:off x="8005763" y="1937386"/>
            <a:ext cx="214312" cy="142874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แผนผังลำดับงาน: ผสาน 24"/>
          <p:cNvSpPr/>
          <p:nvPr/>
        </p:nvSpPr>
        <p:spPr>
          <a:xfrm>
            <a:off x="8005763" y="3272790"/>
            <a:ext cx="214312" cy="142876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7900" y="5244466"/>
            <a:ext cx="42481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รายจ่ายประจำ     </a:t>
            </a:r>
          </a:p>
          <a:p>
            <a:pPr>
              <a:lnSpc>
                <a:spcPct val="90000"/>
              </a:lnSpc>
              <a:defRPr/>
            </a:pPr>
            <a:r>
              <a:rPr lang="th-TH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สูงมากผิดปกติ</a:t>
            </a:r>
          </a:p>
          <a:p>
            <a:pPr>
              <a:lnSpc>
                <a:spcPct val="90000"/>
              </a:lnSpc>
              <a:defRPr/>
            </a:pPr>
            <a:r>
              <a:rPr lang="th-TH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เคลียบัญชีเงินทดรองจ่าย ค่าเบี้ยเลี้ยงพาหนะนานผิดปกติ</a:t>
            </a:r>
          </a:p>
          <a:p>
            <a:pPr>
              <a:lnSpc>
                <a:spcPct val="90000"/>
              </a:lnSpc>
              <a:defRPr/>
            </a:pPr>
            <a:r>
              <a:rPr lang="th-TH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ยอดดุลของบัญชีผิดปกติ</a:t>
            </a:r>
          </a:p>
        </p:txBody>
      </p:sp>
      <p:sp>
        <p:nvSpPr>
          <p:cNvPr id="100371" name="TextBox 4"/>
          <p:cNvSpPr txBox="1">
            <a:spLocks noChangeArrowheads="1"/>
          </p:cNvSpPr>
          <p:nvPr/>
        </p:nvSpPr>
        <p:spPr bwMode="auto">
          <a:xfrm>
            <a:off x="323850" y="232411"/>
            <a:ext cx="860583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en-US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ตรวจสอบเอกสารหลักฐานกับการบันทึกบัญชี</a:t>
            </a:r>
            <a:endParaRPr lang="en-US" altLang="en-US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388" name="สี่เหลี่ยมผืนผ้า 25"/>
          <p:cNvSpPr>
            <a:spLocks noChangeArrowheads="1"/>
          </p:cNvSpPr>
          <p:nvPr/>
        </p:nvSpPr>
        <p:spPr bwMode="auto">
          <a:xfrm>
            <a:off x="7483476" y="1299211"/>
            <a:ext cx="144621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บันทึกบัญชี</a:t>
            </a:r>
          </a:p>
        </p:txBody>
      </p:sp>
      <p:sp>
        <p:nvSpPr>
          <p:cNvPr id="100373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489FA-686F-43FB-A432-FD9E081985F9}" type="slidenum">
              <a:rPr lang="en-US" altLang="th-TH" smtClean="0">
                <a:latin typeface="Arial" pitchFamily="34" charset="0"/>
              </a:rPr>
              <a:pPr/>
              <a:t>38</a:t>
            </a:fld>
            <a:endParaRPr lang="th-TH" altLang="th-TH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114300"/>
            <a:ext cx="9144000" cy="6743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Line 8"/>
          <p:cNvSpPr>
            <a:spLocks noChangeShapeType="1"/>
          </p:cNvSpPr>
          <p:nvPr/>
        </p:nvSpPr>
        <p:spPr bwMode="auto">
          <a:xfrm>
            <a:off x="9144000" y="908686"/>
            <a:ext cx="0" cy="333756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85877" y="144780"/>
            <a:ext cx="7500938" cy="5547676"/>
            <a:chOff x="810" y="200"/>
            <a:chExt cx="4725" cy="3495"/>
          </a:xfrm>
          <a:solidFill>
            <a:schemeClr val="accent1"/>
          </a:solidFill>
        </p:grpSpPr>
        <p:sp>
          <p:nvSpPr>
            <p:cNvPr id="832522" name="Rectangle 10"/>
            <p:cNvSpPr>
              <a:spLocks noChangeArrowheads="1"/>
            </p:cNvSpPr>
            <p:nvPr/>
          </p:nvSpPr>
          <p:spPr bwMode="auto">
            <a:xfrm>
              <a:off x="2018" y="200"/>
              <a:ext cx="2813" cy="629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สหกรณ์ออมทรัพย์...............................จำกัด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ใบตรวจนับเงินสด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เมื่อวันที่.........................  </a:t>
              </a:r>
              <a:r>
                <a:rPr lang="th-TH" sz="2000" b="1" dirty="0" err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เว</a:t>
              </a:r>
              <a:r>
                <a:rPr lang="th-TH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...................น.</a:t>
              </a:r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4376" y="765"/>
              <a:ext cx="772" cy="21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3"/>
              </a:solidFill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60000"/>
                </a:lnSpc>
                <a:buClrTx/>
                <a:buSzTx/>
                <a:buFontTx/>
                <a:buNone/>
                <a:defRPr/>
              </a:pPr>
              <a:r>
                <a:rPr lang="th-TH" alt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110000"/>
                </a:lnSpc>
                <a:buClrTx/>
                <a:buSzTx/>
                <a:buFontTx/>
                <a:buNone/>
                <a:defRPr/>
              </a:pPr>
              <a:r>
                <a:rPr lang="th-TH" alt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</a:t>
              </a:r>
            </a:p>
            <a:p>
              <a:pPr eaLnBrk="1" hangingPunct="1">
                <a:lnSpc>
                  <a:spcPct val="110000"/>
                </a:lnSpc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20000"/>
                </a:lnSpc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20000"/>
                </a:lnSpc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70000"/>
                </a:lnSpc>
                <a:buClrTx/>
                <a:buSzTx/>
                <a:buFontTx/>
                <a:buNone/>
                <a:defRPr/>
              </a:pPr>
              <a:r>
                <a:rPr lang="th-TH" altLang="en-US" sz="1800" b="1" u="sng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     </a:t>
              </a:r>
              <a:r>
                <a:rPr lang="th-TH" alt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</a:t>
              </a:r>
              <a:br>
                <a:rPr lang="th-TH" alt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</a:br>
              <a:r>
                <a:rPr lang="th-TH" alt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  21,300</a:t>
              </a:r>
            </a:p>
            <a:p>
              <a:pPr eaLnBrk="1" hangingPunct="1">
                <a:lnSpc>
                  <a:spcPct val="90000"/>
                </a:lnSpc>
                <a:buClrTx/>
                <a:buSzTx/>
                <a:buFontTx/>
                <a:buNone/>
                <a:defRPr/>
              </a:pPr>
              <a:endParaRPr lang="en-US" altLang="en-US" sz="1800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90000"/>
                </a:lnSpc>
                <a:buClrTx/>
                <a:buSzTx/>
                <a:buFontTx/>
                <a:buNone/>
                <a:defRPr/>
              </a:pPr>
              <a:r>
                <a:rPr lang="en-US" alt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en-US" altLang="en-US" sz="1800" b="1" u="sng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…………-….. </a:t>
              </a:r>
              <a:endParaRPr lang="th-TH" altLang="en-US" sz="1800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3270" name="Rectangle 12"/>
            <p:cNvSpPr>
              <a:spLocks noChangeArrowheads="1"/>
            </p:cNvSpPr>
            <p:nvPr/>
          </p:nvSpPr>
          <p:spPr bwMode="auto">
            <a:xfrm>
              <a:off x="3681" y="765"/>
              <a:ext cx="695" cy="21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cs typeface="KodchiangUPC" pitchFamily="18" charset="-34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th-TH" alt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............................................</a:t>
              </a:r>
              <a:r>
                <a:rPr lang="th-TH" altLang="en-US" sz="1800" b="1" u="sng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</a:t>
              </a: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80000"/>
                </a:lnSpc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110000"/>
                </a:lnSpc>
                <a:buClrTx/>
                <a:buSzTx/>
                <a:buFontTx/>
                <a:buNone/>
                <a:defRPr/>
              </a:pPr>
              <a:r>
                <a:rPr lang="th-TH" altLang="en-US" sz="1800" b="1" u="sng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endParaRPr lang="th-TH" alt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70000"/>
                </a:lnSpc>
                <a:buClrTx/>
                <a:buSzTx/>
                <a:buFontTx/>
                <a:buNone/>
                <a:defRPr/>
              </a:pPr>
              <a:endParaRPr lang="th-TH" altLang="en-US" sz="1800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th-TH" altLang="en-US" sz="1800" b="1" u="sng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</a:t>
              </a:r>
            </a:p>
          </p:txBody>
        </p:sp>
        <p:sp>
          <p:nvSpPr>
            <p:cNvPr id="832525" name="Rectangle 13"/>
            <p:cNvSpPr>
              <a:spLocks noChangeArrowheads="1"/>
            </p:cNvSpPr>
            <p:nvPr/>
          </p:nvSpPr>
          <p:spPr bwMode="auto">
            <a:xfrm>
              <a:off x="945" y="919"/>
              <a:ext cx="2616" cy="250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th-TH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ธนบัตร</a:t>
              </a: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1000  บาท 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x  ……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60000"/>
                </a:lnSpc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500         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x  …….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......         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x  …….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เช็ค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</a:p>
            <a:p>
              <a:pPr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วันที่          ธนาคารและเช็คเลขที่       ผู้ออกเช็ค</a:t>
              </a:r>
            </a:p>
            <a:p>
              <a:pPr>
                <a:lnSpc>
                  <a:spcPct val="60000"/>
                </a:lnSpc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         ...............................        ..................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ใบสำคัญ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วันที่           ใบสำคัญเลขที่             จ่ายแก่</a:t>
              </a:r>
            </a:p>
            <a:p>
              <a:pPr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          ......................       .............................</a:t>
              </a:r>
            </a:p>
            <a:p>
              <a:pPr>
                <a:lnSpc>
                  <a:spcPct val="60000"/>
                </a:lnSpc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             รวม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เงินสดคงเหลือตามบัญชีสมุดสรุปประจำวัน/แยกประเภท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ข้อแตกต่าง                                                        </a:t>
              </a:r>
            </a:p>
          </p:txBody>
        </p:sp>
        <p:sp>
          <p:nvSpPr>
            <p:cNvPr id="44058" name="Rectangle 14"/>
            <p:cNvSpPr>
              <a:spLocks noChangeArrowheads="1"/>
            </p:cNvSpPr>
            <p:nvPr/>
          </p:nvSpPr>
          <p:spPr bwMode="auto">
            <a:xfrm>
              <a:off x="810" y="3259"/>
              <a:ext cx="4725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    </a:t>
              </a:r>
              <a:r>
                <a:rPr lang="th-TH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ได้รับเงินสดและเอกสารแทนตัวเงินคืนแล้ว......................................................  ผู้เก็บรักษาเงินสด</a:t>
              </a:r>
            </a:p>
            <a:p>
              <a:pPr>
                <a:lnSpc>
                  <a:spcPct val="7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                                                       (.....................................................)</a:t>
              </a:r>
            </a:p>
            <a:p>
              <a:pPr>
                <a:lnSpc>
                  <a:spcPct val="7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                                                       ....................................................... ผู้ตรวจนับ</a:t>
              </a:r>
            </a:p>
            <a:p>
              <a:pPr>
                <a:lnSpc>
                  <a:spcPct val="7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                                                       .......................................................พยาน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ข้อมูลเพิ่มเติม...................................................................................................................................................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th-TH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.........................................................................................................................................................................</a:t>
              </a:r>
            </a:p>
          </p:txBody>
        </p:sp>
      </p:grpSp>
      <p:sp>
        <p:nvSpPr>
          <p:cNvPr id="832527" name="Rectangle 15"/>
          <p:cNvSpPr>
            <a:spLocks noChangeArrowheads="1"/>
          </p:cNvSpPr>
          <p:nvPr/>
        </p:nvSpPr>
        <p:spPr bwMode="auto">
          <a:xfrm>
            <a:off x="2951164" y="6166486"/>
            <a:ext cx="5978525" cy="43053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วงเงินที่เก็บรักษาได้ 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20,000</a:t>
            </a:r>
            <a:r>
              <a:rPr lang="th-TH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บาท  (</a:t>
            </a:r>
            <a:r>
              <a:rPr lang="th-TH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hlinkClick r:id="" action="ppaction://noaction"/>
              </a:rPr>
              <a:t>อธิบายเหตุผลที่เก็บรักษาเงินสดเกินและมีข้อแตกต่าง</a:t>
            </a:r>
            <a:r>
              <a:rPr lang="th-TH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832532" name="AutoShape 20"/>
          <p:cNvSpPr>
            <a:spLocks noChangeArrowheads="1"/>
          </p:cNvSpPr>
          <p:nvPr/>
        </p:nvSpPr>
        <p:spPr bwMode="auto">
          <a:xfrm rot="18739257">
            <a:off x="8225155" y="3849688"/>
            <a:ext cx="539116" cy="673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779 w 21600"/>
              <a:gd name="T25" fmla="*/ 12304 h 21600"/>
              <a:gd name="T26" fmla="*/ 14662 w 21600"/>
              <a:gd name="T27" fmla="*/ 1466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483" y="0"/>
                </a:moveTo>
                <a:lnTo>
                  <a:pt x="5366" y="5366"/>
                </a:lnTo>
                <a:lnTo>
                  <a:pt x="12304" y="5366"/>
                </a:lnTo>
                <a:lnTo>
                  <a:pt x="12304" y="12304"/>
                </a:lnTo>
                <a:lnTo>
                  <a:pt x="5366" y="12304"/>
                </a:lnTo>
                <a:lnTo>
                  <a:pt x="5366" y="5366"/>
                </a:lnTo>
                <a:lnTo>
                  <a:pt x="0" y="13483"/>
                </a:lnTo>
                <a:lnTo>
                  <a:pt x="5366" y="21600"/>
                </a:lnTo>
                <a:lnTo>
                  <a:pt x="5366" y="14662"/>
                </a:lnTo>
                <a:lnTo>
                  <a:pt x="14662" y="14662"/>
                </a:lnTo>
                <a:lnTo>
                  <a:pt x="14662" y="5366"/>
                </a:lnTo>
                <a:lnTo>
                  <a:pt x="21600" y="5366"/>
                </a:lnTo>
                <a:lnTo>
                  <a:pt x="1348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2554" name="Oval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04250" y="6309360"/>
            <a:ext cx="217488" cy="215266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400" name="Line 2"/>
          <p:cNvSpPr>
            <a:spLocks noChangeShapeType="1"/>
          </p:cNvSpPr>
          <p:nvPr/>
        </p:nvSpPr>
        <p:spPr bwMode="auto">
          <a:xfrm>
            <a:off x="1546225" y="1099186"/>
            <a:ext cx="3721100" cy="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1" name="Line 3"/>
          <p:cNvSpPr>
            <a:spLocks noChangeShapeType="1"/>
          </p:cNvSpPr>
          <p:nvPr/>
        </p:nvSpPr>
        <p:spPr bwMode="auto">
          <a:xfrm>
            <a:off x="1546225" y="4436746"/>
            <a:ext cx="3721100" cy="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Line 4"/>
          <p:cNvSpPr>
            <a:spLocks noChangeShapeType="1"/>
          </p:cNvSpPr>
          <p:nvPr/>
        </p:nvSpPr>
        <p:spPr bwMode="auto">
          <a:xfrm>
            <a:off x="1546225" y="1099186"/>
            <a:ext cx="0" cy="333756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3" name="Line 5"/>
          <p:cNvSpPr>
            <a:spLocks noChangeShapeType="1"/>
          </p:cNvSpPr>
          <p:nvPr/>
        </p:nvSpPr>
        <p:spPr bwMode="auto">
          <a:xfrm>
            <a:off x="5267326" y="4436746"/>
            <a:ext cx="1103313" cy="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4" name="Line 6"/>
          <p:cNvSpPr>
            <a:spLocks noChangeShapeType="1"/>
          </p:cNvSpPr>
          <p:nvPr/>
        </p:nvSpPr>
        <p:spPr bwMode="auto">
          <a:xfrm>
            <a:off x="5267326" y="1099186"/>
            <a:ext cx="1103313" cy="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5" name="Line 7"/>
          <p:cNvSpPr>
            <a:spLocks noChangeShapeType="1"/>
          </p:cNvSpPr>
          <p:nvPr/>
        </p:nvSpPr>
        <p:spPr bwMode="auto">
          <a:xfrm>
            <a:off x="6370638" y="1099186"/>
            <a:ext cx="1225550" cy="0"/>
          </a:xfrm>
          <a:prstGeom prst="lin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15901" y="59056"/>
            <a:ext cx="2627313" cy="781050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ตรวจนับเงินสดคงเหลือ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(เพื่อพิสูจน์ความถูกต้องยอดบัญชี)</a:t>
            </a:r>
          </a:p>
        </p:txBody>
      </p:sp>
      <p:sp>
        <p:nvSpPr>
          <p:cNvPr id="832529" name="Oval 17"/>
          <p:cNvSpPr>
            <a:spLocks noChangeArrowheads="1"/>
          </p:cNvSpPr>
          <p:nvPr/>
        </p:nvSpPr>
        <p:spPr bwMode="auto">
          <a:xfrm>
            <a:off x="6948489" y="4120516"/>
            <a:ext cx="1584325" cy="3600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…….</a:t>
            </a:r>
            <a:r>
              <a:rPr lang="en-US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21,300</a:t>
            </a:r>
            <a:endParaRPr lang="en-US" alt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2530" name="Oval 18"/>
          <p:cNvSpPr>
            <a:spLocks noChangeArrowheads="1"/>
          </p:cNvSpPr>
          <p:nvPr/>
        </p:nvSpPr>
        <p:spPr bwMode="auto">
          <a:xfrm>
            <a:off x="6786563" y="4543426"/>
            <a:ext cx="1643062" cy="432434"/>
          </a:xfrm>
          <a:prstGeom prst="ellips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2531" name="AutoShape 19"/>
          <p:cNvSpPr>
            <a:spLocks/>
          </p:cNvSpPr>
          <p:nvPr/>
        </p:nvSpPr>
        <p:spPr bwMode="auto">
          <a:xfrm>
            <a:off x="5056189" y="2143126"/>
            <a:ext cx="2179637" cy="767714"/>
          </a:xfrm>
          <a:prstGeom prst="accentBorderCallout1">
            <a:avLst>
              <a:gd name="adj1" fmla="val 18509"/>
              <a:gd name="adj2" fmla="val 103213"/>
              <a:gd name="adj3" fmla="val 326019"/>
              <a:gd name="adj4" fmla="val 103962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มากกว่า </a:t>
            </a:r>
            <a:r>
              <a:rPr lang="en-US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เงินสดเกินบัญชี</a:t>
            </a:r>
          </a:p>
          <a:p>
            <a:pPr algn="ctr" eaLnBrk="1" hangingPunct="1">
              <a:defRPr/>
            </a:pPr>
            <a:r>
              <a: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น้อยกว่า  </a:t>
            </a:r>
            <a:r>
              <a:rPr lang="en-US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th-TH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เงินสดขาดบัญชี</a:t>
            </a:r>
          </a:p>
        </p:txBody>
      </p:sp>
      <p:sp>
        <p:nvSpPr>
          <p:cNvPr id="832535" name="Text Box 23"/>
          <p:cNvSpPr txBox="1">
            <a:spLocks noChangeArrowheads="1"/>
          </p:cNvSpPr>
          <p:nvPr/>
        </p:nvSpPr>
        <p:spPr bwMode="auto">
          <a:xfrm>
            <a:off x="5724526" y="3773806"/>
            <a:ext cx="89960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ม.ค. </a:t>
            </a: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x2</a:t>
            </a:r>
            <a:endParaRPr lang="th-TH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2534" name="Text Box 22"/>
          <p:cNvSpPr txBox="1">
            <a:spLocks noChangeArrowheads="1"/>
          </p:cNvSpPr>
          <p:nvPr/>
        </p:nvSpPr>
        <p:spPr bwMode="auto">
          <a:xfrm>
            <a:off x="4572000" y="912496"/>
            <a:ext cx="82426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ม.ค. </a:t>
            </a:r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x2</a:t>
            </a:r>
            <a:endParaRPr lang="th-TH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2533" name="Oval 21"/>
          <p:cNvSpPr>
            <a:spLocks noChangeArrowheads="1"/>
          </p:cNvSpPr>
          <p:nvPr/>
        </p:nvSpPr>
        <p:spPr bwMode="auto">
          <a:xfrm>
            <a:off x="6084888" y="908686"/>
            <a:ext cx="576262" cy="28765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8.00</a:t>
            </a:r>
            <a:endParaRPr lang="th-TH" altLang="en-US" sz="1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413" name="ตัวยึดหมายเลขภาพนิ่ง 2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E8AE38AF-F665-4A51-8A77-AEAD2793DE6C}" type="slidenum">
              <a:rPr lang="en-US" altLang="th-TH" sz="1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1" hangingPunct="1">
                <a:defRPr/>
              </a:pPr>
              <a:t>39</a:t>
            </a:fld>
            <a:endParaRPr lang="th-TH" altLang="th-TH" sz="1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0678" y="0"/>
            <a:ext cx="2839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การตรวจสอบกิจการ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1835696" y="1484784"/>
            <a:ext cx="5400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</a:t>
            </a:r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1861725" y="2492896"/>
            <a:ext cx="5400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การวางแผนการตรวจสอบ</a:t>
            </a:r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1814606" y="4572008"/>
            <a:ext cx="5400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การงานผลการตรวจสอบ</a:t>
            </a:r>
          </a:p>
          <a:p>
            <a:pPr algn="ctr"/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1785918" y="3500438"/>
            <a:ext cx="5786478" cy="785818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68000">
                <a:schemeClr val="accent2">
                  <a:tint val="77000"/>
                </a:schemeClr>
              </a:gs>
              <a:gs pos="81000">
                <a:schemeClr val="accent2">
                  <a:tint val="79000"/>
                </a:schemeClr>
              </a:gs>
              <a:gs pos="86000">
                <a:schemeClr val="accent2">
                  <a:tint val="73000"/>
                </a:schemeClr>
              </a:gs>
              <a:gs pos="100000">
                <a:schemeClr val="accent2">
                  <a:tint val="35000"/>
                </a:schemeClr>
              </a:gs>
            </a:gsLst>
          </a:gradFill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การปฏิบัติงานตรวจสอบ/</a:t>
            </a:r>
            <a:r>
              <a:rPr lang="th-TH" b="1" dirty="0">
                <a:solidFill>
                  <a:srgbClr val="C00000"/>
                </a:solidFill>
                <a:cs typeface="BrowalliaUPC" pitchFamily="34" charset="-34"/>
              </a:rPr>
              <a:t>จัดทำกระดาษทำการ</a:t>
            </a:r>
          </a:p>
          <a:p>
            <a:pPr algn="ctr"/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0" name="สี่เหลี่ยมผืนผ้ามุมมน 59"/>
          <p:cNvSpPr/>
          <p:nvPr/>
        </p:nvSpPr>
        <p:spPr>
          <a:xfrm>
            <a:off x="1881735" y="5589240"/>
            <a:ext cx="5400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การติดตามผลการตรวจสอบและ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รายงานผล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5162" y="719118"/>
            <a:ext cx="332964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กระบวนการตรวจสอบกิจการ</a:t>
            </a:r>
          </a:p>
        </p:txBody>
      </p:sp>
      <p:sp>
        <p:nvSpPr>
          <p:cNvPr id="61" name="ลูกศรลง 60"/>
          <p:cNvSpPr/>
          <p:nvPr/>
        </p:nvSpPr>
        <p:spPr>
          <a:xfrm>
            <a:off x="4283968" y="2241964"/>
            <a:ext cx="504056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ลูกศรลง 62"/>
          <p:cNvSpPr/>
          <p:nvPr/>
        </p:nvSpPr>
        <p:spPr>
          <a:xfrm>
            <a:off x="4283968" y="3284984"/>
            <a:ext cx="504056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ลูกศรลง 63"/>
          <p:cNvSpPr/>
          <p:nvPr/>
        </p:nvSpPr>
        <p:spPr>
          <a:xfrm>
            <a:off x="4283968" y="4365104"/>
            <a:ext cx="504056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ลูกศรลง 64"/>
          <p:cNvSpPr/>
          <p:nvPr/>
        </p:nvSpPr>
        <p:spPr>
          <a:xfrm>
            <a:off x="4283968" y="5373216"/>
            <a:ext cx="504056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4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9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4" name="Rectangle 4"/>
          <p:cNvSpPr>
            <a:spLocks noChangeArrowheads="1"/>
          </p:cNvSpPr>
          <p:nvPr/>
        </p:nvSpPr>
        <p:spPr bwMode="auto">
          <a:xfrm>
            <a:off x="4897439" y="5503546"/>
            <a:ext cx="4137025" cy="887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ขอหนังสือแจ้งยอดเงินฝากธนาคาร/ภาระ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ผูกพัน  </a:t>
            </a:r>
          </a:p>
        </p:txBody>
      </p:sp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461968" y="404664"/>
            <a:ext cx="8430512" cy="10369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ตรวจสอบเงินฝากธนาคาร</a:t>
            </a:r>
          </a:p>
        </p:txBody>
      </p:sp>
      <p:sp>
        <p:nvSpPr>
          <p:cNvPr id="844806" name="Rectangle 6"/>
          <p:cNvSpPr>
            <a:spLocks noChangeArrowheads="1"/>
          </p:cNvSpPr>
          <p:nvPr/>
        </p:nvSpPr>
        <p:spPr bwMode="auto">
          <a:xfrm>
            <a:off x="4857750" y="2564130"/>
            <a:ext cx="4178300" cy="401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ตรวจตัดยอดเงินฝากและถอนเงิน </a:t>
            </a:r>
          </a:p>
        </p:txBody>
      </p:sp>
      <p:sp>
        <p:nvSpPr>
          <p:cNvPr id="844807" name="Rectangle 7"/>
          <p:cNvSpPr>
            <a:spLocks noChangeArrowheads="1"/>
          </p:cNvSpPr>
          <p:nvPr/>
        </p:nvSpPr>
        <p:spPr bwMode="auto">
          <a:xfrm>
            <a:off x="4859338" y="2996566"/>
            <a:ext cx="4176712" cy="1215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สอบทานงบพิสูจน์ยอดเงินฝากธนาคาร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-  กระทบยอดคงเหลือบัญชีเงินฝากธนาคาร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กับใบแจ้งยอด / สมุดบัญชีของธนาคาร</a:t>
            </a:r>
          </a:p>
        </p:txBody>
      </p:sp>
      <p:sp>
        <p:nvSpPr>
          <p:cNvPr id="844809" name="Rectangle 9"/>
          <p:cNvSpPr>
            <a:spLocks noChangeArrowheads="1"/>
          </p:cNvSpPr>
          <p:nvPr/>
        </p:nvSpPr>
        <p:spPr bwMode="auto">
          <a:xfrm>
            <a:off x="252413" y="1678306"/>
            <a:ext cx="4394200" cy="46882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สหกรณ์ออมทรัพย์.........จำกัด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งบพิสูจน์ยอดเงินฝากธนาคาร...ประเภท...เลขที่บัญชี..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วันที่...................</a:t>
            </a:r>
            <a:endParaRPr lang="th-TH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ยอดคงเหลือตามใบแจ้งยอดของธนาคาร </a:t>
            </a: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xxx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บวก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เงินฝากระหว่างทาง        	          </a:t>
            </a:r>
            <a:r>
              <a:rPr lang="th-TH" sz="24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xxx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           xxx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เช็คค้างจ่าย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ธนาคาร   เลขที่   วันที่ในเช็ค  จำนวนเงิน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..........    ......     ..........      .........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..........    ......     ..........      .........      </a:t>
            </a:r>
            <a:r>
              <a:rPr lang="en-US" sz="24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xxx</a:t>
            </a:r>
            <a:endParaRPr lang="th-TH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ยอดคงเหลือตามบัญชี	              </a:t>
            </a: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24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xxx</a:t>
            </a:r>
            <a:endParaRPr lang="th-TH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4810" name="Rectangle 10"/>
          <p:cNvSpPr>
            <a:spLocks noChangeArrowheads="1"/>
          </p:cNvSpPr>
          <p:nvPr/>
        </p:nvSpPr>
        <p:spPr bwMode="auto">
          <a:xfrm>
            <a:off x="4857750" y="1678306"/>
            <a:ext cx="4178300" cy="836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เปรียบเทียบรายการรับ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จ่ายในบัญชีเงินฝากธนาคารกับใบแจ้งยอด/สมุดคู่บัญชีธนาคาร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27538" y="3128010"/>
            <a:ext cx="285750" cy="2806066"/>
            <a:chOff x="5284" y="1797"/>
            <a:chExt cx="227" cy="2041"/>
          </a:xfrm>
        </p:grpSpPr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>
              <a:off x="5284" y="1797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>
              <a:off x="5284" y="3838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414" name="Line 14"/>
            <p:cNvSpPr>
              <a:spLocks noChangeShapeType="1"/>
            </p:cNvSpPr>
            <p:nvPr/>
          </p:nvSpPr>
          <p:spPr bwMode="auto">
            <a:xfrm>
              <a:off x="5511" y="1797"/>
              <a:ext cx="0" cy="20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857750" y="4206240"/>
            <a:ext cx="4178300" cy="403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ตรวจสอบเงินฝากระหว่างทางกับใบนำฝาก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57750" y="4638676"/>
            <a:ext cx="4178300" cy="830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ตรวจสอบรายการเช็คที่สหกรณ์สั่งจ่าย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แต่ยังไม่ได้ขึ้นเงิน</a:t>
            </a:r>
          </a:p>
        </p:txBody>
      </p:sp>
      <p:sp>
        <p:nvSpPr>
          <p:cNvPr id="102411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2F64B-4356-4BF1-B404-9DB37305B5F0}" type="slidenum">
              <a:rPr lang="en-US" altLang="th-TH" smtClean="0">
                <a:latin typeface="Arial" pitchFamily="34" charset="0"/>
              </a:rPr>
              <a:pPr/>
              <a:t>40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4714875" cy="7143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h-TH" sz="4000" b="1" dirty="0">
                <a:solidFill>
                  <a:schemeClr val="tx1"/>
                </a:solidFill>
                <a:cs typeface="DilleniaUPC" pitchFamily="18" charset="-34"/>
              </a:rPr>
              <a:t>การควบคุมหลักฐานเอกสาร</a:t>
            </a:r>
            <a:endParaRPr lang="en-US" sz="4000" b="1" dirty="0">
              <a:solidFill>
                <a:schemeClr val="tx1"/>
              </a:solidFill>
              <a:cs typeface="DilleniaUPC" pitchFamily="18" charset="-34"/>
            </a:endParaRPr>
          </a:p>
        </p:txBody>
      </p:sp>
      <p:sp>
        <p:nvSpPr>
          <p:cNvPr id="900100" name="AutoShape 4"/>
          <p:cNvSpPr>
            <a:spLocks noChangeArrowheads="1"/>
          </p:cNvSpPr>
          <p:nvPr/>
        </p:nvSpPr>
        <p:spPr bwMode="gray">
          <a:xfrm>
            <a:off x="571504" y="1000108"/>
            <a:ext cx="8072462" cy="2571768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5113" indent="-265113">
              <a:defRPr/>
            </a:pPr>
            <a:endParaRPr lang="en-US" b="1" dirty="0">
              <a:solidFill>
                <a:schemeClr val="accent2"/>
              </a:solidFill>
              <a:latin typeface="Angsana New" pitchFamily="18" charset="-34"/>
              <a:cs typeface="DilleniaUPC" pitchFamily="18" charset="-34"/>
            </a:endParaRPr>
          </a:p>
          <a:p>
            <a:pPr marL="265113" indent="-265113">
              <a:defRPr/>
            </a:pPr>
            <a:endParaRPr lang="en-US" b="1" dirty="0">
              <a:solidFill>
                <a:schemeClr val="accent2"/>
              </a:solidFill>
              <a:latin typeface="Angsana New" pitchFamily="18" charset="-34"/>
              <a:cs typeface="DilleniaUPC" pitchFamily="18" charset="-34"/>
            </a:endParaRPr>
          </a:p>
          <a:p>
            <a:pPr marL="265113" indent="-265113">
              <a:defRPr/>
            </a:pPr>
            <a:r>
              <a:rPr lang="en-US" b="1" dirty="0">
                <a:solidFill>
                  <a:schemeClr val="accent2"/>
                </a:solidFill>
                <a:latin typeface="Angsana New" pitchFamily="18" charset="-34"/>
                <a:cs typeface="DilleniaUPC" pitchFamily="18" charset="-34"/>
              </a:rPr>
              <a:t>		</a:t>
            </a:r>
            <a:endParaRPr lang="th-TH" b="1" dirty="0">
              <a:solidFill>
                <a:schemeClr val="accent2"/>
              </a:solidFill>
              <a:latin typeface="Angsana New" pitchFamily="18" charset="-34"/>
              <a:cs typeface="DilleniaUPC" pitchFamily="18" charset="-34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gray">
          <a:xfrm>
            <a:off x="557244" y="1643050"/>
            <a:ext cx="764381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000" b="1" dirty="0">
                <a:cs typeface="DilleniaUPC" pitchFamily="18" charset="-34"/>
              </a:rPr>
              <a:t>2. สอบทานเอกสารการรับเงินที่ยกเลิกได้นำมาแนบติดไว้กับสำเนา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gray">
          <a:xfrm>
            <a:off x="554069" y="2071678"/>
            <a:ext cx="764381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000" b="1" dirty="0">
                <a:cs typeface="DilleniaUPC" pitchFamily="18" charset="-34"/>
              </a:rPr>
              <a:t>3. สอบทานการลงลายมือชื่อผู้รับเงินในเอกสารการรับเงิน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gray">
          <a:xfrm>
            <a:off x="573119" y="1142984"/>
            <a:ext cx="778668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000" b="1" dirty="0">
                <a:latin typeface="Angsana New" pitchFamily="18" charset="-34"/>
                <a:cs typeface="DilleniaUPC" pitchFamily="18" charset="-34"/>
              </a:rPr>
              <a:t>1</a:t>
            </a:r>
            <a:r>
              <a:rPr lang="th-TH" sz="3000" b="1" dirty="0">
                <a:cs typeface="DilleniaUPC" pitchFamily="18" charset="-34"/>
              </a:rPr>
              <a:t>. สอบทานเอกสารการรับเงินมีการเรียงลำดับเล่ม /เลขที่ไว้ล่วงหน้า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gray">
          <a:xfrm>
            <a:off x="554068" y="2571745"/>
            <a:ext cx="816133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Angsana New" pitchFamily="18" charset="-34"/>
                <a:cs typeface="DilleniaUPC" pitchFamily="18" charset="-34"/>
              </a:rPr>
              <a:t>4</a:t>
            </a:r>
            <a:r>
              <a:rPr lang="th-TH" sz="3000" b="1" dirty="0">
                <a:cs typeface="DilleniaUPC" pitchFamily="18" charset="-34"/>
              </a:rPr>
              <a:t>. สอบทานการรับเงินด้วยเช็คจะต้องสั่งจ่ายในนาม “สหกรณ์” ขีดคร่อมและต้องนำฝากเข้าบัญชีของสหกรณ์</a:t>
            </a:r>
          </a:p>
        </p:txBody>
      </p:sp>
      <p:sp>
        <p:nvSpPr>
          <p:cNvPr id="22537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0448E-E0B8-4BC9-B72C-5860507619F8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928662" y="3643314"/>
            <a:ext cx="5857916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ข้อผิดพลาดที่อาจจะเกิดขึ้น</a:t>
            </a:r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0034" y="4286256"/>
            <a:ext cx="7964423" cy="2214578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รับเงินสมาชิกแล้วไม่ออกใบเสร็จรับเงิน/ไม่ลงบัญชี</a:t>
            </a:r>
          </a:p>
          <a:p>
            <a:pPr>
              <a:spcBef>
                <a:spcPts val="600"/>
              </a:spcBef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ถอนเงินฝากธนาคารแล้วไม่ลงบัญชี</a:t>
            </a:r>
          </a:p>
          <a:p>
            <a:pPr>
              <a:spcBef>
                <a:spcPts val="600"/>
              </a:spcBef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รับเงินนอกสถานที่แต่ไม่มีการควบคุม</a:t>
            </a:r>
          </a:p>
          <a:p>
            <a:pPr>
              <a:spcBef>
                <a:spcPts val="600"/>
              </a:spcBef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ใบเสร็จรับเงินไม่ถูกต้อง</a:t>
            </a:r>
            <a:endParaRPr lang="th-TH" sz="3000" b="1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28596" y="1971665"/>
            <a:ext cx="8286808" cy="2828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" name="AutoShape 58"/>
          <p:cNvSpPr>
            <a:spLocks noChangeArrowheads="1"/>
          </p:cNvSpPr>
          <p:nvPr/>
        </p:nvSpPr>
        <p:spPr bwMode="gray">
          <a:xfrm>
            <a:off x="647186" y="2143116"/>
            <a:ext cx="7853904" cy="240031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</a:t>
            </a:r>
            <a:r>
              <a:rPr lang="th-TH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การดำเนินธุรกิจ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ด้านสินเชื่อ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432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624E7-3F14-41E7-BEC7-200A81CE9DCB}" type="slidenum">
              <a:rPr lang="en-US" altLang="th-TH" smtClean="0">
                <a:latin typeface="Arial" pitchFamily="34" charset="0"/>
              </a:rPr>
              <a:pPr/>
              <a:t>42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571472" y="714356"/>
            <a:ext cx="8070850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ประเภทลูกหนี้และหลักฐานการเป็นหนี้</a:t>
            </a:r>
          </a:p>
        </p:txBody>
      </p:sp>
      <p:sp>
        <p:nvSpPr>
          <p:cNvPr id="314371" name="Oval 3"/>
          <p:cNvSpPr>
            <a:spLocks noChangeArrowheads="1"/>
          </p:cNvSpPr>
          <p:nvPr/>
        </p:nvSpPr>
        <p:spPr bwMode="auto">
          <a:xfrm>
            <a:off x="5486400" y="2221232"/>
            <a:ext cx="28194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ลูกหนี้อื่นๆ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4372" name="Oval 4"/>
          <p:cNvSpPr>
            <a:spLocks noChangeArrowheads="1"/>
          </p:cNvSpPr>
          <p:nvPr/>
        </p:nvSpPr>
        <p:spPr bwMode="auto">
          <a:xfrm>
            <a:off x="508000" y="2106932"/>
            <a:ext cx="2819400" cy="990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ลูกหนี้เงินกู้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4373" name="Text Box 5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5580064" y="3558542"/>
            <a:ext cx="2879725" cy="193899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หนังสือสัญญา</a:t>
            </a:r>
          </a:p>
          <a:p>
            <a:pPr eaLnBrk="1" hangingPunct="1">
              <a:buFontTx/>
              <a:buChar char="•"/>
              <a:defRPr/>
            </a:pP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มติหรือการอนุมัติ</a:t>
            </a:r>
          </a:p>
          <a:p>
            <a:pPr eaLnBrk="1" hangingPunct="1">
              <a:buFontTx/>
              <a:buChar char="•"/>
              <a:defRPr/>
            </a:pP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การรับเงิน</a:t>
            </a:r>
            <a:endParaRPr lang="th-TH" alt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4374" name="Text Box 6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533400" y="3469006"/>
            <a:ext cx="2959100" cy="193899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th-TH" altLang="th-TH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หลักฐานการกู้</a:t>
            </a:r>
          </a:p>
          <a:p>
            <a:pPr eaLnBrk="1" hangingPunct="1">
              <a:buFontTx/>
              <a:buChar char="•"/>
              <a:defRPr/>
            </a:pPr>
            <a:r>
              <a:rPr lang="th-TH" altLang="th-TH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การอนุมัติ</a:t>
            </a:r>
          </a:p>
          <a:p>
            <a:pPr eaLnBrk="1" hangingPunct="1">
              <a:buFontTx/>
              <a:buChar char="•"/>
              <a:defRPr/>
            </a:pPr>
            <a:r>
              <a:rPr lang="th-TH" altLang="th-TH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การรับเงิน</a:t>
            </a:r>
            <a:endParaRPr lang="th-TH" alt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4375" name="Picture 7" descr="CHILD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87882"/>
            <a:ext cx="11636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6" name="Line 8"/>
          <p:cNvSpPr>
            <a:spLocks noChangeShapeType="1"/>
          </p:cNvSpPr>
          <p:nvPr/>
        </p:nvSpPr>
        <p:spPr bwMode="auto">
          <a:xfrm flipH="1" flipV="1">
            <a:off x="3071802" y="2714620"/>
            <a:ext cx="92869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>
            <a:off x="4572000" y="2735582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6510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87F29-3496-4FEE-8E7D-8B86D0839B01}" type="slidenum">
              <a:rPr lang="en-US" altLang="th-TH" smtClean="0">
                <a:latin typeface="Arial" pitchFamily="34" charset="0"/>
              </a:rPr>
              <a:pPr/>
              <a:t>43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428596" y="353777"/>
            <a:ext cx="8070850" cy="646331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ประเภทลูกหนี้และหลักฐานการเป็นหนี้(ต่อ)</a:t>
            </a:r>
          </a:p>
        </p:txBody>
      </p:sp>
      <p:sp>
        <p:nvSpPr>
          <p:cNvPr id="106510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028358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87F29-3496-4FEE-8E7D-8B86D0839B01}" type="slidenum">
              <a:rPr lang="en-US" altLang="th-TH" smtClean="0">
                <a:latin typeface="Arial" pitchFamily="34" charset="0"/>
              </a:rPr>
              <a:pPr/>
              <a:t>44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857224" y="1000108"/>
            <a:ext cx="250033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3. ลูกหนี้ตัวแทนหักเงินส่ง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5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142844" y="2000240"/>
            <a:ext cx="4071966" cy="186204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*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เป็นลูกหนี้ที่สหกรณ์ได้มอบหมายให้บุคคลในหน่วยต่าง ๆ ทำหน้าที่ หักเงินจากสมาชิกเพื่อนำส่งสหกรณ์ ทุกเดือน ได้แก่ เงินค่าหุ้นรายเดือน เงินงวดชำระหนี้ ค่าธรรมเนียมแรกเข้าที่เรียกเก็บจากสมาชิกเข้าใหม่และอื่น ๆ</a:t>
            </a:r>
            <a:endParaRPr lang="th-TH" altLang="th-TH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1857356" y="1785926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 Box 5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142844" y="4000504"/>
            <a:ext cx="3929090" cy="2339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alt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เมื่อสหกรณ์ส่งเอกสารฯ ให้ตัวแทนเพื่อทำการ                            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หักเงินของสมาชิก สหกรณ์จะบันทึกบัญชีโดย                        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เดบิต   บัญชีลูกหนี้ตัวแทนหักเงินส่ง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เครดิต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บัญชีลูกหนี้เงินกู้…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   บัญชีดอกเบี้ยรับจากเงินให้กู้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   บัญชีค่าธรรมเนียมแรกเข้า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   บัญชีทุนเรือนหุ้น  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</a:t>
            </a:r>
            <a:endParaRPr lang="th-TH" alt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 Box 5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4286248" y="1142984"/>
            <a:ext cx="4714940" cy="430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lvl="2" indent="0" eaLnBrk="1" hangingPunct="1">
              <a:defRPr/>
            </a:pPr>
            <a:r>
              <a:rPr lang="th-TH" alt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เมื่อสหกรณ์ได้รับชำระหนี้จากลูกหนี้ตัวแทนในแต่ละหน่วย           </a:t>
            </a:r>
          </a:p>
          <a:p>
            <a:pPr marL="0" lvl="2" indent="0"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2.1 กรณีได้รับชำระครบตามจำนวนที่ส่งให้ตัวแทนหักเงิน </a:t>
            </a: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เดบิต บัญชีเงินสด/เงินฝากธนาคาร (ตามแต่กรณี)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xxx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      เครดิต บัญชีลูกหนี้ตัวแทนหักเงินส่ง   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    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2.2  กรณีได้รับชำระไม่ครบตามจำนวนที่ส่งให้ตัวแทนหักเงิน ให้ยกเลิกใบเสร็จรับเงินที่คืนมานั้นทั้งหมดแล้วออกใบเสร็จรับเงินฉบับใหม่สำหรับลูกหนี้รายที่หักชำระได้ บันทึกบัญชี โดย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เดบิต  บัญชีเงินสด/เงินฝากธนาคาร (ตามแต่กรณี)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xxx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บัญชีลูกหนี้เงินกู้…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ระบุประเภท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…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xxx	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บัญชีดอกเบี้ยรับจากเงินให้กู้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  xxx	     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    บัญชีค่าธรรมเนียมแรกเข้า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    xxx</a:t>
            </a:r>
          </a:p>
          <a:p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 บัญชีทุนเรือนหุ้น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        xxx	</a:t>
            </a:r>
          </a:p>
          <a:p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	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เครดิต  บัญชีลูกหนี้ตัวแทนหักเงินส่ง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xxx</a:t>
            </a:r>
            <a:endParaRPr lang="th-TH" alt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 Box 5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4214810" y="5500702"/>
            <a:ext cx="4786346" cy="830997"/>
          </a:xfrm>
          <a:prstGeom prst="rect">
            <a:avLst/>
          </a:prstGeom>
          <a:solidFill>
            <a:srgbClr val="92D050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*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คำแนะนำกรมตรวจบัญชีสหกรณ์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เรื่อง  วิธีปฏิบัติทางบัญชีเกี่ยวกับลูกหนี้  พ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. 2547</a:t>
            </a:r>
            <a:endParaRPr lang="th-TH" altLang="th-TH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หมายเลขภาพนิ่ง 38"/>
          <p:cNvSpPr txBox="1">
            <a:spLocks/>
          </p:cNvSpPr>
          <p:nvPr/>
        </p:nvSpPr>
        <p:spPr bwMode="auto">
          <a:xfrm>
            <a:off x="7981950" y="6492240"/>
            <a:ext cx="1162050" cy="365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EF6CD-8FC4-49A5-9B25-8AFE85717E6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h-TH" altLang="th-TH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วัตถุประสงค์ของการตรวจสอบ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37010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1.มีการกำหนดและปฏิบัติตามระเบียบเกี่ยวกับการให้เงินกู้อย่างมีประสิทธิภาพ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2.หลักฐานการให้เงินกู้ การค้ำประกัน และการรับชำระหนี้มีอยู่ครบถ้วน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3.มีการคำนวณดอกเบี้ยรับ ดอกเบี้ยค้างรับ ค่าปรับค้างรับและบันทึกบัญชีโดยถูกต้อง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ตามรอบระยะเวลาบัญชีที่เกี่ยวข้อง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4.การประมาณจำนวนเงินที่จะเก็บจากลูกหนี้ได้และความเหมาะสมของค่าเผื่อหนี้สงสัย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จะสูญ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5.ลูกหนี้เงินกู้คงเหลือมีตัวตนอยู่จริง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6.มีการบันทึกบัญชีด้านสินเชื่อถูกต้องครบถ้วน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45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5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วิธีการตรวจสอบการให้สินเชื่อ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51435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สอบทานการปฏิบัติตามระเบียบ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ตรวจสอบยอดยกมา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ตรวจสอบเอกสารหลักฐาน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ตรวจสอบการจ่ายเงินกู้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ตรวจสอบการรับชำระหนี้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เปรียบเทียบยอด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การตรวจสอบการตั้งค่าเผื่อหนี้สงสัยจะสูญ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ตรวจสอบการตัดจำหน่ายหนี้สูญ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การยืนยันยอด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46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17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ตรวจสอบการปฏิบัติตามระเบียบ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1000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การแบ่งแยกหน้าที่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ทำความเข้าใจระเบียบการให้เงินกู้</a:t>
            </a:r>
          </a:p>
          <a:p>
            <a:pPr marL="0" indent="0">
              <a:buNone/>
            </a:pPr>
            <a:endParaRPr lang="th-TH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96582"/>
              </p:ext>
            </p:extLst>
          </p:nvPr>
        </p:nvGraphicFramePr>
        <p:xfrm>
          <a:off x="500034" y="3286124"/>
          <a:ext cx="820891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35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ประเภทเงินให้กู้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วงเงินสินเชื่อ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หลักประกัน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คุณสมบัติ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อัตราดอกเบี้ย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วันที่ประกาศใช้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เงินกู้ฉุกเฉิน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ไม่เกิน 30,000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เป็นสมาชิกไม่น้อยกว่า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6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1 ม.ค.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60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เงินกู้สามัญ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ไม่เกิน.......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บุคคล/หลักทรัพย์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เป็นสมาชิกไม่น้อยกว่า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...เดือน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เงินกู้พิเศษ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ไม่เกิน.......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หลักทรัพย์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เป็นสมาชิกไม่น้อยกว่า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...เดือน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57200" y="428604"/>
            <a:ext cx="8229600" cy="785818"/>
          </a:xfrm>
          <a:prstGeom prst="rect">
            <a:avLst/>
          </a:prstGeom>
          <a:solidFill>
            <a:srgbClr val="FFC0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ตรวจสอบการปฏิบัติตามระเบียบ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47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59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1608756"/>
            <a:ext cx="352839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ยอดยกมา ณ วันต้นงวด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2580864"/>
            <a:ext cx="352839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เพิ่มขึ้นระหว่างปี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3084920"/>
            <a:ext cx="352839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ลดลงระหว่างปี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1917" y="3949016"/>
            <a:ext cx="352839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ยอดคงเหลือ ณ วันสิ้นงวด</a:t>
            </a:r>
          </a:p>
        </p:txBody>
      </p:sp>
      <p:sp>
        <p:nvSpPr>
          <p:cNvPr id="8" name="ลูกศรขวา 7"/>
          <p:cNvSpPr/>
          <p:nvPr/>
        </p:nvSpPr>
        <p:spPr>
          <a:xfrm>
            <a:off x="4644008" y="1716768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292080" y="1428736"/>
            <a:ext cx="2952328" cy="944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ทดสอบยอดยกมาปีก่อน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292080" y="2580864"/>
            <a:ext cx="2952328" cy="944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ตรวจสอบการจ่ายเงินกู้</a:t>
            </a:r>
          </a:p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ตรวจสอบการรับชำระหนี้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292080" y="3732992"/>
            <a:ext cx="2952328" cy="944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เปรียบเทียบยอดรวมบัญชีย่อยกับบัญชีคุมยอด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292080" y="4885120"/>
            <a:ext cx="295232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สอบทานหนี้ลูกหนี้เงินกู้</a:t>
            </a:r>
          </a:p>
        </p:txBody>
      </p:sp>
      <p:sp>
        <p:nvSpPr>
          <p:cNvPr id="13" name="ลูกศรขวา 12"/>
          <p:cNvSpPr/>
          <p:nvPr/>
        </p:nvSpPr>
        <p:spPr>
          <a:xfrm>
            <a:off x="4634683" y="406122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4644008" y="2940904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843808" y="4813112"/>
            <a:ext cx="1276501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งบทดลอง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67930" y="5681857"/>
            <a:ext cx="1276501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งบการเงิน</a:t>
            </a:r>
          </a:p>
        </p:txBody>
      </p:sp>
      <p:sp>
        <p:nvSpPr>
          <p:cNvPr id="17" name="ลูกศรลง 16"/>
          <p:cNvSpPr/>
          <p:nvPr/>
        </p:nvSpPr>
        <p:spPr>
          <a:xfrm>
            <a:off x="3347864" y="4597088"/>
            <a:ext cx="288032" cy="144016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3347864" y="5389176"/>
            <a:ext cx="288032" cy="144016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457200" y="571480"/>
            <a:ext cx="8229600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ตรวจสอบลูกหนี้เงินกู้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48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21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476672"/>
            <a:ext cx="4968552" cy="2736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000" dirty="0">
              <a:latin typeface="DilleniaUPC" pitchFamily="18" charset="-34"/>
              <a:cs typeface="DilleniaUPC" pitchFamily="18" charset="-34"/>
            </a:endParaRPr>
          </a:p>
          <a:p>
            <a:pPr algn="ctr"/>
            <a:r>
              <a:rPr lang="th-TH" sz="2000" dirty="0">
                <a:latin typeface="DilleniaUPC" pitchFamily="18" charset="-34"/>
                <a:cs typeface="DilleniaUPC" pitchFamily="18" charset="-34"/>
              </a:rPr>
              <a:t>คำขอกู้เงิน................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                                                       วันที่ 15 มิถุนายน  2555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เสนอ คณะกรรมการดำเนินการ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    ข้าพเจ้า นางมั่นคง มุ่งมั่น สมาชิกเลขที่ 99 อยู่บ้านเลขที่......ขอเสนอคำขอกู้และรายละเอียดดังต่อไปนี้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     ข้อ 1 ข้าพเจ้าขอกู้เงินจำนวน 100,000 บาท วัตถุประสงค์เพื่อ..........................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			ลงชื่อ มั่นคง มุ่งมั่น</a:t>
            </a:r>
          </a:p>
          <a:p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67544" y="3429000"/>
            <a:ext cx="4968552" cy="3240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endParaRPr lang="th-TH" sz="2000" dirty="0">
              <a:latin typeface="DilleniaUPC" pitchFamily="18" charset="-34"/>
              <a:cs typeface="DilleniaUPC" pitchFamily="18" charset="-34"/>
            </a:endParaRPr>
          </a:p>
          <a:p>
            <a:pPr marL="0" indent="0" algn="ctr">
              <a:buNone/>
            </a:pPr>
            <a:endParaRPr lang="th-TH" sz="2000" dirty="0">
              <a:latin typeface="DilleniaUPC" pitchFamily="18" charset="-34"/>
              <a:cs typeface="DilleniaUPC" pitchFamily="18" charset="-34"/>
            </a:endParaRPr>
          </a:p>
          <a:p>
            <a:pPr marL="0" indent="0" algn="ctr">
              <a:buNone/>
            </a:pPr>
            <a:r>
              <a:rPr lang="th-TH" sz="2000" dirty="0">
                <a:latin typeface="DilleniaUPC" pitchFamily="18" charset="-34"/>
                <a:cs typeface="DilleniaUPC" pitchFamily="18" charset="-34"/>
              </a:rPr>
              <a:t>หนังสือกู้เงิน................</a:t>
            </a:r>
          </a:p>
          <a:p>
            <a:pPr marL="0" indent="0">
              <a:buNone/>
            </a:pPr>
            <a:r>
              <a:rPr lang="th-TH" sz="2000" dirty="0">
                <a:latin typeface="DilleniaUPC" pitchFamily="18" charset="-34"/>
                <a:cs typeface="DilleniaUPC" pitchFamily="18" charset="-34"/>
              </a:rPr>
              <a:t>                                                      วันที่ 1 กรกฎาคม  2555</a:t>
            </a:r>
          </a:p>
          <a:p>
            <a:pPr marL="0" indent="0">
              <a:buNone/>
            </a:pPr>
            <a:r>
              <a:rPr lang="th-TH" sz="2000" dirty="0">
                <a:latin typeface="DilleniaUPC" pitchFamily="18" charset="-34"/>
                <a:cs typeface="DilleniaUPC" pitchFamily="18" charset="-34"/>
              </a:rPr>
              <a:t>เสนอ คณะกรรมการดำเนินการ</a:t>
            </a:r>
          </a:p>
          <a:p>
            <a:pPr marL="0" indent="0">
              <a:buNone/>
            </a:pPr>
            <a:r>
              <a:rPr lang="th-TH" sz="2000" dirty="0">
                <a:latin typeface="DilleniaUPC" pitchFamily="18" charset="-34"/>
                <a:cs typeface="DilleniaUPC" pitchFamily="18" charset="-34"/>
              </a:rPr>
              <a:t>      ข้าพเจ้า นางมั่นคง มุ่งมั่น สมาชิกเลขที่ 99 อยู่บ้านเลขที่......ขอทำหนังสือกู้ให้ไว้แก่สหกรณ์ เพื่อเป็นหลักฐานดังต่อไปนี้</a:t>
            </a:r>
          </a:p>
          <a:p>
            <a:pPr marL="0" indent="0">
              <a:buNone/>
            </a:pPr>
            <a:r>
              <a:rPr lang="th-TH" sz="2000" dirty="0">
                <a:latin typeface="DilleniaUPC" pitchFamily="18" charset="-34"/>
                <a:cs typeface="DilleniaUPC" pitchFamily="18" charset="-34"/>
              </a:rPr>
              <a:t>     ข้อ 1 ข้าพเจ้าขอกู้เงินจำนวน 100,000 บาท วัตถุประสงค์เพื่อ..........................</a:t>
            </a:r>
          </a:p>
          <a:p>
            <a:pPr marL="0" indent="0">
              <a:buNone/>
            </a:pPr>
            <a:r>
              <a:rPr lang="th-TH" sz="2000" dirty="0">
                <a:latin typeface="DilleniaUPC" pitchFamily="18" charset="-34"/>
                <a:cs typeface="DilleniaUPC" pitchFamily="18" charset="-34"/>
              </a:rPr>
              <a:t>  		                   ลงชื่อ มั่นคง มุ่งมั่น</a:t>
            </a:r>
          </a:p>
          <a:p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56176" y="476672"/>
            <a:ext cx="24482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illeniaUPC" pitchFamily="18" charset="-34"/>
                <a:cs typeface="DilleniaUPC" pitchFamily="18" charset="-34"/>
              </a:rPr>
              <a:t>หลักฐานการให้เงินกู้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71868" y="1124744"/>
            <a:ext cx="19445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DilleniaUPC" pitchFamily="18" charset="-34"/>
                <a:cs typeface="DilleniaUPC" pitchFamily="18" charset="-34"/>
              </a:rPr>
              <a:t>ตรวจดู ชื่อ-นามสกุล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371868" y="1772816"/>
            <a:ext cx="19445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DilleniaUPC" pitchFamily="18" charset="-34"/>
                <a:cs typeface="DilleniaUPC" pitchFamily="18" charset="-34"/>
              </a:rPr>
              <a:t>ตรวจดู จำนวนเงินที่กู้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390278" y="2420888"/>
            <a:ext cx="192613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DilleniaUPC" pitchFamily="18" charset="-34"/>
                <a:cs typeface="DilleniaUPC" pitchFamily="18" charset="-34"/>
              </a:rPr>
              <a:t>ตรวจดู วันที่กู้</a:t>
            </a:r>
          </a:p>
        </p:txBody>
      </p:sp>
      <p:sp>
        <p:nvSpPr>
          <p:cNvPr id="10" name="วงเล็บปีกกาขวา 9"/>
          <p:cNvSpPr/>
          <p:nvPr/>
        </p:nvSpPr>
        <p:spPr>
          <a:xfrm>
            <a:off x="5436096" y="1124744"/>
            <a:ext cx="576064" cy="172819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857884" y="3143248"/>
            <a:ext cx="2736304" cy="32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DilleniaUPC" pitchFamily="18" charset="-34"/>
                <a:cs typeface="DilleniaUPC" pitchFamily="18" charset="-34"/>
              </a:rPr>
              <a:t>บันทึกการอนุมัติเงินกู้</a:t>
            </a:r>
          </a:p>
          <a:p>
            <a:pPr algn="thaiDist"/>
            <a:r>
              <a:rPr lang="th-TH" sz="2000" dirty="0">
                <a:latin typeface="DilleniaUPC" pitchFamily="18" charset="-34"/>
                <a:cs typeface="DilleniaUPC" pitchFamily="18" charset="-34"/>
              </a:rPr>
              <a:t>ตามรายงานการประชุมครั้งที่ 5 </a:t>
            </a:r>
            <a:r>
              <a:rPr lang="th-TH" sz="2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วันที่ 25 มิ.ย. 55 </a:t>
            </a:r>
            <a:r>
              <a:rPr lang="th-TH" sz="2000" dirty="0">
                <a:latin typeface="DilleniaUPC" pitchFamily="18" charset="-34"/>
                <a:cs typeface="DilleniaUPC" pitchFamily="18" charset="-34"/>
              </a:rPr>
              <a:t>กำหนดวงเงินจำนวน 100,000 บาท และให้ชำระคืนเสร็จภายในวันที่.........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เสนอ ใจดี ประธานในที่ประชุม</a:t>
            </a:r>
          </a:p>
          <a:p>
            <a:r>
              <a:rPr lang="th-TH" sz="2000" dirty="0">
                <a:latin typeface="DilleniaUPC" pitchFamily="18" charset="-34"/>
                <a:cs typeface="DilleniaUPC" pitchFamily="18" charset="-34"/>
              </a:rPr>
              <a:t>สมศรี งามตา  เลขานุการ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49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7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 descr="ลายเส้นแนวนอนถี่ๆ"/>
          <p:cNvSpPr>
            <a:spLocks noChangeArrowheads="1"/>
          </p:cNvSpPr>
          <p:nvPr/>
        </p:nvSpPr>
        <p:spPr bwMode="auto">
          <a:xfrm>
            <a:off x="636589" y="1314450"/>
            <a:ext cx="2447925" cy="52558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1900" b="1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59176" y="1285876"/>
            <a:ext cx="1946275" cy="1684020"/>
            <a:chOff x="2081" y="766"/>
            <a:chExt cx="1226" cy="895"/>
          </a:xfrm>
        </p:grpSpPr>
        <p:sp>
          <p:nvSpPr>
            <p:cNvPr id="28677" name="AutoShape 5"/>
            <p:cNvSpPr>
              <a:spLocks noChangeArrowheads="1"/>
            </p:cNvSpPr>
            <p:nvPr/>
          </p:nvSpPr>
          <p:spPr bwMode="gray">
            <a:xfrm>
              <a:off x="2115" y="766"/>
              <a:ext cx="1192" cy="501"/>
            </a:xfrm>
            <a:prstGeom prst="can">
              <a:avLst>
                <a:gd name="adj" fmla="val 1986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พ.ร.บ.สหกรณ์</a:t>
              </a:r>
              <a:b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กฎหมายอื่น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gray">
            <a:xfrm>
              <a:off x="2081" y="1267"/>
              <a:ext cx="1223" cy="394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357818" y="4786322"/>
            <a:ext cx="2357193" cy="1564004"/>
            <a:chOff x="1967" y="2786"/>
            <a:chExt cx="1391" cy="986"/>
          </a:xfrm>
        </p:grpSpPr>
        <p:sp>
          <p:nvSpPr>
            <p:cNvPr id="2" name="AutoShape 8"/>
            <p:cNvSpPr>
              <a:spLocks noChangeArrowheads="1"/>
            </p:cNvSpPr>
            <p:nvPr/>
          </p:nvSpPr>
          <p:spPr bwMode="gray">
            <a:xfrm>
              <a:off x="1967" y="3266"/>
              <a:ext cx="1391" cy="506"/>
            </a:xfrm>
            <a:prstGeom prst="can">
              <a:avLst>
                <a:gd name="adj" fmla="val 0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2857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>
              <a:outerShdw dist="107763" dir="13500000" sx="75000" sy="75000" algn="tl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altLang="en-US" b="1" dirty="0">
                  <a:latin typeface="TH SarabunPSK" pitchFamily="34" charset="-34"/>
                  <a:cs typeface="TH SarabunPSK" pitchFamily="34" charset="-34"/>
                </a:rPr>
                <a:t>ระเบียบ ข้อบังคับ คำสั่ง</a:t>
              </a:r>
              <a:endParaRPr lang="en-US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gray">
            <a:xfrm>
              <a:off x="2071" y="2786"/>
              <a:ext cx="1227" cy="436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68314" y="2695576"/>
            <a:ext cx="2782887" cy="969644"/>
            <a:chOff x="134" y="1488"/>
            <a:chExt cx="1753" cy="611"/>
          </a:xfrm>
        </p:grpSpPr>
        <p:sp>
          <p:nvSpPr>
            <p:cNvPr id="28713" name="AutoShape 41">
              <a:hlinkClick r:id="" action="ppaction://noaction"/>
            </p:cNvPr>
            <p:cNvSpPr>
              <a:spLocks noChangeArrowheads="1"/>
            </p:cNvSpPr>
            <p:nvPr/>
          </p:nvSpPr>
          <p:spPr bwMode="grayWhite">
            <a:xfrm>
              <a:off x="134" y="1488"/>
              <a:ext cx="1588" cy="6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ลักษณะธุรกิจของสหกรณ์</a:t>
              </a:r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647" y="1663"/>
              <a:ext cx="240" cy="328"/>
              <a:chOff x="2078" y="1386"/>
              <a:chExt cx="1615" cy="2202"/>
            </a:xfrm>
          </p:grpSpPr>
          <p:sp>
            <p:nvSpPr>
              <p:cNvPr id="32837" name="Oval 43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38" name="Oval 44"/>
              <p:cNvSpPr>
                <a:spLocks noChangeArrowheads="1"/>
              </p:cNvSpPr>
              <p:nvPr/>
            </p:nvSpPr>
            <p:spPr bwMode="gray">
              <a:xfrm>
                <a:off x="2172" y="1770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17" name="Oval 45"/>
              <p:cNvSpPr>
                <a:spLocks noChangeArrowheads="1"/>
              </p:cNvSpPr>
              <p:nvPr/>
            </p:nvSpPr>
            <p:spPr bwMode="gray">
              <a:xfrm>
                <a:off x="2253" y="1388"/>
                <a:ext cx="1101" cy="22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40" name="Oval 46"/>
              <p:cNvSpPr>
                <a:spLocks noChangeArrowheads="1"/>
              </p:cNvSpPr>
              <p:nvPr/>
            </p:nvSpPr>
            <p:spPr bwMode="gray">
              <a:xfrm>
                <a:off x="2253" y="1386"/>
                <a:ext cx="1101" cy="219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19" name="Oval 47"/>
              <p:cNvSpPr>
                <a:spLocks noChangeArrowheads="1"/>
              </p:cNvSpPr>
              <p:nvPr/>
            </p:nvSpPr>
            <p:spPr bwMode="gray">
              <a:xfrm>
                <a:off x="2334" y="1386"/>
                <a:ext cx="1097" cy="21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42" name="Oval 48"/>
              <p:cNvSpPr>
                <a:spLocks noChangeArrowheads="1"/>
              </p:cNvSpPr>
              <p:nvPr/>
            </p:nvSpPr>
            <p:spPr bwMode="gray">
              <a:xfrm>
                <a:off x="2334" y="1386"/>
                <a:ext cx="1097" cy="2199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468314" y="3918586"/>
            <a:ext cx="2782887" cy="1152524"/>
            <a:chOff x="134" y="2296"/>
            <a:chExt cx="1753" cy="726"/>
          </a:xfrm>
        </p:grpSpPr>
        <p:sp>
          <p:nvSpPr>
            <p:cNvPr id="28721" name="AutoShape 49">
              <a:hlinkClick r:id="" action="ppaction://noaction"/>
            </p:cNvPr>
            <p:cNvSpPr>
              <a:spLocks noChangeArrowheads="1"/>
            </p:cNvSpPr>
            <p:nvPr/>
          </p:nvSpPr>
          <p:spPr bwMode="grayWhite">
            <a:xfrm>
              <a:off x="134" y="2296"/>
              <a:ext cx="1572" cy="726"/>
            </a:xfrm>
            <a:prstGeom prst="roundRect">
              <a:avLst>
                <a:gd name="adj" fmla="val 37741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โครงสร้างเงินทุน / </a:t>
              </a:r>
              <a:b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งบการเงิน</a:t>
              </a:r>
              <a:r>
                <a:rPr lang="th-TH" sz="2400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647" y="2525"/>
              <a:ext cx="240" cy="328"/>
              <a:chOff x="2078" y="1384"/>
              <a:chExt cx="1615" cy="2202"/>
            </a:xfrm>
          </p:grpSpPr>
          <p:sp>
            <p:nvSpPr>
              <p:cNvPr id="32829" name="Oval 51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3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30" name="Oval 52"/>
              <p:cNvSpPr>
                <a:spLocks noChangeArrowheads="1"/>
              </p:cNvSpPr>
              <p:nvPr/>
            </p:nvSpPr>
            <p:spPr bwMode="gray">
              <a:xfrm>
                <a:off x="2172" y="1769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25" name="Oval 53"/>
              <p:cNvSpPr>
                <a:spLocks noChangeArrowheads="1"/>
              </p:cNvSpPr>
              <p:nvPr/>
            </p:nvSpPr>
            <p:spPr bwMode="gray">
              <a:xfrm>
                <a:off x="2253" y="1387"/>
                <a:ext cx="1101" cy="21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32" name="Oval 54"/>
              <p:cNvSpPr>
                <a:spLocks noChangeArrowheads="1"/>
              </p:cNvSpPr>
              <p:nvPr/>
            </p:nvSpPr>
            <p:spPr bwMode="gray">
              <a:xfrm>
                <a:off x="2253" y="1384"/>
                <a:ext cx="1101" cy="2197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27" name="Oval 55"/>
              <p:cNvSpPr>
                <a:spLocks noChangeArrowheads="1"/>
              </p:cNvSpPr>
              <p:nvPr/>
            </p:nvSpPr>
            <p:spPr bwMode="gray">
              <a:xfrm>
                <a:off x="2334" y="1384"/>
                <a:ext cx="1097" cy="21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34" name="Oval 56"/>
              <p:cNvSpPr>
                <a:spLocks noChangeArrowheads="1"/>
              </p:cNvSpPr>
              <p:nvPr/>
            </p:nvSpPr>
            <p:spPr bwMode="gray">
              <a:xfrm>
                <a:off x="2334" y="1384"/>
                <a:ext cx="1097" cy="2197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5762626" y="5406390"/>
            <a:ext cx="3025775" cy="1016000"/>
            <a:chOff x="3450" y="1475"/>
            <a:chExt cx="2126" cy="640"/>
          </a:xfrm>
        </p:grpSpPr>
        <p:sp>
          <p:nvSpPr>
            <p:cNvPr id="32822" name="AutoShape 28"/>
            <p:cNvSpPr>
              <a:spLocks noChangeArrowheads="1"/>
            </p:cNvSpPr>
            <p:nvPr/>
          </p:nvSpPr>
          <p:spPr bwMode="auto">
            <a:xfrm>
              <a:off x="3653" y="1475"/>
              <a:ext cx="1923" cy="640"/>
            </a:xfrm>
            <a:prstGeom prst="roundRect">
              <a:avLst>
                <a:gd name="adj" fmla="val 32176"/>
              </a:avLst>
            </a:prstGeom>
            <a:gradFill rotWithShape="1">
              <a:gsLst>
                <a:gs pos="0">
                  <a:srgbClr val="F8DA5A"/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altLang="en-US" sz="2400" b="1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ภาวะการณ์ทางเศรษฐกิจโดยทั่วไป</a:t>
              </a:r>
            </a:p>
          </p:txBody>
        </p:sp>
        <p:grpSp>
          <p:nvGrpSpPr>
            <p:cNvPr id="10" name="Group 94"/>
            <p:cNvGrpSpPr>
              <a:grpSpLocks/>
            </p:cNvGrpSpPr>
            <p:nvPr/>
          </p:nvGrpSpPr>
          <p:grpSpPr bwMode="auto">
            <a:xfrm>
              <a:off x="3450" y="1566"/>
              <a:ext cx="223" cy="327"/>
              <a:chOff x="2078" y="2905"/>
              <a:chExt cx="1616" cy="2434"/>
            </a:xfrm>
          </p:grpSpPr>
          <p:sp>
            <p:nvSpPr>
              <p:cNvPr id="32824" name="Oval 95"/>
              <p:cNvSpPr>
                <a:spLocks noChangeArrowheads="1"/>
              </p:cNvSpPr>
              <p:nvPr/>
            </p:nvSpPr>
            <p:spPr bwMode="gray">
              <a:xfrm>
                <a:off x="2078" y="3238"/>
                <a:ext cx="1616" cy="163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25" name="Oval 96"/>
              <p:cNvSpPr>
                <a:spLocks noChangeArrowheads="1"/>
              </p:cNvSpPr>
              <p:nvPr/>
            </p:nvSpPr>
            <p:spPr bwMode="gray">
              <a:xfrm>
                <a:off x="2167" y="3542"/>
                <a:ext cx="1430" cy="144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26" name="Oval 100"/>
              <p:cNvSpPr>
                <a:spLocks noChangeArrowheads="1"/>
              </p:cNvSpPr>
              <p:nvPr/>
            </p:nvSpPr>
            <p:spPr bwMode="gray">
              <a:xfrm>
                <a:off x="2353" y="2905"/>
                <a:ext cx="1091" cy="2434"/>
              </a:xfrm>
              <a:prstGeom prst="ellipse">
                <a:avLst/>
              </a:prstGeom>
              <a:gradFill rotWithShape="1">
                <a:gsLst>
                  <a:gs pos="0">
                    <a:srgbClr val="19B92C"/>
                  </a:gs>
                  <a:gs pos="100000">
                    <a:srgbClr val="0C5A15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762626" y="3947160"/>
            <a:ext cx="3097213" cy="1064952"/>
            <a:chOff x="3452" y="550"/>
            <a:chExt cx="2110" cy="671"/>
          </a:xfrm>
        </p:grpSpPr>
        <p:sp>
          <p:nvSpPr>
            <p:cNvPr id="32814" name="AutoShape 27"/>
            <p:cNvSpPr>
              <a:spLocks noChangeArrowheads="1"/>
            </p:cNvSpPr>
            <p:nvPr/>
          </p:nvSpPr>
          <p:spPr bwMode="auto">
            <a:xfrm>
              <a:off x="3630" y="550"/>
              <a:ext cx="1932" cy="6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D1CC"/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th-TH" altLang="en-US" sz="2400" b="1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ความซื่อสัตย์ ประสบการณ์ ความรู้ของคณะกรรมการฯ</a:t>
              </a:r>
            </a:p>
          </p:txBody>
        </p:sp>
        <p:grpSp>
          <p:nvGrpSpPr>
            <p:cNvPr id="12" name="Group 108"/>
            <p:cNvGrpSpPr>
              <a:grpSpLocks/>
            </p:cNvGrpSpPr>
            <p:nvPr/>
          </p:nvGrpSpPr>
          <p:grpSpPr bwMode="auto">
            <a:xfrm>
              <a:off x="3452" y="699"/>
              <a:ext cx="224" cy="328"/>
              <a:chOff x="2078" y="1293"/>
              <a:chExt cx="1614" cy="2413"/>
            </a:xfrm>
          </p:grpSpPr>
          <p:sp>
            <p:nvSpPr>
              <p:cNvPr id="32816" name="Oval 10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4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17" name="Oval 110"/>
              <p:cNvSpPr>
                <a:spLocks noChangeArrowheads="1"/>
              </p:cNvSpPr>
              <p:nvPr/>
            </p:nvSpPr>
            <p:spPr bwMode="gray">
              <a:xfrm>
                <a:off x="2172" y="1777"/>
                <a:ext cx="1427" cy="1422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83" name="Oval 111"/>
              <p:cNvSpPr>
                <a:spLocks noChangeArrowheads="1"/>
              </p:cNvSpPr>
              <p:nvPr/>
            </p:nvSpPr>
            <p:spPr bwMode="gray">
              <a:xfrm>
                <a:off x="2320" y="1293"/>
                <a:ext cx="1276" cy="24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19" name="Oval 112"/>
              <p:cNvSpPr>
                <a:spLocks noChangeArrowheads="1"/>
              </p:cNvSpPr>
              <p:nvPr/>
            </p:nvSpPr>
            <p:spPr bwMode="gray">
              <a:xfrm>
                <a:off x="2320" y="1296"/>
                <a:ext cx="1275" cy="24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AD07A5"/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85" name="Oval 113"/>
              <p:cNvSpPr>
                <a:spLocks noChangeArrowheads="1"/>
              </p:cNvSpPr>
              <p:nvPr/>
            </p:nvSpPr>
            <p:spPr bwMode="gray">
              <a:xfrm>
                <a:off x="2343" y="1296"/>
                <a:ext cx="1091" cy="24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21" name="Oval 114"/>
              <p:cNvSpPr>
                <a:spLocks noChangeArrowheads="1"/>
              </p:cNvSpPr>
              <p:nvPr/>
            </p:nvSpPr>
            <p:spPr bwMode="gray">
              <a:xfrm>
                <a:off x="2164" y="1296"/>
                <a:ext cx="1091" cy="2410"/>
              </a:xfrm>
              <a:prstGeom prst="ellipse">
                <a:avLst/>
              </a:prstGeom>
              <a:gradFill rotWithShape="1">
                <a:gsLst>
                  <a:gs pos="0">
                    <a:srgbClr val="AD07A5"/>
                  </a:gs>
                  <a:gs pos="100000">
                    <a:srgbClr val="540350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13321" name="Text Box 123"/>
          <p:cNvSpPr txBox="1">
            <a:spLocks noChangeArrowheads="1"/>
          </p:cNvSpPr>
          <p:nvPr/>
        </p:nvSpPr>
        <p:spPr bwMode="auto">
          <a:xfrm>
            <a:off x="285751" y="496653"/>
            <a:ext cx="8607425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ทำความเข้าใจเกี่ยวกับสหกรณ์</a:t>
            </a:r>
            <a:endParaRPr lang="en-US" altLang="en-US" sz="3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557588" y="2899410"/>
            <a:ext cx="1903412" cy="1945006"/>
            <a:chOff x="2080" y="1616"/>
            <a:chExt cx="1199" cy="1225"/>
          </a:xfrm>
        </p:grpSpPr>
        <p:sp>
          <p:nvSpPr>
            <p:cNvPr id="28674" name="AutoShape 2"/>
            <p:cNvSpPr>
              <a:spLocks noChangeArrowheads="1"/>
            </p:cNvSpPr>
            <p:nvPr/>
          </p:nvSpPr>
          <p:spPr bwMode="gray">
            <a:xfrm>
              <a:off x="2080" y="1616"/>
              <a:ext cx="1199" cy="1225"/>
            </a:xfrm>
            <a:prstGeom prst="can">
              <a:avLst>
                <a:gd name="adj" fmla="val 1049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813" name="Text Box 124"/>
            <p:cNvSpPr txBox="1">
              <a:spLocks noChangeArrowheads="1"/>
            </p:cNvSpPr>
            <p:nvPr/>
          </p:nvSpPr>
          <p:spPr bwMode="auto">
            <a:xfrm>
              <a:off x="2109" y="1980"/>
              <a:ext cx="1088" cy="3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h-TH" altLang="en-US" sz="2900" b="1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สหกรณ์</a:t>
              </a:r>
              <a:endParaRPr lang="en-US" altLang="en-US" sz="29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481014" y="1516380"/>
            <a:ext cx="2770187" cy="855346"/>
            <a:chOff x="142" y="745"/>
            <a:chExt cx="1745" cy="539"/>
          </a:xfrm>
        </p:grpSpPr>
        <p:sp>
          <p:nvSpPr>
            <p:cNvPr id="28705" name="AutoShape 33"/>
            <p:cNvSpPr>
              <a:spLocks noChangeArrowheads="1"/>
            </p:cNvSpPr>
            <p:nvPr/>
          </p:nvSpPr>
          <p:spPr bwMode="grayWhite">
            <a:xfrm>
              <a:off x="142" y="745"/>
              <a:ext cx="1580" cy="5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ผังการจัดองค์การ</a:t>
              </a:r>
              <a:b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การแบ่งแยกหน้าที่</a:t>
              </a:r>
              <a:endPara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1647" y="908"/>
              <a:ext cx="240" cy="328"/>
              <a:chOff x="2078" y="1386"/>
              <a:chExt cx="1615" cy="2202"/>
            </a:xfrm>
          </p:grpSpPr>
          <p:sp>
            <p:nvSpPr>
              <p:cNvPr id="32806" name="Oval 35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07" name="Oval 36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72" y="1770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09" name="Oval 37"/>
              <p:cNvSpPr>
                <a:spLocks noChangeArrowheads="1"/>
              </p:cNvSpPr>
              <p:nvPr/>
            </p:nvSpPr>
            <p:spPr bwMode="gray">
              <a:xfrm>
                <a:off x="2253" y="1388"/>
                <a:ext cx="1101" cy="22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09" name="Oval 38"/>
              <p:cNvSpPr>
                <a:spLocks noChangeArrowheads="1"/>
              </p:cNvSpPr>
              <p:nvPr/>
            </p:nvSpPr>
            <p:spPr bwMode="gray">
              <a:xfrm>
                <a:off x="2253" y="1386"/>
                <a:ext cx="1101" cy="219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11" name="Oval 39"/>
              <p:cNvSpPr>
                <a:spLocks noChangeArrowheads="1"/>
              </p:cNvSpPr>
              <p:nvPr/>
            </p:nvSpPr>
            <p:spPr bwMode="gray">
              <a:xfrm>
                <a:off x="2334" y="1386"/>
                <a:ext cx="1097" cy="21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11" name="Oval 40"/>
              <p:cNvSpPr>
                <a:spLocks noChangeArrowheads="1"/>
              </p:cNvSpPr>
              <p:nvPr/>
            </p:nvSpPr>
            <p:spPr bwMode="gray">
              <a:xfrm>
                <a:off x="2334" y="1386"/>
                <a:ext cx="1097" cy="21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74764" name="AutoShape 3" descr="ลายเส้นแนวนอนถี่ๆ"/>
          <p:cNvSpPr>
            <a:spLocks noChangeArrowheads="1"/>
          </p:cNvSpPr>
          <p:nvPr/>
        </p:nvSpPr>
        <p:spPr bwMode="auto">
          <a:xfrm>
            <a:off x="5907088" y="1314450"/>
            <a:ext cx="2952750" cy="52558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1900" b="1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6" name="Group 128"/>
          <p:cNvGrpSpPr>
            <a:grpSpLocks/>
          </p:cNvGrpSpPr>
          <p:nvPr/>
        </p:nvGrpSpPr>
        <p:grpSpPr bwMode="auto">
          <a:xfrm flipH="1">
            <a:off x="5760844" y="2823210"/>
            <a:ext cx="3098995" cy="866776"/>
            <a:chOff x="134" y="3202"/>
            <a:chExt cx="1739" cy="636"/>
          </a:xfrm>
        </p:grpSpPr>
        <p:sp>
          <p:nvSpPr>
            <p:cNvPr id="28745" name="AutoShape 73">
              <a:hlinkClick r:id="" action="ppaction://noaction"/>
            </p:cNvPr>
            <p:cNvSpPr>
              <a:spLocks noChangeArrowheads="1"/>
            </p:cNvSpPr>
            <p:nvPr/>
          </p:nvSpPr>
          <p:spPr bwMode="grayWhite">
            <a:xfrm>
              <a:off x="134" y="3202"/>
              <a:ext cx="1588" cy="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แรงกดดันที่ผิดปกติ</a:t>
              </a:r>
            </a:p>
          </p:txBody>
        </p: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1645" y="3306"/>
              <a:ext cx="228" cy="436"/>
              <a:chOff x="2053" y="859"/>
              <a:chExt cx="1640" cy="2918"/>
            </a:xfrm>
          </p:grpSpPr>
          <p:sp>
            <p:nvSpPr>
              <p:cNvPr id="32798" name="Oval 67"/>
              <p:cNvSpPr>
                <a:spLocks noChangeArrowheads="1"/>
              </p:cNvSpPr>
              <p:nvPr/>
            </p:nvSpPr>
            <p:spPr bwMode="gray">
              <a:xfrm>
                <a:off x="2076" y="1678"/>
                <a:ext cx="1617" cy="1619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799" name="Oval 68"/>
              <p:cNvSpPr>
                <a:spLocks noChangeArrowheads="1"/>
              </p:cNvSpPr>
              <p:nvPr/>
            </p:nvSpPr>
            <p:spPr bwMode="gray">
              <a:xfrm>
                <a:off x="2173" y="1603"/>
                <a:ext cx="1431" cy="1432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41" name="Oval 69"/>
              <p:cNvSpPr>
                <a:spLocks noChangeArrowheads="1"/>
              </p:cNvSpPr>
              <p:nvPr/>
            </p:nvSpPr>
            <p:spPr bwMode="gray">
              <a:xfrm>
                <a:off x="2053" y="1226"/>
                <a:ext cx="1050" cy="2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01" name="Oval 70"/>
              <p:cNvSpPr>
                <a:spLocks noChangeArrowheads="1"/>
              </p:cNvSpPr>
              <p:nvPr/>
            </p:nvSpPr>
            <p:spPr bwMode="gray">
              <a:xfrm>
                <a:off x="2253" y="864"/>
                <a:ext cx="1049" cy="25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43" name="Oval 71"/>
              <p:cNvSpPr>
                <a:spLocks noChangeArrowheads="1"/>
              </p:cNvSpPr>
              <p:nvPr/>
            </p:nvSpPr>
            <p:spPr bwMode="gray">
              <a:xfrm>
                <a:off x="2340" y="864"/>
                <a:ext cx="1090" cy="25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03" name="Oval 72"/>
              <p:cNvSpPr>
                <a:spLocks noChangeArrowheads="1"/>
              </p:cNvSpPr>
              <p:nvPr/>
            </p:nvSpPr>
            <p:spPr bwMode="gray">
              <a:xfrm>
                <a:off x="2494" y="859"/>
                <a:ext cx="1096" cy="2553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5684839" y="1619251"/>
            <a:ext cx="3235325" cy="1009650"/>
            <a:chOff x="5429256" y="1285860"/>
            <a:chExt cx="3235330" cy="1009650"/>
          </a:xfrm>
        </p:grpSpPr>
        <p:sp>
          <p:nvSpPr>
            <p:cNvPr id="32793" name="Oval 68"/>
            <p:cNvSpPr>
              <a:spLocks noChangeArrowheads="1"/>
            </p:cNvSpPr>
            <p:nvPr/>
          </p:nvSpPr>
          <p:spPr bwMode="gray">
            <a:xfrm flipH="1">
              <a:off x="5429256" y="1571610"/>
              <a:ext cx="500063" cy="28575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z="18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8" name="AutoShape 73">
              <a:hlinkClick r:id="rId3" action="ppaction://hlinksldjump"/>
            </p:cNvPr>
            <p:cNvSpPr>
              <a:spLocks noChangeArrowheads="1"/>
            </p:cNvSpPr>
            <p:nvPr/>
          </p:nvSpPr>
          <p:spPr bwMode="grayWhite">
            <a:xfrm>
              <a:off x="5786444" y="1285860"/>
              <a:ext cx="2878142" cy="1009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มติที่ประชุมใหญ่/</a:t>
              </a:r>
              <a:br>
                <a:rPr lang="th-TH" sz="2400" b="1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มติคณะกรรมการ/</a:t>
              </a:r>
            </a:p>
          </p:txBody>
        </p:sp>
        <p:sp>
          <p:nvSpPr>
            <p:cNvPr id="32795" name="Oval 72"/>
            <p:cNvSpPr>
              <a:spLocks noChangeArrowheads="1"/>
            </p:cNvSpPr>
            <p:nvPr/>
          </p:nvSpPr>
          <p:spPr bwMode="gray">
            <a:xfrm flipH="1">
              <a:off x="5516568" y="1481480"/>
              <a:ext cx="269875" cy="51935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z="1800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9" name="Group 127"/>
          <p:cNvGrpSpPr>
            <a:grpSpLocks/>
          </p:cNvGrpSpPr>
          <p:nvPr/>
        </p:nvGrpSpPr>
        <p:grpSpPr bwMode="auto">
          <a:xfrm>
            <a:off x="541339" y="5334000"/>
            <a:ext cx="2782887" cy="1152526"/>
            <a:chOff x="134" y="2296"/>
            <a:chExt cx="1753" cy="726"/>
          </a:xfrm>
        </p:grpSpPr>
        <p:sp>
          <p:nvSpPr>
            <p:cNvPr id="82" name="AutoShape 49">
              <a:hlinkClick r:id="" action="ppaction://noaction"/>
            </p:cNvPr>
            <p:cNvSpPr>
              <a:spLocks noChangeArrowheads="1"/>
            </p:cNvSpPr>
            <p:nvPr/>
          </p:nvSpPr>
          <p:spPr bwMode="grayWhite">
            <a:xfrm>
              <a:off x="134" y="2296"/>
              <a:ext cx="1572" cy="726"/>
            </a:xfrm>
            <a:prstGeom prst="roundRect">
              <a:avLst>
                <a:gd name="adj" fmla="val 37741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รายงานการสอบบัญชี/</a:t>
              </a:r>
              <a:b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รายงานตรวจสอบกิจการ</a:t>
              </a:r>
            </a:p>
          </p:txBody>
        </p: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1647" y="2525"/>
              <a:ext cx="240" cy="328"/>
              <a:chOff x="2078" y="1384"/>
              <a:chExt cx="1615" cy="2202"/>
            </a:xfrm>
          </p:grpSpPr>
          <p:sp>
            <p:nvSpPr>
              <p:cNvPr id="32787" name="Oval 51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3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788" name="Oval 52"/>
              <p:cNvSpPr>
                <a:spLocks noChangeArrowheads="1"/>
              </p:cNvSpPr>
              <p:nvPr/>
            </p:nvSpPr>
            <p:spPr bwMode="gray">
              <a:xfrm>
                <a:off x="2172" y="1769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6" name="Oval 53"/>
              <p:cNvSpPr>
                <a:spLocks noChangeArrowheads="1"/>
              </p:cNvSpPr>
              <p:nvPr/>
            </p:nvSpPr>
            <p:spPr bwMode="gray">
              <a:xfrm>
                <a:off x="2253" y="1387"/>
                <a:ext cx="1101" cy="21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790" name="Oval 54"/>
              <p:cNvSpPr>
                <a:spLocks noChangeArrowheads="1"/>
              </p:cNvSpPr>
              <p:nvPr/>
            </p:nvSpPr>
            <p:spPr bwMode="gray">
              <a:xfrm>
                <a:off x="2253" y="1384"/>
                <a:ext cx="1101" cy="2197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gray">
              <a:xfrm>
                <a:off x="2334" y="1384"/>
                <a:ext cx="1097" cy="21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Oval 56"/>
              <p:cNvSpPr>
                <a:spLocks noChangeArrowheads="1"/>
              </p:cNvSpPr>
              <p:nvPr/>
            </p:nvSpPr>
            <p:spPr bwMode="gray">
              <a:xfrm>
                <a:off x="2334" y="1384"/>
                <a:ext cx="1097" cy="219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1800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74768" name="ตัวยึดหมายเลขภาพนิ่ง 83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6ABC3-A0A1-418B-A938-639C97ABDBA4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5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04992" y="0"/>
            <a:ext cx="28390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1524" y="428604"/>
            <a:ext cx="8183880" cy="78581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ตรวจสอบหลักฐานการค้ำประกันให้เงินกู้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9294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ความถูกต้องครบถ้วนและเหมาะสมของหลักประกัน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 -  การค้ำประกันด้วยบุคคล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 -  การค้ำประกันด้วยอสังหาริมทรัพย์</a:t>
            </a:r>
          </a:p>
          <a:p>
            <a:pPr marL="0" indent="0">
              <a:buNone/>
            </a:pPr>
            <a:endParaRPr lang="th-TH" dirty="0"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2214546" y="2708920"/>
            <a:ext cx="4157654" cy="3672408"/>
            <a:chOff x="2214546" y="2708920"/>
            <a:chExt cx="4157654" cy="3672408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2958499" y="2708920"/>
              <a:ext cx="2808312" cy="576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ตรวจสอบ บุคคลผู้ค้ำประกัน</a:t>
              </a: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2958499" y="4725144"/>
              <a:ext cx="2808312" cy="1656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ตรวจสอบ </a:t>
              </a:r>
            </a:p>
            <a:p>
              <a:pPr algn="ctr"/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โฉนดที่ดิน</a:t>
              </a:r>
            </a:p>
            <a:p>
              <a:pPr algn="ctr"/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หนังสือสัญญาจำนอง</a:t>
              </a:r>
            </a:p>
            <a:p>
              <a:pPr algn="ctr"/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ที่ดินเป็นประกัน</a:t>
              </a: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2214546" y="3714752"/>
              <a:ext cx="1584176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คำขอกู้</a:t>
              </a:r>
            </a:p>
          </p:txBody>
        </p:sp>
        <p:sp>
          <p:nvSpPr>
            <p:cNvPr id="7" name="สี่เหลี่ยมผืนผ้ามุมมน 6"/>
            <p:cNvSpPr/>
            <p:nvPr/>
          </p:nvSpPr>
          <p:spPr>
            <a:xfrm>
              <a:off x="4788024" y="3717032"/>
              <a:ext cx="1584176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หนังสือค้ำประกัน</a:t>
              </a:r>
            </a:p>
          </p:txBody>
        </p:sp>
        <p:sp>
          <p:nvSpPr>
            <p:cNvPr id="8" name="ลูกศรซ้าย-ขวา 7"/>
            <p:cNvSpPr/>
            <p:nvPr/>
          </p:nvSpPr>
          <p:spPr>
            <a:xfrm>
              <a:off x="4067944" y="3861048"/>
              <a:ext cx="504056" cy="216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ลูกศรขวา 8"/>
            <p:cNvSpPr/>
            <p:nvPr/>
          </p:nvSpPr>
          <p:spPr>
            <a:xfrm rot="19007208">
              <a:off x="3203848" y="3356992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ลูกศรขวา 9"/>
            <p:cNvSpPr/>
            <p:nvPr/>
          </p:nvSpPr>
          <p:spPr>
            <a:xfrm rot="7535335">
              <a:off x="5255668" y="4331241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ลูกศรขวา 10"/>
            <p:cNvSpPr/>
            <p:nvPr/>
          </p:nvSpPr>
          <p:spPr>
            <a:xfrm rot="3766380">
              <a:off x="3282040" y="4340862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ลูกศรขวา 11"/>
            <p:cNvSpPr/>
            <p:nvPr/>
          </p:nvSpPr>
          <p:spPr>
            <a:xfrm rot="13589898">
              <a:off x="5213736" y="3344568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50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67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250825" y="4221163"/>
            <a:ext cx="1728788" cy="20161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cs typeface="DilleniaUPC" pitchFamily="18" charset="-34"/>
              </a:rPr>
              <a:t>ทะเบียน</a:t>
            </a:r>
            <a:br>
              <a:rPr lang="th-TH" sz="3600" b="1">
                <a:cs typeface="DilleniaUPC" pitchFamily="18" charset="-34"/>
              </a:rPr>
            </a:br>
            <a:r>
              <a:rPr lang="th-TH" sz="3600" b="1">
                <a:cs typeface="DilleniaUPC" pitchFamily="18" charset="-34"/>
              </a:rPr>
              <a:t>จ่ายเงินกู้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052638" y="1628775"/>
            <a:ext cx="4610100" cy="1800225"/>
            <a:chOff x="1293" y="1026"/>
            <a:chExt cx="2904" cy="1134"/>
          </a:xfrm>
        </p:grpSpPr>
        <p:sp>
          <p:nvSpPr>
            <p:cNvPr id="51231" name="Text Box 42"/>
            <p:cNvSpPr txBox="1">
              <a:spLocks noChangeArrowheads="1"/>
            </p:cNvSpPr>
            <p:nvPr/>
          </p:nvSpPr>
          <p:spPr bwMode="auto">
            <a:xfrm>
              <a:off x="1610" y="1026"/>
              <a:ext cx="2587" cy="1134"/>
            </a:xfrm>
            <a:prstGeom prst="rect">
              <a:avLst/>
            </a:prstGeom>
            <a:gradFill rotWithShape="1">
              <a:gsLst>
                <a:gs pos="0">
                  <a:srgbClr val="E3E3B6"/>
                </a:gs>
                <a:gs pos="50000">
                  <a:srgbClr val="FFFFCC"/>
                </a:gs>
                <a:gs pos="100000">
                  <a:srgbClr val="E3E3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v"/>
              </a:pPr>
              <a:r>
                <a:rPr lang="th-TH" b="1">
                  <a:latin typeface="DilleniaUPC" pitchFamily="18" charset="-34"/>
                  <a:cs typeface="DilleniaUPC" pitchFamily="18" charset="-34"/>
                </a:rPr>
                <a:t> สอบทานวงเงินกู้ที่จ่ายให้สมาชิก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v"/>
              </a:pPr>
              <a:r>
                <a:rPr lang="th-TH" b="1">
                  <a:latin typeface="DilleniaUPC" pitchFamily="18" charset="-34"/>
                  <a:cs typeface="DilleniaUPC" pitchFamily="18" charset="-34"/>
                </a:rPr>
                <a:t> สอบทานวันที่อนุมัติกับวันที่จ่ายเงินกู้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v"/>
              </a:pPr>
              <a:r>
                <a:rPr lang="th-TH" b="1">
                  <a:latin typeface="DilleniaUPC" pitchFamily="18" charset="-34"/>
                  <a:cs typeface="DilleniaUPC" pitchFamily="18" charset="-34"/>
                </a:rPr>
                <a:t> สอบทานลายมือชื่อผู้รับเงินเป็น</a:t>
              </a:r>
              <a:br>
                <a:rPr lang="th-TH" b="1">
                  <a:latin typeface="DilleniaUPC" pitchFamily="18" charset="-34"/>
                  <a:cs typeface="DilleniaUPC" pitchFamily="18" charset="-34"/>
                </a:rPr>
              </a:br>
              <a:r>
                <a:rPr lang="th-TH" b="1">
                  <a:latin typeface="DilleniaUPC" pitchFamily="18" charset="-34"/>
                  <a:cs typeface="DilleniaUPC" pitchFamily="18" charset="-34"/>
                </a:rPr>
                <a:t>     ลายมือชื่อเดียวกับสมาชิกผู้กู้</a:t>
              </a:r>
              <a:r>
                <a:rPr lang="en-US" b="1">
                  <a:latin typeface="DilleniaUPC" pitchFamily="18" charset="-34"/>
                  <a:cs typeface="DilleniaUPC" pitchFamily="18" charset="-34"/>
                </a:rPr>
                <a:t> </a:t>
              </a:r>
              <a:endParaRPr lang="th-TH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51232" name="Line 54"/>
            <p:cNvSpPr>
              <a:spLocks noChangeShapeType="1"/>
            </p:cNvSpPr>
            <p:nvPr/>
          </p:nvSpPr>
          <p:spPr bwMode="auto">
            <a:xfrm>
              <a:off x="1293" y="1389"/>
              <a:ext cx="272" cy="0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7235825" y="1700213"/>
            <a:ext cx="1584325" cy="1366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cs typeface="DilleniaUPC" pitchFamily="18" charset="-34"/>
              </a:rPr>
              <a:t>สลิปโอนหรือ</a:t>
            </a:r>
            <a:br>
              <a:rPr lang="th-TH" sz="2400" b="1">
                <a:cs typeface="DilleniaUPC" pitchFamily="18" charset="-34"/>
              </a:rPr>
            </a:br>
            <a:r>
              <a:rPr lang="th-TH" sz="2400" b="1">
                <a:cs typeface="DilleniaUPC" pitchFamily="18" charset="-34"/>
              </a:rPr>
              <a:t>สลิปจ่าย /สลิปเดบิต</a:t>
            </a:r>
          </a:p>
        </p:txBody>
      </p:sp>
      <p:sp>
        <p:nvSpPr>
          <p:cNvPr id="187448" name="Text Box 56"/>
          <p:cNvSpPr txBox="1">
            <a:spLocks noChangeArrowheads="1"/>
          </p:cNvSpPr>
          <p:nvPr/>
        </p:nvSpPr>
        <p:spPr bwMode="auto">
          <a:xfrm>
            <a:off x="5214938" y="5500688"/>
            <a:ext cx="2781300" cy="830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DilleniaUPC" pitchFamily="18" charset="-34"/>
                <a:cs typeface="DilleniaUPC" pitchFamily="18" charset="-34"/>
              </a:rPr>
              <a:t>Dr. 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ลูกหนี้เงินกู้</a:t>
            </a:r>
            <a:br>
              <a:rPr lang="th-TH" sz="2400" b="1">
                <a:latin typeface="DilleniaUPC" pitchFamily="18" charset="-34"/>
                <a:cs typeface="DilleniaUPC" pitchFamily="18" charset="-34"/>
              </a:rPr>
            </a:br>
            <a:r>
              <a:rPr lang="th-TH" sz="2400" b="1">
                <a:latin typeface="DilleniaUPC" pitchFamily="18" charset="-34"/>
                <a:cs typeface="DilleniaUPC" pitchFamily="18" charset="-34"/>
              </a:rPr>
              <a:t>   </a:t>
            </a:r>
            <a:r>
              <a:rPr lang="en-US" sz="2400" b="1">
                <a:latin typeface="DilleniaUPC" pitchFamily="18" charset="-34"/>
                <a:cs typeface="DilleniaUPC" pitchFamily="18" charset="-34"/>
              </a:rPr>
              <a:t>Cr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. เงินฝากธนาคาร / เงินสด  </a:t>
            </a:r>
          </a:p>
        </p:txBody>
      </p:sp>
      <p:sp>
        <p:nvSpPr>
          <p:cNvPr id="187450" name="AutoShape 58"/>
          <p:cNvSpPr>
            <a:spLocks noChangeArrowheads="1"/>
          </p:cNvSpPr>
          <p:nvPr/>
        </p:nvSpPr>
        <p:spPr bwMode="auto">
          <a:xfrm>
            <a:off x="250825" y="1628775"/>
            <a:ext cx="1728788" cy="2016125"/>
          </a:xfrm>
          <a:prstGeom prst="foldedCorner">
            <a:avLst>
              <a:gd name="adj" fmla="val 12500"/>
            </a:avLst>
          </a:prstGeom>
          <a:solidFill>
            <a:srgbClr val="FFE7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cs typeface="DilleniaUPC" pitchFamily="18" charset="-34"/>
              </a:rPr>
              <a:t>หนังสือกู้เงิน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979613" y="2636838"/>
            <a:ext cx="2233612" cy="2665412"/>
            <a:chOff x="1247" y="1661"/>
            <a:chExt cx="1407" cy="1679"/>
          </a:xfrm>
        </p:grpSpPr>
        <p:sp>
          <p:nvSpPr>
            <p:cNvPr id="51229" name="Rectangle 57"/>
            <p:cNvSpPr>
              <a:spLocks noChangeArrowheads="1"/>
            </p:cNvSpPr>
            <p:nvPr/>
          </p:nvSpPr>
          <p:spPr bwMode="auto">
            <a:xfrm>
              <a:off x="1565" y="2478"/>
              <a:ext cx="1089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b="1">
                  <a:cs typeface="DilleniaUPC" pitchFamily="18" charset="-34"/>
                </a:rPr>
                <a:t>บัญชีย่อย</a:t>
              </a:r>
              <a:br>
                <a:rPr lang="th-TH" b="1">
                  <a:cs typeface="DilleniaUPC" pitchFamily="18" charset="-34"/>
                </a:rPr>
              </a:br>
              <a:r>
                <a:rPr lang="th-TH" b="1">
                  <a:cs typeface="DilleniaUPC" pitchFamily="18" charset="-34"/>
                </a:rPr>
                <a:t>ลูกหนี้เงินกู้</a:t>
              </a:r>
            </a:p>
          </p:txBody>
        </p:sp>
        <p:cxnSp>
          <p:nvCxnSpPr>
            <p:cNvPr id="51230" name="AutoShape 59"/>
            <p:cNvCxnSpPr>
              <a:cxnSpLocks noChangeShapeType="1"/>
              <a:stCxn id="187450" idx="3"/>
              <a:endCxn id="51229" idx="1"/>
            </p:cNvCxnSpPr>
            <p:nvPr/>
          </p:nvCxnSpPr>
          <p:spPr bwMode="auto">
            <a:xfrm>
              <a:off x="1247" y="1661"/>
              <a:ext cx="318" cy="1248"/>
            </a:xfrm>
            <a:prstGeom prst="bentConnector3">
              <a:avLst>
                <a:gd name="adj1" fmla="val 49685"/>
              </a:avLst>
            </a:prstGeom>
            <a:noFill/>
            <a:ln w="38100">
              <a:solidFill>
                <a:srgbClr val="FF00FF"/>
              </a:solidFill>
              <a:prstDash val="sysDot"/>
              <a:miter lim="800000"/>
              <a:headEnd/>
              <a:tailEnd type="triangle" w="med" len="med"/>
            </a:ln>
          </p:spPr>
        </p:cxnSp>
      </p:grpSp>
      <p:cxnSp>
        <p:nvCxnSpPr>
          <p:cNvPr id="187452" name="AutoShape 60"/>
          <p:cNvCxnSpPr>
            <a:cxnSpLocks noChangeShapeType="1"/>
            <a:stCxn id="187450" idx="2"/>
            <a:endCxn id="187443" idx="0"/>
          </p:cNvCxnSpPr>
          <p:nvPr/>
        </p:nvCxnSpPr>
        <p:spPr bwMode="auto">
          <a:xfrm>
            <a:off x="1116013" y="3644900"/>
            <a:ext cx="0" cy="576263"/>
          </a:xfrm>
          <a:prstGeom prst="straightConnector1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</p:cxn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979613" y="5229225"/>
            <a:ext cx="2233612" cy="1512888"/>
            <a:chOff x="1247" y="3294"/>
            <a:chExt cx="1407" cy="953"/>
          </a:xfrm>
        </p:grpSpPr>
        <p:sp>
          <p:nvSpPr>
            <p:cNvPr id="51227" name="Rectangle 52"/>
            <p:cNvSpPr>
              <a:spLocks noChangeArrowheads="1"/>
            </p:cNvSpPr>
            <p:nvPr/>
          </p:nvSpPr>
          <p:spPr bwMode="auto">
            <a:xfrm>
              <a:off x="1565" y="3385"/>
              <a:ext cx="1089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cs typeface="DilleniaUPC" pitchFamily="18" charset="-34"/>
                </a:rPr>
                <a:t>บัญชีคุมยอด</a:t>
              </a:r>
              <a:br>
                <a:rPr lang="th-TH" sz="2400" b="1">
                  <a:cs typeface="DilleniaUPC" pitchFamily="18" charset="-34"/>
                </a:rPr>
              </a:br>
              <a:r>
                <a:rPr lang="th-TH" sz="2400" b="1">
                  <a:cs typeface="DilleniaUPC" pitchFamily="18" charset="-34"/>
                </a:rPr>
                <a:t>(สมุดรวมบัญชีทั่วไป/</a:t>
              </a:r>
              <a:br>
                <a:rPr lang="th-TH" sz="2400" b="1">
                  <a:cs typeface="DilleniaUPC" pitchFamily="18" charset="-34"/>
                </a:rPr>
              </a:br>
              <a:r>
                <a:rPr lang="th-TH" sz="2400" b="1">
                  <a:cs typeface="DilleniaUPC" pitchFamily="18" charset="-34"/>
                </a:rPr>
                <a:t>สมุดบัญชีแยกประเภท)</a:t>
              </a:r>
            </a:p>
          </p:txBody>
        </p:sp>
        <p:cxnSp>
          <p:nvCxnSpPr>
            <p:cNvPr id="51228" name="AutoShape 61"/>
            <p:cNvCxnSpPr>
              <a:cxnSpLocks noChangeShapeType="1"/>
              <a:stCxn id="187443" idx="3"/>
              <a:endCxn id="51227" idx="1"/>
            </p:cNvCxnSpPr>
            <p:nvPr/>
          </p:nvCxnSpPr>
          <p:spPr bwMode="auto">
            <a:xfrm>
              <a:off x="1247" y="3294"/>
              <a:ext cx="318" cy="522"/>
            </a:xfrm>
            <a:prstGeom prst="bentConnector3">
              <a:avLst>
                <a:gd name="adj1" fmla="val 49685"/>
              </a:avLst>
            </a:prstGeom>
            <a:noFill/>
            <a:ln w="38100">
              <a:solidFill>
                <a:srgbClr val="FF00FF"/>
              </a:solidFill>
              <a:prstDash val="sysDot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7162800" y="3140075"/>
            <a:ext cx="1657350" cy="1584325"/>
            <a:chOff x="4512" y="1978"/>
            <a:chExt cx="1044" cy="998"/>
          </a:xfrm>
        </p:grpSpPr>
        <p:sp>
          <p:nvSpPr>
            <p:cNvPr id="51224" name="AutoShape 62"/>
            <p:cNvSpPr>
              <a:spLocks noChangeArrowheads="1"/>
            </p:cNvSpPr>
            <p:nvPr/>
          </p:nvSpPr>
          <p:spPr bwMode="auto">
            <a:xfrm>
              <a:off x="4694" y="2069"/>
              <a:ext cx="862" cy="907"/>
            </a:xfrm>
            <a:prstGeom prst="foldedCorner">
              <a:avLst>
                <a:gd name="adj" fmla="val 12500"/>
              </a:avLst>
            </a:prstGeom>
            <a:solidFill>
              <a:srgbClr val="FFE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b="1">
                <a:cs typeface="DilleniaUPC" pitchFamily="18" charset="-34"/>
              </a:endParaRPr>
            </a:p>
          </p:txBody>
        </p:sp>
        <p:sp>
          <p:nvSpPr>
            <p:cNvPr id="51225" name="AutoShape 64"/>
            <p:cNvSpPr>
              <a:spLocks noChangeArrowheads="1"/>
            </p:cNvSpPr>
            <p:nvPr/>
          </p:nvSpPr>
          <p:spPr bwMode="auto">
            <a:xfrm>
              <a:off x="4603" y="2023"/>
              <a:ext cx="862" cy="907"/>
            </a:xfrm>
            <a:prstGeom prst="foldedCorner">
              <a:avLst>
                <a:gd name="adj" fmla="val 12500"/>
              </a:avLst>
            </a:prstGeom>
            <a:solidFill>
              <a:srgbClr val="FFE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b="1">
                <a:cs typeface="DilleniaUPC" pitchFamily="18" charset="-34"/>
              </a:endParaRPr>
            </a:p>
          </p:txBody>
        </p:sp>
        <p:sp>
          <p:nvSpPr>
            <p:cNvPr id="51226" name="AutoShape 63"/>
            <p:cNvSpPr>
              <a:spLocks noChangeArrowheads="1"/>
            </p:cNvSpPr>
            <p:nvPr/>
          </p:nvSpPr>
          <p:spPr bwMode="auto">
            <a:xfrm>
              <a:off x="4512" y="1978"/>
              <a:ext cx="862" cy="907"/>
            </a:xfrm>
            <a:prstGeom prst="foldedCorner">
              <a:avLst>
                <a:gd name="adj" fmla="val 12500"/>
              </a:avLst>
            </a:prstGeom>
            <a:solidFill>
              <a:srgbClr val="FFE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600" b="1">
                  <a:cs typeface="DilleniaUPC" pitchFamily="18" charset="-34"/>
                </a:rPr>
                <a:t>ใบรับเงินกู้</a:t>
              </a:r>
            </a:p>
          </p:txBody>
        </p:sp>
      </p:grpSp>
      <p:cxnSp>
        <p:nvCxnSpPr>
          <p:cNvPr id="187463" name="AutoShape 71"/>
          <p:cNvCxnSpPr>
            <a:cxnSpLocks noChangeShapeType="1"/>
            <a:stCxn id="51229" idx="3"/>
            <a:endCxn id="51227" idx="3"/>
          </p:cNvCxnSpPr>
          <p:nvPr/>
        </p:nvCxnSpPr>
        <p:spPr bwMode="auto">
          <a:xfrm>
            <a:off x="4213225" y="4618038"/>
            <a:ext cx="1588" cy="1439862"/>
          </a:xfrm>
          <a:prstGeom prst="bentConnector3">
            <a:avLst>
              <a:gd name="adj1" fmla="val 14300005"/>
            </a:avLst>
          </a:prstGeom>
          <a:noFill/>
          <a:ln w="38100" cap="rnd">
            <a:solidFill>
              <a:srgbClr val="FF00FF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187467" name="AutoShape 75"/>
          <p:cNvSpPr>
            <a:spLocks noChangeArrowheads="1"/>
          </p:cNvSpPr>
          <p:nvPr/>
        </p:nvSpPr>
        <p:spPr bwMode="auto">
          <a:xfrm>
            <a:off x="5003800" y="4437063"/>
            <a:ext cx="1727200" cy="720725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DilleniaUPC" pitchFamily="18" charset="-34"/>
              </a:rPr>
              <a:t>บันทึกบัญชี</a:t>
            </a:r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011863" y="2420938"/>
            <a:ext cx="1223962" cy="1944687"/>
            <a:chOff x="3787" y="1525"/>
            <a:chExt cx="771" cy="1225"/>
          </a:xfrm>
        </p:grpSpPr>
        <p:sp>
          <p:nvSpPr>
            <p:cNvPr id="51220" name="Line 77"/>
            <p:cNvSpPr>
              <a:spLocks noChangeShapeType="1"/>
            </p:cNvSpPr>
            <p:nvPr/>
          </p:nvSpPr>
          <p:spPr bwMode="auto">
            <a:xfrm>
              <a:off x="3787" y="2432"/>
              <a:ext cx="59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221" name="Line 78"/>
            <p:cNvSpPr>
              <a:spLocks noChangeShapeType="1"/>
            </p:cNvSpPr>
            <p:nvPr/>
          </p:nvSpPr>
          <p:spPr bwMode="auto">
            <a:xfrm>
              <a:off x="3787" y="2432"/>
              <a:ext cx="0" cy="31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222" name="Line 80"/>
            <p:cNvSpPr>
              <a:spLocks noChangeShapeType="1"/>
            </p:cNvSpPr>
            <p:nvPr/>
          </p:nvSpPr>
          <p:spPr bwMode="auto">
            <a:xfrm>
              <a:off x="4377" y="1525"/>
              <a:ext cx="0" cy="90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223" name="Line 81"/>
            <p:cNvSpPr>
              <a:spLocks noChangeShapeType="1"/>
            </p:cNvSpPr>
            <p:nvPr/>
          </p:nvSpPr>
          <p:spPr bwMode="auto">
            <a:xfrm>
              <a:off x="4377" y="1525"/>
              <a:ext cx="18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4211638" y="4868863"/>
            <a:ext cx="792162" cy="1512887"/>
            <a:chOff x="2653" y="3067"/>
            <a:chExt cx="499" cy="953"/>
          </a:xfrm>
        </p:grpSpPr>
        <p:sp>
          <p:nvSpPr>
            <p:cNvPr id="51217" name="Line 83"/>
            <p:cNvSpPr>
              <a:spLocks noChangeShapeType="1"/>
            </p:cNvSpPr>
            <p:nvPr/>
          </p:nvSpPr>
          <p:spPr bwMode="auto">
            <a:xfrm>
              <a:off x="2971" y="3067"/>
              <a:ext cx="18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218" name="Line 84"/>
            <p:cNvSpPr>
              <a:spLocks noChangeShapeType="1"/>
            </p:cNvSpPr>
            <p:nvPr/>
          </p:nvSpPr>
          <p:spPr bwMode="auto">
            <a:xfrm>
              <a:off x="2971" y="3067"/>
              <a:ext cx="0" cy="95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219" name="Line 85"/>
            <p:cNvSpPr>
              <a:spLocks noChangeShapeType="1"/>
            </p:cNvSpPr>
            <p:nvPr/>
          </p:nvSpPr>
          <p:spPr bwMode="auto">
            <a:xfrm>
              <a:off x="2653" y="4020"/>
              <a:ext cx="31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1215" name="Rectangle 3"/>
          <p:cNvSpPr>
            <a:spLocks noChangeArrowheads="1"/>
          </p:cNvSpPr>
          <p:nvPr/>
        </p:nvSpPr>
        <p:spPr bwMode="auto">
          <a:xfrm>
            <a:off x="322263" y="722313"/>
            <a:ext cx="504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4000" b="1">
                <a:solidFill>
                  <a:srgbClr val="0000FF"/>
                </a:solidFill>
                <a:cs typeface="DilleniaUPC" pitchFamily="18" charset="-34"/>
              </a:rPr>
              <a:t>ตรวจสอบการจ่ายเงินกู้</a:t>
            </a:r>
          </a:p>
        </p:txBody>
      </p:sp>
      <p:sp>
        <p:nvSpPr>
          <p:cNvPr id="51216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53B6B-0044-41F5-AA4A-9FB83B2AB8F4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4150" y="517521"/>
            <a:ext cx="7602538" cy="2268537"/>
            <a:chOff x="116" y="315"/>
            <a:chExt cx="4789" cy="1429"/>
          </a:xfrm>
        </p:grpSpPr>
        <p:sp>
          <p:nvSpPr>
            <p:cNvPr id="66567" name="Rectangle 8"/>
            <p:cNvSpPr>
              <a:spLocks noChangeArrowheads="1"/>
            </p:cNvSpPr>
            <p:nvPr/>
          </p:nvSpPr>
          <p:spPr bwMode="auto">
            <a:xfrm>
              <a:off x="476" y="890"/>
              <a:ext cx="3112" cy="44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r>
                <a:rPr lang="en-US" altLang="th-TH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Wingdings"/>
                </a:rPr>
                <a:t></a:t>
              </a:r>
              <a:r>
                <a:rPr lang="th-TH" altLang="th-TH" sz="40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ความสมบูรณ์ของเอกสาร</a:t>
              </a:r>
            </a:p>
          </p:txBody>
        </p:sp>
        <p:sp>
          <p:nvSpPr>
            <p:cNvPr id="66568" name="Rectangle 10"/>
            <p:cNvSpPr>
              <a:spLocks noChangeArrowheads="1"/>
            </p:cNvSpPr>
            <p:nvPr/>
          </p:nvSpPr>
          <p:spPr bwMode="auto">
            <a:xfrm>
              <a:off x="483" y="1298"/>
              <a:ext cx="3765" cy="44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r>
                <a:rPr lang="en-US" altLang="th-TH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Wingdings"/>
                </a:rPr>
                <a:t></a:t>
              </a:r>
              <a:r>
                <a:rPr lang="th-TH" altLang="th-TH" sz="4000" b="1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ทดสอบการคำนวณ  ดอกเบี้ย  ค่าปรับ</a:t>
              </a:r>
            </a:p>
          </p:txBody>
        </p:sp>
        <p:sp>
          <p:nvSpPr>
            <p:cNvPr id="315404" name="Text Box 12"/>
            <p:cNvSpPr txBox="1">
              <a:spLocks noChangeArrowheads="1"/>
            </p:cNvSpPr>
            <p:nvPr/>
          </p:nvSpPr>
          <p:spPr bwMode="auto">
            <a:xfrm>
              <a:off x="116" y="315"/>
              <a:ext cx="4789" cy="485"/>
            </a:xfrm>
            <a:prstGeom prst="rect">
              <a:avLst/>
            </a:prstGeom>
            <a:solidFill>
              <a:schemeClr val="bg2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ตรวจสอบหลักฐานการรับชำระหนี้</a:t>
              </a:r>
              <a:endParaRPr lang="th-TH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0976" y="3078481"/>
            <a:ext cx="8677275" cy="2877669"/>
            <a:chOff x="156" y="1981"/>
            <a:chExt cx="5466" cy="1812"/>
          </a:xfrm>
        </p:grpSpPr>
        <p:sp>
          <p:nvSpPr>
            <p:cNvPr id="315403" name="Text Box 11"/>
            <p:cNvSpPr txBox="1">
              <a:spLocks noChangeArrowheads="1"/>
            </p:cNvSpPr>
            <p:nvPr/>
          </p:nvSpPr>
          <p:spPr bwMode="auto">
            <a:xfrm>
              <a:off x="156" y="1981"/>
              <a:ext cx="3891" cy="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การตรวจสอบการบันทึกบัญชี</a:t>
              </a:r>
              <a:endParaRPr lang="th-TH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566" name="Text Box 14"/>
            <p:cNvSpPr txBox="1">
              <a:spLocks noChangeArrowheads="1"/>
            </p:cNvSpPr>
            <p:nvPr/>
          </p:nvSpPr>
          <p:spPr bwMode="auto">
            <a:xfrm>
              <a:off x="177" y="2572"/>
              <a:ext cx="5445" cy="12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marL="95250" indent="-952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r>
                <a:rPr lang="en-US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Wingdings"/>
                </a:rPr>
                <a:t></a:t>
              </a:r>
              <a:r>
                <a:rPr lang="th-TH" alt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การบันทึกรายการในสมุดสรุปประจำวัน</a:t>
              </a:r>
            </a:p>
            <a:p>
              <a:pPr eaLnBrk="1" hangingPunct="1">
                <a:defRPr/>
              </a:pPr>
              <a:r>
                <a:rPr lang="en-US" altLang="th-TH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Wingdings"/>
                </a:rPr>
                <a:t> </a:t>
              </a:r>
              <a:r>
                <a:rPr lang="th-TH" alt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การผ่านรายการไปยังสมุดรวมบัญชีทั่วไป (</a:t>
              </a:r>
              <a:r>
                <a:rPr lang="th-TH" alt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แยกประเภท)</a:t>
              </a:r>
            </a:p>
            <a:p>
              <a:pPr eaLnBrk="1" hangingPunct="1">
                <a:defRPr/>
              </a:pPr>
              <a:r>
                <a:rPr lang="en-US" altLang="th-TH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Wingdings"/>
                </a:rPr>
                <a:t> </a:t>
              </a:r>
              <a:r>
                <a:rPr lang="th-TH" alt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การผ่านรายการไปยังบัญชีย่อยรายตัว</a:t>
              </a:r>
              <a:endParaRPr lang="th-TH" alt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7524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D5D618-6860-4FA3-BE00-E85C03FE1F9B}" type="slidenum">
              <a:rPr lang="en-US" altLang="th-TH" smtClean="0">
                <a:latin typeface="Arial" pitchFamily="34" charset="0"/>
              </a:rPr>
              <a:pPr/>
              <a:t>52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ChangeArrowheads="1"/>
          </p:cNvSpPr>
          <p:nvPr/>
        </p:nvSpPr>
        <p:spPr bwMode="auto">
          <a:xfrm>
            <a:off x="682625" y="1700213"/>
            <a:ext cx="3097213" cy="52863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9FBC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b="1">
                <a:cs typeface="DilleniaUPC" pitchFamily="18" charset="-34"/>
              </a:rPr>
              <a:t>สมาชิกส่งเงินที่สหกรณ์</a:t>
            </a:r>
            <a:r>
              <a:rPr lang="en-US" b="1">
                <a:cs typeface="DilleniaUPC" pitchFamily="18" charset="-34"/>
              </a:rPr>
              <a:t>  </a:t>
            </a:r>
            <a:r>
              <a:rPr lang="th-TH" b="1">
                <a:cs typeface="DilleniaUPC" pitchFamily="18" charset="-34"/>
              </a:rPr>
              <a:t> </a:t>
            </a:r>
            <a:r>
              <a:rPr lang="en-US" b="1">
                <a:cs typeface="DilleniaUPC" pitchFamily="18" charset="-34"/>
              </a:rPr>
              <a:t> 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682625" y="3179763"/>
            <a:ext cx="2881313" cy="523875"/>
          </a:xfrm>
          <a:prstGeom prst="rect">
            <a:avLst/>
          </a:prstGeom>
          <a:gradFill rotWithShape="1">
            <a:gsLst>
              <a:gs pos="0">
                <a:srgbClr val="B6E3E3"/>
              </a:gs>
              <a:gs pos="50000">
                <a:srgbClr val="CCFFFF"/>
              </a:gs>
              <a:gs pos="100000">
                <a:srgbClr val="B6E3E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th-TH" b="1">
                <a:solidFill>
                  <a:srgbClr val="C00000"/>
                </a:solidFill>
                <a:cs typeface="DilleniaUPC" pitchFamily="18" charset="-34"/>
              </a:rPr>
              <a:t> ทดสอบต้นเงิน  </a:t>
            </a:r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682625" y="4810125"/>
            <a:ext cx="2952750" cy="523875"/>
          </a:xfrm>
          <a:prstGeom prst="rect">
            <a:avLst/>
          </a:prstGeom>
          <a:gradFill rotWithShape="1">
            <a:gsLst>
              <a:gs pos="0">
                <a:srgbClr val="AFDBDB"/>
              </a:gs>
              <a:gs pos="50000">
                <a:srgbClr val="CCFFFF"/>
              </a:gs>
              <a:gs pos="100000">
                <a:srgbClr val="AFDBD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th-TH" b="1" dirty="0">
                <a:solidFill>
                  <a:srgbClr val="C00000"/>
                </a:solidFill>
                <a:cs typeface="DilleniaUPC" pitchFamily="18" charset="-34"/>
              </a:rPr>
              <a:t> ทดสอบการคำนวณดอกเบี้ย   </a:t>
            </a: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285750" y="3825875"/>
            <a:ext cx="3862388" cy="860425"/>
          </a:xfrm>
          <a:prstGeom prst="rect">
            <a:avLst/>
          </a:prstGeom>
          <a:noFill/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 sz="2500" b="1" dirty="0">
                <a:cs typeface="DilleniaUPC" pitchFamily="18" charset="-34"/>
              </a:rPr>
              <a:t>ต้นเงินที่เรียกเก็บ    </a:t>
            </a:r>
            <a:r>
              <a:rPr lang="en-US" sz="2500" b="1" dirty="0">
                <a:cs typeface="DilleniaUPC" pitchFamily="18" charset="-34"/>
              </a:rPr>
              <a:t>=</a:t>
            </a:r>
            <a:r>
              <a:rPr lang="th-TH" sz="2500" b="1" dirty="0">
                <a:cs typeface="DilleniaUPC" pitchFamily="18" charset="-34"/>
              </a:rPr>
              <a:t>      </a:t>
            </a:r>
            <a:r>
              <a:rPr lang="th-TH" sz="2500" b="1" u="sng" dirty="0">
                <a:cs typeface="DilleniaUPC" pitchFamily="18" charset="-34"/>
              </a:rPr>
              <a:t>จำนวนเงินกู้ทั้งสิ้น</a:t>
            </a:r>
            <a:endParaRPr lang="en-US" sz="2500" b="1" dirty="0">
              <a:cs typeface="DilleniaUPC" pitchFamily="18" charset="-34"/>
            </a:endParaRPr>
          </a:p>
          <a:p>
            <a:pPr algn="ctr"/>
            <a:r>
              <a:rPr lang="th-TH" sz="2500" b="1" dirty="0">
                <a:cs typeface="DilleniaUPC" pitchFamily="18" charset="-34"/>
              </a:rPr>
              <a:t>	            จำนวนงวด</a:t>
            </a: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214281" y="5527675"/>
            <a:ext cx="5857917" cy="860425"/>
          </a:xfrm>
          <a:prstGeom prst="rect">
            <a:avLst/>
          </a:prstGeom>
          <a:noFill/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h-TH" sz="2500" b="1" dirty="0">
                <a:cs typeface="DilleniaUPC" pitchFamily="18" charset="-34"/>
              </a:rPr>
              <a:t>ดอกเบี้ยรับที่เรียกเก็บ </a:t>
            </a:r>
            <a:r>
              <a:rPr lang="en-US" sz="2500" b="1" dirty="0">
                <a:cs typeface="DilleniaUPC" pitchFamily="18" charset="-34"/>
              </a:rPr>
              <a:t>= </a:t>
            </a:r>
            <a:r>
              <a:rPr lang="th-TH" sz="2500" b="1" dirty="0">
                <a:cs typeface="DilleniaUPC" pitchFamily="18" charset="-34"/>
              </a:rPr>
              <a:t>ต้นเงินกู้คงเหลือ</a:t>
            </a:r>
            <a:r>
              <a:rPr lang="en-US" sz="2500" b="1" dirty="0">
                <a:cs typeface="DilleniaUPC" pitchFamily="18" charset="-34"/>
              </a:rPr>
              <a:t> x</a:t>
            </a:r>
            <a:r>
              <a:rPr lang="th-TH" sz="2500" b="1" dirty="0">
                <a:cs typeface="DilleniaUPC" pitchFamily="18" charset="-34"/>
              </a:rPr>
              <a:t> ระยะเวลาการเป็นหนี้</a:t>
            </a:r>
            <a:r>
              <a:rPr lang="en-US" sz="2500" b="1" dirty="0">
                <a:cs typeface="DilleniaUPC" pitchFamily="18" charset="-34"/>
              </a:rPr>
              <a:t> x</a:t>
            </a:r>
            <a:r>
              <a:rPr lang="th-TH" sz="2500" b="1" dirty="0">
                <a:cs typeface="DilleniaUPC" pitchFamily="18" charset="-34"/>
              </a:rPr>
              <a:t> อัตราดอกเบี้ย</a:t>
            </a:r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>
            <a:off x="5365750" y="1916113"/>
            <a:ext cx="100647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cs typeface="DilleniaUPC" pitchFamily="18" charset="-34"/>
              </a:rPr>
              <a:t>บัญชีย่อย</a:t>
            </a:r>
            <a:br>
              <a:rPr lang="th-TH" sz="2400" b="1">
                <a:cs typeface="DilleniaUPC" pitchFamily="18" charset="-34"/>
              </a:rPr>
            </a:br>
            <a:r>
              <a:rPr lang="th-TH" sz="2400" b="1">
                <a:cs typeface="DilleniaUPC" pitchFamily="18" charset="-34"/>
              </a:rPr>
              <a:t>ลูกหนี้เงินกู้</a:t>
            </a:r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6143636" y="5072074"/>
            <a:ext cx="2786062" cy="957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DilleniaUPC" pitchFamily="18" charset="-34"/>
                <a:cs typeface="DilleniaUPC" pitchFamily="18" charset="-34"/>
              </a:rPr>
              <a:t>Dr.</a:t>
            </a:r>
            <a:r>
              <a:rPr lang="en-US" sz="2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2400" b="1" dirty="0">
                <a:latin typeface="DilleniaUPC" pitchFamily="18" charset="-34"/>
                <a:cs typeface="DilleniaUPC" pitchFamily="18" charset="-34"/>
              </a:rPr>
              <a:t>เงินสด</a:t>
            </a:r>
            <a:r>
              <a:rPr lang="th-TH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2400" b="1" dirty="0">
                <a:latin typeface="DilleniaUPC" pitchFamily="18" charset="-34"/>
                <a:cs typeface="DilleniaUPC" pitchFamily="18" charset="-34"/>
              </a:rPr>
              <a:t>	</a:t>
            </a:r>
          </a:p>
          <a:p>
            <a:r>
              <a:rPr lang="en-US" sz="2400" b="1" dirty="0">
                <a:latin typeface="DilleniaUPC" pitchFamily="18" charset="-34"/>
                <a:cs typeface="DilleniaUPC" pitchFamily="18" charset="-34"/>
              </a:rPr>
              <a:t>      </a:t>
            </a:r>
            <a:r>
              <a:rPr lang="en-US" b="1" dirty="0">
                <a:latin typeface="DilleniaUPC" pitchFamily="18" charset="-34"/>
                <a:cs typeface="DilleniaUPC" pitchFamily="18" charset="-34"/>
              </a:rPr>
              <a:t>Cr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.</a:t>
            </a:r>
            <a:r>
              <a:rPr lang="th-TH" sz="2400" b="1" dirty="0">
                <a:latin typeface="DilleniaUPC" pitchFamily="18" charset="-34"/>
                <a:cs typeface="DilleniaUPC" pitchFamily="18" charset="-34"/>
              </a:rPr>
              <a:t> ลูกหนี้เงินกู้ดอกเบี้ยรับ                                               </a:t>
            </a:r>
          </a:p>
          <a:p>
            <a:pPr>
              <a:lnSpc>
                <a:spcPct val="0"/>
              </a:lnSpc>
            </a:pPr>
            <a:r>
              <a:rPr lang="th-TH" sz="2400" b="1" dirty="0">
                <a:latin typeface="DilleniaUPC" pitchFamily="18" charset="-34"/>
                <a:cs typeface="DilleniaUPC" pitchFamily="18" charset="-34"/>
              </a:rPr>
              <a:t>  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372225" y="1700213"/>
            <a:ext cx="2376488" cy="1584325"/>
            <a:chOff x="4014" y="1071"/>
            <a:chExt cx="1497" cy="998"/>
          </a:xfrm>
        </p:grpSpPr>
        <p:sp>
          <p:nvSpPr>
            <p:cNvPr id="71700" name="Line 19"/>
            <p:cNvSpPr>
              <a:spLocks noChangeShapeType="1"/>
            </p:cNvSpPr>
            <p:nvPr/>
          </p:nvSpPr>
          <p:spPr bwMode="auto">
            <a:xfrm>
              <a:off x="4014" y="1479"/>
              <a:ext cx="454" cy="0"/>
            </a:xfrm>
            <a:prstGeom prst="lin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467" y="1071"/>
              <a:ext cx="1044" cy="998"/>
              <a:chOff x="4467" y="1071"/>
              <a:chExt cx="1044" cy="998"/>
            </a:xfrm>
          </p:grpSpPr>
          <p:sp>
            <p:nvSpPr>
              <p:cNvPr id="52242" name="AutoShape 21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86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FFE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3600" b="1">
                  <a:cs typeface="DilleniaUPC" pitchFamily="18" charset="-34"/>
                </a:endParaRPr>
              </a:p>
            </p:txBody>
          </p:sp>
          <p:sp>
            <p:nvSpPr>
              <p:cNvPr id="52243" name="AutoShape 22"/>
              <p:cNvSpPr>
                <a:spLocks noChangeArrowheads="1"/>
              </p:cNvSpPr>
              <p:nvPr/>
            </p:nvSpPr>
            <p:spPr bwMode="auto">
              <a:xfrm>
                <a:off x="4558" y="1116"/>
                <a:ext cx="86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FFE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3600" b="1">
                  <a:cs typeface="DilleniaUPC" pitchFamily="18" charset="-34"/>
                </a:endParaRPr>
              </a:p>
            </p:txBody>
          </p:sp>
          <p:sp>
            <p:nvSpPr>
              <p:cNvPr id="52244" name="AutoShape 23"/>
              <p:cNvSpPr>
                <a:spLocks noChangeArrowheads="1"/>
              </p:cNvSpPr>
              <p:nvPr/>
            </p:nvSpPr>
            <p:spPr bwMode="auto">
              <a:xfrm>
                <a:off x="4467" y="1071"/>
                <a:ext cx="86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FFE7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h-TH" b="1">
                    <a:cs typeface="DilleniaUPC" pitchFamily="18" charset="-34"/>
                  </a:rPr>
                  <a:t>ใบเสร็จรับเงิน</a:t>
                </a:r>
              </a:p>
            </p:txBody>
          </p:sp>
        </p:grpSp>
      </p:grp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7091363" y="908050"/>
            <a:ext cx="1584325" cy="862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cs typeface="DilleniaUPC" pitchFamily="18" charset="-34"/>
              </a:rPr>
              <a:t>สลิปรับ /</a:t>
            </a:r>
          </a:p>
          <a:p>
            <a:pPr algn="ctr"/>
            <a:r>
              <a:rPr lang="th-TH" b="1">
                <a:cs typeface="DilleniaUPC" pitchFamily="18" charset="-34"/>
              </a:rPr>
              <a:t>สลิปเครดิต</a:t>
            </a:r>
            <a:endParaRPr lang="th-TH" sz="2000">
              <a:cs typeface="DilleniaUPC" pitchFamily="18" charset="-34"/>
            </a:endParaRPr>
          </a:p>
        </p:txBody>
      </p:sp>
      <p:sp>
        <p:nvSpPr>
          <p:cNvPr id="43035" name="Freeform 27"/>
          <p:cNvSpPr>
            <a:spLocks/>
          </p:cNvSpPr>
          <p:nvPr/>
        </p:nvSpPr>
        <p:spPr bwMode="gray">
          <a:xfrm rot="20136476" flipV="1">
            <a:off x="4567238" y="3284538"/>
            <a:ext cx="2020887" cy="714375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4E26C">
                  <a:alpha val="32001"/>
                </a:srgb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rot="10800000"/>
          <a:lstStyle/>
          <a:p>
            <a:endParaRPr lang="th-TH"/>
          </a:p>
        </p:txBody>
      </p:sp>
      <p:sp>
        <p:nvSpPr>
          <p:cNvPr id="2" name="Freeform 27"/>
          <p:cNvSpPr>
            <a:spLocks/>
          </p:cNvSpPr>
          <p:nvPr/>
        </p:nvSpPr>
        <p:spPr bwMode="gray">
          <a:xfrm rot="20136476" flipV="1">
            <a:off x="4140200" y="4514850"/>
            <a:ext cx="2020888" cy="714375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4E26C">
                  <a:alpha val="32001"/>
                </a:srgb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rot="10800000"/>
          <a:lstStyle/>
          <a:p>
            <a:endParaRPr lang="th-TH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092950" y="1339850"/>
            <a:ext cx="1800225" cy="3168650"/>
            <a:chOff x="4468" y="844"/>
            <a:chExt cx="1134" cy="1996"/>
          </a:xfrm>
          <a:solidFill>
            <a:schemeClr val="bg1">
              <a:lumMod val="85000"/>
            </a:schemeClr>
          </a:solidFill>
        </p:grpSpPr>
        <p:sp>
          <p:nvSpPr>
            <p:cNvPr id="73744" name="AutoShape 39"/>
            <p:cNvSpPr>
              <a:spLocks noChangeArrowheads="1"/>
            </p:cNvSpPr>
            <p:nvPr/>
          </p:nvSpPr>
          <p:spPr bwMode="auto">
            <a:xfrm>
              <a:off x="4468" y="2477"/>
              <a:ext cx="998" cy="363"/>
            </a:xfrm>
            <a:prstGeom prst="flowChartPredefined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th-TH" b="1">
                  <a:cs typeface="DilleniaUPC" pitchFamily="18" charset="-34"/>
                </a:rPr>
                <a:t>บันทึกบัญชี</a:t>
              </a:r>
            </a:p>
          </p:txBody>
        </p:sp>
        <p:sp>
          <p:nvSpPr>
            <p:cNvPr id="71697" name="Line 41"/>
            <p:cNvSpPr>
              <a:spLocks noChangeShapeType="1"/>
            </p:cNvSpPr>
            <p:nvPr/>
          </p:nvSpPr>
          <p:spPr bwMode="auto">
            <a:xfrm>
              <a:off x="5602" y="844"/>
              <a:ext cx="0" cy="1860"/>
            </a:xfrm>
            <a:prstGeom prst="line">
              <a:avLst/>
            </a:pr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698" name="Line 42"/>
            <p:cNvSpPr>
              <a:spLocks noChangeShapeType="1"/>
            </p:cNvSpPr>
            <p:nvPr/>
          </p:nvSpPr>
          <p:spPr bwMode="auto">
            <a:xfrm>
              <a:off x="5465" y="845"/>
              <a:ext cx="137" cy="0"/>
            </a:xfrm>
            <a:prstGeom prst="line">
              <a:avLst/>
            </a:pr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699" name="Line 43"/>
            <p:cNvSpPr>
              <a:spLocks noChangeShapeType="1"/>
            </p:cNvSpPr>
            <p:nvPr/>
          </p:nvSpPr>
          <p:spPr bwMode="auto">
            <a:xfrm>
              <a:off x="5465" y="2704"/>
              <a:ext cx="137" cy="0"/>
            </a:xfrm>
            <a:prstGeom prst="line">
              <a:avLst/>
            </a:pr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2238" name="Rectangle 3"/>
          <p:cNvSpPr>
            <a:spLocks noChangeArrowheads="1"/>
          </p:cNvSpPr>
          <p:nvPr/>
        </p:nvSpPr>
        <p:spPr bwMode="auto">
          <a:xfrm>
            <a:off x="611188" y="692150"/>
            <a:ext cx="504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4000" b="1">
                <a:solidFill>
                  <a:srgbClr val="0000FF"/>
                </a:solidFill>
                <a:cs typeface="DilleniaUPC" pitchFamily="18" charset="-34"/>
              </a:rPr>
              <a:t>ตรวจสอบการรับชำระหนี้</a:t>
            </a:r>
          </a:p>
        </p:txBody>
      </p:sp>
      <p:sp>
        <p:nvSpPr>
          <p:cNvPr id="5223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45488" y="62880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ABA7FA-FE36-4197-8A93-C008740029B1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329363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CA11B6-4E64-4A98-B62E-6D372BC2CB23}" type="slidenum">
              <a:rPr lang="en-US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th-TH" sz="1600" b="1" dirty="0">
              <a:solidFill>
                <a:schemeClr val="tx1">
                  <a:lumMod val="50000"/>
                  <a:lumOff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472" y="428604"/>
            <a:ext cx="5935663" cy="76993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การตรวจสอบบัญชีย่อยลูกหนี้รายตัว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0034" y="1285860"/>
            <a:ext cx="8358246" cy="46474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en-US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en-US" alt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แผ่นบัญชีย่อย</a:t>
            </a:r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เป็นปัจจุบัน</a:t>
            </a:r>
            <a:endParaRPr lang="en-US" alt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เปรียบเทียบยอดรวมของบัญชีย่อยลูกหนี้เงินกู้กับบัญชีคุมยอดลูกหนี้ในสมุดรวมบัญชีทั่วไป/สมุดบัญชีแยกประเภททั่วไป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th-TH" sz="4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เกิดข้อคลาดเคลื่อน</a:t>
            </a:r>
            <a:r>
              <a:rPr lang="en-US" alt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altLang="th-TH" sz="4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การผิดพลาดทางบัญชี</a:t>
            </a:r>
            <a:r>
              <a:rPr lang="th-TH" alt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/หรือเกิดผลต่าง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85728"/>
            <a:ext cx="8472518" cy="635798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ลูกหนี้คลาดเคลื่อน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หมายถึง ผลต่างระหว่างยอดรวมของบัญชีย่อยลูกหนี้กับบัญชีคุมยอดลูกหนี้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629779"/>
            <a:ext cx="6645275" cy="5847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</a:pPr>
            <a:r>
              <a:rPr lang="th-TH" sz="3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ให้ถือจำนวนเงินในบัญชีย่อยเป็นหลัก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0050" y="2214554"/>
            <a:ext cx="86011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บัญชีย่อยคลาดเคลื่อนต่ำกว่า</a:t>
            </a:r>
            <a:r>
              <a:rPr lang="en-US" sz="36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สูงกว่า</a:t>
            </a:r>
            <a:r>
              <a:rPr lang="en-US" sz="3600" b="1" dirty="0" err="1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บัญชีคุ</a:t>
            </a:r>
            <a:r>
              <a:rPr lang="th-TH" sz="3600" b="1" dirty="0" err="1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มยอด</a:t>
            </a:r>
            <a:r>
              <a:rPr lang="en-US" sz="3600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endParaRPr lang="en-US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0050" y="1928802"/>
            <a:ext cx="8839200" cy="230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32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28662" y="3170845"/>
            <a:ext cx="4600940" cy="758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h-TH" sz="3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ให้ค้นหาสาเหตุข้อคลาดเคลื่อนแก้ไข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610236" y="3444877"/>
            <a:ext cx="533400" cy="269875"/>
          </a:xfrm>
          <a:prstGeom prst="rightArrow">
            <a:avLst>
              <a:gd name="adj1" fmla="val 50000"/>
              <a:gd name="adj2" fmla="val 49412"/>
            </a:avLst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0939" y="3169507"/>
            <a:ext cx="212727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th-TH" sz="3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ปรับปรุงบัญชี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143108" y="4440990"/>
            <a:ext cx="6286544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ต่ำกว่า หาผู้รับผิดชอบ</a:t>
            </a:r>
          </a:p>
          <a:p>
            <a:pPr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สูงกว่า เดบิต ลูกหนี้เงินกู้</a:t>
            </a:r>
          </a:p>
          <a:p>
            <a:pPr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เครดิต ค่าเผื่อลูกหนี้เงินกู้คลาดเคลื่อน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 rot="5400000">
            <a:off x="6607983" y="4036223"/>
            <a:ext cx="357190" cy="28575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E89B3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329363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CA11B6-4E64-4A98-B62E-6D372BC2CB23}" type="slidenum">
              <a:rPr lang="en-US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th-TH" sz="1600" b="1" dirty="0">
              <a:solidFill>
                <a:schemeClr val="tx1">
                  <a:lumMod val="50000"/>
                  <a:lumOff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2598067" y="1557338"/>
            <a:ext cx="4185761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eaLnBrk="1" hangingPunct="1">
              <a:defRPr/>
            </a:pPr>
            <a:r>
              <a:rPr lang="th-TH" sz="4800" b="1" dirty="0">
                <a:latin typeface="DilleniaUPC" pitchFamily="18" charset="-34"/>
                <a:cs typeface="DilleniaUPC" pitchFamily="18" charset="-34"/>
              </a:rPr>
              <a:t>การนับเวลาผิดนัดชำระหนี้</a:t>
            </a:r>
          </a:p>
        </p:txBody>
      </p:sp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4233058" y="2671763"/>
            <a:ext cx="880954" cy="411162"/>
          </a:xfrm>
          <a:prstGeom prst="downArrow">
            <a:avLst>
              <a:gd name="adj1" fmla="val 50000"/>
              <a:gd name="adj2" fmla="val 278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i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179177" y="3560763"/>
            <a:ext cx="889315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latin typeface="DilleniaUPC" pitchFamily="18" charset="-34"/>
                <a:cs typeface="DilleniaUPC" pitchFamily="18" charset="-34"/>
              </a:rPr>
              <a:t>นับจากวันที่ครบกำหนดชำระ</a:t>
            </a:r>
          </a:p>
          <a:p>
            <a:pPr algn="ctr"/>
            <a:r>
              <a:rPr lang="th-TH" sz="3600" b="1">
                <a:latin typeface="DilleniaUPC" pitchFamily="18" charset="-34"/>
                <a:cs typeface="DilleniaUPC" pitchFamily="18" charset="-34"/>
              </a:rPr>
              <a:t>ดอกเบี้ยค้าง ดอกเบี้ยประจำปี  และต้นเงิน </a:t>
            </a:r>
            <a:r>
              <a:rPr lang="th-TH" sz="3600" b="1" u="sng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อย่างใดอย่างหนึ่ง </a:t>
            </a:r>
          </a:p>
          <a:p>
            <a:pPr algn="ctr"/>
            <a:r>
              <a:rPr lang="th-TH" sz="3600" b="1">
                <a:latin typeface="DilleniaUPC" pitchFamily="18" charset="-34"/>
                <a:cs typeface="DilleniaUPC" pitchFamily="18" charset="-34"/>
              </a:rPr>
              <a:t>จนถึงปัจจุบัน หรือ  ณ วันที่มีการจัดชั้นคุณภาพลูกหนี้</a:t>
            </a:r>
          </a:p>
        </p:txBody>
      </p:sp>
      <p:sp>
        <p:nvSpPr>
          <p:cNvPr id="5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329363"/>
            <a:ext cx="489750" cy="457200"/>
          </a:xfrm>
        </p:spPr>
        <p:txBody>
          <a:bodyPr/>
          <a:lstStyle/>
          <a:p>
            <a:pPr algn="r">
              <a:defRPr/>
            </a:pPr>
            <a:fld id="{9BD47346-0F38-4CE0-9C8A-D42BAE48DC07}" type="slidenum">
              <a:rPr lang="en-US" sz="1200" b="1" smtClean="0"/>
              <a:pPr algn="r">
                <a:defRPr/>
              </a:pPr>
              <a:t>56</a:t>
            </a:fld>
            <a:endParaRPr lang="th-TH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898872" y="2108201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101534" y="2573339"/>
            <a:ext cx="602632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800" bIns="226800" anchor="ctr" anchorCtr="1">
            <a:spAutoFit/>
          </a:bodyPr>
          <a:lstStyle/>
          <a:p>
            <a:pPr eaLnBrk="0" hangingPunct="0"/>
            <a:r>
              <a:rPr lang="th-TH" sz="3600" b="1">
                <a:latin typeface="DilleniaUPC" pitchFamily="18" charset="-34"/>
                <a:cs typeface="DilleniaUPC" pitchFamily="18" charset="-34"/>
              </a:rPr>
              <a:t>ได้รับอนุมัติจากคณะกรรมการดำเนินการ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blackWhite">
          <a:xfrm>
            <a:off x="900366" y="3430588"/>
            <a:ext cx="807640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600" b="1">
                <a:latin typeface="DilleniaUPC" pitchFamily="18" charset="-34"/>
                <a:cs typeface="DilleniaUPC" pitchFamily="18" charset="-34"/>
              </a:rPr>
              <a:t>ทำได้เฉพาะต้นเงินที่ถึงกำหนดชำระ 1 สัญญาไม่เกิน 6 เดือน             นับแต่เดือนที่ได้รับผ่อนเวลา </a:t>
            </a:r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blackWhite">
          <a:xfrm>
            <a:off x="912310" y="4587875"/>
            <a:ext cx="385230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600" b="1">
                <a:latin typeface="DilleniaUPC" pitchFamily="18" charset="-34"/>
                <a:cs typeface="DilleniaUPC" pitchFamily="18" charset="-34"/>
              </a:rPr>
              <a:t>ทำได้เฉพาะเงินกู้สามัญ</a:t>
            </a:r>
          </a:p>
        </p:txBody>
      </p:sp>
      <p:pic>
        <p:nvPicPr>
          <p:cNvPr id="448518" name="Picture 6" descr="j01726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59" y="4646613"/>
            <a:ext cx="10452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9" name="Picture 7" descr="j01726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59" y="3495676"/>
            <a:ext cx="10452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0" name="Picture 8" descr="j01726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59" y="2781301"/>
            <a:ext cx="1045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558435" y="1935164"/>
            <a:ext cx="155202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eaLnBrk="1" hangingPunct="1">
              <a:defRPr/>
            </a:pPr>
            <a:r>
              <a:rPr lang="th-TH" sz="4000" b="1" dirty="0">
                <a:latin typeface="DilleniaUPC" pitchFamily="18" charset="-34"/>
                <a:cs typeface="DilleniaUPC" pitchFamily="18" charset="-34"/>
              </a:rPr>
              <a:t>หลักเกณฑ์</a:t>
            </a:r>
          </a:p>
        </p:txBody>
      </p: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2607026" y="630238"/>
            <a:ext cx="3909045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algn="ctr">
              <a:defRPr/>
            </a:pPr>
            <a:r>
              <a:rPr lang="th-TH" sz="4000" b="1">
                <a:latin typeface="DilleniaUPC" pitchFamily="18" charset="-34"/>
                <a:cs typeface="DilleniaUPC" pitchFamily="18" charset="-34"/>
              </a:rPr>
              <a:t>การผ่อนเวลาชำระหนี้ </a:t>
            </a:r>
          </a:p>
        </p:txBody>
      </p:sp>
      <p:sp>
        <p:nvSpPr>
          <p:cNvPr id="11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329363"/>
            <a:ext cx="489750" cy="457200"/>
          </a:xfrm>
        </p:spPr>
        <p:txBody>
          <a:bodyPr/>
          <a:lstStyle/>
          <a:p>
            <a:pPr algn="r">
              <a:defRPr/>
            </a:pPr>
            <a:fld id="{9D3BE25F-547F-45E4-A922-017DB1156789}" type="slidenum">
              <a:rPr lang="en-US" sz="1200" b="1" smtClean="0"/>
              <a:pPr algn="r">
                <a:defRPr/>
              </a:pPr>
              <a:t>57</a:t>
            </a:fld>
            <a:endParaRPr lang="th-TH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285750" y="415925"/>
            <a:ext cx="8247063" cy="7080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800000"/>
                </a:solidFill>
                <a:latin typeface="DilleniaUPC" pitchFamily="18" charset="-34"/>
                <a:cs typeface="DilleniaUPC" pitchFamily="18" charset="-34"/>
              </a:rPr>
              <a:t>การตรวจสอบการตั้งค่าเผื่อหนี้สงสัยจะสูญ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2143125" y="3214688"/>
            <a:ext cx="6389688" cy="1570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²"/>
              <a:defRPr/>
            </a:pP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ค้างชำระต้นเงินและหรือดอกเบี้ย</a:t>
            </a:r>
            <a:r>
              <a:rPr lang="th-TH" sz="32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ติดต่อกันเกิน 3 เดือน </a:t>
            </a:r>
            <a:b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</a:b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แต่</a:t>
            </a:r>
            <a:r>
              <a:rPr lang="th-TH" sz="32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ไม่เกิน 6 เดือน</a:t>
            </a:r>
          </a:p>
          <a:p>
            <a:pPr>
              <a:buFont typeface="Wingdings 2" pitchFamily="18" charset="2"/>
              <a:buChar char="²"/>
              <a:defRPr/>
            </a:pP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ได้รับการผ่อนเวลาการชำระหนี้</a:t>
            </a:r>
          </a:p>
        </p:txBody>
      </p:sp>
      <p:sp>
        <p:nvSpPr>
          <p:cNvPr id="236555" name="AutoShape 11"/>
          <p:cNvSpPr>
            <a:spLocks noChangeArrowheads="1"/>
          </p:cNvSpPr>
          <p:nvPr/>
        </p:nvSpPr>
        <p:spPr bwMode="auto">
          <a:xfrm>
            <a:off x="292100" y="3290888"/>
            <a:ext cx="1543050" cy="13192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70C0"/>
                </a:solidFill>
                <a:latin typeface="DilleniaUPC" pitchFamily="18" charset="-34"/>
                <a:cs typeface="DilleniaUPC" pitchFamily="18" charset="-34"/>
                <a:sym typeface="Wingdings" pitchFamily="2" charset="2"/>
              </a:rPr>
              <a:t>ต่ำกว่ามาตรฐาน</a:t>
            </a:r>
            <a:endParaRPr lang="th-TH" sz="2000" b="1" dirty="0">
              <a:solidFill>
                <a:srgbClr val="0070C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36556" name="AutoShape 12"/>
          <p:cNvSpPr>
            <a:spLocks noChangeArrowheads="1"/>
          </p:cNvSpPr>
          <p:nvPr/>
        </p:nvSpPr>
        <p:spPr bwMode="auto">
          <a:xfrm>
            <a:off x="357158" y="1428736"/>
            <a:ext cx="1492250" cy="7096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  <a:sym typeface="Wingdings" pitchFamily="2" charset="2"/>
              </a:rPr>
              <a:t>ลูกหนี้ปกติ</a:t>
            </a:r>
            <a:endParaRPr lang="th-TH" sz="2000" b="1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2143125" y="1143000"/>
            <a:ext cx="6389688" cy="18002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²"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ชำระหนี้ได้ตามกำหนด</a:t>
            </a:r>
          </a:p>
          <a:p>
            <a:pPr>
              <a:buFont typeface="Wingdings 2" pitchFamily="18" charset="2"/>
              <a:buChar char="²"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ค้างชำระต้นเงินและหรือดอกเบี้ยติดต่อกัน</a:t>
            </a:r>
            <a:r>
              <a:rPr lang="th-TH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ไม่เกิน 3 เดือน </a:t>
            </a:r>
          </a:p>
          <a:p>
            <a:pPr>
              <a:buFont typeface="Wingdings 2" pitchFamily="18" charset="2"/>
              <a:buChar char="²"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ขอผ่อนเวลาชำระหนี้</a:t>
            </a:r>
          </a:p>
          <a:p>
            <a:pPr>
              <a:buFont typeface="Wingdings 2" pitchFamily="18" charset="2"/>
              <a:buChar char="²"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ฟ้องดำเนินคดี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14875" y="2000250"/>
            <a:ext cx="2949575" cy="954088"/>
            <a:chOff x="4967" y="1656"/>
            <a:chExt cx="1858" cy="800"/>
          </a:xfrm>
        </p:grpSpPr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5057" y="1656"/>
              <a:ext cx="1768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th-TH" b="1" dirty="0">
                  <a:solidFill>
                    <a:srgbClr val="FF0000"/>
                  </a:solidFill>
                  <a:latin typeface="DilleniaUPC" pitchFamily="18" charset="-34"/>
                  <a:cs typeface="DilleniaUPC" pitchFamily="18" charset="-34"/>
                  <a:sym typeface="Wingdings" pitchFamily="2" charset="2"/>
                </a:rPr>
                <a:t>ชำระได้</a:t>
              </a:r>
              <a:br>
                <a:rPr lang="th-TH" b="1" dirty="0">
                  <a:solidFill>
                    <a:srgbClr val="FF0000"/>
                  </a:solidFill>
                  <a:latin typeface="DilleniaUPC" pitchFamily="18" charset="-34"/>
                  <a:cs typeface="DilleniaUPC" pitchFamily="18" charset="-34"/>
                  <a:sym typeface="Wingdings" pitchFamily="2" charset="2"/>
                </a:rPr>
              </a:br>
              <a:r>
                <a:rPr lang="th-TH" b="1" dirty="0">
                  <a:solidFill>
                    <a:srgbClr val="FF0000"/>
                  </a:solidFill>
                  <a:latin typeface="DilleniaUPC" pitchFamily="18" charset="-34"/>
                  <a:cs typeface="DilleniaUPC" pitchFamily="18" charset="-34"/>
                  <a:sym typeface="Wingdings" pitchFamily="2" charset="2"/>
                </a:rPr>
                <a:t>ตามปกติ</a:t>
              </a:r>
              <a:endParaRPr lang="th-TH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54284" name="AutoShape 20"/>
            <p:cNvSpPr>
              <a:spLocks/>
            </p:cNvSpPr>
            <p:nvPr/>
          </p:nvSpPr>
          <p:spPr bwMode="auto">
            <a:xfrm>
              <a:off x="4967" y="1707"/>
              <a:ext cx="90" cy="680"/>
            </a:xfrm>
            <a:prstGeom prst="rightBrace">
              <a:avLst>
                <a:gd name="adj1" fmla="val 62963"/>
                <a:gd name="adj2" fmla="val 50000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DilleniaUPC" pitchFamily="18" charset="-34"/>
                <a:cs typeface="DilleniaUPC" pitchFamily="18" charset="-34"/>
              </a:endParaRPr>
            </a:p>
          </p:txBody>
        </p:sp>
      </p:grp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2143125" y="5116513"/>
            <a:ext cx="6389688" cy="15700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²"/>
              <a:defRPr/>
            </a:pP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ค้างชำระต้นเงินและหรือดอกเบี้ยติดต่อกันเกิน 6 เดือน </a:t>
            </a:r>
            <a:b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</a:b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แต่</a:t>
            </a:r>
            <a:r>
              <a:rPr lang="th-TH" sz="3200" b="1" u="sng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ไม่เกิน </a:t>
            </a:r>
            <a:r>
              <a:rPr lang="th-TH" sz="3200" b="1" dirty="0">
                <a:solidFill>
                  <a:srgbClr val="C00000"/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12 เดือน</a:t>
            </a:r>
          </a:p>
          <a:p>
            <a:pPr>
              <a:buFont typeface="Wingdings 2" pitchFamily="18" charset="2"/>
              <a:buChar char="²"/>
              <a:defRPr/>
            </a:pP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ได้ฟ้องดำเนินคดี  ไม่สามารถชำระได้ปกติ</a:t>
            </a:r>
          </a:p>
        </p:txBody>
      </p:sp>
      <p:sp>
        <p:nvSpPr>
          <p:cNvPr id="236567" name="AutoShape 23"/>
          <p:cNvSpPr>
            <a:spLocks noChangeArrowheads="1"/>
          </p:cNvSpPr>
          <p:nvPr/>
        </p:nvSpPr>
        <p:spPr bwMode="auto">
          <a:xfrm>
            <a:off x="290513" y="5207000"/>
            <a:ext cx="1555750" cy="132873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7030A0"/>
                </a:solidFill>
                <a:latin typeface="DilleniaUPC" pitchFamily="18" charset="-34"/>
                <a:cs typeface="DilleniaUPC" pitchFamily="18" charset="-34"/>
              </a:rPr>
              <a:t>จัด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7030A0"/>
                </a:solidFill>
                <a:latin typeface="DilleniaUPC" pitchFamily="18" charset="-34"/>
                <a:cs typeface="DilleniaUPC" pitchFamily="18" charset="-34"/>
              </a:rPr>
              <a:t>ชั้นสงสัย</a:t>
            </a:r>
          </a:p>
        </p:txBody>
      </p:sp>
      <p:sp>
        <p:nvSpPr>
          <p:cNvPr id="5428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329363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180F4-7817-4A3A-BC36-7EBBE1EFC60E}" type="slidenum">
              <a:rPr lang="en-US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th-TH" sz="1800" b="1" dirty="0">
              <a:solidFill>
                <a:schemeClr val="tx1">
                  <a:lumMod val="65000"/>
                  <a:lumOff val="35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1979613" y="857232"/>
            <a:ext cx="6521450" cy="2441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 ค้างชำระต้นเงินและหรือดอกเบี้ย</a:t>
            </a:r>
            <a:r>
              <a:rPr lang="th-TH" b="1" dirty="0">
                <a:solidFill>
                  <a:srgbClr val="FF0000"/>
                </a:solidFill>
                <a:cs typeface="DilleniaUPC" pitchFamily="18" charset="-34"/>
                <a:sym typeface="Wingdings 2" pitchFamily="18" charset="2"/>
              </a:rPr>
              <a:t>ติดต่อกันเกิน 12 เดือน </a:t>
            </a:r>
          </a:p>
          <a:p>
            <a:pPr>
              <a:lnSpc>
                <a:spcPct val="11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 ตามพฤติการณ์</a:t>
            </a:r>
            <a:r>
              <a:rPr lang="th-TH" b="1" dirty="0">
                <a:solidFill>
                  <a:srgbClr val="FF0000"/>
                </a:solidFill>
                <a:cs typeface="DilleniaUPC" pitchFamily="18" charset="-34"/>
                <a:sym typeface="Wingdings 2" pitchFamily="18" charset="2"/>
              </a:rPr>
              <a:t>ไม่สามารถเรียกให้ชำระหนี้</a:t>
            </a:r>
          </a:p>
          <a:p>
            <a:pPr>
              <a:lnSpc>
                <a:spcPct val="11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 </a:t>
            </a:r>
            <a:r>
              <a:rPr lang="th-TH" b="1" dirty="0">
                <a:solidFill>
                  <a:srgbClr val="FF0000"/>
                </a:solidFill>
                <a:cs typeface="DilleniaUPC" pitchFamily="18" charset="-34"/>
                <a:sym typeface="Wingdings 2" pitchFamily="18" charset="2"/>
              </a:rPr>
              <a:t>ถูกเจ้าหนี้รายอื่นฟ้อง</a:t>
            </a:r>
            <a:r>
              <a:rPr lang="th-TH" b="1" dirty="0">
                <a:cs typeface="DilleniaUPC" pitchFamily="18" charset="-34"/>
                <a:sym typeface="Wingdings 2" pitchFamily="18" charset="2"/>
              </a:rPr>
              <a:t>และสหกรณ์ยื่นคำขอเฉลี่ยทรัพย์</a:t>
            </a:r>
          </a:p>
          <a:p>
            <a:pPr>
              <a:lnSpc>
                <a:spcPct val="11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solidFill>
                  <a:srgbClr val="FF0000"/>
                </a:solidFill>
                <a:cs typeface="DilleniaUPC" pitchFamily="18" charset="-34"/>
                <a:sym typeface="Wingdings 2" pitchFamily="18" charset="2"/>
              </a:rPr>
              <a:t> สหกรณ์ได้ฟ้องเป็นคดีล้มละลาย  </a:t>
            </a:r>
            <a:r>
              <a:rPr lang="th-TH" b="1" dirty="0">
                <a:cs typeface="DilleniaUPC" pitchFamily="18" charset="-34"/>
                <a:sym typeface="Wingdings 2" pitchFamily="18" charset="2"/>
              </a:rPr>
              <a:t>หรือหนี้ที่สหกรณ์ได้ยื่นคำขอรับ</a:t>
            </a:r>
            <a:br>
              <a:rPr lang="th-TH" b="1" dirty="0">
                <a:cs typeface="DilleniaUPC" pitchFamily="18" charset="-34"/>
                <a:sym typeface="Wingdings 2" pitchFamily="18" charset="2"/>
              </a:rPr>
            </a:br>
            <a:r>
              <a:rPr lang="th-TH" b="1" dirty="0">
                <a:cs typeface="DilleniaUPC" pitchFamily="18" charset="-34"/>
                <a:sym typeface="Wingdings 2" pitchFamily="18" charset="2"/>
              </a:rPr>
              <a:t>    ชำระหนี้ในคดีที่ลูกหนี้ถูกเจ้าหนี้รายอื่นฟ้องในคดีล้มละลาย</a:t>
            </a:r>
          </a:p>
        </p:txBody>
      </p:sp>
      <p:sp>
        <p:nvSpPr>
          <p:cNvPr id="578568" name="AutoShape 8"/>
          <p:cNvSpPr>
            <a:spLocks noChangeArrowheads="1"/>
          </p:cNvSpPr>
          <p:nvPr/>
        </p:nvSpPr>
        <p:spPr bwMode="auto">
          <a:xfrm>
            <a:off x="323850" y="1038207"/>
            <a:ext cx="1463675" cy="189071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56796" dir="1593903">
              <a:srgbClr val="995C5C"/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3600" b="1" dirty="0">
                <a:cs typeface="DilleniaUPC" pitchFamily="18" charset="-34"/>
                <a:sym typeface="Wingdings" pitchFamily="2" charset="2"/>
              </a:rPr>
              <a:t>จัด</a:t>
            </a:r>
          </a:p>
          <a:p>
            <a:pPr algn="ctr">
              <a:defRPr/>
            </a:pPr>
            <a:r>
              <a:rPr lang="th-TH" sz="3600" b="1" dirty="0">
                <a:cs typeface="DilleniaUPC" pitchFamily="18" charset="-34"/>
                <a:sym typeface="Wingdings" pitchFamily="2" charset="2"/>
              </a:rPr>
              <a:t>ชั้นสงสัย</a:t>
            </a:r>
          </a:p>
          <a:p>
            <a:pPr algn="ctr">
              <a:defRPr/>
            </a:pPr>
            <a:r>
              <a:rPr lang="th-TH" sz="3600" b="1" dirty="0">
                <a:cs typeface="DilleniaUPC" pitchFamily="18" charset="-34"/>
                <a:sym typeface="Wingdings" pitchFamily="2" charset="2"/>
              </a:rPr>
              <a:t>จะสูญ</a:t>
            </a:r>
            <a:endParaRPr lang="th-TH" sz="3600" dirty="0">
              <a:cs typeface="DilleniaUPC" pitchFamily="18" charset="-34"/>
            </a:endParaRPr>
          </a:p>
        </p:txBody>
      </p:sp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2000250" y="3468332"/>
            <a:ext cx="6480175" cy="2893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ถึงแก่ความตาย</a:t>
            </a: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/สาบสูญ/หายสาบสูญ</a:t>
            </a:r>
          </a:p>
          <a:p>
            <a:pPr>
              <a:lnSpc>
                <a:spcPct val="13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 เจ้าหนี้อื่นมีบุริมสิทธิ์เหนือทรัพย์สินของลูกหนี้</a:t>
            </a:r>
          </a:p>
          <a:p>
            <a:pPr>
              <a:lnSpc>
                <a:spcPct val="13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 ถูกฟ้องล้มละลาย</a:t>
            </a: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ไม่มีทรัพย์สิน</a:t>
            </a: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ใดชำระหนี้ได้</a:t>
            </a:r>
          </a:p>
          <a:p>
            <a:pPr>
              <a:lnSpc>
                <a:spcPct val="13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 ประนอมหนี้ในคดีล้มละลาย  หรือ</a:t>
            </a: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ศาลสั่ง</a:t>
            </a: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ให้เป็นบุคคลล้มละลาย</a:t>
            </a:r>
          </a:p>
          <a:p>
            <a:pPr>
              <a:lnSpc>
                <a:spcPct val="130000"/>
              </a:lnSpc>
              <a:buFont typeface="Wingdings 2" pitchFamily="18" charset="2"/>
              <a:buChar char="²"/>
              <a:defRPr/>
            </a:pP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ไม่สามารถ</a:t>
            </a:r>
            <a:r>
              <a:rPr lang="th-TH" b="1" dirty="0">
                <a:latin typeface="Browallia New" pitchFamily="34" charset="-34"/>
                <a:cs typeface="DilleniaUPC" pitchFamily="18" charset="-34"/>
                <a:sym typeface="Wingdings 2" pitchFamily="18" charset="2"/>
              </a:rPr>
              <a:t>ชำระหนี้ได้โดยสิ้นเชิง</a:t>
            </a:r>
          </a:p>
        </p:txBody>
      </p:sp>
      <p:sp>
        <p:nvSpPr>
          <p:cNvPr id="578569" name="AutoShape 9"/>
          <p:cNvSpPr>
            <a:spLocks noChangeArrowheads="1"/>
          </p:cNvSpPr>
          <p:nvPr/>
        </p:nvSpPr>
        <p:spPr bwMode="auto">
          <a:xfrm>
            <a:off x="357188" y="3649644"/>
            <a:ext cx="1214437" cy="1317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prstShdw prst="shdw17" dist="53882" dir="2700000">
              <a:srgbClr val="990099"/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3600" b="1" dirty="0">
                <a:latin typeface="Browallia New" pitchFamily="34" charset="-34"/>
                <a:cs typeface="DilleniaUPC" pitchFamily="18" charset="-34"/>
                <a:sym typeface="Wingdings" pitchFamily="2" charset="2"/>
              </a:rPr>
              <a:t>จัด</a:t>
            </a:r>
          </a:p>
          <a:p>
            <a:pPr algn="ctr">
              <a:defRPr/>
            </a:pPr>
            <a:r>
              <a:rPr lang="th-TH" sz="3600" b="1" dirty="0">
                <a:latin typeface="Browallia New" pitchFamily="34" charset="-34"/>
                <a:cs typeface="DilleniaUPC" pitchFamily="18" charset="-34"/>
                <a:sym typeface="Wingdings" pitchFamily="2" charset="2"/>
              </a:rPr>
              <a:t>ชั้นสูญ</a:t>
            </a:r>
            <a:endParaRPr lang="th-TH" sz="3600" dirty="0">
              <a:latin typeface="Browallia New" pitchFamily="34" charset="-34"/>
              <a:cs typeface="DilleniaUPC" pitchFamily="18" charset="-34"/>
            </a:endParaRPr>
          </a:p>
        </p:txBody>
      </p:sp>
      <p:sp>
        <p:nvSpPr>
          <p:cNvPr id="5530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791182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ECFD77-C43C-456C-B220-E15A666ED867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AutoShape 2"/>
          <p:cNvSpPr>
            <a:spLocks noChangeArrowheads="1"/>
          </p:cNvSpPr>
          <p:nvPr/>
        </p:nvSpPr>
        <p:spPr bwMode="auto">
          <a:xfrm>
            <a:off x="1428751" y="5394960"/>
            <a:ext cx="2214563" cy="6915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F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สมุดรวมบัญชีทั่วไป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สมุดแยกประเภททั่วไป </a:t>
            </a:r>
            <a:r>
              <a:rPr lang="th-TH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615427" name="AutoShape 3"/>
          <p:cNvSpPr>
            <a:spLocks noChangeArrowheads="1"/>
          </p:cNvSpPr>
          <p:nvPr/>
        </p:nvSpPr>
        <p:spPr bwMode="auto">
          <a:xfrm>
            <a:off x="436563" y="4257676"/>
            <a:ext cx="1531188" cy="461665"/>
          </a:xfrm>
          <a:prstGeom prst="homePlate">
            <a:avLst>
              <a:gd name="adj" fmla="val 8031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2400" b="1" dirty="0">
                <a:latin typeface="TH SarabunPSK" pitchFamily="34" charset="-34"/>
                <a:cs typeface="TH SarabunPSK" pitchFamily="34" charset="-34"/>
              </a:rPr>
              <a:t>บันทึกรายการ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3214" y="4798696"/>
            <a:ext cx="3024187" cy="502920"/>
            <a:chOff x="1791" y="2614"/>
            <a:chExt cx="1905" cy="317"/>
          </a:xfrm>
        </p:grpSpPr>
        <p:sp>
          <p:nvSpPr>
            <p:cNvPr id="75813" name="Line 5"/>
            <p:cNvSpPr>
              <a:spLocks noChangeShapeType="1"/>
            </p:cNvSpPr>
            <p:nvPr/>
          </p:nvSpPr>
          <p:spPr bwMode="auto">
            <a:xfrm>
              <a:off x="2880" y="2614"/>
              <a:ext cx="0" cy="18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5814" name="Line 6"/>
            <p:cNvSpPr>
              <a:spLocks noChangeShapeType="1"/>
            </p:cNvSpPr>
            <p:nvPr/>
          </p:nvSpPr>
          <p:spPr bwMode="auto">
            <a:xfrm>
              <a:off x="1791" y="2795"/>
              <a:ext cx="1905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5815" name="Line 7"/>
            <p:cNvSpPr>
              <a:spLocks noChangeShapeType="1"/>
            </p:cNvSpPr>
            <p:nvPr/>
          </p:nvSpPr>
          <p:spPr bwMode="auto">
            <a:xfrm>
              <a:off x="1791" y="2795"/>
              <a:ext cx="0" cy="136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15433" name="AutoShape 9"/>
          <p:cNvSpPr>
            <a:spLocks/>
          </p:cNvSpPr>
          <p:nvPr/>
        </p:nvSpPr>
        <p:spPr bwMode="auto">
          <a:xfrm>
            <a:off x="4572001" y="5829300"/>
            <a:ext cx="2066925" cy="897256"/>
          </a:xfrm>
          <a:prstGeom prst="accentBorderCallout1">
            <a:avLst>
              <a:gd name="adj1" fmla="val 10171"/>
              <a:gd name="adj2" fmla="val -3685"/>
              <a:gd name="adj3" fmla="val 49435"/>
              <a:gd name="adj4" fmla="val -50153"/>
            </a:avLst>
          </a:prstGeom>
          <a:gradFill rotWithShape="1">
            <a:gsLst>
              <a:gs pos="0">
                <a:schemeClr val="bg1"/>
              </a:gs>
              <a:gs pos="100000">
                <a:srgbClr val="FACE60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66FF33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h-TH" altLang="en-US" sz="2000" b="1" dirty="0">
                <a:latin typeface="TH SarabunPSK" pitchFamily="34" charset="-34"/>
                <a:cs typeface="TH SarabunPSK" pitchFamily="34" charset="-34"/>
              </a:rPr>
              <a:t> งบแสดงฐานะการเงิน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h-TH" altLang="en-US" sz="2000" b="1" dirty="0">
                <a:latin typeface="TH SarabunPSK" pitchFamily="34" charset="-34"/>
                <a:cs typeface="TH SarabunPSK" pitchFamily="34" charset="-34"/>
              </a:rPr>
              <a:t> งบกำไรขาดทุน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h-TH" altLang="en-US" sz="2000" b="1" dirty="0">
                <a:latin typeface="TH SarabunPSK" pitchFamily="34" charset="-34"/>
                <a:cs typeface="TH SarabunPSK" pitchFamily="34" charset="-34"/>
              </a:rPr>
              <a:t> งบกระแสเงินสด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72064" y="5086350"/>
            <a:ext cx="2428875" cy="676276"/>
            <a:chOff x="3195" y="2795"/>
            <a:chExt cx="1530" cy="426"/>
          </a:xfrm>
        </p:grpSpPr>
        <p:sp>
          <p:nvSpPr>
            <p:cNvPr id="33827" name="AutoShape 11"/>
            <p:cNvSpPr>
              <a:spLocks noChangeArrowheads="1"/>
            </p:cNvSpPr>
            <p:nvPr/>
          </p:nvSpPr>
          <p:spPr bwMode="auto">
            <a:xfrm>
              <a:off x="3195" y="2949"/>
              <a:ext cx="153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8F5A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en-US" sz="2000" b="1">
                  <a:latin typeface="TH SarabunPSK" pitchFamily="34" charset="-34"/>
                  <a:cs typeface="TH SarabunPSK" pitchFamily="34" charset="-34"/>
                </a:rPr>
                <a:t>บัญชีย่อยและทะเบียนต่างๆ</a:t>
              </a:r>
            </a:p>
          </p:txBody>
        </p:sp>
        <p:sp>
          <p:nvSpPr>
            <p:cNvPr id="33828" name="Line 12"/>
            <p:cNvSpPr>
              <a:spLocks noChangeShapeType="1"/>
            </p:cNvSpPr>
            <p:nvPr/>
          </p:nvSpPr>
          <p:spPr bwMode="auto">
            <a:xfrm>
              <a:off x="3696" y="2795"/>
              <a:ext cx="0" cy="13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th-TH" sz="1800" b="1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051050" y="6044566"/>
            <a:ext cx="1512888" cy="681990"/>
            <a:chOff x="1292" y="3612"/>
            <a:chExt cx="953" cy="543"/>
          </a:xfrm>
        </p:grpSpPr>
        <p:sp>
          <p:nvSpPr>
            <p:cNvPr id="33825" name="AutoShape 14"/>
            <p:cNvSpPr>
              <a:spLocks noChangeArrowheads="1"/>
            </p:cNvSpPr>
            <p:nvPr/>
          </p:nvSpPr>
          <p:spPr bwMode="auto">
            <a:xfrm>
              <a:off x="1292" y="3838"/>
              <a:ext cx="953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ACE6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en-US" sz="2000" b="1">
                  <a:latin typeface="TH SarabunPSK" pitchFamily="34" charset="-34"/>
                  <a:cs typeface="TH SarabunPSK" pitchFamily="34" charset="-34"/>
                </a:rPr>
                <a:t>งบทดลอง</a:t>
              </a:r>
            </a:p>
          </p:txBody>
        </p:sp>
        <p:sp>
          <p:nvSpPr>
            <p:cNvPr id="33826" name="Line 15"/>
            <p:cNvSpPr>
              <a:spLocks noChangeShapeType="1"/>
            </p:cNvSpPr>
            <p:nvPr/>
          </p:nvSpPr>
          <p:spPr bwMode="auto">
            <a:xfrm>
              <a:off x="1746" y="3612"/>
              <a:ext cx="0" cy="226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th-TH" sz="1800" b="1"/>
            </a:p>
          </p:txBody>
        </p:sp>
      </p:grpSp>
      <p:sp>
        <p:nvSpPr>
          <p:cNvPr id="615440" name="Text Box 16"/>
          <p:cNvSpPr txBox="1">
            <a:spLocks noChangeArrowheads="1"/>
          </p:cNvSpPr>
          <p:nvPr/>
        </p:nvSpPr>
        <p:spPr bwMode="auto">
          <a:xfrm>
            <a:off x="323851" y="1278256"/>
            <a:ext cx="2303463" cy="46166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3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สลิป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เครดิต /</a:t>
            </a:r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สลิ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323851" y="1863090"/>
            <a:ext cx="2303463" cy="10341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บเสร็จรับเงิน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(รับค่าหุ้น รับต้นเงินกู้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ดอกเบี้ยเงินให้กู้  อื่นๆ)</a:t>
            </a:r>
          </a:p>
        </p:txBody>
      </p:sp>
      <p:sp>
        <p:nvSpPr>
          <p:cNvPr id="615442" name="Text Box 18"/>
          <p:cNvSpPr txBox="1">
            <a:spLocks noChangeArrowheads="1"/>
          </p:cNvSpPr>
          <p:nvPr/>
        </p:nvSpPr>
        <p:spPr bwMode="auto">
          <a:xfrm>
            <a:off x="3203576" y="1320166"/>
            <a:ext cx="230346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สลิป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เดบิต / </a:t>
            </a:r>
            <a:r>
              <a:rPr lang="th-TH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สลิป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</a:t>
            </a:r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3203576" y="1889760"/>
            <a:ext cx="2303463" cy="6432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คำขอกู้/หนังสือกู้เงิน</a:t>
            </a:r>
          </a:p>
          <a:p>
            <a:pPr>
              <a:lnSpc>
                <a:spcPct val="80000"/>
              </a:lnSpc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ใบรับเงินกู้</a:t>
            </a:r>
          </a:p>
        </p:txBody>
      </p:sp>
      <p:sp>
        <p:nvSpPr>
          <p:cNvPr id="615445" name="Text Box 21"/>
          <p:cNvSpPr txBox="1">
            <a:spLocks noChangeArrowheads="1"/>
          </p:cNvSpPr>
          <p:nvPr/>
        </p:nvSpPr>
        <p:spPr bwMode="auto">
          <a:xfrm>
            <a:off x="6145213" y="1895476"/>
            <a:ext cx="2355850" cy="97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รายการที่ไม่เกี่ยวข้องกับการรับ-จ่ายเงิน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โอนแก้ไขข้อผิดพลาด</a:t>
            </a:r>
          </a:p>
        </p:txBody>
      </p:sp>
      <p:sp>
        <p:nvSpPr>
          <p:cNvPr id="615447" name="Rectangle 23"/>
          <p:cNvSpPr>
            <a:spLocks noChangeArrowheads="1"/>
          </p:cNvSpPr>
          <p:nvPr/>
        </p:nvSpPr>
        <p:spPr bwMode="auto">
          <a:xfrm>
            <a:off x="2124075" y="4495800"/>
            <a:ext cx="3455988" cy="4019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8E6A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2200" b="1">
                <a:latin typeface="TH SarabunPSK" pitchFamily="34" charset="-34"/>
                <a:cs typeface="TH SarabunPSK" pitchFamily="34" charset="-34"/>
              </a:rPr>
              <a:t>สมุดสรุปประจำวัน / </a:t>
            </a:r>
            <a:r>
              <a:rPr lang="th-TH" altLang="en-US" sz="22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สมุดเงินสด</a:t>
            </a:r>
          </a:p>
        </p:txBody>
      </p:sp>
      <p:sp>
        <p:nvSpPr>
          <p:cNvPr id="615448" name="Rectangle 24"/>
          <p:cNvSpPr>
            <a:spLocks noChangeArrowheads="1"/>
          </p:cNvSpPr>
          <p:nvPr/>
        </p:nvSpPr>
        <p:spPr bwMode="auto">
          <a:xfrm>
            <a:off x="5857875" y="4322446"/>
            <a:ext cx="2063750" cy="4019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8E6A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&amp; </a:t>
            </a:r>
            <a:r>
              <a:rPr lang="th-TH" altLang="en-US" sz="22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สมุดรายวันทั่วไป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956550" y="1565910"/>
            <a:ext cx="863600" cy="2809876"/>
            <a:chOff x="5012" y="255"/>
            <a:chExt cx="590" cy="2132"/>
          </a:xfrm>
        </p:grpSpPr>
        <p:sp>
          <p:nvSpPr>
            <p:cNvPr id="615450" name="Line 26"/>
            <p:cNvSpPr>
              <a:spLocks noChangeShapeType="1"/>
            </p:cNvSpPr>
            <p:nvPr/>
          </p:nvSpPr>
          <p:spPr bwMode="auto">
            <a:xfrm>
              <a:off x="5356" y="255"/>
              <a:ext cx="246" cy="0"/>
            </a:xfrm>
            <a:prstGeom prst="line">
              <a:avLst/>
            </a:prstGeom>
            <a:noFill/>
            <a:ln w="38100" cap="rnd">
              <a:solidFill>
                <a:srgbClr val="7030A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5451" name="Line 27"/>
            <p:cNvSpPr>
              <a:spLocks noChangeShapeType="1"/>
            </p:cNvSpPr>
            <p:nvPr/>
          </p:nvSpPr>
          <p:spPr bwMode="auto">
            <a:xfrm>
              <a:off x="5602" y="255"/>
              <a:ext cx="0" cy="2132"/>
            </a:xfrm>
            <a:prstGeom prst="line">
              <a:avLst/>
            </a:prstGeom>
            <a:noFill/>
            <a:ln w="38100" cap="rnd">
              <a:solidFill>
                <a:srgbClr val="7030A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5452" name="Line 28"/>
            <p:cNvSpPr>
              <a:spLocks noChangeShapeType="1"/>
            </p:cNvSpPr>
            <p:nvPr/>
          </p:nvSpPr>
          <p:spPr bwMode="auto">
            <a:xfrm flipH="1">
              <a:off x="5012" y="2387"/>
              <a:ext cx="590" cy="0"/>
            </a:xfrm>
            <a:prstGeom prst="line">
              <a:avLst/>
            </a:prstGeom>
            <a:noFill/>
            <a:ln w="38100" cap="rnd">
              <a:solidFill>
                <a:srgbClr val="7030A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 sz="1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15456" name="Text Box 32"/>
          <p:cNvSpPr txBox="1">
            <a:spLocks noChangeArrowheads="1"/>
          </p:cNvSpPr>
          <p:nvPr/>
        </p:nvSpPr>
        <p:spPr bwMode="grayWhite">
          <a:xfrm>
            <a:off x="900113" y="3726180"/>
            <a:ext cx="1943100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en-US" sz="2000" b="1" dirty="0" err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Dr</a:t>
            </a:r>
            <a:r>
              <a:rPr lang="en-US" alt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เงินสด     </a:t>
            </a:r>
            <a:r>
              <a:rPr lang="en-US" alt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Cr …..</a:t>
            </a:r>
            <a:endParaRPr lang="th-TH" altLang="en-US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5457" name="Text Box 33"/>
          <p:cNvSpPr txBox="1">
            <a:spLocks noChangeArrowheads="1"/>
          </p:cNvSpPr>
          <p:nvPr/>
        </p:nvSpPr>
        <p:spPr bwMode="grayWhite">
          <a:xfrm>
            <a:off x="3348039" y="4095751"/>
            <a:ext cx="1944687" cy="32387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en-US" sz="2000" b="1" dirty="0" err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Dr</a:t>
            </a:r>
            <a:r>
              <a:rPr lang="en-US" alt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…..   Cr </a:t>
            </a:r>
            <a:r>
              <a:rPr lang="th-TH" alt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เงินสด</a:t>
            </a:r>
          </a:p>
        </p:txBody>
      </p:sp>
      <p:sp>
        <p:nvSpPr>
          <p:cNvPr id="615458" name="Text Box 34"/>
          <p:cNvSpPr txBox="1">
            <a:spLocks noChangeArrowheads="1"/>
          </p:cNvSpPr>
          <p:nvPr/>
        </p:nvSpPr>
        <p:spPr bwMode="grayWhite">
          <a:xfrm>
            <a:off x="6167438" y="3076576"/>
            <a:ext cx="2473325" cy="461665"/>
          </a:xfrm>
          <a:prstGeom prst="rect">
            <a:avLst/>
          </a:prstGeom>
          <a:noFill/>
          <a:ln w="28575" algn="ctr">
            <a:solidFill>
              <a:srgbClr val="4BFF4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th-TH" altLang="en-US" sz="2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การรับ</a:t>
            </a:r>
            <a:endParaRPr lang="en-US" altLang="en-US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en-US" sz="2000" b="1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Dr</a:t>
            </a:r>
            <a:r>
              <a:rPr lang="en-US" altLang="en-US" sz="2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en-US" sz="2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เงินฝากธนาคาร  </a:t>
            </a:r>
            <a:r>
              <a:rPr lang="en-US" altLang="en-US" sz="2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Cr </a:t>
            </a:r>
            <a:r>
              <a:rPr lang="th-TH" altLang="en-US" sz="2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.....</a:t>
            </a:r>
          </a:p>
        </p:txBody>
      </p:sp>
      <p:sp>
        <p:nvSpPr>
          <p:cNvPr id="14357" name="Rectangle 39"/>
          <p:cNvSpPr>
            <a:spLocks noChangeArrowheads="1"/>
          </p:cNvSpPr>
          <p:nvPr/>
        </p:nvSpPr>
        <p:spPr bwMode="auto">
          <a:xfrm>
            <a:off x="1000100" y="493380"/>
            <a:ext cx="7273925" cy="649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en-US" sz="35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ทำความเข้าใจเกี่ยวกับระบบบัญชี </a:t>
            </a:r>
            <a:endParaRPr lang="en-US" altLang="en-US" sz="35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15446" name="AutoShape 22"/>
          <p:cNvCxnSpPr>
            <a:cxnSpLocks noChangeShapeType="1"/>
          </p:cNvCxnSpPr>
          <p:nvPr/>
        </p:nvCxnSpPr>
        <p:spPr bwMode="auto">
          <a:xfrm rot="16200000" flipH="1">
            <a:off x="1248252" y="2729708"/>
            <a:ext cx="2975610" cy="217487"/>
          </a:xfrm>
          <a:prstGeom prst="bentConnector3">
            <a:avLst>
              <a:gd name="adj1" fmla="val 259"/>
            </a:avLst>
          </a:prstGeom>
          <a:noFill/>
          <a:ln w="19050" cap="rnd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615462" name="Text Box 38"/>
          <p:cNvSpPr txBox="1">
            <a:spLocks noChangeArrowheads="1"/>
          </p:cNvSpPr>
          <p:nvPr/>
        </p:nvSpPr>
        <p:spPr bwMode="grayWhite">
          <a:xfrm>
            <a:off x="6176963" y="3651886"/>
            <a:ext cx="2463800" cy="461665"/>
          </a:xfrm>
          <a:prstGeom prst="rect">
            <a:avLst/>
          </a:prstGeom>
          <a:noFill/>
          <a:ln w="28575" algn="ctr">
            <a:solidFill>
              <a:srgbClr val="4BFF4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th-TH" altLang="en-US" sz="20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การจ่าย</a:t>
            </a:r>
            <a:endParaRPr lang="en-US" altLang="en-US" sz="2000" b="1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en-US" sz="20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Dr…………    Cr </a:t>
            </a:r>
            <a:r>
              <a:rPr lang="th-TH" altLang="en-US" sz="20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เงินฝากธนาคาร</a:t>
            </a:r>
          </a:p>
        </p:txBody>
      </p:sp>
      <p:sp>
        <p:nvSpPr>
          <p:cNvPr id="615463" name="Text Box 39"/>
          <p:cNvSpPr txBox="1">
            <a:spLocks noChangeArrowheads="1"/>
          </p:cNvSpPr>
          <p:nvPr/>
        </p:nvSpPr>
        <p:spPr bwMode="auto">
          <a:xfrm>
            <a:off x="323851" y="3084196"/>
            <a:ext cx="2303463" cy="56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ใบส่งเงินฝาก</a:t>
            </a:r>
          </a:p>
          <a:p>
            <a:pPr>
              <a:lnSpc>
                <a:spcPct val="70000"/>
              </a:lnSpc>
              <a:defRPr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รับฝากเงิน)</a:t>
            </a:r>
          </a:p>
        </p:txBody>
      </p:sp>
      <p:sp>
        <p:nvSpPr>
          <p:cNvPr id="615464" name="Text Box 40"/>
          <p:cNvSpPr txBox="1">
            <a:spLocks noChangeArrowheads="1"/>
          </p:cNvSpPr>
          <p:nvPr/>
        </p:nvSpPr>
        <p:spPr bwMode="auto">
          <a:xfrm>
            <a:off x="3203576" y="2566036"/>
            <a:ext cx="2303463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ใบถอนเงินฝาก</a:t>
            </a:r>
          </a:p>
        </p:txBody>
      </p:sp>
      <p:sp>
        <p:nvSpPr>
          <p:cNvPr id="615466" name="Text Box 42"/>
          <p:cNvSpPr txBox="1">
            <a:spLocks noChangeArrowheads="1"/>
          </p:cNvSpPr>
          <p:nvPr/>
        </p:nvSpPr>
        <p:spPr bwMode="auto">
          <a:xfrm>
            <a:off x="3203576" y="2998470"/>
            <a:ext cx="2303463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ใบสำคัญจ่ายเงิน</a:t>
            </a:r>
          </a:p>
        </p:txBody>
      </p:sp>
      <p:sp>
        <p:nvSpPr>
          <p:cNvPr id="615465" name="Text Box 41"/>
          <p:cNvSpPr txBox="1">
            <a:spLocks noChangeArrowheads="1"/>
          </p:cNvSpPr>
          <p:nvPr/>
        </p:nvSpPr>
        <p:spPr bwMode="auto">
          <a:xfrm>
            <a:off x="3205163" y="3516630"/>
            <a:ext cx="2303462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ใบเสร็จรับเงินของผู้ขาย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grayWhite">
          <a:xfrm>
            <a:off x="6143625" y="4800600"/>
            <a:ext cx="2357438" cy="3877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4BFF4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th-TH" sz="1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แก้ไขข้อผิดพลาด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 </a:t>
            </a:r>
            <a:r>
              <a:rPr lang="th-TH" sz="1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 </a:t>
            </a:r>
            <a:r>
              <a:rPr lang="th-TH" sz="1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</a:t>
            </a:r>
          </a:p>
        </p:txBody>
      </p:sp>
      <p:cxnSp>
        <p:nvCxnSpPr>
          <p:cNvPr id="41" name="AutoShape 22"/>
          <p:cNvCxnSpPr>
            <a:cxnSpLocks noChangeShapeType="1"/>
          </p:cNvCxnSpPr>
          <p:nvPr/>
        </p:nvCxnSpPr>
        <p:spPr bwMode="auto">
          <a:xfrm rot="10800000" flipV="1">
            <a:off x="3000376" y="1386840"/>
            <a:ext cx="206375" cy="2910840"/>
          </a:xfrm>
          <a:prstGeom prst="bentConnector2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615444" name="Text Box 20"/>
          <p:cNvSpPr txBox="1">
            <a:spLocks noChangeArrowheads="1"/>
          </p:cNvSpPr>
          <p:nvPr/>
        </p:nvSpPr>
        <p:spPr bwMode="auto">
          <a:xfrm>
            <a:off x="6143625" y="1350646"/>
            <a:ext cx="2357438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2400" b="1" dirty="0" err="1">
                <a:latin typeface="TH SarabunPSK" pitchFamily="34" charset="-34"/>
                <a:cs typeface="TH SarabunPSK" pitchFamily="34" charset="-34"/>
              </a:rPr>
              <a:t>สลิปโอน</a:t>
            </a:r>
            <a:endParaRPr lang="th-TH" alt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805" name="ตัวยึดหมายเลขภาพนิ่ง 51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DA89F-1F95-409B-9B4E-28AF4070DBEB}" type="slidenum">
              <a:rPr lang="en-US" altLang="th-TH" smtClean="0">
                <a:latin typeface="Arial" pitchFamily="34" charset="0"/>
              </a:rPr>
              <a:pPr/>
              <a:t>6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2198" y="0"/>
            <a:ext cx="30003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 (ต่อ)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1142976" y="349250"/>
            <a:ext cx="657229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4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การสอบทานการ</a:t>
            </a:r>
            <a:r>
              <a:rPr lang="en-US" sz="40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ค่าเผื่อหนี้สงสัยจะสูญลูกหนี้</a:t>
            </a:r>
            <a:r>
              <a:rPr lang="en-US" sz="4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NPL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331883" y="1697038"/>
            <a:ext cx="5535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>
                <a:latin typeface="DilleniaUPC" pitchFamily="18" charset="-34"/>
                <a:ea typeface="Times New Roman" pitchFamily="18" charset="0"/>
                <a:cs typeface="DilleniaUPC" pitchFamily="18" charset="-34"/>
                <a:sym typeface="Wingdings 2" pitchFamily="18" charset="2"/>
              </a:rPr>
              <a:t></a:t>
            </a:r>
            <a:r>
              <a:rPr lang="en-US" sz="3600" b="1"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 ลูกหนี้จัดชั้นต่ำกว่ามาตรฐาน   </a:t>
            </a:r>
            <a:r>
              <a:rPr lang="en-US" sz="3600" b="1">
                <a:solidFill>
                  <a:srgbClr val="FF0000"/>
                </a:solidFill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ร้อยละ    20</a:t>
            </a:r>
          </a:p>
        </p:txBody>
      </p:sp>
      <p:pic>
        <p:nvPicPr>
          <p:cNvPr id="456709" name="Picture 5" descr="j031583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31" y="1341439"/>
            <a:ext cx="29862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0" name="Rectangle 6"/>
          <p:cNvSpPr>
            <a:spLocks noChangeArrowheads="1"/>
          </p:cNvSpPr>
          <p:nvPr/>
        </p:nvSpPr>
        <p:spPr bwMode="blackWhite">
          <a:xfrm>
            <a:off x="1299034" y="2236788"/>
            <a:ext cx="687293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DilleniaUPC" pitchFamily="18" charset="-34"/>
                <a:ea typeface="Times New Roman" pitchFamily="18" charset="0"/>
                <a:cs typeface="DilleniaUPC" pitchFamily="18" charset="-34"/>
                <a:sym typeface="Wingdings 2" pitchFamily="18" charset="2"/>
              </a:rPr>
              <a:t></a:t>
            </a:r>
            <a:r>
              <a:rPr lang="en-US" sz="3600" b="1"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 ลูกหนี้จัดชั้นสงสัย                </a:t>
            </a:r>
            <a:r>
              <a:rPr lang="en-US" sz="3600" b="1">
                <a:solidFill>
                  <a:srgbClr val="FF0000"/>
                </a:solidFill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ร้อยละ   50</a:t>
            </a:r>
          </a:p>
        </p:txBody>
      </p:sp>
      <p:pic>
        <p:nvPicPr>
          <p:cNvPr id="456711" name="Picture 7" descr="j031583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52" y="3573463"/>
            <a:ext cx="2747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2" name="Rectangle 8"/>
          <p:cNvSpPr>
            <a:spLocks noChangeArrowheads="1"/>
          </p:cNvSpPr>
          <p:nvPr/>
        </p:nvSpPr>
        <p:spPr bwMode="blackWhite">
          <a:xfrm>
            <a:off x="1285596" y="2781300"/>
            <a:ext cx="746272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DilleniaUPC" pitchFamily="18" charset="-34"/>
                <a:ea typeface="Times New Roman" pitchFamily="18" charset="0"/>
                <a:cs typeface="DilleniaUPC" pitchFamily="18" charset="-34"/>
                <a:sym typeface="Wingdings 2" pitchFamily="18" charset="2"/>
              </a:rPr>
              <a:t></a:t>
            </a:r>
            <a:r>
              <a:rPr lang="en-US" sz="3600" b="1"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 ลูกหนี้จัดชั้นสงสัยจะสูญ/จัดชั้นสูญ   </a:t>
            </a:r>
            <a:r>
              <a:rPr lang="en-US" sz="3600" b="1">
                <a:solidFill>
                  <a:srgbClr val="FF0000"/>
                </a:solidFill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ร้อยละ  100</a:t>
            </a:r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blackWhite">
          <a:xfrm>
            <a:off x="667435" y="3429001"/>
            <a:ext cx="7361189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600" b="1">
                <a:latin typeface="DilleniaUPC" pitchFamily="18" charset="-34"/>
                <a:cs typeface="DilleniaUPC" pitchFamily="18" charset="-34"/>
              </a:rPr>
              <a:t>นำต้นเงินและดอกเบี้ยที่ได้รับชำระหลังวันสิ้นปีบัญชีแต่ก่อนวันที่ผู้สอบบัญชีแสดงความเห็น    </a:t>
            </a:r>
            <a:r>
              <a:rPr lang="th-TH" sz="3600" b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มาหักออกได้</a:t>
            </a:r>
          </a:p>
        </p:txBody>
      </p:sp>
      <p:pic>
        <p:nvPicPr>
          <p:cNvPr id="456714" name="Picture 10" descr="j031583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3" y="4622800"/>
            <a:ext cx="28220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755530" y="1125539"/>
            <a:ext cx="4493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4000" b="1">
                <a:latin typeface="DilleniaUPC" pitchFamily="18" charset="-34"/>
                <a:cs typeface="DilleniaUPC" pitchFamily="18" charset="-34"/>
              </a:rPr>
              <a:t>ประมาณการค่าเผื่อหนี้สงสัยจะสูญ</a:t>
            </a:r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1258719" y="4943476"/>
            <a:ext cx="709949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>
                <a:latin typeface="DilleniaUPC" pitchFamily="18" charset="-34"/>
                <a:ea typeface="Times New Roman" pitchFamily="18" charset="0"/>
                <a:cs typeface="DilleniaUPC" pitchFamily="18" charset="-34"/>
                <a:sym typeface="Wingdings 2" pitchFamily="18" charset="2"/>
              </a:rPr>
              <a:t></a:t>
            </a:r>
            <a:r>
              <a:rPr lang="en-US" sz="3600" b="1" dirty="0"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 </a:t>
            </a:r>
            <a:r>
              <a:rPr lang="en-US" sz="3600" b="1" dirty="0" err="1"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มูลค่าหุ้นของผู้กู้</a:t>
            </a:r>
            <a:r>
              <a:rPr lang="en-US" sz="3600" b="1" dirty="0"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          </a:t>
            </a:r>
            <a:r>
              <a:rPr lang="en-US" sz="3600" b="1" dirty="0" err="1">
                <a:solidFill>
                  <a:srgbClr val="FF0000"/>
                </a:solidFill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ร้อยละ</a:t>
            </a:r>
            <a:r>
              <a:rPr lang="en-US" sz="3600" b="1" dirty="0">
                <a:solidFill>
                  <a:srgbClr val="FF0000"/>
                </a:solidFill>
                <a:latin typeface="DilleniaUPC" pitchFamily="18" charset="-34"/>
                <a:ea typeface="Times New Roman" pitchFamily="18" charset="0"/>
                <a:cs typeface="DilleniaUPC" pitchFamily="18" charset="-34"/>
              </a:rPr>
              <a:t>   100 </a:t>
            </a:r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blackWhite">
          <a:xfrm>
            <a:off x="1185555" y="5524501"/>
            <a:ext cx="7562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2200" b="1">
                <a:latin typeface="DilleniaUPC" pitchFamily="18" charset="-34"/>
                <a:ea typeface="Times New Roman" pitchFamily="18" charset="0"/>
                <a:cs typeface="DilleniaUPC" pitchFamily="18" charset="-34"/>
                <a:sym typeface="Wingdings 2" pitchFamily="18" charset="2"/>
              </a:rPr>
              <a:t></a:t>
            </a:r>
            <a:r>
              <a:rPr lang="en-US" sz="3600" b="1">
                <a:latin typeface="DilleniaUPC" pitchFamily="18" charset="-34"/>
                <a:cs typeface="DilleniaUPC" pitchFamily="18" charset="-34"/>
              </a:rPr>
              <a:t> หลักประกันที่เป็นสิทธิ</a:t>
            </a:r>
            <a:r>
              <a:rPr lang="th-TH" sz="3600" b="1">
                <a:latin typeface="DilleniaUPC" pitchFamily="18" charset="-34"/>
                <a:cs typeface="DilleniaUPC" pitchFamily="18" charset="-34"/>
              </a:rPr>
              <a:t>ในเงินฝากสก. ฝากรัฐบาล</a:t>
            </a:r>
            <a:r>
              <a:rPr lang="en-US" sz="3600" b="1"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ร้อยละ  100</a:t>
            </a:r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blackWhite">
          <a:xfrm>
            <a:off x="1187048" y="6100763"/>
            <a:ext cx="756127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2200" b="1">
                <a:latin typeface="DilleniaUPC" pitchFamily="18" charset="-34"/>
                <a:ea typeface="Times New Roman" pitchFamily="18" charset="0"/>
                <a:cs typeface="DilleniaUPC" pitchFamily="18" charset="-34"/>
                <a:sym typeface="Wingdings 2" pitchFamily="18" charset="2"/>
              </a:rPr>
              <a:t></a:t>
            </a:r>
            <a:r>
              <a:rPr lang="en-US" sz="3600" b="1">
                <a:latin typeface="DilleniaUPC" pitchFamily="18" charset="-34"/>
                <a:cs typeface="DilleniaUPC" pitchFamily="18" charset="-34"/>
              </a:rPr>
              <a:t> หลักประกันอื่น </a:t>
            </a:r>
            <a:r>
              <a:rPr lang="th-TH" sz="3600" b="1">
                <a:latin typeface="DilleniaUPC" pitchFamily="18" charset="-34"/>
                <a:cs typeface="DilleniaUPC" pitchFamily="18" charset="-34"/>
              </a:rPr>
              <a:t>จำนำ จำนองต่อสก.</a:t>
            </a:r>
            <a:r>
              <a:rPr lang="en-US" sz="3600" b="1">
                <a:latin typeface="DilleniaUPC" pitchFamily="18" charset="-34"/>
                <a:cs typeface="DilleniaUPC" pitchFamily="18" charset="-34"/>
              </a:rPr>
              <a:t>         </a:t>
            </a:r>
            <a:r>
              <a:rPr lang="en-US" sz="3600" b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ไม่เกินร้อยละ  50</a:t>
            </a:r>
            <a:r>
              <a:rPr lang="en-US" sz="3200" b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               </a:t>
            </a:r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933083" y="4437063"/>
            <a:ext cx="3114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>
                <a:latin typeface="DilleniaUPC" pitchFamily="18" charset="-34"/>
                <a:cs typeface="DilleniaUPC" pitchFamily="18" charset="-34"/>
              </a:rPr>
              <a:t>นำมูลค่าหลักประกันมาหัก</a:t>
            </a:r>
          </a:p>
        </p:txBody>
      </p:sp>
      <p:sp>
        <p:nvSpPr>
          <p:cNvPr id="15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329363"/>
            <a:ext cx="489750" cy="457200"/>
          </a:xfrm>
        </p:spPr>
        <p:txBody>
          <a:bodyPr/>
          <a:lstStyle/>
          <a:p>
            <a:pPr algn="r">
              <a:defRPr/>
            </a:pPr>
            <a:fld id="{5C540039-0CDA-49ED-9A53-7F18BEE422CE}" type="slidenum">
              <a:rPr lang="en-US" sz="1200" b="1" smtClean="0"/>
              <a:pPr algn="r">
                <a:defRPr/>
              </a:pPr>
              <a:t>60</a:t>
            </a:fld>
            <a:endParaRPr lang="th-TH" sz="1200" b="1" dirty="0"/>
          </a:p>
        </p:txBody>
      </p:sp>
      <p:cxnSp>
        <p:nvCxnSpPr>
          <p:cNvPr id="17" name="ตัวเชื่อมต่อตรง 16"/>
          <p:cNvCxnSpPr>
            <a:endCxn id="456716" idx="1"/>
          </p:cNvCxnSpPr>
          <p:nvPr/>
        </p:nvCxnSpPr>
        <p:spPr>
          <a:xfrm rot="10800000" flipV="1">
            <a:off x="1258719" y="5229225"/>
            <a:ext cx="4667562" cy="37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ChangeArrowheads="1"/>
          </p:cNvSpPr>
          <p:nvPr/>
        </p:nvSpPr>
        <p:spPr bwMode="blackWhite">
          <a:xfrm>
            <a:off x="238903" y="2857496"/>
            <a:ext cx="8752797" cy="75796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ระงับการรับรู้รายได้ดอกเบี้ยเงินให้กู้ของลูกหนี้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NPL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ในงบการเงิน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* </a:t>
            </a:r>
            <a:r>
              <a:rPr lang="en-US" sz="2400" b="1" dirty="0" err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ต้องเปิดเผยในหมายเหตุประกอบงบการเงิน</a:t>
            </a:r>
            <a:r>
              <a:rPr lang="th-TH" sz="2400" b="1" dirty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จำนวนดอกเบี้ยค้างชำระ และ</a:t>
            </a:r>
            <a:r>
              <a:rPr lang="en-US" sz="2400" b="1" dirty="0" err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ผลกระทบต่อกำไรสุทธิ</a:t>
            </a:r>
            <a:endParaRPr lang="th-TH" sz="2400" b="1" dirty="0">
              <a:solidFill>
                <a:srgbClr val="000099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041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75033" y="5873750"/>
            <a:ext cx="616667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C7F4DC-BC45-49E1-B191-296D1167FFD6}" type="slidenum">
              <a:rPr lang="en-US" sz="1400" b="1" smtClean="0">
                <a:solidFill>
                  <a:srgbClr val="898989"/>
                </a:solidFill>
                <a:latin typeface="TH SarabunPSK" pitchFamily="34" charset="-34"/>
                <a:cs typeface="TH SarabunPSK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th-TH" sz="1400" b="1">
              <a:solidFill>
                <a:srgbClr val="89898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38903" y="3904318"/>
          <a:ext cx="8752759" cy="2453640"/>
        </p:xfrm>
        <a:graphic>
          <a:graphicData uri="http://schemas.openxmlformats.org/drawingml/2006/table">
            <a:tbl>
              <a:tblPr/>
              <a:tblGrid>
                <a:gridCol w="81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4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ชื่อลูกหนี้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</a:t>
                      </a:r>
                      <a:endParaRPr lang="en-US" sz="1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ค้างรับ</a:t>
                      </a:r>
                      <a:endParaRPr lang="en-US" sz="1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หลักประกัน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ประเภทลูกหนี้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ชั้นลูกหนี้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 นาย ก.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ผิดนัด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 นาย ข.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ที่ดิน จดจำนอง  12,000 บาท (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หักได้ไม่เกิน 50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6,000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ดำเนินคดี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(ไม่ชำระหนี้)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</a:t>
                      </a:r>
                      <a:endParaRPr lang="th-TH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(10,000-6,000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=4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000x50%)</a:t>
                      </a:r>
                      <a:endParaRPr lang="th-TH" sz="18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9,000</a:t>
                      </a:r>
                      <a:endParaRPr lang="th-TH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 นาย ค.</a:t>
                      </a:r>
                      <a:endParaRPr lang="en-US" sz="200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4,000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ที่ดิน จดจำนอง  1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,000 บาท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หักได้ไม่เกิน 50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6,000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พิพากษา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(ไม่ชำระหนี้)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4,500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(15,000-6,000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=9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000x50%)</a:t>
                      </a:r>
                      <a:endParaRPr lang="th-TH" sz="18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4,000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AutoShape 8"/>
          <p:cNvSpPr>
            <a:spLocks/>
          </p:cNvSpPr>
          <p:nvPr/>
        </p:nvSpPr>
        <p:spPr bwMode="auto">
          <a:xfrm>
            <a:off x="5854610" y="1838325"/>
            <a:ext cx="198587" cy="928688"/>
          </a:xfrm>
          <a:prstGeom prst="rightBrace">
            <a:avLst>
              <a:gd name="adj1" fmla="val 69271"/>
              <a:gd name="adj2" fmla="val 51538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400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19377" y="1551566"/>
            <a:ext cx="9891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ลูกหนี้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ไม่ก่อ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ให้เกิดรายได้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NPL</a:t>
            </a:r>
            <a:endParaRPr lang="th-TH" sz="18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0471" name="Rectangle 12"/>
          <p:cNvSpPr>
            <a:spLocks noChangeArrowheads="1"/>
          </p:cNvSpPr>
          <p:nvPr/>
        </p:nvSpPr>
        <p:spPr bwMode="blackWhite">
          <a:xfrm>
            <a:off x="7083464" y="1552575"/>
            <a:ext cx="2026194" cy="10144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000" b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ดอกเบี้ยเงินให้กู้ค้างรับของลูกหนี้  </a:t>
            </a:r>
            <a:r>
              <a:rPr lang="en-US" sz="2000" b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NPL </a:t>
            </a:r>
            <a:r>
              <a:rPr lang="th-TH" sz="2000" b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ให้ตั้งค่าเผื่อฯ เต็มจำนวน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14480" y="142852"/>
            <a:ext cx="6895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spc="-50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ระเบียบ </a:t>
            </a:r>
            <a:r>
              <a:rPr lang="th-TH" sz="3000" b="1" spc="-50" dirty="0" err="1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นทส.</a:t>
            </a:r>
            <a:r>
              <a:rPr lang="th-TH" sz="3000" b="1" spc="-50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ว่าด้วยการจัดชั้นคุณภาพลูกหนี้ฯ พ.ศ. 2544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/>
        </p:nvGraphicFramePr>
        <p:xfrm>
          <a:off x="238903" y="714356"/>
          <a:ext cx="5616184" cy="2103120"/>
        </p:xfrm>
        <a:graphic>
          <a:graphicData uri="http://schemas.openxmlformats.org/drawingml/2006/table">
            <a:tbl>
              <a:tblPr/>
              <a:tblGrid>
                <a:gridCol w="256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ชั้นลูกหนี้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ผิดนัดติดต่อกัน (เดือน)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อัตราค่าเผื่อฯ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1.ลูกหนี้ปกติ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2.ลูกหนี้จัดชั้นต่ำกว่ามาตรฐาน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</a:t>
                      </a:r>
                      <a:r>
                        <a:rPr lang="th-TH" sz="20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3.ลูกหนี้จัดชั้นสงสัย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 6 / ฟ้อง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ไม่ชำระหนี้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4.ลูกหนี้จัดชั้นสงสัยจะสูญ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 12/พฤติการณ์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5.ลูกหนี้จัดชั้นสูญ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ไม่มีทางจะได้รับชำระหนี้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ลูกศรขวา 20"/>
          <p:cNvSpPr/>
          <p:nvPr/>
        </p:nvSpPr>
        <p:spPr>
          <a:xfrm>
            <a:off x="6852028" y="1973264"/>
            <a:ext cx="19709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ลูกศรขวา 21"/>
          <p:cNvSpPr/>
          <p:nvPr/>
        </p:nvSpPr>
        <p:spPr>
          <a:xfrm>
            <a:off x="4124058" y="3429000"/>
            <a:ext cx="1985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67192" y="71439"/>
            <a:ext cx="1218660" cy="5714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0506" name="TextBox 15"/>
          <p:cNvSpPr txBox="1">
            <a:spLocks noChangeArrowheads="1"/>
          </p:cNvSpPr>
          <p:nvPr/>
        </p:nvSpPr>
        <p:spPr bwMode="auto">
          <a:xfrm>
            <a:off x="214282" y="142852"/>
            <a:ext cx="125423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dirty="0"/>
              <a:t>ตัวอย่าง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ตัวยึดหมายเลขภาพนิ่ง 46"/>
          <p:cNvSpPr txBox="1">
            <a:spLocks/>
          </p:cNvSpPr>
          <p:nvPr/>
        </p:nvSpPr>
        <p:spPr>
          <a:xfrm>
            <a:off x="8339197" y="6329363"/>
            <a:ext cx="489750" cy="4572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0039-0CDA-49ED-9A53-7F18BEE422C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42876" y="1256727"/>
            <a:ext cx="2571736" cy="177279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สอบทานว่าเป็นหนี้ที่สามารถตัดหนี้สูญได้ตามระเบียบ 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000364" y="1214422"/>
            <a:ext cx="5643562" cy="4773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588" indent="-1588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 </a:t>
            </a:r>
            <a:r>
              <a:rPr lang="th-TH" sz="2600" b="1" dirty="0">
                <a:cs typeface="DilleniaUPC" pitchFamily="18" charset="-34"/>
                <a:sym typeface="Wingdings 2" pitchFamily="18" charset="2"/>
              </a:rPr>
              <a:t>หนี้ที่เกิดจากการประกอบกิจการ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 </a:t>
            </a:r>
            <a:r>
              <a:rPr lang="th-TH" sz="2600" b="1" dirty="0">
                <a:cs typeface="DilleniaUPC" pitchFamily="18" charset="-34"/>
                <a:sym typeface="Wingdings 2" pitchFamily="18" charset="2"/>
              </a:rPr>
              <a:t>มีหลักฐานชัดแจ้งที่สามารถฟ้องลูกหนี้ได้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 </a:t>
            </a:r>
            <a:r>
              <a:rPr lang="th-TH" sz="2600" b="1" dirty="0">
                <a:cs typeface="DilleniaUPC" pitchFamily="18" charset="-34"/>
                <a:sym typeface="Wingdings 2" pitchFamily="18" charset="2"/>
              </a:rPr>
              <a:t>มีหลักฐานการติดตามทวงถามหรือมีการฟ้องคดีแล้ว         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 2" pitchFamily="18" charset="2"/>
              </a:rPr>
              <a:t>         แต่ไม่ได้รับการชำระหนี้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</a:t>
            </a:r>
            <a:r>
              <a:rPr lang="th-TH" sz="2600" b="1" dirty="0">
                <a:cs typeface="DilleniaUPC" pitchFamily="18" charset="-34"/>
                <a:sym typeface="Wingdings 2" pitchFamily="18" charset="2"/>
              </a:rPr>
              <a:t>    ลูกหนี้ถูกศาลพิพากษาให้เป็นบุคคลล้มละลาย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 หนี้ที่เกิดจากการทุจริตหรือความบกพร่องในการดำเนินการ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         ของกรรมการ/เจ้าหน้าที่ของสหกรณ์/บุคคลที่มีส่วนเกี่ยวข้อง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         ในสหกรณ์ ต้องมีการติดตามทวงถามจนถึงที่สุดหรือมีการ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  <a:defRPr/>
            </a:pPr>
            <a:r>
              <a:rPr lang="th-TH" sz="2600" b="1" dirty="0">
                <a:cs typeface="DilleniaUPC" pitchFamily="18" charset="-34"/>
                <a:sym typeface="Wingdings" pitchFamily="2" charset="2"/>
              </a:rPr>
              <a:t>         ฟ้องคดีแล้วแต่ไม่ได้รับชำระหนี้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2875" y="357166"/>
            <a:ext cx="8677275" cy="7080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800000"/>
                </a:solidFill>
                <a:latin typeface="DilleniaUPC" pitchFamily="18" charset="-34"/>
                <a:cs typeface="DilleniaUPC" pitchFamily="18" charset="-34"/>
              </a:rPr>
              <a:t>การตรวจสอบการตัดจำหน่ายหนี้สูญจากบัญชีลูกหนี้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ตัวยึดหมายเลขภาพนิ่ง 46"/>
          <p:cNvSpPr txBox="1">
            <a:spLocks/>
          </p:cNvSpPr>
          <p:nvPr/>
        </p:nvSpPr>
        <p:spPr>
          <a:xfrm>
            <a:off x="8339197" y="6329363"/>
            <a:ext cx="489750" cy="4572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0039-0CDA-49ED-9A53-7F18BEE422C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482600" y="203200"/>
            <a:ext cx="3743325" cy="752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sz="3500" b="1" dirty="0">
                <a:cs typeface="DilleniaUPC" pitchFamily="18" charset="-34"/>
                <a:sym typeface="Wingdings 2" pitchFamily="18" charset="2"/>
              </a:rPr>
              <a:t>สอบทานการตัดหนี้สูญ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428595" y="2571744"/>
            <a:ext cx="8715405" cy="39857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</a:pPr>
            <a:r>
              <a:rPr lang="th-TH" sz="2600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</a:t>
            </a:r>
            <a:r>
              <a:rPr lang="th-TH" sz="26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ตั้งค่าเผื่อหนี้สงสัยจะสูญ</a:t>
            </a:r>
            <a:r>
              <a:rPr lang="th-TH" sz="2600" b="1" u="sng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เต็มจำนวน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</a:pPr>
            <a:r>
              <a:rPr lang="th-TH" sz="2600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</a:t>
            </a:r>
            <a:r>
              <a:rPr lang="th-TH" sz="26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กำหนดวาระการประชุมใหญ่เรื่องการตัดจำหน่ายหนี้สูญพร้อมทั้งสรุปเรื่องโดยย่อแจ้งเป็นหนังสือให้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</a:pPr>
            <a:r>
              <a:rPr lang="th-TH" sz="2600" b="1" dirty="0"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สมาชิก ไม่น้อยกว่า 7 วัน</a:t>
            </a: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</a:pPr>
            <a:r>
              <a:rPr lang="th-TH" sz="2600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ได้รับอนุมัติจากที่ประชุมใหญ่โดยมีคะแนนเสียงเกินกว่า กึ่งหนึ่งของสมาชิกที่มาประชุม</a:t>
            </a:r>
            <a:endParaRPr lang="th-TH" sz="2600" b="1" dirty="0">
              <a:latin typeface="DilleniaUPC" pitchFamily="18" charset="-34"/>
              <a:cs typeface="DilleniaUPC" pitchFamily="18" charset="-34"/>
              <a:sym typeface="Wingdings 2" pitchFamily="18" charset="2"/>
            </a:endParaRPr>
          </a:p>
          <a:p>
            <a:pPr marL="533400" indent="-533400">
              <a:lnSpc>
                <a:spcPct val="130000"/>
              </a:lnSpc>
              <a:buSzPct val="75000"/>
              <a:buFont typeface="Wingdings" pitchFamily="2" charset="2"/>
              <a:buNone/>
            </a:pPr>
            <a:r>
              <a:rPr lang="th-TH" sz="2600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ให้บันทึกไว้ในรายการประชุมใหญ่ด้วยว่า </a:t>
            </a:r>
          </a:p>
          <a:p>
            <a:pPr marL="533400" indent="-533400">
              <a:buSzPct val="75000"/>
              <a:buFont typeface="Wingdings" pitchFamily="2" charset="2"/>
              <a:buNone/>
            </a:pPr>
            <a:r>
              <a:rPr lang="th-TH" sz="26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  <a:sym typeface="Wingdings" pitchFamily="2" charset="2"/>
              </a:rPr>
              <a:t>     </a:t>
            </a:r>
            <a:r>
              <a:rPr lang="th-TH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  <a:sym typeface="Wingdings" pitchFamily="2" charset="2"/>
              </a:rPr>
              <a:t>การอนุมัติตัดจำหน่ายหนี้สูญเป็นเพียงการปฏิบัติ</a:t>
            </a:r>
          </a:p>
          <a:p>
            <a:pPr marL="533400" indent="-533400">
              <a:buSzPct val="75000"/>
              <a:buFont typeface="Wingdings" pitchFamily="2" charset="2"/>
              <a:buNone/>
            </a:pPr>
            <a:r>
              <a:rPr lang="th-TH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  <a:sym typeface="Wingdings" pitchFamily="2" charset="2"/>
              </a:rPr>
              <a:t>    ทางบัญชีเท่านั้น มิได้เป็นการระงับซึ่งสิทธิเรียกร้อง</a:t>
            </a:r>
          </a:p>
          <a:p>
            <a:pPr marL="533400" indent="-533400">
              <a:buSzPct val="75000"/>
              <a:buFont typeface="Wingdings" pitchFamily="2" charset="2"/>
              <a:buNone/>
            </a:pPr>
            <a:r>
              <a:rPr lang="th-TH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  <a:sym typeface="Wingdings" pitchFamily="2" charset="2"/>
              </a:rPr>
              <a:t>    จากผู้ต้องรับผิดชอบต่อสหกรณ์แต่อย่างใด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214282" y="1205044"/>
            <a:ext cx="8929718" cy="1325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lang="th-TH" sz="2500" b="1" dirty="0">
                <a:cs typeface="DilleniaUPC" pitchFamily="18" charset="-34"/>
                <a:sym typeface="Wingdings" pitchFamily="2" charset="2"/>
              </a:rPr>
              <a:t></a:t>
            </a:r>
            <a:r>
              <a:rPr lang="th-TH" b="1" dirty="0">
                <a:cs typeface="DilleniaUPC" pitchFamily="18" charset="-34"/>
                <a:sym typeface="Wingdings 2" pitchFamily="18" charset="2"/>
              </a:rPr>
              <a:t>กรณีลูกหนี้แต่ละรายมีจำนวนหนี้รวมกันไม่เกิน 30,000 บาท ไม่ปฏิบัติตามหลักเกณฑ์ได้</a:t>
            </a:r>
          </a:p>
          <a:p>
            <a:pPr marL="533400" indent="-533400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    ถ้าปรากฏหลักฐานมีการติดตามทวงถามแต่ไม่ได้รับชำระหนี้ และหากฟ้องเสียค่าใช้จ่าย</a:t>
            </a:r>
          </a:p>
          <a:p>
            <a:pPr marL="533400" indent="-533400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    ไม่คุ้มกับหนี้</a:t>
            </a:r>
            <a:endParaRPr lang="th-TH" b="1" dirty="0"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58373" name="ตัวยึดหมายเลขภาพนิ่ง 46"/>
          <p:cNvSpPr txBox="1">
            <a:spLocks/>
          </p:cNvSpPr>
          <p:nvPr/>
        </p:nvSpPr>
        <p:spPr bwMode="auto">
          <a:xfrm>
            <a:off x="8358214" y="6143644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7B9AEB-F287-4C7F-B04B-D643632AB72A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63</a:t>
            </a:fld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85750" y="1071563"/>
            <a:ext cx="7056438" cy="619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เลือกบัญชีลูกหนี้เงินกู้ที่จะส่งยืนยันยอด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285750" y="1647825"/>
            <a:ext cx="7056438" cy="619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ขอรายละเอียดบัญชีลูกหนี้เงินกู้ที่เลือกขึ้นมา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285750" y="2224088"/>
            <a:ext cx="7704138" cy="619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ตรวจสอบความถูกต้องของรายละเอียดของหนังสือยืนยันยอดก่อนส่ง</a:t>
            </a: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285750" y="3238500"/>
            <a:ext cx="7572398" cy="1203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กรณีมีข้อทักท้วง ให้ตรวจสอบผลต่างที่ลูกหนี้แจ้งมาโดยเร็ว และให้สหกรณ์สอบสวนหาข้อเท็จจริง  รวมทั้งติดตามการแก้ไข</a:t>
            </a:r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285750" y="2727325"/>
            <a:ext cx="8208963" cy="619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กรณีหนังสือยืนยันยอดส่งคืนโดยไปรษณีย์ ให้ขอที่อยู่ที่ถูกต้องและส่งอีกครั้ง</a:t>
            </a: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285750" y="4503738"/>
            <a:ext cx="8604250" cy="1868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buFont typeface="Wingdings 2" pitchFamily="18" charset="2"/>
              <a:buChar char="²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ไม่สามารถส่งหนังสือยืนยันยอด หรือไม่ได้หนังสือยืนยันยอดคืนจากลูกหนี้ให้ใช้วิธีการตรวจสอบอื่นแทน ดังนี้</a:t>
            </a:r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ตรวจสอบการรับชำระหนี้ภายหลังวันที่ขอยืนยันยอด</a:t>
            </a:r>
          </a:p>
          <a:p>
            <a:pPr marL="990600" lvl="1" indent="-533400">
              <a:lnSpc>
                <a:spcPct val="130000"/>
              </a:lnSpc>
              <a:buFontTx/>
              <a:buChar char="-"/>
            </a:pPr>
            <a:r>
              <a:rPr lang="th-TH" b="1" dirty="0">
                <a:cs typeface="DilleniaUPC" pitchFamily="18" charset="-34"/>
                <a:sym typeface="Wingdings 2" pitchFamily="18" charset="2"/>
              </a:rPr>
              <a:t>ตรวจสอบหลักฐานการเป็นหนี้และการลงลายมือชื่อรับเงินกู้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3700" y="296863"/>
            <a:ext cx="4464050" cy="7080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800000"/>
                </a:solidFill>
                <a:latin typeface="DilleniaUPC" pitchFamily="18" charset="-34"/>
                <a:cs typeface="DilleniaUPC" pitchFamily="18" charset="-34"/>
              </a:rPr>
              <a:t>การยืนยันยอดลูกหนี้เงินกู้</a:t>
            </a:r>
          </a:p>
        </p:txBody>
      </p:sp>
      <p:sp>
        <p:nvSpPr>
          <p:cNvPr id="59401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B7446E6-BF61-42C1-AA57-D4C9A610A6A9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64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323850" y="1988486"/>
            <a:ext cx="7891488" cy="153272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 dirty="0">
                <a:cs typeface="DilleniaUPC" pitchFamily="18" charset="-34"/>
                <a:sym typeface="Wingdings" pitchFamily="2" charset="2"/>
              </a:rPr>
              <a:t> </a:t>
            </a:r>
            <a:r>
              <a:rPr lang="th-TH" sz="3600" b="1" dirty="0">
                <a:cs typeface="DilleniaUPC" pitchFamily="18" charset="-34"/>
                <a:sym typeface="Wingdings 2" pitchFamily="18" charset="2"/>
              </a:rPr>
              <a:t>ตรวจสอบการจ่ายเงินเฉลี่ยคืนเป็นไปตามกฎหมายและมติที่ประชุมใหญ่ 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288925" y="3539347"/>
            <a:ext cx="7997851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 dirty="0">
                <a:cs typeface="DilleniaUPC" pitchFamily="18" charset="-34"/>
                <a:sym typeface="Wingdings" pitchFamily="2" charset="2"/>
              </a:rPr>
              <a:t> </a:t>
            </a:r>
            <a:r>
              <a:rPr lang="th-TH" sz="4000" b="1" dirty="0">
                <a:cs typeface="DilleniaUPC" pitchFamily="18" charset="-34"/>
                <a:sym typeface="Wingdings 2" pitchFamily="18" charset="2"/>
              </a:rPr>
              <a:t>ทดสอบการคำนวณเงินเฉลี่ยคืนว่าถูกต้องครบถ้วนและสัมพันธ์กับยอดรวมดอกเบี้ยเงินให้กู้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0825" y="1104347"/>
            <a:ext cx="8464579" cy="76944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800000"/>
                </a:solidFill>
                <a:latin typeface="DilleniaUPC" pitchFamily="18" charset="-34"/>
                <a:cs typeface="DilleniaUPC" pitchFamily="18" charset="-34"/>
              </a:rPr>
              <a:t>ตรวจสอบการคำนวณเงินเฉลี่ยคืนและการจ่ายเงินเฉลี่ยคืน</a:t>
            </a:r>
          </a:p>
        </p:txBody>
      </p:sp>
      <p:sp>
        <p:nvSpPr>
          <p:cNvPr id="60421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238E7-33D0-4FF4-97B3-18DA1F547D96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58" y="5286388"/>
            <a:ext cx="7891488" cy="770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 dirty="0">
                <a:cs typeface="DilleniaUPC" pitchFamily="18" charset="-34"/>
                <a:sym typeface="Wingdings" pitchFamily="2" charset="2"/>
              </a:rPr>
              <a:t> </a:t>
            </a:r>
            <a:r>
              <a:rPr lang="th-TH" sz="3600" b="1" dirty="0">
                <a:cs typeface="DilleniaUPC" pitchFamily="18" charset="-34"/>
                <a:sym typeface="Wingdings 2" pitchFamily="18" charset="2"/>
              </a:rPr>
              <a:t>ตรวจสอบการลงลายมือชื่อสมาชิกผู้รับเงิน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239963" y="1840231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th-TH" sz="4000"/>
          </a:p>
        </p:txBody>
      </p:sp>
      <p:sp>
        <p:nvSpPr>
          <p:cNvPr id="110596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318886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79A13-A52E-4676-86F5-64E06682C1C9}" type="slidenum">
              <a:rPr lang="en-US" altLang="th-TH" smtClean="0">
                <a:latin typeface="Arial" pitchFamily="34" charset="0"/>
              </a:rPr>
              <a:pPr/>
              <a:t>66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black">
          <a:xfrm>
            <a:off x="785786" y="714356"/>
            <a:ext cx="6858048" cy="6877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h-TH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ระเบียบและคำแนะนำที่เกี่ยวข้องกับลูกหนี้</a:t>
            </a:r>
            <a:endParaRPr lang="en-US" alt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สี่เหลี่ยมผืนผ้ามุมมน 6"/>
          <p:cNvSpPr/>
          <p:nvPr/>
        </p:nvSpPr>
        <p:spPr>
          <a:xfrm>
            <a:off x="285688" y="1785926"/>
            <a:ext cx="8501154" cy="42148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2400" dirty="0"/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  ระเบียบ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นทส.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ว่าด้วย การบัญชีของสหกรณ์ พ.ศ. 2560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-  คำแนะนำนายทะเบียนสหกรณ์ เรื่อง วิธีปฏิบัติทางบัญชีเกี่ยวกับ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ลูกหนี้ พ.ศ. 2547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-  ระเบียบ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นทส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 ว่าด้วยการจัดชั้นคุณภาพลูกหนี้เงินกู้และการเผื่อหนี้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สงสัยจะสูญ พ.ศ. 2544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-  ระเบียบ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นสส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 ว่าด้วย การตัดจำหน่ายหนี้สูญจากบัญชีลูกหนี้ฯ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พ.ศ. 2546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-  ระเบียบสหกรณ์เกี่ยวกับการให้เงินกู้</a:t>
            </a:r>
          </a:p>
          <a:p>
            <a:pPr marL="457200" indent="-457200" algn="ctr">
              <a:buFontTx/>
              <a:buChar char="-"/>
            </a:pPr>
            <a:endParaRPr lang="th-TH" dirty="0"/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ข้อผิดพลาดที่อาจเกิดขึ้นจากธุรกิจสินเชื่อ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การให้สินเชื่อไม่เป็นไปตามระเบียบ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ไม่บันทึกบัญชีหนี้ที่เก็บได้ ไม่ส่งมอบหรือประวิงการส่งมอบหนี้ที่เก็บได้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บัญชีคุมยอดและรายละเอียดลูกหนี้ มีข้อผิดพลาด การบันทึกบัญชีย่อยลูกหนี้เงินกู้ไม่ถูกต้อง ไม่ครบถ้วนไม่เป็นปัจจุบัน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ตั้งค่าเผื่อหนี้สงสัยจะสูญไม่เพียงพอ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ลูกหนี้ถูกตัดเป็นหนี้สูญ โดยไม่ได้รับอนุมัติจากที่ประชุมใหญ่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357958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67</a:t>
            </a:fld>
            <a:endParaRPr lang="th-TH" altLang="th-T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2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071670" y="1571612"/>
            <a:ext cx="56896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การตรวจสอบด้านเงินรับฝาก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68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4322" name="AutoShape 2" descr="à¸à¸¥à¸à¸²à¸£à¸à¹à¸à¸«à¸²à¸£à¸¹à¸à¸ à¸²à¸à¸ªà¸³à¸«à¸£à¸±à¸ à¸ à¸²à¸à¸à¸²à¸£à¸­à¸­à¸¡à¹à¸à¸´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24" name="AutoShape 4" descr="à¸à¸¥à¸à¸²à¸£à¸à¹à¸à¸«à¸²à¸£à¸¹à¸à¸ à¸²à¸à¸ªà¸³à¸«à¸£à¸±à¸ à¸ à¸²à¸à¸à¸²à¸£à¸­à¸­à¸¡à¹à¸à¸´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14480" y="3714752"/>
            <a:ext cx="5286412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4326" name="AutoShape 6" descr="à¸à¸¥à¸à¸²à¸£à¸à¹à¸à¸«à¸²à¸£à¸¹à¸à¸ à¸²à¸à¸ªà¸³à¸«à¸£à¸±à¸ à¸ à¸²à¸à¸à¸²à¸£à¸­à¸­à¸¡à¹à¸à¸´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28" name="AutoShape 8" descr="à¸à¸¥à¸à¸²à¸£à¸à¹à¸à¸«à¸²à¸£à¸¹à¸à¸ à¸²à¸à¸ªà¸³à¸«à¸£à¸±à¸ à¸ à¸²à¸à¸à¸²à¸£à¸­à¸­à¸¡à¹à¸à¸´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30" name="AutoShape 10" descr="à¸à¸¥à¸à¸²à¸£à¸à¹à¸à¸«à¸²à¸£à¸¹à¸à¸ à¸²à¸à¸ªà¸³à¸«à¸£à¸±à¸ à¸ à¸²à¸à¸à¸²à¸£à¸­à¸­à¸¡à¹à¸à¸´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84332" name="Picture 12" descr="à¸à¸¥à¸à¸²à¸£à¸à¹à¸à¸«à¸²à¸£à¸¹à¸à¸ à¸²à¸à¸ªà¸³à¸«à¸£à¸±à¸ à¸ à¸²à¸à¹à¸à¸à¸à¹ à¹à¸¡à¹à¸¡à¸µà¸¥à¸´à¸à¸ªà¸´à¸à¸à¸´à¹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34166"/>
            <a:ext cx="5000660" cy="2290443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323850" y="1481138"/>
            <a:ext cx="2160588" cy="731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sz="3200" b="1" dirty="0" err="1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สลิป</a:t>
            </a: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เครดิต/</a:t>
            </a:r>
            <a:r>
              <a:rPr lang="th-TH" sz="3200" b="1" dirty="0" err="1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สลิ</a:t>
            </a:r>
            <a:r>
              <a:rPr lang="th-TH" sz="3200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ปรับ</a:t>
            </a:r>
          </a:p>
        </p:txBody>
      </p:sp>
      <p:sp>
        <p:nvSpPr>
          <p:cNvPr id="273414" name="AutoShape 6"/>
          <p:cNvSpPr>
            <a:spLocks noChangeArrowheads="1"/>
          </p:cNvSpPr>
          <p:nvPr/>
        </p:nvSpPr>
        <p:spPr bwMode="auto">
          <a:xfrm>
            <a:off x="2916238" y="4149725"/>
            <a:ext cx="2376487" cy="2566988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rgbClr val="6633F5"/>
            </a:solidFill>
            <a:round/>
            <a:headEnd/>
            <a:tailEnd/>
          </a:ln>
          <a:effectLst>
            <a:prstShdw prst="shdw17" dist="17961" dir="2700000">
              <a:srgbClr val="3D993D"/>
            </a:prst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>
                <a:latin typeface="DilleniaUPC" pitchFamily="18" charset="-34"/>
                <a:cs typeface="DilleniaUPC" pitchFamily="18" charset="-34"/>
                <a:sym typeface="Wingdings" pitchFamily="2" charset="2"/>
              </a:rPr>
              <a:t> </a:t>
            </a:r>
            <a:r>
              <a:rPr lang="th-TH" sz="3000" b="1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บัญชีย่อยเงินรับฝาก</a:t>
            </a:r>
          </a:p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endParaRPr lang="th-TH" b="1">
              <a:latin typeface="DilleniaUPC" pitchFamily="18" charset="-34"/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3122613" y="1327150"/>
            <a:ext cx="2232025" cy="1082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สมุดสรุปประจำวัน/</a:t>
            </a:r>
          </a:p>
          <a:p>
            <a:pPr marL="533400" indent="-533400" algn="ctr"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สมุดเงินสด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9563" y="2636912"/>
            <a:ext cx="1486133" cy="1727126"/>
            <a:chOff x="295" y="1480"/>
            <a:chExt cx="1134" cy="1269"/>
          </a:xfrm>
          <a:solidFill>
            <a:srgbClr val="DDFBE6"/>
          </a:solidFill>
        </p:grpSpPr>
        <p:sp>
          <p:nvSpPr>
            <p:cNvPr id="148500" name="AutoShape 10"/>
            <p:cNvSpPr>
              <a:spLocks noChangeArrowheads="1"/>
            </p:cNvSpPr>
            <p:nvPr/>
          </p:nvSpPr>
          <p:spPr bwMode="auto">
            <a:xfrm>
              <a:off x="567" y="1571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48501" name="AutoShape 12"/>
            <p:cNvSpPr>
              <a:spLocks noChangeArrowheads="1"/>
            </p:cNvSpPr>
            <p:nvPr/>
          </p:nvSpPr>
          <p:spPr bwMode="auto">
            <a:xfrm>
              <a:off x="522" y="1526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48502" name="AutoShape 13"/>
            <p:cNvSpPr>
              <a:spLocks noChangeArrowheads="1"/>
            </p:cNvSpPr>
            <p:nvPr/>
          </p:nvSpPr>
          <p:spPr bwMode="auto">
            <a:xfrm>
              <a:off x="431" y="1526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48503" name="AutoShape 11"/>
            <p:cNvSpPr>
              <a:spLocks noChangeArrowheads="1"/>
            </p:cNvSpPr>
            <p:nvPr/>
          </p:nvSpPr>
          <p:spPr bwMode="auto">
            <a:xfrm>
              <a:off x="295" y="1480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 b="1" dirty="0">
                  <a:latin typeface="DilleniaUPC" pitchFamily="18" charset="-34"/>
                  <a:cs typeface="DilleniaUPC" pitchFamily="18" charset="-34"/>
                </a:rPr>
                <a:t>ใบฝากเงิน</a:t>
              </a:r>
            </a:p>
          </p:txBody>
        </p:sp>
      </p:grp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6011863" y="1336675"/>
            <a:ext cx="2952750" cy="1082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สมุดรวมบัญชีทั่วไป/</a:t>
            </a:r>
          </a:p>
          <a:p>
            <a:pPr marL="533400" indent="-533400" algn="ctr"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สมุดบัญชีแยกประเภททั่วไป</a:t>
            </a:r>
            <a:r>
              <a:rPr lang="en-US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 </a:t>
            </a:r>
            <a:endParaRPr lang="th-TH" b="1" dirty="0">
              <a:latin typeface="DilleniaUPC" pitchFamily="18" charset="-34"/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273426" name="AutoShape 18"/>
          <p:cNvSpPr>
            <a:spLocks noChangeArrowheads="1"/>
          </p:cNvSpPr>
          <p:nvPr/>
        </p:nvSpPr>
        <p:spPr bwMode="auto">
          <a:xfrm>
            <a:off x="2543175" y="170021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73427" name="AutoShape 19"/>
          <p:cNvSpPr>
            <a:spLocks noChangeArrowheads="1"/>
          </p:cNvSpPr>
          <p:nvPr/>
        </p:nvSpPr>
        <p:spPr bwMode="auto">
          <a:xfrm>
            <a:off x="5426075" y="169068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73428" name="Text Box 20"/>
          <p:cNvSpPr txBox="1">
            <a:spLocks noChangeArrowheads="1"/>
          </p:cNvSpPr>
          <p:nvPr/>
        </p:nvSpPr>
        <p:spPr bwMode="auto">
          <a:xfrm>
            <a:off x="4787900" y="2997200"/>
            <a:ext cx="2560638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500" b="1">
                <a:latin typeface="DilleniaUPC" pitchFamily="18" charset="-34"/>
                <a:cs typeface="DilleniaUPC" pitchFamily="18" charset="-34"/>
              </a:rPr>
              <a:t>เดบิต เงินสด</a:t>
            </a:r>
          </a:p>
          <a:p>
            <a:r>
              <a:rPr lang="th-TH" sz="2500" b="1">
                <a:latin typeface="DilleniaUPC" pitchFamily="18" charset="-34"/>
                <a:cs typeface="DilleniaUPC" pitchFamily="18" charset="-34"/>
              </a:rPr>
              <a:t>      เครดิต เจ้าหนี้เงินรับฝาก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39750" y="4292600"/>
            <a:ext cx="2303463" cy="1489075"/>
            <a:chOff x="340" y="2704"/>
            <a:chExt cx="1451" cy="938"/>
          </a:xfrm>
        </p:grpSpPr>
        <p:sp>
          <p:nvSpPr>
            <p:cNvPr id="124946" name="Text Box 14"/>
            <p:cNvSpPr txBox="1">
              <a:spLocks noChangeArrowheads="1"/>
            </p:cNvSpPr>
            <p:nvPr/>
          </p:nvSpPr>
          <p:spPr bwMode="auto">
            <a:xfrm>
              <a:off x="385" y="2886"/>
              <a:ext cx="100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>
                  <a:latin typeface="DilleniaUPC" pitchFamily="18" charset="-34"/>
                  <a:cs typeface="DilleniaUPC" pitchFamily="18" charset="-34"/>
                </a:rPr>
                <a:t>ประเภทเงินรับฝาก</a:t>
              </a:r>
            </a:p>
            <a:p>
              <a:r>
                <a:rPr lang="th-TH" sz="2400" b="1">
                  <a:latin typeface="DilleniaUPC" pitchFamily="18" charset="-34"/>
                  <a:cs typeface="DilleniaUPC" pitchFamily="18" charset="-34"/>
                </a:rPr>
                <a:t>ชื่อ – นามสกุล</a:t>
              </a:r>
            </a:p>
            <a:p>
              <a:r>
                <a:rPr lang="th-TH" sz="2400" b="1">
                  <a:latin typeface="DilleniaUPC" pitchFamily="18" charset="-34"/>
                  <a:cs typeface="DilleniaUPC" pitchFamily="18" charset="-34"/>
                </a:rPr>
                <a:t>จำนวนเงินฝาก</a:t>
              </a:r>
            </a:p>
          </p:txBody>
        </p:sp>
        <p:sp>
          <p:nvSpPr>
            <p:cNvPr id="124947" name="Line 22"/>
            <p:cNvSpPr>
              <a:spLocks noChangeShapeType="1"/>
            </p:cNvSpPr>
            <p:nvPr/>
          </p:nvSpPr>
          <p:spPr bwMode="auto">
            <a:xfrm>
              <a:off x="340" y="2704"/>
              <a:ext cx="0" cy="908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4948" name="Line 23"/>
            <p:cNvSpPr>
              <a:spLocks noChangeShapeType="1"/>
            </p:cNvSpPr>
            <p:nvPr/>
          </p:nvSpPr>
          <p:spPr bwMode="auto">
            <a:xfrm>
              <a:off x="340" y="3613"/>
              <a:ext cx="1451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4939" name="Text Box 24"/>
          <p:cNvSpPr txBox="1">
            <a:spLocks noChangeArrowheads="1"/>
          </p:cNvSpPr>
          <p:nvPr/>
        </p:nvSpPr>
        <p:spPr bwMode="auto">
          <a:xfrm>
            <a:off x="2498725" y="3346450"/>
            <a:ext cx="92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73433" name="Text Box 25"/>
          <p:cNvSpPr txBox="1">
            <a:spLocks noChangeArrowheads="1"/>
          </p:cNvSpPr>
          <p:nvPr/>
        </p:nvSpPr>
        <p:spPr bwMode="auto">
          <a:xfrm>
            <a:off x="2503488" y="2949575"/>
            <a:ext cx="180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หลักฐานการเปิดบัญชี</a:t>
            </a:r>
          </a:p>
          <a:p>
            <a:r>
              <a:rPr lang="th-TH" sz="24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ลายมือชื่อ</a:t>
            </a:r>
          </a:p>
        </p:txBody>
      </p:sp>
      <p:sp>
        <p:nvSpPr>
          <p:cNvPr id="273434" name="AutoShape 26"/>
          <p:cNvSpPr>
            <a:spLocks noChangeArrowheads="1"/>
          </p:cNvSpPr>
          <p:nvPr/>
        </p:nvSpPr>
        <p:spPr bwMode="auto">
          <a:xfrm>
            <a:off x="2051050" y="3213100"/>
            <a:ext cx="360363" cy="288925"/>
          </a:xfrm>
          <a:prstGeom prst="plus">
            <a:avLst>
              <a:gd name="adj" fmla="val 250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cxnSp>
        <p:nvCxnSpPr>
          <p:cNvPr id="273437" name="AutoShape 29"/>
          <p:cNvCxnSpPr>
            <a:cxnSpLocks noChangeShapeType="1"/>
            <a:stCxn id="273414" idx="4"/>
            <a:endCxn id="273424" idx="2"/>
          </p:cNvCxnSpPr>
          <p:nvPr/>
        </p:nvCxnSpPr>
        <p:spPr bwMode="auto">
          <a:xfrm flipV="1">
            <a:off x="5292725" y="2419350"/>
            <a:ext cx="2195513" cy="3013075"/>
          </a:xfrm>
          <a:prstGeom prst="bentConnector2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273438" name="Text Box 30"/>
          <p:cNvSpPr txBox="1">
            <a:spLocks noChangeArrowheads="1"/>
          </p:cNvSpPr>
          <p:nvPr/>
        </p:nvSpPr>
        <p:spPr bwMode="auto">
          <a:xfrm>
            <a:off x="2195513" y="5908675"/>
            <a:ext cx="4462462" cy="8302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DilleniaUPC" pitchFamily="18" charset="-34"/>
                <a:cs typeface="DilleniaUPC" pitchFamily="18" charset="-34"/>
              </a:rPr>
              <a:t>สิ้นปีบัญชีคำนวณดอกเบี้ย</a:t>
            </a:r>
          </a:p>
          <a:p>
            <a:r>
              <a:rPr lang="en-US" sz="2400" b="1">
                <a:latin typeface="DilleniaUPC" pitchFamily="18" charset="-34"/>
                <a:cs typeface="DilleniaUPC" pitchFamily="18" charset="-34"/>
              </a:rPr>
              <a:t>= 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เงินรับฝากคงเหลือ </a:t>
            </a:r>
            <a:r>
              <a:rPr lang="en-US" sz="2400" b="1">
                <a:latin typeface="DilleniaUPC" pitchFamily="18" charset="-34"/>
                <a:cs typeface="DilleniaUPC" pitchFamily="18" charset="-34"/>
              </a:rPr>
              <a:t>x 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ระยะเวลาที่ฝาก </a:t>
            </a:r>
            <a:r>
              <a:rPr lang="en-US" sz="2400" b="1">
                <a:latin typeface="DilleniaUPC" pitchFamily="18" charset="-34"/>
                <a:cs typeface="DilleniaUPC" pitchFamily="18" charset="-34"/>
              </a:rPr>
              <a:t>x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 อัตราดอกเบี้ย</a:t>
            </a:r>
          </a:p>
        </p:txBody>
      </p:sp>
      <p:sp>
        <p:nvSpPr>
          <p:cNvPr id="124944" name="Rectangle 7"/>
          <p:cNvSpPr>
            <a:spLocks noChangeArrowheads="1"/>
          </p:cNvSpPr>
          <p:nvPr/>
        </p:nvSpPr>
        <p:spPr bwMode="auto">
          <a:xfrm>
            <a:off x="323850" y="454025"/>
            <a:ext cx="34591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4300" b="1">
                <a:solidFill>
                  <a:srgbClr val="0000FF"/>
                </a:solidFill>
                <a:cs typeface="DilleniaUPC" pitchFamily="18" charset="-34"/>
              </a:rPr>
              <a:t>ตรวจสอบการรับฝากเงิน</a:t>
            </a:r>
            <a:endParaRPr lang="en-US" sz="4300" b="1">
              <a:solidFill>
                <a:srgbClr val="0000FF"/>
              </a:solidFill>
              <a:cs typeface="DilleniaUPC" pitchFamily="18" charset="-34"/>
            </a:endParaRPr>
          </a:p>
        </p:txBody>
      </p:sp>
      <p:sp>
        <p:nvSpPr>
          <p:cNvPr id="124945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91219-D5F6-4FC0-897E-6059CC8AE9FC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228600"/>
            <a:ext cx="8534400" cy="6324600"/>
            <a:chOff x="192" y="144"/>
            <a:chExt cx="5376" cy="3984"/>
          </a:xfrm>
        </p:grpSpPr>
        <p:sp>
          <p:nvSpPr>
            <p:cNvPr id="91141" name="Text Box 3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5400" b="1">
                  <a:latin typeface="Cordia New" pitchFamily="34" charset="-34"/>
                  <a:cs typeface="Cordia New" pitchFamily="34" charset="-34"/>
                </a:rPr>
                <a:t>วงจรบัญชีสหกรณ์ออมทรัพย์</a:t>
              </a:r>
            </a:p>
          </p:txBody>
        </p:sp>
        <p:sp>
          <p:nvSpPr>
            <p:cNvPr id="91142" name="Oval 4"/>
            <p:cNvSpPr>
              <a:spLocks noChangeArrowheads="1"/>
            </p:cNvSpPr>
            <p:nvPr/>
          </p:nvSpPr>
          <p:spPr bwMode="auto">
            <a:xfrm>
              <a:off x="1488" y="1200"/>
              <a:ext cx="2640" cy="230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91143" name="Text Box 5"/>
            <p:cNvSpPr txBox="1">
              <a:spLocks noChangeArrowheads="1"/>
            </p:cNvSpPr>
            <p:nvPr/>
          </p:nvSpPr>
          <p:spPr bwMode="auto">
            <a:xfrm>
              <a:off x="816" y="720"/>
              <a:ext cx="110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คำนวณยอดคงเหลือของบัญชีแยกประเภทเพื่อทำงบทดลอง</a:t>
              </a:r>
            </a:p>
          </p:txBody>
        </p:sp>
        <p:sp>
          <p:nvSpPr>
            <p:cNvPr id="91144" name="Rectangle 6"/>
            <p:cNvSpPr>
              <a:spLocks noChangeArrowheads="1"/>
            </p:cNvSpPr>
            <p:nvPr/>
          </p:nvSpPr>
          <p:spPr bwMode="auto">
            <a:xfrm>
              <a:off x="2592" y="1104"/>
              <a:ext cx="52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91145" name="Text Box 7"/>
            <p:cNvSpPr txBox="1">
              <a:spLocks noChangeArrowheads="1"/>
            </p:cNvSpPr>
            <p:nvPr/>
          </p:nvSpPr>
          <p:spPr bwMode="auto">
            <a:xfrm>
              <a:off x="2396" y="1016"/>
              <a:ext cx="661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งบทดลอง</a:t>
              </a:r>
            </a:p>
          </p:txBody>
        </p:sp>
        <p:sp>
          <p:nvSpPr>
            <p:cNvPr id="91146" name="Text Box 8"/>
            <p:cNvSpPr txBox="1">
              <a:spLocks noChangeArrowheads="1"/>
            </p:cNvSpPr>
            <p:nvPr/>
          </p:nvSpPr>
          <p:spPr bwMode="auto">
            <a:xfrm>
              <a:off x="1152" y="1472"/>
              <a:ext cx="1344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91147" name="Text Box 9"/>
            <p:cNvSpPr txBox="1">
              <a:spLocks noChangeArrowheads="1"/>
            </p:cNvSpPr>
            <p:nvPr/>
          </p:nvSpPr>
          <p:spPr bwMode="auto">
            <a:xfrm>
              <a:off x="816" y="2112"/>
              <a:ext cx="105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สมุดรายวันทั่วไป</a:t>
              </a:r>
            </a:p>
          </p:txBody>
        </p:sp>
        <p:sp>
          <p:nvSpPr>
            <p:cNvPr id="91148" name="Text Box 10"/>
            <p:cNvSpPr txBox="1">
              <a:spLocks noChangeArrowheads="1"/>
            </p:cNvSpPr>
            <p:nvPr/>
          </p:nvSpPr>
          <p:spPr bwMode="auto">
            <a:xfrm>
              <a:off x="3504" y="1738"/>
              <a:ext cx="1440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91149" name="Text Box 11"/>
            <p:cNvSpPr txBox="1">
              <a:spLocks noChangeArrowheads="1"/>
            </p:cNvSpPr>
            <p:nvPr/>
          </p:nvSpPr>
          <p:spPr bwMode="auto">
            <a:xfrm>
              <a:off x="3312" y="1546"/>
              <a:ext cx="105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สมุดรายวันทั่วไป</a:t>
              </a:r>
            </a:p>
          </p:txBody>
        </p:sp>
        <p:sp>
          <p:nvSpPr>
            <p:cNvPr id="91150" name="Text Box 12"/>
            <p:cNvSpPr txBox="1">
              <a:spLocks noChangeArrowheads="1"/>
            </p:cNvSpPr>
            <p:nvPr/>
          </p:nvSpPr>
          <p:spPr bwMode="auto">
            <a:xfrm>
              <a:off x="3696" y="2736"/>
              <a:ext cx="1440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91151" name="Text Box 13"/>
            <p:cNvSpPr txBox="1">
              <a:spLocks noChangeArrowheads="1"/>
            </p:cNvSpPr>
            <p:nvPr/>
          </p:nvSpPr>
          <p:spPr bwMode="auto">
            <a:xfrm>
              <a:off x="3408" y="2544"/>
              <a:ext cx="105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สมุดรายวันทั่วไป</a:t>
              </a:r>
            </a:p>
          </p:txBody>
        </p:sp>
        <p:sp>
          <p:nvSpPr>
            <p:cNvPr id="91152" name="Text Box 14"/>
            <p:cNvSpPr txBox="1">
              <a:spLocks noChangeArrowheads="1"/>
            </p:cNvSpPr>
            <p:nvPr/>
          </p:nvSpPr>
          <p:spPr bwMode="auto">
            <a:xfrm>
              <a:off x="2448" y="2960"/>
              <a:ext cx="864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งบกำไรขาดทุน</a:t>
              </a:r>
            </a:p>
          </p:txBody>
        </p:sp>
        <p:sp>
          <p:nvSpPr>
            <p:cNvPr id="91153" name="Text Box 15"/>
            <p:cNvSpPr txBox="1">
              <a:spLocks noChangeArrowheads="1"/>
            </p:cNvSpPr>
            <p:nvPr/>
          </p:nvSpPr>
          <p:spPr bwMode="auto">
            <a:xfrm>
              <a:off x="2615" y="3457"/>
              <a:ext cx="57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งบดุล</a:t>
              </a:r>
            </a:p>
          </p:txBody>
        </p:sp>
        <p:sp>
          <p:nvSpPr>
            <p:cNvPr id="91154" name="Text Box 16"/>
            <p:cNvSpPr txBox="1">
              <a:spLocks noChangeArrowheads="1"/>
            </p:cNvSpPr>
            <p:nvPr/>
          </p:nvSpPr>
          <p:spPr bwMode="auto">
            <a:xfrm>
              <a:off x="2400" y="3872"/>
              <a:ext cx="912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งบกระแสเงินสด</a:t>
              </a:r>
            </a:p>
          </p:txBody>
        </p:sp>
        <p:sp>
          <p:nvSpPr>
            <p:cNvPr id="91155" name="Text Box 17"/>
            <p:cNvSpPr txBox="1">
              <a:spLocks noChangeArrowheads="1"/>
            </p:cNvSpPr>
            <p:nvPr/>
          </p:nvSpPr>
          <p:spPr bwMode="auto">
            <a:xfrm>
              <a:off x="1392" y="2960"/>
              <a:ext cx="624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เอกสาร</a:t>
              </a:r>
            </a:p>
          </p:txBody>
        </p:sp>
        <p:sp>
          <p:nvSpPr>
            <p:cNvPr id="91156" name="Text Box 18"/>
            <p:cNvSpPr txBox="1">
              <a:spLocks noChangeArrowheads="1"/>
            </p:cNvSpPr>
            <p:nvPr/>
          </p:nvSpPr>
          <p:spPr bwMode="auto">
            <a:xfrm>
              <a:off x="624" y="1760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ผ่านรายการ</a:t>
              </a:r>
            </a:p>
          </p:txBody>
        </p:sp>
        <p:sp>
          <p:nvSpPr>
            <p:cNvPr id="91157" name="Text Box 19"/>
            <p:cNvSpPr txBox="1">
              <a:spLocks noChangeArrowheads="1"/>
            </p:cNvSpPr>
            <p:nvPr/>
          </p:nvSpPr>
          <p:spPr bwMode="auto">
            <a:xfrm>
              <a:off x="480" y="2624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บันทึกรายการ</a:t>
              </a:r>
            </a:p>
          </p:txBody>
        </p:sp>
        <p:sp>
          <p:nvSpPr>
            <p:cNvPr id="91158" name="Text Box 20"/>
            <p:cNvSpPr txBox="1">
              <a:spLocks noChangeArrowheads="1"/>
            </p:cNvSpPr>
            <p:nvPr/>
          </p:nvSpPr>
          <p:spPr bwMode="auto">
            <a:xfrm>
              <a:off x="3504" y="1056"/>
              <a:ext cx="1056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ปรับปรุงรายการ</a:t>
              </a:r>
            </a:p>
          </p:txBody>
        </p:sp>
        <p:sp>
          <p:nvSpPr>
            <p:cNvPr id="91159" name="Text Box 21"/>
            <p:cNvSpPr txBox="1">
              <a:spLocks noChangeArrowheads="1"/>
            </p:cNvSpPr>
            <p:nvPr/>
          </p:nvSpPr>
          <p:spPr bwMode="auto">
            <a:xfrm>
              <a:off x="4272" y="2160"/>
              <a:ext cx="1056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ปิดบัญชี</a:t>
              </a:r>
            </a:p>
          </p:txBody>
        </p:sp>
        <p:sp>
          <p:nvSpPr>
            <p:cNvPr id="91160" name="AutoShape 22"/>
            <p:cNvSpPr>
              <a:spLocks noChangeArrowheads="1"/>
            </p:cNvSpPr>
            <p:nvPr/>
          </p:nvSpPr>
          <p:spPr bwMode="auto">
            <a:xfrm>
              <a:off x="1680" y="3333"/>
              <a:ext cx="240" cy="144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91161" name="Text Box 23"/>
            <p:cNvSpPr txBox="1">
              <a:spLocks noChangeArrowheads="1"/>
            </p:cNvSpPr>
            <p:nvPr/>
          </p:nvSpPr>
          <p:spPr bwMode="auto">
            <a:xfrm>
              <a:off x="1706" y="3488"/>
              <a:ext cx="180" cy="25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0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91162" name="Text Box 24"/>
            <p:cNvSpPr txBox="1">
              <a:spLocks noChangeArrowheads="1"/>
            </p:cNvSpPr>
            <p:nvPr/>
          </p:nvSpPr>
          <p:spPr bwMode="auto">
            <a:xfrm>
              <a:off x="1056" y="2336"/>
              <a:ext cx="105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Cordia New" pitchFamily="34" charset="-34"/>
                  <a:cs typeface="Cordia New" pitchFamily="34" charset="-34"/>
                </a:rPr>
                <a:t>สมุดเงินสด</a:t>
              </a:r>
            </a:p>
          </p:txBody>
        </p:sp>
        <p:sp>
          <p:nvSpPr>
            <p:cNvPr id="91163" name="Line 25"/>
            <p:cNvSpPr>
              <a:spLocks noChangeShapeType="1"/>
            </p:cNvSpPr>
            <p:nvPr/>
          </p:nvSpPr>
          <p:spPr bwMode="auto">
            <a:xfrm>
              <a:off x="2880" y="3216"/>
              <a:ext cx="0" cy="24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91164" name="Line 26"/>
            <p:cNvSpPr>
              <a:spLocks noChangeShapeType="1"/>
            </p:cNvSpPr>
            <p:nvPr/>
          </p:nvSpPr>
          <p:spPr bwMode="auto">
            <a:xfrm>
              <a:off x="2880" y="3696"/>
              <a:ext cx="0" cy="14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h-TH"/>
            </a:p>
          </p:txBody>
        </p:sp>
      </p:grpSp>
      <p:sp>
        <p:nvSpPr>
          <p:cNvPr id="91139" name="WordArt 27"/>
          <p:cNvSpPr>
            <a:spLocks noChangeArrowheads="1" noChangeShapeType="1" noTextEdit="1"/>
          </p:cNvSpPr>
          <p:nvPr/>
        </p:nvSpPr>
        <p:spPr bwMode="auto">
          <a:xfrm>
            <a:off x="3059113" y="5661025"/>
            <a:ext cx="43338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rdia New"/>
                <a:cs typeface="Cordia New"/>
              </a:rPr>
              <a:t>เริ่มจาก</a:t>
            </a:r>
          </a:p>
        </p:txBody>
      </p:sp>
      <p:sp>
        <p:nvSpPr>
          <p:cNvPr id="91140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3DDA4C7-B1E5-4B57-9DDD-3F8B1BED517E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7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429125" y="3571876"/>
            <a:ext cx="506413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>
                <a:solidFill>
                  <a:srgbClr val="000000"/>
                </a:solidFill>
                <a:latin typeface="Cordia New" pitchFamily="34" charset="-34"/>
                <a:cs typeface="EucrosiaUPC" pitchFamily="18" charset="-34"/>
              </a:rPr>
              <a:t>สิ้น สุด</a:t>
            </a:r>
            <a:endParaRPr lang="en-US" sz="2000" dirty="0">
              <a:solidFill>
                <a:srgbClr val="000000"/>
              </a:solidFill>
              <a:latin typeface="Cordia New" pitchFamily="34" charset="-34"/>
              <a:cs typeface="EucrosiaUPC" pitchFamily="18" charset="-34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flipV="1">
            <a:off x="4286250" y="4214814"/>
            <a:ext cx="785813" cy="3571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ord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323850" y="1481138"/>
            <a:ext cx="2160588" cy="731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5C"/>
            </a:prstShdw>
          </a:effectLst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สลิปเดบิต/สลิปจ่าย</a:t>
            </a:r>
          </a:p>
        </p:txBody>
      </p:sp>
      <p:sp>
        <p:nvSpPr>
          <p:cNvPr id="531459" name="AutoShape 3"/>
          <p:cNvSpPr>
            <a:spLocks noChangeArrowheads="1"/>
          </p:cNvSpPr>
          <p:nvPr/>
        </p:nvSpPr>
        <p:spPr bwMode="auto">
          <a:xfrm>
            <a:off x="3203575" y="3852863"/>
            <a:ext cx="2376488" cy="256857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rgbClr val="66FF66"/>
            </a:solidFill>
            <a:round/>
            <a:headEnd/>
            <a:tailEnd/>
          </a:ln>
          <a:effectLst>
            <a:prstShdw prst="shdw17" dist="17961" dir="2700000">
              <a:srgbClr val="3D993D"/>
            </a:prst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บัญชีย่อยเงินรับฝาก</a:t>
            </a:r>
          </a:p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endParaRPr lang="th-TH" b="1">
              <a:latin typeface="DilleniaUPC" pitchFamily="18" charset="-34"/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531460" name="Rectangle 4"/>
          <p:cNvSpPr>
            <a:spLocks noChangeArrowheads="1"/>
          </p:cNvSpPr>
          <p:nvPr/>
        </p:nvSpPr>
        <p:spPr bwMode="auto">
          <a:xfrm>
            <a:off x="3146425" y="1457325"/>
            <a:ext cx="2232025" cy="1084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สมุดสรุปประจำวัน/</a:t>
            </a:r>
          </a:p>
          <a:p>
            <a:pPr marL="533400" indent="-533400" algn="ctr"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สมุดเงินสด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2492896"/>
            <a:ext cx="1511399" cy="1871142"/>
            <a:chOff x="295" y="1480"/>
            <a:chExt cx="1134" cy="12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9526" name="AutoShape 7"/>
            <p:cNvSpPr>
              <a:spLocks noChangeArrowheads="1"/>
            </p:cNvSpPr>
            <p:nvPr/>
          </p:nvSpPr>
          <p:spPr bwMode="auto">
            <a:xfrm>
              <a:off x="567" y="1571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49527" name="AutoShape 8"/>
            <p:cNvSpPr>
              <a:spLocks noChangeArrowheads="1"/>
            </p:cNvSpPr>
            <p:nvPr/>
          </p:nvSpPr>
          <p:spPr bwMode="auto">
            <a:xfrm>
              <a:off x="522" y="1526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49528" name="AutoShape 9"/>
            <p:cNvSpPr>
              <a:spLocks noChangeArrowheads="1"/>
            </p:cNvSpPr>
            <p:nvPr/>
          </p:nvSpPr>
          <p:spPr bwMode="auto">
            <a:xfrm>
              <a:off x="431" y="1526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49529" name="AutoShape 10"/>
            <p:cNvSpPr>
              <a:spLocks noChangeArrowheads="1"/>
            </p:cNvSpPr>
            <p:nvPr/>
          </p:nvSpPr>
          <p:spPr bwMode="auto">
            <a:xfrm>
              <a:off x="295" y="1480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000" b="1" dirty="0">
                  <a:latin typeface="DilleniaUPC" pitchFamily="18" charset="-34"/>
                  <a:cs typeface="DilleniaUPC" pitchFamily="18" charset="-34"/>
                </a:rPr>
                <a:t>ใบถอนเงิน</a:t>
              </a:r>
            </a:p>
          </p:txBody>
        </p:sp>
      </p:grp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5988050" y="1431925"/>
            <a:ext cx="2881313" cy="1082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สมุดรวมบัญชีทั่วไป/</a:t>
            </a:r>
          </a:p>
          <a:p>
            <a:pPr marL="533400" indent="-533400" algn="ctr">
              <a:buFont typeface="Wingdings 2" pitchFamily="18" charset="2"/>
              <a:buNone/>
              <a:defRPr/>
            </a:pPr>
            <a:r>
              <a:rPr lang="th-TH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สมุดบัญชีแยกประเภททั่วไป</a:t>
            </a:r>
            <a:r>
              <a:rPr lang="en-US" b="1" dirty="0">
                <a:latin typeface="DilleniaUPC" pitchFamily="18" charset="-34"/>
                <a:cs typeface="DilleniaUPC" pitchFamily="18" charset="-34"/>
                <a:sym typeface="Wingdings" pitchFamily="2" charset="2"/>
              </a:rPr>
              <a:t> </a:t>
            </a:r>
            <a:endParaRPr lang="th-TH" b="1" dirty="0">
              <a:latin typeface="DilleniaUPC" pitchFamily="18" charset="-34"/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5219700" y="2708275"/>
            <a:ext cx="20955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DilleniaUPC" pitchFamily="18" charset="-34"/>
                <a:cs typeface="DilleniaUPC" pitchFamily="18" charset="-34"/>
              </a:rPr>
              <a:t>เดบิต เจ้าหนี้เงินรับฝาก</a:t>
            </a:r>
          </a:p>
          <a:p>
            <a:r>
              <a:rPr lang="th-TH" sz="2400" b="1">
                <a:latin typeface="DilleniaUPC" pitchFamily="18" charset="-34"/>
                <a:cs typeface="DilleniaUPC" pitchFamily="18" charset="-34"/>
              </a:rPr>
              <a:t>       ดอกเบี้ยจ่าย</a:t>
            </a:r>
          </a:p>
          <a:p>
            <a:r>
              <a:rPr lang="th-TH" sz="2400" b="1">
                <a:latin typeface="DilleniaUPC" pitchFamily="18" charset="-34"/>
                <a:cs typeface="DilleniaUPC" pitchFamily="18" charset="-34"/>
              </a:rPr>
              <a:t>           เครดิต เงินสด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9750" y="4292600"/>
            <a:ext cx="2303463" cy="1489075"/>
            <a:chOff x="340" y="2704"/>
            <a:chExt cx="1451" cy="938"/>
          </a:xfrm>
        </p:grpSpPr>
        <p:sp>
          <p:nvSpPr>
            <p:cNvPr id="125970" name="Text Box 16"/>
            <p:cNvSpPr txBox="1">
              <a:spLocks noChangeArrowheads="1"/>
            </p:cNvSpPr>
            <p:nvPr/>
          </p:nvSpPr>
          <p:spPr bwMode="auto">
            <a:xfrm>
              <a:off x="385" y="2886"/>
              <a:ext cx="100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>
                  <a:latin typeface="DilleniaUPC" pitchFamily="18" charset="-34"/>
                  <a:cs typeface="DilleniaUPC" pitchFamily="18" charset="-34"/>
                </a:rPr>
                <a:t>ประเภทเงินรับฝาก</a:t>
              </a:r>
            </a:p>
            <a:p>
              <a:r>
                <a:rPr lang="th-TH" sz="2400" b="1">
                  <a:latin typeface="DilleniaUPC" pitchFamily="18" charset="-34"/>
                  <a:cs typeface="DilleniaUPC" pitchFamily="18" charset="-34"/>
                </a:rPr>
                <a:t>ชื่อ – นามสกุล</a:t>
              </a:r>
            </a:p>
            <a:p>
              <a:r>
                <a:rPr lang="th-TH" sz="2400" b="1">
                  <a:latin typeface="DilleniaUPC" pitchFamily="18" charset="-34"/>
                  <a:cs typeface="DilleniaUPC" pitchFamily="18" charset="-34"/>
                </a:rPr>
                <a:t>จำนวนเงินถอน</a:t>
              </a:r>
            </a:p>
          </p:txBody>
        </p:sp>
        <p:sp>
          <p:nvSpPr>
            <p:cNvPr id="125971" name="Line 17"/>
            <p:cNvSpPr>
              <a:spLocks noChangeShapeType="1"/>
            </p:cNvSpPr>
            <p:nvPr/>
          </p:nvSpPr>
          <p:spPr bwMode="auto">
            <a:xfrm>
              <a:off x="340" y="2704"/>
              <a:ext cx="0" cy="908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5972" name="Line 18"/>
            <p:cNvSpPr>
              <a:spLocks noChangeShapeType="1"/>
            </p:cNvSpPr>
            <p:nvPr/>
          </p:nvSpPr>
          <p:spPr bwMode="auto">
            <a:xfrm>
              <a:off x="340" y="3613"/>
              <a:ext cx="1451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2498725" y="3346450"/>
            <a:ext cx="92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31476" name="Text Box 20"/>
          <p:cNvSpPr txBox="1">
            <a:spLocks noChangeArrowheads="1"/>
          </p:cNvSpPr>
          <p:nvPr/>
        </p:nvSpPr>
        <p:spPr bwMode="auto">
          <a:xfrm>
            <a:off x="2195513" y="2852738"/>
            <a:ext cx="2314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เปรียบเทียบลายมือชื่อผู้ถอน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ผู้มีอำนาจอนุมัติ</a:t>
            </a:r>
          </a:p>
        </p:txBody>
      </p:sp>
      <p:cxnSp>
        <p:nvCxnSpPr>
          <p:cNvPr id="531478" name="AutoShape 22"/>
          <p:cNvCxnSpPr>
            <a:cxnSpLocks noChangeShapeType="1"/>
            <a:stCxn id="531459" idx="4"/>
            <a:endCxn id="531467" idx="2"/>
          </p:cNvCxnSpPr>
          <p:nvPr/>
        </p:nvCxnSpPr>
        <p:spPr bwMode="auto">
          <a:xfrm flipV="1">
            <a:off x="5580063" y="2514600"/>
            <a:ext cx="1847850" cy="2622550"/>
          </a:xfrm>
          <a:prstGeom prst="bentConnector2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531481" name="Text Box 25"/>
          <p:cNvSpPr txBox="1">
            <a:spLocks noChangeArrowheads="1"/>
          </p:cNvSpPr>
          <p:nvPr/>
        </p:nvSpPr>
        <p:spPr bwMode="auto">
          <a:xfrm>
            <a:off x="3924300" y="4076700"/>
            <a:ext cx="91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DilleniaUPC" pitchFamily="18" charset="-34"/>
                <a:cs typeface="DilleniaUPC" pitchFamily="18" charset="-34"/>
              </a:rPr>
              <a:t>ปิดบัญชี</a:t>
            </a:r>
          </a:p>
        </p:txBody>
      </p:sp>
      <p:sp>
        <p:nvSpPr>
          <p:cNvPr id="531482" name="Text Box 26"/>
          <p:cNvSpPr txBox="1">
            <a:spLocks noChangeArrowheads="1"/>
          </p:cNvSpPr>
          <p:nvPr/>
        </p:nvSpPr>
        <p:spPr bwMode="auto">
          <a:xfrm>
            <a:off x="2339975" y="5805488"/>
            <a:ext cx="4460875" cy="8302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DilleniaUPC" pitchFamily="18" charset="-34"/>
                <a:cs typeface="DilleniaUPC" pitchFamily="18" charset="-34"/>
              </a:rPr>
              <a:t>คำนวณดอกเบี้ย</a:t>
            </a:r>
          </a:p>
          <a:p>
            <a:r>
              <a:rPr lang="en-US" sz="2400" b="1">
                <a:latin typeface="DilleniaUPC" pitchFamily="18" charset="-34"/>
                <a:cs typeface="DilleniaUPC" pitchFamily="18" charset="-34"/>
              </a:rPr>
              <a:t>= 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เงินรับฝากคงเหลือ </a:t>
            </a:r>
            <a:r>
              <a:rPr lang="en-US" sz="2400" b="1">
                <a:latin typeface="DilleniaUPC" pitchFamily="18" charset="-34"/>
                <a:cs typeface="DilleniaUPC" pitchFamily="18" charset="-34"/>
              </a:rPr>
              <a:t>x 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ระยะเวลาที่ฝาก </a:t>
            </a:r>
            <a:r>
              <a:rPr lang="en-US" sz="2400" b="1">
                <a:latin typeface="DilleniaUPC" pitchFamily="18" charset="-34"/>
                <a:cs typeface="DilleniaUPC" pitchFamily="18" charset="-34"/>
              </a:rPr>
              <a:t>x</a:t>
            </a:r>
            <a:r>
              <a:rPr lang="th-TH" sz="2400" b="1">
                <a:latin typeface="DilleniaUPC" pitchFamily="18" charset="-34"/>
                <a:cs typeface="DilleniaUPC" pitchFamily="18" charset="-34"/>
              </a:rPr>
              <a:t> อัตราดอกเบี้ย</a:t>
            </a:r>
          </a:p>
        </p:txBody>
      </p:sp>
      <p:sp>
        <p:nvSpPr>
          <p:cNvPr id="125966" name="Rectangle 7"/>
          <p:cNvSpPr>
            <a:spLocks noChangeArrowheads="1"/>
          </p:cNvSpPr>
          <p:nvPr/>
        </p:nvSpPr>
        <p:spPr bwMode="auto">
          <a:xfrm>
            <a:off x="323850" y="454025"/>
            <a:ext cx="37036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4300" b="1">
                <a:solidFill>
                  <a:srgbClr val="0000FF"/>
                </a:solidFill>
                <a:cs typeface="DilleniaUPC" pitchFamily="18" charset="-34"/>
              </a:rPr>
              <a:t>ตรวจสอบการถอนเงินฝาก</a:t>
            </a:r>
            <a:endParaRPr lang="en-US" sz="4300" b="1">
              <a:solidFill>
                <a:srgbClr val="0000FF"/>
              </a:solidFill>
              <a:cs typeface="DilleniaUPC" pitchFamily="18" charset="-34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565400" y="170021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5435600" y="170021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596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2BD04-3802-4221-945D-78A4C220752F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323850" y="1557338"/>
            <a:ext cx="1943100" cy="731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sz="3200" b="1">
                <a:latin typeface="Arial" charset="0"/>
                <a:cs typeface="DilleniaUPC" pitchFamily="18" charset="-34"/>
                <a:sym typeface="Wingdings" pitchFamily="2" charset="2"/>
              </a:rPr>
              <a:t>สลิปโอน</a:t>
            </a:r>
          </a:p>
        </p:txBody>
      </p:sp>
      <p:sp>
        <p:nvSpPr>
          <p:cNvPr id="533507" name="AutoShape 3"/>
          <p:cNvSpPr>
            <a:spLocks noChangeArrowheads="1"/>
          </p:cNvSpPr>
          <p:nvPr/>
        </p:nvSpPr>
        <p:spPr bwMode="auto">
          <a:xfrm>
            <a:off x="3203575" y="3852863"/>
            <a:ext cx="2376488" cy="256857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rgbClr val="66FF66"/>
            </a:solidFill>
            <a:round/>
            <a:headEnd/>
            <a:tailEnd/>
          </a:ln>
          <a:effectLst>
            <a:prstShdw prst="shdw17" dist="17961" dir="2700000">
              <a:srgbClr val="3D993D"/>
            </a:prst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</a:pPr>
            <a:r>
              <a:rPr lang="th-TH" sz="3200" b="1">
                <a:cs typeface="DilleniaUPC" pitchFamily="18" charset="-34"/>
                <a:sym typeface="Wingdings" pitchFamily="2" charset="2"/>
              </a:rPr>
              <a:t>บัญชีย่อยเงินรับฝาก</a:t>
            </a:r>
          </a:p>
          <a:p>
            <a:pPr marL="533400" indent="-533400">
              <a:lnSpc>
                <a:spcPct val="130000"/>
              </a:lnSpc>
              <a:buFont typeface="Wingdings 2" pitchFamily="18" charset="2"/>
              <a:buNone/>
            </a:pPr>
            <a:endParaRPr lang="th-TH" b="1"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203575" y="1484313"/>
            <a:ext cx="2232025" cy="108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b="1" dirty="0">
                <a:latin typeface="Arial" charset="0"/>
                <a:cs typeface="DilleniaUPC" pitchFamily="18" charset="-34"/>
                <a:sym typeface="Wingdings" pitchFamily="2" charset="2"/>
              </a:rPr>
              <a:t>สมุดสรุปประจำวัน/</a:t>
            </a:r>
          </a:p>
          <a:p>
            <a:pPr marL="533400" indent="-533400" algn="ctr">
              <a:buFont typeface="Wingdings 2" pitchFamily="18" charset="2"/>
              <a:buNone/>
              <a:defRPr/>
            </a:pPr>
            <a:r>
              <a:rPr lang="th-TH" b="1" dirty="0">
                <a:latin typeface="Arial" charset="0"/>
                <a:cs typeface="DilleniaUPC" pitchFamily="18" charset="-34"/>
                <a:sym typeface="Wingdings" pitchFamily="2" charset="2"/>
              </a:rPr>
              <a:t>สมุดรายวันทั่วไป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528" y="2564904"/>
            <a:ext cx="1439391" cy="1799134"/>
            <a:chOff x="295" y="1480"/>
            <a:chExt cx="1134" cy="126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0546" name="AutoShape 7"/>
            <p:cNvSpPr>
              <a:spLocks noChangeArrowheads="1"/>
            </p:cNvSpPr>
            <p:nvPr/>
          </p:nvSpPr>
          <p:spPr bwMode="auto">
            <a:xfrm>
              <a:off x="567" y="1571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cs typeface="DilleniaUPC" pitchFamily="18" charset="-34"/>
              </a:endParaRPr>
            </a:p>
          </p:txBody>
        </p:sp>
        <p:sp>
          <p:nvSpPr>
            <p:cNvPr id="150547" name="AutoShape 8"/>
            <p:cNvSpPr>
              <a:spLocks noChangeArrowheads="1"/>
            </p:cNvSpPr>
            <p:nvPr/>
          </p:nvSpPr>
          <p:spPr bwMode="auto">
            <a:xfrm>
              <a:off x="522" y="1526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cs typeface="DilleniaUPC" pitchFamily="18" charset="-34"/>
              </a:endParaRPr>
            </a:p>
          </p:txBody>
        </p:sp>
        <p:sp>
          <p:nvSpPr>
            <p:cNvPr id="150548" name="AutoShape 9"/>
            <p:cNvSpPr>
              <a:spLocks noChangeArrowheads="1"/>
            </p:cNvSpPr>
            <p:nvPr/>
          </p:nvSpPr>
          <p:spPr bwMode="auto">
            <a:xfrm>
              <a:off x="431" y="1526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 b="1">
                <a:cs typeface="DilleniaUPC" pitchFamily="18" charset="-34"/>
              </a:endParaRPr>
            </a:p>
          </p:txBody>
        </p:sp>
        <p:sp>
          <p:nvSpPr>
            <p:cNvPr id="150549" name="AutoShape 10"/>
            <p:cNvSpPr>
              <a:spLocks noChangeArrowheads="1"/>
            </p:cNvSpPr>
            <p:nvPr/>
          </p:nvSpPr>
          <p:spPr bwMode="auto">
            <a:xfrm>
              <a:off x="295" y="1480"/>
              <a:ext cx="862" cy="1178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 b="1" dirty="0">
                  <a:cs typeface="DilleniaUPC" pitchFamily="18" charset="-34"/>
                </a:rPr>
                <a:t>ใบสรุป</a:t>
              </a:r>
              <a:br>
                <a:rPr lang="th-TH" sz="3200" b="1" dirty="0">
                  <a:cs typeface="DilleniaUPC" pitchFamily="18" charset="-34"/>
                </a:rPr>
              </a:br>
              <a:r>
                <a:rPr lang="th-TH" sz="3200" b="1" dirty="0">
                  <a:cs typeface="DilleniaUPC" pitchFamily="18" charset="-34"/>
                </a:rPr>
                <a:t>ดอกเบี้ย</a:t>
              </a:r>
            </a:p>
          </p:txBody>
        </p:sp>
      </p:grpSp>
      <p:sp>
        <p:nvSpPr>
          <p:cNvPr id="533515" name="Rectangle 11"/>
          <p:cNvSpPr>
            <a:spLocks noChangeArrowheads="1"/>
          </p:cNvSpPr>
          <p:nvPr/>
        </p:nvSpPr>
        <p:spPr bwMode="auto">
          <a:xfrm>
            <a:off x="6011863" y="1479550"/>
            <a:ext cx="2808287" cy="1082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533400" indent="-533400"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th-TH" b="1" dirty="0">
                <a:latin typeface="Arial" charset="0"/>
                <a:cs typeface="DilleniaUPC" pitchFamily="18" charset="-34"/>
                <a:sym typeface="Wingdings" pitchFamily="2" charset="2"/>
              </a:rPr>
              <a:t>สมุดรวมบัญชีทั่วไป/</a:t>
            </a:r>
          </a:p>
          <a:p>
            <a:pPr marL="533400" indent="-533400" algn="ctr">
              <a:buFont typeface="Wingdings 2" pitchFamily="18" charset="2"/>
              <a:buNone/>
              <a:defRPr/>
            </a:pPr>
            <a:r>
              <a:rPr lang="th-TH" b="1" dirty="0">
                <a:latin typeface="Arial" charset="0"/>
                <a:cs typeface="DilleniaUPC" pitchFamily="18" charset="-34"/>
                <a:sym typeface="Wingdings" pitchFamily="2" charset="2"/>
              </a:rPr>
              <a:t>สมุดบัญชีแยกประเภททั่วไป</a:t>
            </a:r>
            <a:r>
              <a:rPr lang="en-US" b="1" dirty="0">
                <a:latin typeface="Arial" charset="0"/>
                <a:cs typeface="DilleniaUPC" pitchFamily="18" charset="-34"/>
                <a:sym typeface="Wingdings" pitchFamily="2" charset="2"/>
              </a:rPr>
              <a:t> </a:t>
            </a:r>
            <a:endParaRPr lang="th-TH" b="1" dirty="0">
              <a:latin typeface="Arial" charset="0"/>
              <a:cs typeface="DilleniaUPC" pitchFamily="18" charset="-34"/>
              <a:sym typeface="Wingdings" pitchFamily="2" charset="2"/>
            </a:endParaRPr>
          </a:p>
        </p:txBody>
      </p: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4859338" y="2924175"/>
            <a:ext cx="2544762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cs typeface="DilleniaUPC" pitchFamily="18" charset="-34"/>
              </a:rPr>
              <a:t>เดบิต ดอกเบี้ยจ่ายเงินรับฝาก</a:t>
            </a:r>
          </a:p>
          <a:p>
            <a:r>
              <a:rPr lang="th-TH" sz="2400" b="1">
                <a:cs typeface="DilleniaUPC" pitchFamily="18" charset="-34"/>
              </a:rPr>
              <a:t>       เครดิต เจ้าหนี้เงินรับฝาก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9750" y="4292600"/>
            <a:ext cx="2303463" cy="1489075"/>
            <a:chOff x="340" y="2704"/>
            <a:chExt cx="1451" cy="938"/>
          </a:xfrm>
        </p:grpSpPr>
        <p:sp>
          <p:nvSpPr>
            <p:cNvPr id="126990" name="Text Box 16"/>
            <p:cNvSpPr txBox="1">
              <a:spLocks noChangeArrowheads="1"/>
            </p:cNvSpPr>
            <p:nvPr/>
          </p:nvSpPr>
          <p:spPr bwMode="auto">
            <a:xfrm>
              <a:off x="385" y="2886"/>
              <a:ext cx="100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>
                  <a:cs typeface="DilleniaUPC" pitchFamily="18" charset="-34"/>
                </a:rPr>
                <a:t>ประเภทเงินรับฝาก</a:t>
              </a:r>
            </a:p>
            <a:p>
              <a:r>
                <a:rPr lang="th-TH" sz="2400" b="1">
                  <a:cs typeface="DilleniaUPC" pitchFamily="18" charset="-34"/>
                </a:rPr>
                <a:t>ชื่อ – นามสกุล</a:t>
              </a:r>
            </a:p>
            <a:p>
              <a:r>
                <a:rPr lang="th-TH" sz="2400" b="1">
                  <a:cs typeface="DilleniaUPC" pitchFamily="18" charset="-34"/>
                </a:rPr>
                <a:t>จำนวนดอกเบี้ย</a:t>
              </a:r>
            </a:p>
          </p:txBody>
        </p:sp>
        <p:sp>
          <p:nvSpPr>
            <p:cNvPr id="126991" name="Line 17"/>
            <p:cNvSpPr>
              <a:spLocks noChangeShapeType="1"/>
            </p:cNvSpPr>
            <p:nvPr/>
          </p:nvSpPr>
          <p:spPr bwMode="auto">
            <a:xfrm>
              <a:off x="340" y="2704"/>
              <a:ext cx="0" cy="908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6992" name="Line 18"/>
            <p:cNvSpPr>
              <a:spLocks noChangeShapeType="1"/>
            </p:cNvSpPr>
            <p:nvPr/>
          </p:nvSpPr>
          <p:spPr bwMode="auto">
            <a:xfrm>
              <a:off x="340" y="3613"/>
              <a:ext cx="1451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6985" name="Text Box 19"/>
          <p:cNvSpPr txBox="1">
            <a:spLocks noChangeArrowheads="1"/>
          </p:cNvSpPr>
          <p:nvPr/>
        </p:nvSpPr>
        <p:spPr bwMode="auto">
          <a:xfrm>
            <a:off x="2498725" y="3346450"/>
            <a:ext cx="92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DilleniaUPC" pitchFamily="18" charset="-34"/>
            </a:endParaRPr>
          </a:p>
        </p:txBody>
      </p:sp>
      <p:cxnSp>
        <p:nvCxnSpPr>
          <p:cNvPr id="533526" name="AutoShape 22"/>
          <p:cNvCxnSpPr>
            <a:cxnSpLocks noChangeShapeType="1"/>
            <a:stCxn id="533507" idx="4"/>
            <a:endCxn id="533515" idx="2"/>
          </p:cNvCxnSpPr>
          <p:nvPr/>
        </p:nvCxnSpPr>
        <p:spPr bwMode="auto">
          <a:xfrm flipV="1">
            <a:off x="5580063" y="2562225"/>
            <a:ext cx="1836737" cy="2574925"/>
          </a:xfrm>
          <a:prstGeom prst="bentConnector2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533527" name="Text Box 23"/>
          <p:cNvSpPr txBox="1">
            <a:spLocks noChangeArrowheads="1"/>
          </p:cNvSpPr>
          <p:nvPr/>
        </p:nvSpPr>
        <p:spPr bwMode="auto">
          <a:xfrm>
            <a:off x="2339975" y="5851525"/>
            <a:ext cx="4697413" cy="8318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cs typeface="DilleniaUPC" pitchFamily="18" charset="-34"/>
              </a:rPr>
              <a:t>สิ้นปีบัญชีคำนวณดอกเบี้ย</a:t>
            </a:r>
          </a:p>
          <a:p>
            <a:r>
              <a:rPr lang="en-US" sz="2400" b="1">
                <a:cs typeface="DilleniaUPC" pitchFamily="18" charset="-34"/>
              </a:rPr>
              <a:t>= </a:t>
            </a:r>
            <a:r>
              <a:rPr lang="th-TH" sz="2400" b="1">
                <a:cs typeface="DilleniaUPC" pitchFamily="18" charset="-34"/>
              </a:rPr>
              <a:t>เงินรับฝากคงเหลือ </a:t>
            </a:r>
            <a:r>
              <a:rPr lang="en-US" sz="2400" b="1">
                <a:cs typeface="DilleniaUPC" pitchFamily="18" charset="-34"/>
              </a:rPr>
              <a:t>x </a:t>
            </a:r>
            <a:r>
              <a:rPr lang="th-TH" sz="2400" b="1">
                <a:cs typeface="DilleniaUPC" pitchFamily="18" charset="-34"/>
              </a:rPr>
              <a:t>ระยะเวลาที่ฝาก </a:t>
            </a:r>
            <a:r>
              <a:rPr lang="en-US" sz="2400" b="1">
                <a:cs typeface="DilleniaUPC" pitchFamily="18" charset="-34"/>
              </a:rPr>
              <a:t>x</a:t>
            </a:r>
            <a:r>
              <a:rPr lang="th-TH" sz="2400" b="1">
                <a:cs typeface="DilleniaUPC" pitchFamily="18" charset="-34"/>
              </a:rPr>
              <a:t> อัตราดอกเบี้ย</a:t>
            </a:r>
          </a:p>
        </p:txBody>
      </p:sp>
      <p:sp>
        <p:nvSpPr>
          <p:cNvPr id="126988" name="Rectangle 7"/>
          <p:cNvSpPr>
            <a:spLocks noChangeArrowheads="1"/>
          </p:cNvSpPr>
          <p:nvPr/>
        </p:nvSpPr>
        <p:spPr bwMode="auto">
          <a:xfrm>
            <a:off x="323850" y="476250"/>
            <a:ext cx="4895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4000" b="1">
                <a:solidFill>
                  <a:srgbClr val="0000FF"/>
                </a:solidFill>
                <a:cs typeface="DilleniaUPC" pitchFamily="18" charset="-34"/>
              </a:rPr>
              <a:t>ตรวจสอบการจ่ายดอกเบี้ยเงินรับฝาก</a:t>
            </a:r>
            <a:endParaRPr lang="en-US" sz="4000" b="1">
              <a:solidFill>
                <a:srgbClr val="0000FF"/>
              </a:solidFill>
              <a:cs typeface="DilleniaUPC" pitchFamily="18" charset="-34"/>
            </a:endParaRPr>
          </a:p>
        </p:txBody>
      </p:sp>
      <p:sp>
        <p:nvSpPr>
          <p:cNvPr id="12698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F0F204-D1A7-42B9-BC7A-D9BE8B9EB203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857784" cy="5000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วัตถุประสงค์ของการตรวจสอบ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29289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1.เพื่อให้ทราบว่าการรับฝากเงินจากสมาชิกเป็นไปตามระเบียบว่าด้วยการรับฝากเงิน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2.เพื่อให้ทราบว่าการรับฝากเงินมีการจัดทำเอกสารหลักฐานตามขั้นตอนต่างๆ ครบถ้วน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3.เพื่อให้ทราบว่าการปฏิบัติงานของคณะกรรมการและเจ้าหน้าที่เกี่ยวกับการรับฝากเงินเป็นไปอย่างเหมาะสม รัดกุม และมีการบริหารงานอย่างมีประสิทธิภาพ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4.การคำนวณดอกเบี้ยจ่ายเงินรับฝากเป็นไปตามระเบียบที่สหกรณ์กำหนด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5.เพื่อสรุปผลการตรวจสอบ รวมทั้งข้อสังเกต ข้อเสนอแนะต่อที่ประชุมเพื่อการปรับปรุงแก้ไขและการพัฒนาสหกรณ์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72</a:t>
            </a:fld>
            <a:endParaRPr lang="th-TH" altLang="th-TH" dirty="0">
              <a:latin typeface="Arial" pitchFamily="34" charset="0"/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357158" y="3857628"/>
            <a:ext cx="5286412" cy="577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3768" tIns="41884" rIns="83768" bIns="41884">
            <a:spAutoFit/>
          </a:bodyPr>
          <a:lstStyle/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วิธีการตรวจสอบด้านเงินรับฝาก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7158" y="4500570"/>
            <a:ext cx="47868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t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ตรวจสอบการกำหนดระเบียบ &amp; ข้อกำหนด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285720" y="5143512"/>
            <a:ext cx="8318500" cy="1438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83768" tIns="41884" rIns="83768" bIns="4188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1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altLang="th-TH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altLang="th-TH" sz="2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อ่านระเบียบ ข้อบังคับของสหกรณ์ </a:t>
            </a:r>
            <a:r>
              <a:rPr lang="th-TH" alt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รายงานการประชุมใหญ่ และรายงานการประชุมคณะกรรมการดำเนินการ </a:t>
            </a:r>
            <a:r>
              <a:rPr lang="th-TH" altLang="th-TH" sz="2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ให้ทราบถึงวิธีการปฏิบัติในการรับฝากเงิน เงื่อนไขการรับฝากเงิน  เช่น  ประเภทของเงินรับฝาก วงเงินรับฝาก  อัตราดอกเบี้ย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408257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313" y="1621156"/>
            <a:ext cx="8572500" cy="7715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การปฏิบัติงานของสหกรณ์.  เป็นไปตามหลักเกณฑ์ที่กำหนด</a:t>
            </a:r>
          </a:p>
          <a:p>
            <a:pPr eaLnBrk="0" hangingPunct="0">
              <a:defRPr/>
            </a:pPr>
            <a:endParaRPr lang="th-TH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57200" y="2583180"/>
            <a:ext cx="8305800" cy="672466"/>
          </a:xfrm>
          <a:prstGeom prst="flowChartOffpageConnector">
            <a:avLst/>
          </a:prstGeom>
          <a:gradFill rotWithShape="1">
            <a:gsLst>
              <a:gs pos="0">
                <a:srgbClr val="FFD9B3"/>
              </a:gs>
              <a:gs pos="50000">
                <a:schemeClr val="bg1"/>
              </a:gs>
              <a:gs pos="100000">
                <a:srgbClr val="FFD9B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ตรวจสอบการเปิดบัญชีเงินฝาก  การรับฝาก  การถอนเงิน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0975" y="3495676"/>
            <a:ext cx="8763000" cy="2941320"/>
            <a:chOff x="288" y="1697"/>
            <a:chExt cx="5232" cy="2383"/>
          </a:xfrm>
        </p:grpSpPr>
        <p:sp>
          <p:nvSpPr>
            <p:cNvPr id="86023" name="AutoShape 5"/>
            <p:cNvSpPr>
              <a:spLocks noChangeArrowheads="1"/>
            </p:cNvSpPr>
            <p:nvPr/>
          </p:nvSpPr>
          <p:spPr bwMode="auto">
            <a:xfrm>
              <a:off x="1536" y="1697"/>
              <a:ext cx="3984" cy="895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หนังสือขอเปิดบัญชีเงินฝาก/ตัวอย่างลายมือชื่อ/</a:t>
              </a:r>
            </a:p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ใบนำฝาก/บันทึกรายการ/สมุดคู่ฝาก </a:t>
              </a:r>
              <a:endPara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6024" name="AutoShape 6"/>
            <p:cNvSpPr>
              <a:spLocks noChangeArrowheads="1"/>
            </p:cNvSpPr>
            <p:nvPr/>
          </p:nvSpPr>
          <p:spPr bwMode="auto">
            <a:xfrm>
              <a:off x="288" y="1824"/>
              <a:ext cx="1248" cy="770"/>
            </a:xfrm>
            <a:prstGeom prst="homePlate">
              <a:avLst>
                <a:gd name="adj" fmla="val 406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การเปิดบัญชี </a:t>
              </a:r>
            </a:p>
          </p:txBody>
        </p:sp>
        <p:sp>
          <p:nvSpPr>
            <p:cNvPr id="86025" name="AutoShape 7"/>
            <p:cNvSpPr>
              <a:spLocks noChangeArrowheads="1"/>
            </p:cNvSpPr>
            <p:nvPr/>
          </p:nvSpPr>
          <p:spPr bwMode="auto">
            <a:xfrm>
              <a:off x="288" y="3311"/>
              <a:ext cx="1248" cy="769"/>
            </a:xfrm>
            <a:prstGeom prst="homePlate">
              <a:avLst>
                <a:gd name="adj" fmla="val 40625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การถอนเงิน </a:t>
              </a:r>
            </a:p>
          </p:txBody>
        </p:sp>
        <p:sp>
          <p:nvSpPr>
            <p:cNvPr id="86026" name="AutoShape 8"/>
            <p:cNvSpPr>
              <a:spLocks noChangeArrowheads="1"/>
            </p:cNvSpPr>
            <p:nvPr/>
          </p:nvSpPr>
          <p:spPr bwMode="auto">
            <a:xfrm>
              <a:off x="288" y="2592"/>
              <a:ext cx="1248" cy="719"/>
            </a:xfrm>
            <a:prstGeom prst="homePlate">
              <a:avLst>
                <a:gd name="adj" fmla="val 4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การรับฝาก </a:t>
              </a:r>
            </a:p>
          </p:txBody>
        </p:sp>
        <p:sp>
          <p:nvSpPr>
            <p:cNvPr id="86027" name="AutoShape 9"/>
            <p:cNvSpPr>
              <a:spLocks noChangeArrowheads="1"/>
            </p:cNvSpPr>
            <p:nvPr/>
          </p:nvSpPr>
          <p:spPr bwMode="auto">
            <a:xfrm>
              <a:off x="1536" y="3225"/>
              <a:ext cx="3984" cy="816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9933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ใบถอนเงินรับฝาก</a:t>
              </a:r>
              <a:r>
                <a:rPr lang="en-US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&gt;</a:t>
              </a: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ลายมือชื่อ/ บันทึกรายการ/สมุดคู่ฝาก </a:t>
              </a:r>
              <a:endPara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6028" name="AutoShape 11"/>
            <p:cNvSpPr>
              <a:spLocks noChangeArrowheads="1"/>
            </p:cNvSpPr>
            <p:nvPr/>
          </p:nvSpPr>
          <p:spPr bwMode="auto">
            <a:xfrm>
              <a:off x="1536" y="2592"/>
              <a:ext cx="3984" cy="719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ใบนำฝาก/ บันทึกรายการ/สมุดคู่ฝาก </a:t>
              </a:r>
              <a:endPara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475656" y="595604"/>
            <a:ext cx="6408712" cy="761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83768" tIns="41884" rIns="83768" bIns="41884">
            <a:spAutoFit/>
          </a:bodyPr>
          <a:lstStyle/>
          <a:p>
            <a:pPr algn="ctr"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วิธีการตรวจสอบด้านเงินรับฝาก (ต่อ)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73</a:t>
            </a:fld>
            <a:endParaRPr lang="th-TH" altLang="th-TH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ChangeArrowheads="1"/>
          </p:cNvSpPr>
          <p:nvPr/>
        </p:nvSpPr>
        <p:spPr bwMode="auto">
          <a:xfrm>
            <a:off x="463343" y="491074"/>
            <a:ext cx="8305800" cy="1352966"/>
          </a:xfrm>
          <a:prstGeom prst="flowChartOffpageConnector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th-TH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ทดสอบการคำนวณดอกเบี้ย/วิเคราะห์บัญชีย่อย/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ขอคำยืนยันยอด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389" y="2000240"/>
            <a:ext cx="8785225" cy="4410074"/>
            <a:chOff x="288" y="1610"/>
            <a:chExt cx="5232" cy="2566"/>
          </a:xfrm>
        </p:grpSpPr>
        <p:sp>
          <p:nvSpPr>
            <p:cNvPr id="87044" name="AutoShape 3"/>
            <p:cNvSpPr>
              <a:spLocks noChangeArrowheads="1"/>
            </p:cNvSpPr>
            <p:nvPr/>
          </p:nvSpPr>
          <p:spPr bwMode="auto">
            <a:xfrm>
              <a:off x="1536" y="1610"/>
              <a:ext cx="3984" cy="75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เลือกตัวอย่างที่จะทดสอบ/คำนวณดอกเบี้ย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ตามระเบียบหรือประกาศของสหกรณ์</a:t>
              </a:r>
              <a:endPara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7045" name="AutoShape 4"/>
            <p:cNvSpPr>
              <a:spLocks noChangeArrowheads="1"/>
            </p:cNvSpPr>
            <p:nvPr/>
          </p:nvSpPr>
          <p:spPr bwMode="auto">
            <a:xfrm>
              <a:off x="288" y="1611"/>
              <a:ext cx="1248" cy="753"/>
            </a:xfrm>
            <a:prstGeom prst="homePlate">
              <a:avLst>
                <a:gd name="adj" fmla="val 3421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ทดสอบการ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คำนวณดอกเบี้ย </a:t>
              </a:r>
            </a:p>
          </p:txBody>
        </p:sp>
        <p:sp>
          <p:nvSpPr>
            <p:cNvPr id="87046" name="AutoShape 5"/>
            <p:cNvSpPr>
              <a:spLocks noChangeArrowheads="1"/>
            </p:cNvSpPr>
            <p:nvPr/>
          </p:nvSpPr>
          <p:spPr bwMode="auto">
            <a:xfrm>
              <a:off x="288" y="3370"/>
              <a:ext cx="1248" cy="806"/>
            </a:xfrm>
            <a:prstGeom prst="homePlate">
              <a:avLst>
                <a:gd name="adj" fmla="val 342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ขอคำ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ยืนยันยอด </a:t>
              </a:r>
            </a:p>
          </p:txBody>
        </p:sp>
        <p:sp>
          <p:nvSpPr>
            <p:cNvPr id="87047" name="AutoShape 6"/>
            <p:cNvSpPr>
              <a:spLocks noChangeArrowheads="1"/>
            </p:cNvSpPr>
            <p:nvPr/>
          </p:nvSpPr>
          <p:spPr bwMode="auto">
            <a:xfrm>
              <a:off x="288" y="2465"/>
              <a:ext cx="1248" cy="799"/>
            </a:xfrm>
            <a:prstGeom prst="homePlate">
              <a:avLst>
                <a:gd name="adj" fmla="val 3421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วิเคราะห์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บัญชีย่อย </a:t>
              </a:r>
            </a:p>
          </p:txBody>
        </p:sp>
        <p:sp>
          <p:nvSpPr>
            <p:cNvPr id="87048" name="AutoShape 7"/>
            <p:cNvSpPr>
              <a:spLocks noChangeArrowheads="1"/>
            </p:cNvSpPr>
            <p:nvPr/>
          </p:nvSpPr>
          <p:spPr bwMode="auto">
            <a:xfrm>
              <a:off x="1536" y="3370"/>
              <a:ext cx="3984" cy="80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ส่งหนังสือยืนยันยอด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สอบทานโดยตรง </a:t>
              </a:r>
              <a:endParaRPr lang="en-US" altLang="th-TH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7049" name="AutoShape 8"/>
            <p:cNvSpPr>
              <a:spLocks noChangeArrowheads="1"/>
            </p:cNvSpPr>
            <p:nvPr/>
          </p:nvSpPr>
          <p:spPr bwMode="auto">
            <a:xfrm>
              <a:off x="1536" y="2465"/>
              <a:ext cx="3984" cy="799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จำนวนเงินสูง/ปริมาณบัญชีมีมาก/รายการไม่เคลื่อนไหว/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ปิดบัญชีก่อนวันสิ้นปีทางบัญชี/ความสัมพันธ์กับดอกเบี้ย</a:t>
              </a:r>
              <a:endParaRPr lang="en-US" altLang="th-TH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29396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74</a:t>
            </a:fld>
            <a:endParaRPr lang="th-TH" altLang="th-TH" dirty="0"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ตัวยึดหมายเลขภาพนิ่ง 18"/>
          <p:cNvSpPr>
            <a:spLocks noGrp="1"/>
          </p:cNvSpPr>
          <p:nvPr>
            <p:ph type="sldNum" sz="quarter" idx="12"/>
          </p:nvPr>
        </p:nvSpPr>
        <p:spPr bwMode="auto">
          <a:xfrm>
            <a:off x="7875588" y="6492240"/>
            <a:ext cx="1268412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8B8243-1AB3-4450-8312-26905D558BFE}" type="slidenum">
              <a:rPr lang="en-US" altLang="th-TH" smtClean="0">
                <a:latin typeface="Arial" pitchFamily="34" charset="0"/>
              </a:rPr>
              <a:pPr/>
              <a:t>75</a:t>
            </a:fld>
            <a:endParaRPr lang="th-TH" altLang="th-TH">
              <a:latin typeface="Arial" pitchFamily="34" charset="0"/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501650" y="2219326"/>
            <a:ext cx="8318500" cy="3284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</a:t>
            </a: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    </a:t>
            </a: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เป็นปัจจุบัน/ไม่เป็นปัจจุบัน </a:t>
            </a:r>
          </a:p>
          <a:p>
            <a:pPr>
              <a:defRPr/>
            </a:pPr>
            <a:r>
              <a:rPr lang="th-TH" alt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 </a:t>
            </a: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มีเอกสารประกอบการบันทึกบัญชีครบถ้วน</a:t>
            </a: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มีการจัดทำบัญชีย่อยเงินรับฝากถูกต้อง </a:t>
            </a: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มีการเปรียบเทียบตรงกับบัญชีคุม</a:t>
            </a:r>
          </a:p>
          <a:p>
            <a:pPr>
              <a:defRPr/>
            </a:pPr>
            <a:endParaRPr lang="th-TH" alt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3343" y="491074"/>
            <a:ext cx="8305800" cy="1352966"/>
          </a:xfrm>
          <a:prstGeom prst="flowChartOffpageConnector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ตรวจสอบการบันทึกบัญชี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786766"/>
            <a:ext cx="8715375" cy="549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8"/>
          <p:cNvSpPr>
            <a:spLocks noChangeArrowheads="1"/>
          </p:cNvSpPr>
          <p:nvPr/>
        </p:nvSpPr>
        <p:spPr bwMode="gray">
          <a:xfrm>
            <a:off x="1295258" y="2392085"/>
            <a:ext cx="6661118" cy="180571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dirty="0">
                <a:solidFill>
                  <a:srgbClr val="FFF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การตรวจสอบด้านทุนเรือนหุ้น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76</a:t>
            </a:fld>
            <a:endParaRPr lang="th-TH" altLang="th-TH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142976" y="357166"/>
            <a:ext cx="4929222" cy="571504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วัตถุประสงค์การตรวจสอบ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164307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1.มีการกำหนดและปฏิบัติตามระเบียบเกี่ยวกับทุนเรือนหุ้นอย่างมีประสิทธิภาพ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2.หลักฐานการเป็นสมาชิก การรับเงินค่าหุ้น การลาออก การจ่ายคืนค่าหุ้นมีอยู่ครบถ้วน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3.ทุนเรือนหุ้นคงเหลือมีอยู่จริง และบันทึกบัญชีถูกต้องตามระเบียบและคำแนะนำที่นายทะเบียนสหกรณ์กำหนด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77</a:t>
            </a:fld>
            <a:endParaRPr lang="th-TH" altLang="th-TH" dirty="0">
              <a:latin typeface="Arial" pitchFamily="34" charset="0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57188" y="4096911"/>
            <a:ext cx="8215312" cy="2546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83768" tIns="41884" rIns="83768" bIns="4188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        </a:t>
            </a:r>
            <a:r>
              <a:rPr lang="th-TH" altLang="th-TH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อ่านระเบียบ ข้อบังคับของสหกรณ์ 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รายงานการประชุมใหญ่และรายงานการประชุมคณะกรรมการดำเนินการ </a:t>
            </a:r>
            <a:r>
              <a:rPr lang="th-TH" altLang="th-TH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ให้ทราบถึง วิธีการปฏิบัติเงื่อนไขในการรับสมาชิก ประเภทและคุณสมบัติของสมาชิก การส่งชำระค่าหุ้น ค่าธรรมเนียมแรกเข้า และ     </a:t>
            </a:r>
          </a:p>
          <a:p>
            <a:pPr eaLnBrk="1" hangingPunct="1">
              <a:defRPr/>
            </a:pPr>
            <a:r>
              <a:rPr lang="th-TH" altLang="th-TH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การลาออกจากการเป็นสมาชิก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714348" y="2800299"/>
            <a:ext cx="5643602" cy="700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83768" tIns="41884" rIns="83768" bIns="4188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วิธีการตรวจสอบทุนเรือนหุ้น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2910" y="3497049"/>
            <a:ext cx="603242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1. ตรวจสอบการกำหนดระเบียบ &amp; ข้อกำหนด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ตัวยึดหมายเลขภาพนิ่ง 18"/>
          <p:cNvSpPr>
            <a:spLocks noGrp="1"/>
          </p:cNvSpPr>
          <p:nvPr>
            <p:ph type="sldNum" sz="quarter" idx="12"/>
          </p:nvPr>
        </p:nvSpPr>
        <p:spPr bwMode="auto">
          <a:xfrm>
            <a:off x="7715272" y="6492240"/>
            <a:ext cx="1189038" cy="36576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757FCE13-7363-45EB-8D49-6BB2344BD806}" type="slidenum">
              <a:rPr lang="en-US" altLang="th-TH" sz="105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1" hangingPunct="1">
                <a:defRPr/>
              </a:pPr>
              <a:t>78</a:t>
            </a:fld>
            <a:endParaRPr lang="th-TH" altLang="th-TH" sz="10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313" y="1874520"/>
            <a:ext cx="8572500" cy="771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การปฏิบัติงานของสหกรณ์.  เป็นไปตามหลักเกณฑ์ที่กำหนด</a:t>
            </a:r>
          </a:p>
          <a:p>
            <a:pPr eaLnBrk="0" hangingPunct="0">
              <a:defRPr/>
            </a:pP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4313" y="2825116"/>
            <a:ext cx="8572500" cy="3541394"/>
            <a:chOff x="288" y="1562"/>
            <a:chExt cx="5232" cy="2871"/>
          </a:xfrm>
        </p:grpSpPr>
        <p:sp>
          <p:nvSpPr>
            <p:cNvPr id="93191" name="AutoShape 5"/>
            <p:cNvSpPr>
              <a:spLocks noChangeArrowheads="1"/>
            </p:cNvSpPr>
            <p:nvPr/>
          </p:nvSpPr>
          <p:spPr bwMode="auto">
            <a:xfrm>
              <a:off x="1536" y="1562"/>
              <a:ext cx="3984" cy="896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pPr>
                <a:defRPr/>
              </a:pPr>
              <a:endPara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หนังสือขอสมัครเป็นสมาชิก/การอนุมัติ/</a:t>
              </a:r>
            </a:p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การชำระค่าธรรมเนียมแรกเข้า/การจัดทำทะเบียนสมาชิก</a:t>
              </a:r>
            </a:p>
            <a:p>
              <a:pPr>
                <a:defRPr/>
              </a:pPr>
              <a:endPara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</a:t>
              </a:r>
              <a:endPara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3192" name="AutoShape 6"/>
            <p:cNvSpPr>
              <a:spLocks noChangeArrowheads="1"/>
            </p:cNvSpPr>
            <p:nvPr/>
          </p:nvSpPr>
          <p:spPr bwMode="auto">
            <a:xfrm>
              <a:off x="288" y="1567"/>
              <a:ext cx="1248" cy="769"/>
            </a:xfrm>
            <a:prstGeom prst="homePlate">
              <a:avLst>
                <a:gd name="adj" fmla="val 406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การรับสมาชิก</a:t>
              </a:r>
            </a:p>
          </p:txBody>
        </p:sp>
        <p:sp>
          <p:nvSpPr>
            <p:cNvPr id="93193" name="AutoShape 7"/>
            <p:cNvSpPr>
              <a:spLocks noChangeArrowheads="1"/>
            </p:cNvSpPr>
            <p:nvPr/>
          </p:nvSpPr>
          <p:spPr bwMode="auto">
            <a:xfrm>
              <a:off x="288" y="3533"/>
              <a:ext cx="1248" cy="769"/>
            </a:xfrm>
            <a:prstGeom prst="homePlate">
              <a:avLst>
                <a:gd name="adj" fmla="val 40625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การลาออก</a:t>
              </a:r>
            </a:p>
          </p:txBody>
        </p:sp>
        <p:sp>
          <p:nvSpPr>
            <p:cNvPr id="93194" name="AutoShape 8"/>
            <p:cNvSpPr>
              <a:spLocks noChangeArrowheads="1"/>
            </p:cNvSpPr>
            <p:nvPr/>
          </p:nvSpPr>
          <p:spPr bwMode="auto">
            <a:xfrm>
              <a:off x="288" y="2592"/>
              <a:ext cx="1248" cy="720"/>
            </a:xfrm>
            <a:prstGeom prst="homePlate">
              <a:avLst>
                <a:gd name="adj" fmla="val 4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defRPr/>
              </a:pPr>
              <a:r>
                <a:rPr lang="th-TH" altLang="th-TH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การเพิ่ม-ลดหุ้น</a:t>
              </a:r>
            </a:p>
          </p:txBody>
        </p:sp>
        <p:sp>
          <p:nvSpPr>
            <p:cNvPr id="93195" name="AutoShape 9"/>
            <p:cNvSpPr>
              <a:spLocks noChangeArrowheads="1"/>
            </p:cNvSpPr>
            <p:nvPr/>
          </p:nvSpPr>
          <p:spPr bwMode="auto">
            <a:xfrm>
              <a:off x="1536" y="3445"/>
              <a:ext cx="3984" cy="9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9933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หนังสือแจงความจำนง/ การตรวจสอบหนี้สิน</a:t>
              </a:r>
            </a:p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ภาระค้ำประกัน การอนุมัติ/การจ่ายคืนค่าหุ้น</a:t>
              </a:r>
              <a:endPara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3196" name="AutoShape 11"/>
            <p:cNvSpPr>
              <a:spLocks noChangeArrowheads="1"/>
            </p:cNvSpPr>
            <p:nvPr/>
          </p:nvSpPr>
          <p:spPr bwMode="auto">
            <a:xfrm>
              <a:off x="1536" y="2592"/>
              <a:ext cx="3984" cy="720"/>
            </a:xfrm>
            <a:prstGeom prst="foldedCorner">
              <a:avLst>
                <a:gd name="adj" fmla="val 12500"/>
              </a:avLst>
            </a:prstGeom>
            <a:solidFill>
              <a:srgbClr val="FF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alt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altLang="th-TH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หนังสือแจ้งเพิ่ม-ลด/ การอนุมัติ/การบันทึกบัญชีย่อยรายตัว</a:t>
              </a:r>
              <a:endParaRPr lang="en-US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" name="สี่เหลี่ยมผืนผ้ามุมมน 12"/>
          <p:cNvSpPr/>
          <p:nvPr/>
        </p:nvSpPr>
        <p:spPr>
          <a:xfrm>
            <a:off x="1691680" y="734565"/>
            <a:ext cx="5832648" cy="90848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2057400" y="676924"/>
            <a:ext cx="6330950" cy="823250"/>
          </a:xfrm>
          <a:prstGeom prst="rect">
            <a:avLst/>
          </a:prstGeom>
          <a:noFill/>
          <a:ln>
            <a:noFill/>
          </a:ln>
        </p:spPr>
        <p:txBody>
          <a:bodyPr lIns="83768" tIns="41884" rIns="83768" bIns="4188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วิธีการตรวจสอบทุนเรือนหุ้น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2987675" y="3971926"/>
            <a:ext cx="3168650" cy="58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35170" name="AutoShape 2"/>
          <p:cNvSpPr>
            <a:spLocks noChangeArrowheads="1"/>
          </p:cNvSpPr>
          <p:nvPr/>
        </p:nvSpPr>
        <p:spPr bwMode="auto">
          <a:xfrm>
            <a:off x="509589" y="500042"/>
            <a:ext cx="8023225" cy="790576"/>
          </a:xfrm>
          <a:prstGeom prst="flowChartOffpageConnector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วิเคราะห์บัญชีย่อย/ขอคำยืนยันยอด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6716" y="1320190"/>
            <a:ext cx="8712316" cy="2608591"/>
            <a:chOff x="412" y="2445"/>
            <a:chExt cx="4985" cy="176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5173" name="AutoShape 5"/>
            <p:cNvSpPr>
              <a:spLocks noChangeArrowheads="1"/>
            </p:cNvSpPr>
            <p:nvPr/>
          </p:nvSpPr>
          <p:spPr bwMode="auto">
            <a:xfrm>
              <a:off x="412" y="3368"/>
              <a:ext cx="1174" cy="837"/>
            </a:xfrm>
            <a:prstGeom prst="homePlate">
              <a:avLst>
                <a:gd name="adj" fmla="val 3421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th-TH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ขอคำยืนยันยอด </a:t>
              </a:r>
            </a:p>
          </p:txBody>
        </p:sp>
        <p:sp>
          <p:nvSpPr>
            <p:cNvPr id="135174" name="AutoShape 6"/>
            <p:cNvSpPr>
              <a:spLocks noChangeArrowheads="1"/>
            </p:cNvSpPr>
            <p:nvPr/>
          </p:nvSpPr>
          <p:spPr bwMode="auto">
            <a:xfrm>
              <a:off x="412" y="2445"/>
              <a:ext cx="1174" cy="844"/>
            </a:xfrm>
            <a:prstGeom prst="homePlate">
              <a:avLst>
                <a:gd name="adj" fmla="val 3421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th-TH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วิเคราะห์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th-TH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บัญชีย่อย </a:t>
              </a:r>
            </a:p>
          </p:txBody>
        </p:sp>
        <p:sp>
          <p:nvSpPr>
            <p:cNvPr id="135175" name="AutoShape 7"/>
            <p:cNvSpPr>
              <a:spLocks noChangeArrowheads="1"/>
            </p:cNvSpPr>
            <p:nvPr/>
          </p:nvSpPr>
          <p:spPr bwMode="auto">
            <a:xfrm>
              <a:off x="1586" y="3368"/>
              <a:ext cx="3811" cy="83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th-TH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ส่งหนังสือยืนยันยอด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th-TH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สอบทานโดยตรง 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5176" name="AutoShape 8"/>
            <p:cNvSpPr>
              <a:spLocks noChangeArrowheads="1"/>
            </p:cNvSpPr>
            <p:nvPr/>
          </p:nvSpPr>
          <p:spPr bwMode="auto">
            <a:xfrm>
              <a:off x="1586" y="2494"/>
              <a:ext cx="3811" cy="84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th-TH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จำนวนเงินสูง/ปริมาณบัญชีมีมาก/รายการไม่เคลื่อนไหว/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th-TH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ปิดบัญชีก่อนวันสิ้นปีทางบัญชี/ความสัมพันธ์กับดอกเบี้ย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71438" y="4000504"/>
            <a:ext cx="8858250" cy="271271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alt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defRPr/>
            </a:pPr>
            <a:r>
              <a:rPr lang="th-TH" alt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th-TH" altLang="th-TH" sz="3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เป็นปัจจุบัน / ไม่เป็นปัจจุบัน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มีเอกสารประกอบการบันทึกบัญชีครบถ้วน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มีการจัดทำบัญชีย่อยทุนเรือนหุ้นถูกต้อง และมีการเปรียบเทียบตรงกับบัญชีคุม</a:t>
            </a:r>
          </a:p>
          <a:p>
            <a:pPr>
              <a:buFont typeface="Arial" pitchFamily="34" charset="0"/>
              <a:buChar char="•"/>
              <a:defRPr/>
            </a:pPr>
            <a:endParaRPr lang="th-TH" alt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771800" y="4218055"/>
            <a:ext cx="4176464" cy="7825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ตรวจสอบการบันทึกบัญชี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th-TH" dirty="0">
                <a:latin typeface="Arial" pitchFamily="34" charset="0"/>
              </a:rPr>
              <a:t>    </a:t>
            </a:r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79</a:t>
            </a:fld>
            <a:endParaRPr lang="th-TH" altLang="th-TH" dirty="0"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71438"/>
            <a:ext cx="7786742" cy="57148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rgbClr val="002060"/>
                </a:solidFill>
              </a:rPr>
              <a:t>ผังแสดงการจัดทำบัญชีของสหกรณ์ประเภท สอ./</a:t>
            </a:r>
            <a:r>
              <a:rPr lang="th-TH" sz="3600" dirty="0" err="1">
                <a:solidFill>
                  <a:srgbClr val="002060"/>
                </a:solidFill>
              </a:rPr>
              <a:t>สค.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785794"/>
            <a:ext cx="428628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เอกสารประกอบการลงบัญชี</a:t>
            </a:r>
            <a:endParaRPr lang="en-US" sz="3600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782537"/>
            <a:ext cx="442915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สมุดเงินสด/สมุดสรุปประจำวัน</a:t>
            </a:r>
            <a:endParaRPr lang="en-US" sz="36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714356"/>
            <a:ext cx="3357586" cy="1455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2400" dirty="0">
                <a:cs typeface="+mj-cs"/>
              </a:rPr>
              <a:t>-</a:t>
            </a:r>
            <a:r>
              <a:rPr lang="th-TH" sz="2400" b="1" dirty="0">
                <a:cs typeface="+mj-cs"/>
              </a:rPr>
              <a:t>ใบสำคัญรับ</a:t>
            </a:r>
            <a:r>
              <a:rPr lang="th-TH" sz="2400" b="1" dirty="0"/>
              <a:t>เงิน </a:t>
            </a:r>
            <a:r>
              <a:rPr lang="th-TH" sz="2000" dirty="0"/>
              <a:t>(เช่น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รับค่าหุ้น รับต้นเงินกู้ ดอกเบี้ยเงินให้กู้ </a:t>
            </a:r>
            <a:r>
              <a:rPr lang="th-TH" sz="2000" dirty="0"/>
              <a:t>รับเงินฝากฯ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000" dirty="0"/>
              <a:t>)</a:t>
            </a:r>
            <a:endParaRPr lang="th-TH" sz="2000" dirty="0">
              <a:cs typeface="+mj-cs"/>
            </a:endParaRPr>
          </a:p>
          <a:p>
            <a:pPr>
              <a:spcBef>
                <a:spcPts val="600"/>
              </a:spcBef>
            </a:pPr>
            <a:r>
              <a:rPr lang="th-TH" sz="2400" dirty="0"/>
              <a:t>-</a:t>
            </a:r>
            <a:r>
              <a:rPr lang="th-TH" sz="2400" b="1" dirty="0"/>
              <a:t>ใบสำคัญ</a:t>
            </a:r>
            <a:r>
              <a:rPr lang="th-TH" sz="2400" b="1" dirty="0">
                <a:cs typeface="+mj-cs"/>
              </a:rPr>
              <a:t>จ่ายเงิน </a:t>
            </a:r>
            <a:r>
              <a:rPr lang="th-TH" sz="2000" dirty="0"/>
              <a:t>(เช่น จ่ายเงินกู้/จ่ายเงินซื้อสินทรัพย์ฯ/ถอนเงินฝากสหกรณ์)</a:t>
            </a:r>
            <a:endParaRPr lang="en-US" sz="24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782669"/>
            <a:ext cx="3429024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สมุดรายวันทั่วไป</a:t>
            </a:r>
            <a:endParaRPr lang="en-US" sz="3600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711363"/>
            <a:ext cx="400052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สมุดบัญชีแยกประเภททั่วไป</a:t>
            </a:r>
            <a:endParaRPr lang="en-US" sz="3600" b="1" dirty="0"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4714884"/>
            <a:ext cx="15716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งบทดลอง</a:t>
            </a:r>
            <a:endParaRPr lang="en-US" sz="3600" b="1" dirty="0"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5715016"/>
            <a:ext cx="178595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งบการเงิน</a:t>
            </a:r>
            <a:endParaRPr lang="en-US" sz="3600" b="1" dirty="0">
              <a:cs typeface="+mj-cs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rot="5400000">
            <a:off x="2822563" y="260666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5214942" y="10001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 rot="5400000">
            <a:off x="2892412" y="5536422"/>
            <a:ext cx="35719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 rot="5400000">
            <a:off x="2857488" y="3571876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 rot="5400000">
            <a:off x="2928132" y="449977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57818" y="3286124"/>
            <a:ext cx="3643338" cy="229293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2300" b="1" dirty="0">
                <a:cs typeface="+mj-cs"/>
              </a:rPr>
              <a:t>รายละเอียดประกอบบัญชีแยกประเภท</a:t>
            </a:r>
          </a:p>
          <a:p>
            <a:r>
              <a:rPr lang="th-TH" sz="2000" b="1" dirty="0">
                <a:latin typeface="Viner Hand ITC"/>
                <a:cs typeface="+mj-cs"/>
              </a:rPr>
              <a:t>• บัญชีย่อยลูกหนี้เงินให้กู้ต่าง ๆ</a:t>
            </a:r>
          </a:p>
          <a:p>
            <a:r>
              <a:rPr lang="th-TH" sz="2000" b="1" dirty="0">
                <a:latin typeface="Viner Hand ITC"/>
                <a:cs typeface="+mj-cs"/>
              </a:rPr>
              <a:t>• บัญชีย่อยเจ้าหนี้เงินฝากออมทรัพย์/ประจำ</a:t>
            </a:r>
          </a:p>
          <a:p>
            <a:r>
              <a:rPr lang="th-TH" sz="2000" b="1" dirty="0">
                <a:latin typeface="Viner Hand ITC"/>
                <a:cs typeface="+mj-cs"/>
              </a:rPr>
              <a:t>• ทะเบียนหุ้น</a:t>
            </a:r>
          </a:p>
          <a:p>
            <a:r>
              <a:rPr lang="th-TH" sz="2000" b="1" dirty="0">
                <a:latin typeface="Viner Hand ITC"/>
                <a:cs typeface="+mj-cs"/>
              </a:rPr>
              <a:t>• ทะเบียนสินทรัพย์ถาวร</a:t>
            </a:r>
          </a:p>
          <a:p>
            <a:r>
              <a:rPr lang="th-TH" sz="2000" b="1" dirty="0">
                <a:latin typeface="Viner Hand ITC"/>
              </a:rPr>
              <a:t>• ทะเบียนเงินลงทุน</a:t>
            </a:r>
            <a:endParaRPr lang="en-US" sz="2000" b="1" dirty="0">
              <a:cs typeface="+mj-cs"/>
            </a:endParaRPr>
          </a:p>
          <a:p>
            <a:r>
              <a:rPr lang="th-TH" sz="2000" b="1" dirty="0">
                <a:latin typeface="Viner Hand ITC"/>
                <a:cs typeface="+mj-cs"/>
              </a:rPr>
              <a:t>• ทะเบียนคุมเช็ค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5572140"/>
            <a:ext cx="200023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- </a:t>
            </a:r>
            <a:r>
              <a:rPr lang="th-TH" sz="2000" b="1" dirty="0">
                <a:cs typeface="+mj-cs"/>
              </a:rPr>
              <a:t>งบแสดงฐานะการเงิน</a:t>
            </a:r>
          </a:p>
          <a:p>
            <a:pPr>
              <a:buFontTx/>
              <a:buChar char="-"/>
            </a:pPr>
            <a:r>
              <a:rPr lang="th-TH" sz="2000" b="1" dirty="0">
                <a:cs typeface="+mj-cs"/>
              </a:rPr>
              <a:t> งบกำไรขาดทุน</a:t>
            </a:r>
          </a:p>
          <a:p>
            <a:r>
              <a:rPr lang="th-TH" sz="2000" b="1" dirty="0">
                <a:cs typeface="+mj-cs"/>
              </a:rPr>
              <a:t>- งบกระแสเงินสด</a:t>
            </a:r>
            <a:endParaRPr lang="en-US" sz="2000" b="1" dirty="0"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2132" y="2357430"/>
            <a:ext cx="3071834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cs typeface="+mj-cs"/>
              </a:rPr>
              <a:t>-</a:t>
            </a:r>
            <a:r>
              <a:rPr lang="th-TH" sz="2400" b="1" dirty="0">
                <a:cs typeface="+mj-cs"/>
              </a:rPr>
              <a:t>ใบโอนบัญชี (รายการปรับปรุงที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ไม่เกี่ยวข้องกับการรับ-จ่ายเงิน</a:t>
            </a:r>
            <a:r>
              <a:rPr lang="th-TH" sz="2400" b="1" dirty="0">
                <a:cs typeface="+mj-cs"/>
              </a:rPr>
              <a:t>)</a:t>
            </a:r>
            <a:endParaRPr lang="en-US" sz="2400" b="1" dirty="0">
              <a:cs typeface="+mj-cs"/>
            </a:endParaRPr>
          </a:p>
        </p:txBody>
      </p:sp>
      <p:cxnSp>
        <p:nvCxnSpPr>
          <p:cNvPr id="56" name="ลูกศรเชื่อมต่อแบบตรง 55"/>
          <p:cNvCxnSpPr/>
          <p:nvPr/>
        </p:nvCxnSpPr>
        <p:spPr>
          <a:xfrm rot="16200000" flipH="1">
            <a:off x="2857488" y="1571612"/>
            <a:ext cx="295276" cy="952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>
            <a:off x="4857752" y="285749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ลูกศรเชื่อมต่อแบบตรง 70"/>
          <p:cNvCxnSpPr/>
          <p:nvPr/>
        </p:nvCxnSpPr>
        <p:spPr>
          <a:xfrm>
            <a:off x="4929190" y="400050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ลูกศรเชื่อมต่อแบบตรง 76"/>
          <p:cNvCxnSpPr/>
          <p:nvPr/>
        </p:nvCxnSpPr>
        <p:spPr>
          <a:xfrm rot="5400000">
            <a:off x="5345783" y="1583648"/>
            <a:ext cx="166947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ลูกศรเชื่อมต่อแบบตรง 82"/>
          <p:cNvCxnSpPr/>
          <p:nvPr/>
        </p:nvCxnSpPr>
        <p:spPr>
          <a:xfrm rot="10800000">
            <a:off x="2000232" y="592933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6687" y="597879"/>
            <a:ext cx="7543802" cy="679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ตรวจสอบทุนเรือนหุ้น</a:t>
            </a:r>
          </a:p>
        </p:txBody>
      </p:sp>
      <p:sp>
        <p:nvSpPr>
          <p:cNvPr id="8" name="ลูกศรขวา 7"/>
          <p:cNvSpPr/>
          <p:nvPr/>
        </p:nvSpPr>
        <p:spPr>
          <a:xfrm>
            <a:off x="4432994" y="1720881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กลุ่ม 18"/>
          <p:cNvGrpSpPr/>
          <p:nvPr/>
        </p:nvGrpSpPr>
        <p:grpSpPr>
          <a:xfrm>
            <a:off x="4887636" y="1456295"/>
            <a:ext cx="3613454" cy="4032448"/>
            <a:chOff x="7056107" y="1772816"/>
            <a:chExt cx="3936437" cy="4032448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7056107" y="1772816"/>
              <a:ext cx="3936437" cy="944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ทดสอบยอดยกมาปีก่อน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7056107" y="2924944"/>
              <a:ext cx="3936437" cy="944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ตรวจสอบการรับเงินค่าหุ้น</a:t>
              </a:r>
            </a:p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ตรวจสอบการลาออก</a:t>
              </a: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7056107" y="4077072"/>
              <a:ext cx="3936437" cy="944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เปรียบเทียบยอดรวมบัญชีย่อย         กับบัญชีคุมยอด</a:t>
              </a: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056107" y="5229200"/>
              <a:ext cx="3936437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ยืนยันยอดสมาชิก</a:t>
              </a:r>
            </a:p>
          </p:txBody>
        </p:sp>
      </p:grpSp>
      <p:sp>
        <p:nvSpPr>
          <p:cNvPr id="13" name="ลูกศรขวา 12"/>
          <p:cNvSpPr/>
          <p:nvPr/>
        </p:nvSpPr>
        <p:spPr>
          <a:xfrm>
            <a:off x="4414877" y="4135671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4424202" y="2933294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9" name="กลุ่ม 2"/>
          <p:cNvGrpSpPr/>
          <p:nvPr/>
        </p:nvGrpSpPr>
        <p:grpSpPr>
          <a:xfrm>
            <a:off x="1005153" y="1636315"/>
            <a:ext cx="3138219" cy="4409020"/>
            <a:chOff x="789223" y="1952836"/>
            <a:chExt cx="3766678" cy="4409020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815412" y="1952836"/>
              <a:ext cx="3733142" cy="5040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ยอดยกมา ณ วันต้นงวด</a:t>
              </a: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815413" y="2924944"/>
              <a:ext cx="3733141" cy="5040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เพิ่มขึ้นระหว่างปี</a:t>
              </a: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815413" y="3429000"/>
              <a:ext cx="3733141" cy="5040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ลดลงระหว่างปี</a:t>
              </a: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789223" y="4293096"/>
              <a:ext cx="3759331" cy="5040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ยอดคงเหลือ ณ วันสิ้นงวด</a:t>
              </a: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2842178" y="5117686"/>
              <a:ext cx="1702001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งบทดลอง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853900" y="5929808"/>
              <a:ext cx="1702001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itchFamily="34" charset="-34"/>
                  <a:cs typeface="TH SarabunPSK" pitchFamily="34" charset="-34"/>
                </a:rPr>
                <a:t>งบการเงิน</a:t>
              </a:r>
            </a:p>
          </p:txBody>
        </p:sp>
        <p:sp>
          <p:nvSpPr>
            <p:cNvPr id="17" name="ลูกศรลง 16"/>
            <p:cNvSpPr/>
            <p:nvPr/>
          </p:nvSpPr>
          <p:spPr>
            <a:xfrm>
              <a:off x="3477709" y="4898359"/>
              <a:ext cx="384043" cy="14401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ลูกศรลง 17"/>
            <p:cNvSpPr/>
            <p:nvPr/>
          </p:nvSpPr>
          <p:spPr>
            <a:xfrm>
              <a:off x="3524600" y="5686364"/>
              <a:ext cx="384043" cy="14401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80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3880" cy="92869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rtl="0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ข้อผิดพลาดที่อาจเกิดขึ้น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4949" y="1670539"/>
            <a:ext cx="7543800" cy="42291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การรับสมาชิกไม่เป็นไปตามระเบียบ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ไม่บันทึกบัญชีทุนเรือนหุ้น บันทึกบัญชีไม่ครบถ้วน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บัญชีคุมยอดและรายละเอียดประกอบ มีข้อผิดพลาด      การบันทึกทะเบียนหุ้นไม่ถูกต้อง ไม่ครบถ้วนไม่เป็นปัจจุบัน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สมาชิกไม่มีตัวตนอยู่จริง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81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428728" y="2432686"/>
            <a:ext cx="60229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การตรวจสอบด้านเงินลงทุน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82</a:t>
            </a:fld>
            <a:endParaRPr lang="th-TH" altLang="th-TH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042988" y="1285860"/>
            <a:ext cx="7273925" cy="4632325"/>
          </a:xfrm>
          <a:prstGeom prst="roundRect">
            <a:avLst>
              <a:gd name="adj" fmla="val 3481"/>
            </a:avLst>
          </a:prstGeom>
          <a:solidFill>
            <a:srgbClr val="FFFF99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DilleniaUPC" pitchFamily="18" charset="-34"/>
            </a:endParaRPr>
          </a:p>
        </p:txBody>
      </p:sp>
      <p:sp>
        <p:nvSpPr>
          <p:cNvPr id="873475" name="AutoShape 3"/>
          <p:cNvSpPr>
            <a:spLocks noChangeArrowheads="1"/>
          </p:cNvSpPr>
          <p:nvPr/>
        </p:nvSpPr>
        <p:spPr bwMode="gray">
          <a:xfrm>
            <a:off x="1403350" y="1214422"/>
            <a:ext cx="6769100" cy="952500"/>
          </a:xfrm>
          <a:prstGeom prst="roundRect">
            <a:avLst>
              <a:gd name="adj" fmla="val 10889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DilleniaUPC" pitchFamily="18" charset="-34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gray">
          <a:xfrm>
            <a:off x="1150938" y="1519222"/>
            <a:ext cx="785812" cy="419100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DilleniaUPC" pitchFamily="18" charset="-34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gray">
          <a:xfrm>
            <a:off x="1403350" y="2143116"/>
            <a:ext cx="6769100" cy="969962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DilleniaUPC" pitchFamily="18" charset="-34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gray">
          <a:xfrm>
            <a:off x="1144588" y="2378066"/>
            <a:ext cx="785812" cy="454025"/>
          </a:xfrm>
          <a:prstGeom prst="rightArrow">
            <a:avLst>
              <a:gd name="adj1" fmla="val 50000"/>
              <a:gd name="adj2" fmla="val 7211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DilleniaUPC" pitchFamily="18" charset="-34"/>
            </a:endParaRPr>
          </a:p>
        </p:txBody>
      </p:sp>
      <p:sp>
        <p:nvSpPr>
          <p:cNvPr id="873479" name="AutoShape 7"/>
          <p:cNvSpPr>
            <a:spLocks noChangeArrowheads="1"/>
          </p:cNvSpPr>
          <p:nvPr/>
        </p:nvSpPr>
        <p:spPr bwMode="gray">
          <a:xfrm>
            <a:off x="1357290" y="4143380"/>
            <a:ext cx="6769100" cy="1000125"/>
          </a:xfrm>
          <a:prstGeom prst="roundRect">
            <a:avLst>
              <a:gd name="adj" fmla="val 10889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DilleniaUPC" pitchFamily="18" charset="-34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gray">
          <a:xfrm>
            <a:off x="1116013" y="4511657"/>
            <a:ext cx="785812" cy="393700"/>
          </a:xfrm>
          <a:prstGeom prst="rightArrow">
            <a:avLst>
              <a:gd name="adj1" fmla="val 50000"/>
              <a:gd name="adj2" fmla="val 8316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DilleniaUPC" pitchFamily="18" charset="-34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897063" y="1447785"/>
            <a:ext cx="61896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sz="3200" b="1">
                <a:solidFill>
                  <a:srgbClr val="000000"/>
                </a:solidFill>
                <a:cs typeface="DilleniaUPC" pitchFamily="18" charset="-34"/>
              </a:rPr>
              <a:t>กฎหมาย/ข้อบังคับ/ระเบียบ/ประกาศการลงทุนที่กำหนด</a:t>
            </a:r>
            <a:endParaRPr lang="en-US" sz="3200" b="1">
              <a:solidFill>
                <a:srgbClr val="000000"/>
              </a:solidFill>
              <a:cs typeface="DilleniaUPC" pitchFamily="18" charset="-34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000250" y="2324091"/>
            <a:ext cx="61896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  <a:cs typeface="DilleniaUPC" pitchFamily="18" charset="-34"/>
              </a:rPr>
              <a:t>ประกาศคณะกรรมการพัฒนาการสหกรณ์แห่งชาติ (</a:t>
            </a:r>
            <a:r>
              <a:rPr lang="th-TH" sz="3200" b="1" dirty="0" err="1">
                <a:solidFill>
                  <a:srgbClr val="0000FF"/>
                </a:solidFill>
                <a:cs typeface="DilleniaUPC" pitchFamily="18" charset="-34"/>
              </a:rPr>
              <a:t>คพช.</a:t>
            </a:r>
            <a:r>
              <a:rPr lang="th-TH" sz="3200" b="1" dirty="0">
                <a:solidFill>
                  <a:srgbClr val="0000FF"/>
                </a:solidFill>
                <a:cs typeface="DilleniaUPC" pitchFamily="18" charset="-34"/>
              </a:rPr>
              <a:t>)</a:t>
            </a:r>
            <a:endParaRPr lang="th-TH" sz="3200" b="1" dirty="0">
              <a:solidFill>
                <a:srgbClr val="000000"/>
              </a:solidFill>
              <a:cs typeface="DilleniaUPC" pitchFamily="18" charset="-34"/>
            </a:endParaRPr>
          </a:p>
        </p:txBody>
      </p:sp>
      <p:sp>
        <p:nvSpPr>
          <p:cNvPr id="873483" name="AutoShape 11"/>
          <p:cNvSpPr>
            <a:spLocks noChangeArrowheads="1"/>
          </p:cNvSpPr>
          <p:nvPr/>
        </p:nvSpPr>
        <p:spPr bwMode="gray">
          <a:xfrm>
            <a:off x="1390650" y="3143248"/>
            <a:ext cx="6769100" cy="969962"/>
          </a:xfrm>
          <a:prstGeom prst="roundRect">
            <a:avLst>
              <a:gd name="adj" fmla="val 10889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DilleniaUPC" pitchFamily="18" charset="-34"/>
            </a:endParaRP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gray">
          <a:xfrm>
            <a:off x="1131888" y="3378198"/>
            <a:ext cx="785812" cy="454025"/>
          </a:xfrm>
          <a:prstGeom prst="rightArrow">
            <a:avLst>
              <a:gd name="adj1" fmla="val 50000"/>
              <a:gd name="adj2" fmla="val 7211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DilleniaUPC" pitchFamily="18" charset="-34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928813" y="3322635"/>
            <a:ext cx="61896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sz="3200" b="1" dirty="0">
                <a:cs typeface="DilleniaUPC" pitchFamily="18" charset="-34"/>
              </a:rPr>
              <a:t>ประกาศ/มติที่ประชุมของสหกรณ์ด้านการลงทุน</a:t>
            </a:r>
            <a:endParaRPr lang="en-US" sz="3200" b="1" dirty="0">
              <a:solidFill>
                <a:srgbClr val="000000"/>
              </a:solidFill>
              <a:cs typeface="DilleniaUPC" pitchFamily="18" charset="-34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936750" y="4424345"/>
            <a:ext cx="61896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sz="3200" b="1" dirty="0">
                <a:solidFill>
                  <a:srgbClr val="000000"/>
                </a:solidFill>
                <a:cs typeface="DilleniaUPC" pitchFamily="18" charset="-34"/>
              </a:rPr>
              <a:t>ทดสอบการปฏิบัติกฎหมาย ข้อบังคับ ฯลฯ</a:t>
            </a:r>
            <a:endParaRPr lang="en-US" sz="3200" b="1" dirty="0">
              <a:solidFill>
                <a:srgbClr val="000000"/>
              </a:solidFill>
              <a:cs typeface="DilleniaUPC" pitchFamily="18" charset="-34"/>
            </a:endParaRPr>
          </a:p>
        </p:txBody>
      </p:sp>
      <p:sp>
        <p:nvSpPr>
          <p:cNvPr id="33807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7B3ED-E5D9-4314-A884-9AFAA72E0FD9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643042" y="357166"/>
            <a:ext cx="56880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การตรวจสอบด้านเงินลงทุน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1455691" y="5214950"/>
            <a:ext cx="6769100" cy="1000125"/>
          </a:xfrm>
          <a:prstGeom prst="roundRect">
            <a:avLst>
              <a:gd name="adj" fmla="val 10889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DilleniaUPC" pitchFamily="18" charset="-34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1071544" y="5359389"/>
            <a:ext cx="785812" cy="393700"/>
          </a:xfrm>
          <a:prstGeom prst="rightArrow">
            <a:avLst>
              <a:gd name="adj1" fmla="val 50000"/>
              <a:gd name="adj2" fmla="val 83165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DilleniaUPC" pitchFamily="18" charset="-34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749399" y="5272077"/>
            <a:ext cx="61896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ความเสี่ยง/ผลตอบแทนที่ได้รับคุ้มค่ากับการลงทุน</a:t>
            </a:r>
            <a:endParaRPr lang="en-US" sz="3200" b="1" dirty="0">
              <a:solidFill>
                <a:srgbClr val="000000"/>
              </a:solidFill>
              <a:cs typeface="DilleniaUPC" pitchFamily="18" charset="-34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>
                <a:solidFill>
                  <a:srgbClr val="0000FF"/>
                </a:solidFill>
                <a:cs typeface="DilleniaUPC" pitchFamily="18" charset="-34"/>
              </a:rPr>
              <a:t>                                 </a:t>
            </a:r>
            <a:r>
              <a:rPr lang="th-TH" sz="4000" b="1" dirty="0">
                <a:solidFill>
                  <a:srgbClr val="C00000"/>
                </a:solidFill>
                <a:cs typeface="DilleniaUPC" pitchFamily="18" charset="-34"/>
              </a:rPr>
              <a:t>เงินลงทุน</a:t>
            </a:r>
            <a:r>
              <a:rPr lang="th-TH" sz="4000" b="1" dirty="0">
                <a:cs typeface="DilleniaUPC" pitchFamily="18" charset="-34"/>
              </a:rPr>
              <a:t> </a:t>
            </a:r>
            <a:r>
              <a:rPr lang="en-US" sz="4000" b="1" dirty="0">
                <a:cs typeface="DilleniaUPC" pitchFamily="18" charset="-34"/>
              </a:rPr>
              <a:t> </a:t>
            </a:r>
            <a:endParaRPr lang="th-TH" sz="4000" b="1" dirty="0">
              <a:cs typeface="DilleniaUPC" pitchFamily="18" charset="-34"/>
            </a:endParaRPr>
          </a:p>
          <a:p>
            <a:r>
              <a:rPr lang="th-TH" sz="3200" b="1" dirty="0">
                <a:cs typeface="DilleniaUPC" pitchFamily="18" charset="-34"/>
              </a:rPr>
              <a:t>            </a:t>
            </a:r>
            <a:r>
              <a:rPr lang="th-TH" sz="3600" b="1" dirty="0">
                <a:cs typeface="DilleniaUPC" pitchFamily="18" charset="-34"/>
              </a:rPr>
              <a:t>หมายถึงหลักทรัพย์ตามกฎหมายและตามประกาศของ </a:t>
            </a:r>
            <a:r>
              <a:rPr lang="th-TH" sz="3600" b="1" dirty="0" err="1">
                <a:cs typeface="DilleniaUPC" pitchFamily="18" charset="-34"/>
              </a:rPr>
              <a:t>คพช.</a:t>
            </a:r>
            <a:r>
              <a:rPr lang="th-TH" sz="3600" b="1" dirty="0">
                <a:cs typeface="DilleniaUPC" pitchFamily="18" charset="-34"/>
              </a:rPr>
              <a:t> </a:t>
            </a:r>
          </a:p>
          <a:p>
            <a:r>
              <a:rPr lang="th-TH" sz="3600" b="1" dirty="0">
                <a:cs typeface="DilleniaUPC" pitchFamily="18" charset="-34"/>
              </a:rPr>
              <a:t>    ที่สหกรณ์ถือไว้โดยมีวัตถุประสงค์เพื่อให้ได้รับผลประโยชน์ในรูปของ</a:t>
            </a:r>
          </a:p>
          <a:p>
            <a:r>
              <a:rPr lang="th-TH" sz="3600" b="1" dirty="0">
                <a:cs typeface="DilleniaUPC" pitchFamily="18" charset="-34"/>
              </a:rPr>
              <a:t>    รายได้ (เช่น ดอกเบี้ย/เงินปันผล) หรือในรูปของประโยชน์อย่างอื่น</a:t>
            </a:r>
          </a:p>
          <a:p>
            <a:r>
              <a:rPr lang="th-TH" sz="3600" b="1" dirty="0">
                <a:cs typeface="DilleniaUPC" pitchFamily="18" charset="-34"/>
              </a:rPr>
              <a:t>    ที่สหกรณ์ได้รับ อาจเป็นเงินลงทุนที่สหกรณ์ตั้งใจถือไว้ชั่วคราว</a:t>
            </a:r>
          </a:p>
          <a:p>
            <a:r>
              <a:rPr lang="th-TH" sz="3600" b="1" dirty="0">
                <a:cs typeface="DilleniaUPC" pitchFamily="18" charset="-34"/>
              </a:rPr>
              <a:t>    โดยจะขายเมื่อมีความต้องการเงินสด หรือตั้งใจถือไว้เป็นระยะเวลานาน</a:t>
            </a:r>
          </a:p>
          <a:p>
            <a:r>
              <a:rPr lang="th-TH" sz="3600" b="1" dirty="0">
                <a:cs typeface="DilleniaUPC" pitchFamily="18" charset="-34"/>
              </a:rPr>
              <a:t>    เพื่อให้ได้รับผลตอบแทน</a:t>
            </a:r>
          </a:p>
        </p:txBody>
      </p:sp>
      <p:sp>
        <p:nvSpPr>
          <p:cNvPr id="923652" name="AutoShape 4"/>
          <p:cNvSpPr>
            <a:spLocks noChangeArrowheads="1"/>
          </p:cNvSpPr>
          <p:nvPr/>
        </p:nvSpPr>
        <p:spPr bwMode="auto">
          <a:xfrm rot="10800000">
            <a:off x="622300" y="4997450"/>
            <a:ext cx="2663825" cy="1389063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DilleniaUPC" pitchFamily="18" charset="-34"/>
            </a:endParaRP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 flipH="1">
            <a:off x="4000496" y="4929198"/>
            <a:ext cx="4503766" cy="1727200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  <a:cs typeface="DilleniaUPC" pitchFamily="18" charset="-34"/>
              </a:rPr>
              <a:t>ประกาศคณะกรรมการ</a:t>
            </a:r>
          </a:p>
          <a:p>
            <a:pPr algn="ctr"/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  <a:cs typeface="DilleniaUPC" pitchFamily="18" charset="-34"/>
              </a:rPr>
              <a:t>พัฒนาการสหกรณ์แห่งชาติ (</a:t>
            </a:r>
            <a:r>
              <a:rPr lang="th-TH" sz="4000" b="1" dirty="0" err="1">
                <a:solidFill>
                  <a:srgbClr val="0000FF"/>
                </a:solidFill>
                <a:cs typeface="DilleniaUPC" pitchFamily="18" charset="-34"/>
              </a:rPr>
              <a:t>คพช.</a:t>
            </a:r>
            <a:r>
              <a:rPr lang="th-TH" sz="4000" b="1" dirty="0">
                <a:solidFill>
                  <a:srgbClr val="0000FF"/>
                </a:solidFill>
                <a:cs typeface="DilleniaUPC" pitchFamily="18" charset="-34"/>
              </a:rPr>
              <a:t>)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DilleniaUPC" pitchFamily="18" charset="-34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84213" y="5229225"/>
            <a:ext cx="2971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  <a:cs typeface="DilleniaUPC" pitchFamily="18" charset="-34"/>
              </a:rPr>
              <a:t>พ.ร.บ สหกรณ์    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  <a:cs typeface="DilleniaUPC" pitchFamily="18" charset="-34"/>
              </a:rPr>
              <a:t>    พ.ศ. 2542</a:t>
            </a:r>
          </a:p>
        </p:txBody>
      </p:sp>
      <p:sp>
        <p:nvSpPr>
          <p:cNvPr id="923656" name="Text Box 8"/>
          <p:cNvSpPr txBox="1">
            <a:spLocks noChangeArrowheads="1"/>
          </p:cNvSpPr>
          <p:nvPr/>
        </p:nvSpPr>
        <p:spPr bwMode="white">
          <a:xfrm>
            <a:off x="3286116" y="5214950"/>
            <a:ext cx="72072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i="1" dirty="0">
                <a:solidFill>
                  <a:srgbClr val="C00000"/>
                </a:solidFill>
                <a:latin typeface="Arial" charset="0"/>
                <a:cs typeface="DilleniaUPC" pitchFamily="18" charset="-34"/>
              </a:rPr>
              <a:t>+</a:t>
            </a:r>
          </a:p>
        </p:txBody>
      </p:sp>
      <p:sp>
        <p:nvSpPr>
          <p:cNvPr id="34823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9C74D4-22F0-4671-B3F8-769C708BB55A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714375" y="1992313"/>
            <a:ext cx="8250238" cy="3476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th-TH" sz="3600" b="1" dirty="0">
                <a:latin typeface="Browallia New" pitchFamily="34" charset="-34"/>
                <a:cs typeface="DilleniaUPC" pitchFamily="18" charset="-34"/>
              </a:rPr>
              <a:t>เพื่อให้แน่ใจว่า</a:t>
            </a:r>
            <a:endParaRPr lang="en-US" sz="3600" b="1" dirty="0">
              <a:latin typeface="Browallia New" pitchFamily="34" charset="-34"/>
              <a:cs typeface="DilleniaUPC" pitchFamily="18" charset="-34"/>
            </a:endParaRPr>
          </a:p>
          <a:p>
            <a:pPr>
              <a:tabLst>
                <a:tab pos="685800" algn="l"/>
              </a:tabLst>
            </a:pPr>
            <a:r>
              <a:rPr lang="th-TH" sz="3600" b="1" dirty="0">
                <a:cs typeface="DilleniaUPC" pitchFamily="18" charset="-34"/>
              </a:rPr>
              <a:t>1.  มีการปฏิบัติตามกฎหมายเกี่ยวกับการลงทุน และมติที่ประชุม</a:t>
            </a:r>
          </a:p>
          <a:p>
            <a:pPr>
              <a:tabLst>
                <a:tab pos="685800" algn="l"/>
              </a:tabLst>
            </a:pPr>
            <a:r>
              <a:rPr lang="th-TH" sz="3600" b="1" dirty="0">
                <a:cs typeface="DilleniaUPC" pitchFamily="18" charset="-34"/>
              </a:rPr>
              <a:t>    คณะกรรมการดำเนินการ</a:t>
            </a:r>
          </a:p>
          <a:p>
            <a:pPr>
              <a:tabLst>
                <a:tab pos="685800" algn="l"/>
              </a:tabLst>
            </a:pPr>
            <a:r>
              <a:rPr lang="th-TH" sz="3600" b="1" dirty="0">
                <a:cs typeface="DilleniaUPC" pitchFamily="18" charset="-34"/>
              </a:rPr>
              <a:t>2.  เงินลงทุนมีอยู่จริง และเป็นกรรมสิทธิ์ของสหกรณ์</a:t>
            </a:r>
          </a:p>
          <a:p>
            <a:pPr>
              <a:tabLst>
                <a:tab pos="685800" algn="l"/>
              </a:tabLst>
            </a:pPr>
            <a:r>
              <a:rPr lang="th-TH" sz="3600" b="1" dirty="0">
                <a:cs typeface="DilleniaUPC" pitchFamily="18" charset="-34"/>
              </a:rPr>
              <a:t>3.  การตีราคาเงินลงทุนเป็นไปตามระเบียบนายทะเบียนสหกรณ์กำหนด</a:t>
            </a:r>
          </a:p>
          <a:p>
            <a:pPr>
              <a:tabLst>
                <a:tab pos="685800" algn="l"/>
              </a:tabLst>
            </a:pPr>
            <a:r>
              <a:rPr lang="th-TH" sz="3600" b="1" dirty="0">
                <a:cs typeface="DilleniaUPC" pitchFamily="18" charset="-34"/>
              </a:rPr>
              <a:t>4.  ความเหมาะสมในการลงทุน</a:t>
            </a:r>
          </a:p>
        </p:txBody>
      </p:sp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755650" y="981075"/>
            <a:ext cx="8031192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00FF"/>
                </a:solidFill>
                <a:latin typeface="Browallia New" pitchFamily="34" charset="-34"/>
                <a:cs typeface="DilleniaUPC" pitchFamily="18" charset="-34"/>
              </a:rPr>
              <a:t>วัตถุประสงค์ของการตรวจสอบ</a:t>
            </a:r>
            <a:r>
              <a:rPr lang="th-TH" sz="48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ด้านเงินลงทุน</a:t>
            </a:r>
          </a:p>
        </p:txBody>
      </p:sp>
      <p:sp>
        <p:nvSpPr>
          <p:cNvPr id="35844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BD9A72-E9D6-46A2-B19A-1CB850165722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>
            <a:off x="34925" y="98425"/>
            <a:ext cx="3465505" cy="1385888"/>
          </a:xfrm>
          <a:prstGeom prst="flowChartDecision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DilleniaUPC" pitchFamily="18" charset="-34"/>
              </a:rPr>
              <a:t>เงินลงทุน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DilleniaUPC" pitchFamily="18" charset="-34"/>
              </a:rPr>
              <a:t> 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DilleniaUPC" pitchFamily="18" charset="-34"/>
            </a:endParaRPr>
          </a:p>
        </p:txBody>
      </p:sp>
      <p:sp>
        <p:nvSpPr>
          <p:cNvPr id="43011" name="Rectangle 15"/>
          <p:cNvSpPr>
            <a:spLocks noChangeArrowheads="1"/>
          </p:cNvSpPr>
          <p:nvPr/>
        </p:nvSpPr>
        <p:spPr bwMode="auto">
          <a:xfrm>
            <a:off x="179388" y="1509713"/>
            <a:ext cx="3321042" cy="199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การปฏิบัติตาม พ.ร.บ. สหกรณ์/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ประกาศคณะกรรมการพัฒนา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การสหกรณ์แห่งชาติ /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มติที่ประชุมใหญ่/คณะกรรมการ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</a:t>
            </a:r>
            <a:endParaRPr lang="th-TH" sz="3000" b="1" dirty="0">
              <a:solidFill>
                <a:schemeClr val="tx1">
                  <a:lumMod val="95000"/>
                  <a:lumOff val="5000"/>
                </a:schemeClr>
              </a:solidFill>
              <a:cs typeface="DilleniaUPC" pitchFamily="18" charset="-34"/>
            </a:endParaRPr>
          </a:p>
        </p:txBody>
      </p:sp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3500430" y="571480"/>
            <a:ext cx="5643570" cy="6000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ฝากในชุมนุมสหกรณ์ หรือสหกรณ์อื่น</a:t>
            </a:r>
          </a:p>
          <a:p>
            <a:pPr>
              <a:lnSpc>
                <a:spcPct val="9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ฝากในธนาคารหรือสถาบันการเงินที่มีวัตถุประสงค์</a:t>
            </a:r>
          </a:p>
          <a:p>
            <a:pPr>
              <a:lnSpc>
                <a:spcPct val="93000"/>
              </a:lnSpc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   เพื่อให้ความช่วยเหลือทางการเงินแก่สหกรณ์</a:t>
            </a: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  <a:sym typeface="Wingdings" pitchFamily="2" charset="2"/>
              </a:rPr>
              <a:t>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  <a:sym typeface="Wingdings" pitchFamily="2" charset="2"/>
              </a:rPr>
              <a:t>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ซื้อหลักทรัพย์ของรัฐบาลหรือรัฐวิสาหกิจ</a:t>
            </a:r>
          </a:p>
          <a:p>
            <a:pPr>
              <a:lnSpc>
                <a:spcPct val="9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ซื้อหุ้นของธนาคารที่มีวัตถุประสงค์เพื่อให้ความช่วยเหลือ</a:t>
            </a:r>
          </a:p>
          <a:p>
            <a:pPr>
              <a:lnSpc>
                <a:spcPct val="93000"/>
              </a:lnSpc>
              <a:spcBef>
                <a:spcPts val="0"/>
              </a:spcBef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   ทางการเงินแก่สหกรณ์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DilleniaUPC" pitchFamily="18" charset="-34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  <a:sym typeface="Wingdings" pitchFamily="2" charset="2"/>
              </a:rPr>
              <a:t>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  <a:sym typeface="Wingdings" pitchFamily="2" charset="2"/>
              </a:rPr>
              <a:t>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ซื้อหุ้นของชุนนุมสหกรณ์ หรือสหกรณ์อื่น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DilleniaUPC" pitchFamily="18" charset="-34"/>
            </a:endParaRPr>
          </a:p>
          <a:p>
            <a:pPr>
              <a:lnSpc>
                <a:spcPct val="9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ซื้อหุ้นของสถาบันที่ประกอบธุรกิจ อันทำให้เกิดความ</a:t>
            </a:r>
          </a:p>
          <a:p>
            <a:pPr>
              <a:lnSpc>
                <a:spcPct val="93000"/>
              </a:lnSpc>
              <a:spcBef>
                <a:spcPts val="0"/>
              </a:spcBef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   สะดวกหรือส่งเสริมความเจริญแก่กิจการของสหกรณ์</a:t>
            </a:r>
          </a:p>
          <a:p>
            <a:pPr>
              <a:lnSpc>
                <a:spcPct val="93000"/>
              </a:lnSpc>
              <a:spcBef>
                <a:spcPts val="0"/>
              </a:spcBef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   โดยได้รับความเห็นชอบจาก นทส.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	     </a:t>
            </a:r>
          </a:p>
          <a:p>
            <a:pPr>
              <a:lnSpc>
                <a:spcPct val="9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ฝาก หรือลงทุนอย่างอื่นตามที่คณะกรรมการพัฒนา</a:t>
            </a:r>
          </a:p>
          <a:p>
            <a:pPr>
              <a:lnSpc>
                <a:spcPct val="93000"/>
              </a:lnSpc>
              <a:spcBef>
                <a:spcPts val="0"/>
              </a:spcBef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   การสหกรณ์แห่งชาติกำหนด เช่น ตราสารสิทธิมีอันดับ  </a:t>
            </a:r>
          </a:p>
          <a:p>
            <a:pPr>
              <a:lnSpc>
                <a:spcPct val="93000"/>
              </a:lnSpc>
              <a:spcBef>
                <a:spcPts val="0"/>
              </a:spcBef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    ความน่าเชื่อถือตั้งแต่ระดับ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A-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ขึ้นไป เป็นต้น</a:t>
            </a:r>
          </a:p>
        </p:txBody>
      </p:sp>
      <p:sp>
        <p:nvSpPr>
          <p:cNvPr id="3686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29363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C1E07F-1B59-43FB-A253-C8F9FCB01A5D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6" name="Rectangle 46"/>
          <p:cNvSpPr>
            <a:spLocks noChangeArrowheads="1"/>
          </p:cNvSpPr>
          <p:nvPr/>
        </p:nvSpPr>
        <p:spPr bwMode="auto">
          <a:xfrm>
            <a:off x="430213" y="784225"/>
            <a:ext cx="8358187" cy="571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 2" pitchFamily="18" charset="2"/>
              <a:buChar char="³"/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ตรวจสอบการจัดซื้อหลักทรัพย์เป็นไปตาม พ.ร.บ.สหกรณ์ พ.ศ.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2542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DilleniaUPC" pitchFamily="18" charset="-34"/>
              <a:cs typeface="DilleniaUPC" pitchFamily="18" charset="-34"/>
              <a:sym typeface="Wingdings 2" pitchFamily="18" charset="2"/>
            </a:endParaRPr>
          </a:p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 และมติของที่ประชุมเกี่ยวกับการมอบอำนาจในการจัดซื้อและ</a:t>
            </a:r>
          </a:p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 วงเงินที่จัดซื้อแต่ละครั้ง</a:t>
            </a:r>
          </a:p>
          <a:p>
            <a:pPr>
              <a:buFont typeface="Wingdings 2" pitchFamily="18" charset="2"/>
              <a:buChar char="³"/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ตรวจดูหลักฐานการซื้อหลักทรัพย์ ให้ถูกต้องตรงกับยอดคงเหลือตามบัญชี</a:t>
            </a:r>
          </a:p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 และตรวจสอบเป็นกรรมสิทธิ์ของสหกรณ์</a:t>
            </a:r>
          </a:p>
          <a:p>
            <a:pPr>
              <a:buFont typeface="Wingdings 2" pitchFamily="18" charset="2"/>
              <a:buChar char="³"/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ทดสอบการคำนวณดอกเบี้ยรับ หรือผลตอบแทนจากการลงทุนที่ครบกำหนด/</a:t>
            </a:r>
          </a:p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 ไถ่ถอนคืน/ขายระหว่างปี</a:t>
            </a:r>
          </a:p>
          <a:p>
            <a:pPr>
              <a:buFont typeface="Wingdings 2" pitchFamily="18" charset="2"/>
              <a:buChar char="³"/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ตรวจสอบการบันทึกบัญชีและการผ่านรายการซื้อหลักทรัพย์/ผลตอบแทน </a:t>
            </a:r>
          </a:p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 และไถ่ถอนคืน หรือขายหลักทรัพย์จากสมุดเงินสดไปบัญชีแยกประเภททั่วไป</a:t>
            </a:r>
          </a:p>
          <a:p>
            <a:pPr>
              <a:buFont typeface="Wingdings 2" pitchFamily="18" charset="2"/>
              <a:buChar char="³"/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เปรียบเทียบยอดรวมหลักทรัพย์คงเหลือตามทะเบียนคุมหลักทรัพย์ให้ตรงกับ</a:t>
            </a:r>
          </a:p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lleniaUPC" pitchFamily="18" charset="-34"/>
                <a:cs typeface="DilleniaUPC" pitchFamily="18" charset="-34"/>
                <a:sym typeface="Wingdings 2" pitchFamily="18" charset="2"/>
              </a:rPr>
              <a:t>      บัญชีคุมยอด</a:t>
            </a:r>
          </a:p>
        </p:txBody>
      </p:sp>
      <p:sp>
        <p:nvSpPr>
          <p:cNvPr id="37891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36D32-891E-4305-9666-EF4050B3B914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772400" cy="78581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</a:rPr>
              <a:t>ที่ดิน  อาคาร  และ  อุปกรณ์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9767"/>
            <a:ext cx="7815263" cy="20907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h-TH" sz="3600" b="1" dirty="0"/>
              <a:t>สินทรัพย์ที่มีตัวตนที่สหกรณ์มีไว้เพื่อใช้ประโยชน์ในการผลิต  เพื่อใช้ในการจำหน่ายสินค้า หรือใช้บริการเพื่อให้เช่า  หรือเพื่อใช้ในการบริหารงาน  ซึ่งคาดว่าจะใช้ประโยชน์มากกว่าหนึ่งรอบปีบัญชี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85786" y="4214818"/>
            <a:ext cx="1928826" cy="1571636"/>
          </a:xfrm>
          <a:prstGeom prst="rightArrow">
            <a:avLst>
              <a:gd name="adj1" fmla="val 70317"/>
              <a:gd name="adj2" fmla="val 3522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</a:rPr>
              <a:t>การได้มา</a:t>
            </a:r>
            <a:endParaRPr lang="th-TH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6023" name="TextBox 5"/>
          <p:cNvSpPr txBox="1">
            <a:spLocks noChangeArrowheads="1"/>
          </p:cNvSpPr>
          <p:nvPr/>
        </p:nvSpPr>
        <p:spPr bwMode="auto">
          <a:xfrm>
            <a:off x="3071813" y="4214813"/>
            <a:ext cx="1301750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dirty="0">
                <a:sym typeface="Wingdings" pitchFamily="2" charset="2"/>
              </a:rPr>
              <a:t> </a:t>
            </a:r>
            <a:r>
              <a:rPr lang="th-TH" sz="4000" b="1" dirty="0">
                <a:sym typeface="Wingdings" pitchFamily="2" charset="2"/>
              </a:rPr>
              <a:t>ซื้อ</a:t>
            </a:r>
            <a:endParaRPr lang="th-TH" b="1" dirty="0"/>
          </a:p>
        </p:txBody>
      </p:sp>
      <p:sp>
        <p:nvSpPr>
          <p:cNvPr id="86024" name="TextBox 6"/>
          <p:cNvSpPr txBox="1">
            <a:spLocks noChangeArrowheads="1"/>
          </p:cNvSpPr>
          <p:nvPr/>
        </p:nvSpPr>
        <p:spPr bwMode="auto">
          <a:xfrm>
            <a:off x="3071813" y="5006975"/>
            <a:ext cx="4100512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dirty="0">
                <a:sym typeface="Wingdings" pitchFamily="2" charset="2"/>
              </a:rPr>
              <a:t> </a:t>
            </a:r>
            <a:r>
              <a:rPr lang="th-TH" sz="4000" b="1" dirty="0">
                <a:sym typeface="Wingdings" pitchFamily="2" charset="2"/>
              </a:rPr>
              <a:t>สร้างสินทรัพย์ขึ้นใช้เอง</a:t>
            </a:r>
            <a:endParaRPr lang="th-TH" b="1" dirty="0"/>
          </a:p>
        </p:txBody>
      </p:sp>
      <p:sp>
        <p:nvSpPr>
          <p:cNvPr id="7" name="สี่เหลี่ยมผืนผ้า 7"/>
          <p:cNvSpPr>
            <a:spLocks noChangeArrowheads="1"/>
          </p:cNvSpPr>
          <p:nvPr/>
        </p:nvSpPr>
        <p:spPr bwMode="auto">
          <a:xfrm>
            <a:off x="928662" y="357166"/>
            <a:ext cx="49292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การตรวจสอบที่ดิน อาคารและอุปกรณ์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36D32-891E-4305-9666-EF4050B3B914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th-TH" sz="28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500034" y="928670"/>
            <a:ext cx="821537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h-TH" sz="3400" b="1" dirty="0">
                <a:solidFill>
                  <a:srgbClr val="0000FF"/>
                </a:solidFill>
                <a:cs typeface="DilleniaUPC" pitchFamily="18" charset="-34"/>
              </a:rPr>
              <a:t>วัตถุประสงค์ของการตรวจสอบ</a:t>
            </a:r>
            <a:endParaRPr lang="th-TH" sz="3400" dirty="0">
              <a:solidFill>
                <a:srgbClr val="0000FF"/>
              </a:solidFill>
              <a:cs typeface="DilleniaUPC" pitchFamily="18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1.  ที่ดิน อาคารและอุปกรณ์มีอยู่จริงและครบถ้วน</a:t>
            </a:r>
          </a:p>
          <a:p>
            <a:pPr>
              <a:lnSpc>
                <a:spcPct val="90000"/>
              </a:lnSpc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2.  มีการควบคุมเก็บรักษาอย่างปลอดภัยโดยไม่มีการสูญหายหรือทุจริต</a:t>
            </a:r>
          </a:p>
          <a:p>
            <a:pPr>
              <a:lnSpc>
                <a:spcPct val="90000"/>
              </a:lnSpc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3.  การเพิ่มขึ้น การตัดจำหน่ายที่ดิน อาคารและอุปกรณ์มีการอนุมัติ</a:t>
            </a:r>
          </a:p>
          <a:p>
            <a:pPr>
              <a:lnSpc>
                <a:spcPct val="90000"/>
              </a:lnSpc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rPr>
              <a:t>4.  รายการบัญชีที่เกี่ยวข้องโดยตรงกับที่ดิน อาคารและอุปกรณ์ เช่น ค่าเสื่อมราคา ค่าเสื่อมราคาสะสม และดอกเบี้ยจ่ายที่บันทึกเป็นทุนของที่ดิน อาคารและอุปกรณ์ เป็นต้น</a:t>
            </a:r>
          </a:p>
        </p:txBody>
      </p:sp>
      <p:sp>
        <p:nvSpPr>
          <p:cNvPr id="4" name="สี่เหลี่ยมผืนผ้า 7"/>
          <p:cNvSpPr>
            <a:spLocks noChangeArrowheads="1"/>
          </p:cNvSpPr>
          <p:nvPr/>
        </p:nvSpPr>
        <p:spPr bwMode="auto">
          <a:xfrm>
            <a:off x="857224" y="357166"/>
            <a:ext cx="4929222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การตรวจสอบที่ดิน อาคารและอุปกรณ์</a:t>
            </a:r>
          </a:p>
        </p:txBody>
      </p:sp>
      <p:sp>
        <p:nvSpPr>
          <p:cNvPr id="38916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000768"/>
            <a:ext cx="539750" cy="528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7F4F0-8EB9-4657-B65D-80DA672F06CE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th-TH" sz="2800" b="1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1571604" y="3500438"/>
            <a:ext cx="4929222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วิธีการตรวจสอบที่ดิน อาคารและอุปกรณ์</a:t>
            </a: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571472" y="4143380"/>
            <a:ext cx="8001056" cy="2571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82880" tIns="0">
            <a:noAutofit/>
          </a:bodyPr>
          <a:lstStyle/>
          <a:p>
            <a:pPr marL="36576" marR="0" lvl="0" indent="0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สอบทานยอดยกมาที่ดิน อาคาร และอุปกรณ์</a:t>
            </a:r>
          </a:p>
          <a:p>
            <a:pPr marL="36576" marR="0" lvl="0" indent="0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ตรวจสอบการซื้อ/การจำหน่ายที่ดิน อาคาร และอุปกรณ์</a:t>
            </a:r>
          </a:p>
          <a:p>
            <a:pPr marL="36576" marR="0" lvl="0" indent="0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ตรวจสอบการคำนวณค่าเสื่อมราคา</a:t>
            </a:r>
          </a:p>
          <a:p>
            <a:pPr marL="36576" marR="0" lvl="0" indent="0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ตรวจนับเอกสารโฉนดที่ดิน อาคาร และอุปกรณ์</a:t>
            </a:r>
          </a:p>
          <a:p>
            <a:pPr>
              <a:lnSpc>
                <a:spcPct val="98000"/>
              </a:lnSpc>
              <a:spcBef>
                <a:spcPct val="0"/>
              </a:spcBef>
              <a:buClrTx/>
              <a:buFontTx/>
              <a:buNone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ตรวจสอบรายได้จากการให้เช่าสินทรัพย์</a:t>
            </a:r>
          </a:p>
          <a:p>
            <a:pPr>
              <a:lnSpc>
                <a:spcPct val="98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ตามระเบียบนายทะเบียนสหกรณ์ ว่าด้วยการบัญชีของสหกรณ์ พ.ศ.</a:t>
            </a:r>
            <a:r>
              <a:rPr lang="en-US" alt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2560</a:t>
            </a:r>
          </a:p>
          <a:p>
            <a:pPr marL="36576" marR="0" lvl="0" indent="0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DilleniaUPC" pitchFamily="18" charset="-34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06" y="518162"/>
            <a:ext cx="8891587" cy="767698"/>
          </a:xfrm>
          <a:solidFill>
            <a:schemeClr val="bg2">
              <a:lumMod val="75000"/>
            </a:schemeClr>
          </a:solidFill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br>
              <a:rPr lang="th-TH" alt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alt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alt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ทำความเข้าใจการควบคุมภายใน</a:t>
            </a:r>
          </a:p>
        </p:txBody>
      </p:sp>
      <p:sp>
        <p:nvSpPr>
          <p:cNvPr id="7680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262B3-F17F-48D7-9926-61581CC53EDA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9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แผนผังลำดับงาน: ผสาน 5"/>
          <p:cNvSpPr/>
          <p:nvPr/>
        </p:nvSpPr>
        <p:spPr>
          <a:xfrm>
            <a:off x="1571625" y="2289810"/>
            <a:ext cx="1428750" cy="215266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ไดอะแกรม 10"/>
          <p:cNvGraphicFramePr/>
          <p:nvPr/>
        </p:nvGraphicFramePr>
        <p:xfrm>
          <a:off x="642910" y="2722679"/>
          <a:ext cx="7786742" cy="333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2939" y="1432560"/>
            <a:ext cx="2643187" cy="71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เพื่อให้ได้ข้อสรุป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0" y="1"/>
            <a:ext cx="30718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การเตรียมการก่อนตรวจสอบ(ต่อ)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63714" y="2432686"/>
            <a:ext cx="626427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การตรวจสอบด้านการจัดหาทุน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latin typeface="Arial" pitchFamily="34" charset="0"/>
              </a:rPr>
              <a:pPr/>
              <a:t>90</a:t>
            </a:fld>
            <a:endParaRPr lang="th-TH" altLang="th-TH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68313" y="1583056"/>
            <a:ext cx="8064500" cy="71508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th-TH" alt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กรณีสหกรณ์มีการจัดหาเงินทุนด้วยวิธีการกู้ยืม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971550" y="2579370"/>
            <a:ext cx="7075488" cy="27238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33400" indent="-266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การปฏิบัติตามข้อบังคับและวงเงินตามที่ได้รับ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altLang="th-TH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ความเห็นชอบจากนายทะเบียนสหกรณ์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ความสามารถในการชำระหนี้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altLang="th-TH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เงินกู้ตามวัตถุประสงค์แห่งเงินกู้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altLang="th-TH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ฯลฯ  </a:t>
            </a: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endParaRPr lang="th-TH" altLang="th-TH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316" name="ตัวยึดหมายเลขภาพนิ่ง 4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021706"/>
            <a:ext cx="539750" cy="5276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0BFBF8-D8C6-48AA-9B85-6D42B6BBAA46}" type="slidenum">
              <a:rPr lang="en-US" altLang="th-TH" sz="2800" b="1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pPr/>
              <a:t>91</a:t>
            </a:fld>
            <a:endParaRPr lang="th-TH" altLang="th-TH" sz="2800" b="1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41317" name="ตัวยึดท้ายกระดา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107430"/>
            <a:ext cx="2895600" cy="3638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>
                <a:solidFill>
                  <a:srgbClr val="073E87"/>
                </a:solidFill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835696" y="506052"/>
            <a:ext cx="5544616" cy="84526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76376" y="333376"/>
            <a:ext cx="62642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การตรวจสอบด้านการจัดหาทุน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63713" y="2432686"/>
            <a:ext cx="56880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การตรวจสอบด้านบัญชี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92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idx="1"/>
          </p:nvPr>
        </p:nvSpPr>
        <p:spPr>
          <a:xfrm>
            <a:off x="714348" y="1357308"/>
            <a:ext cx="7786688" cy="1285874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</a:rPr>
              <a:t>     </a:t>
            </a:r>
            <a:r>
              <a:rPr lang="th-TH" sz="3600" b="1" dirty="0">
                <a:solidFill>
                  <a:schemeClr val="bg2">
                    <a:lumMod val="10000"/>
                  </a:schemeClr>
                </a:solidFill>
              </a:rPr>
              <a:t>เป็นการกำหนดวิธีการ และมาตรการที่เกี่ยวข้องโดยตรงกับ</a:t>
            </a:r>
            <a:br>
              <a:rPr lang="th-TH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th-TH" sz="3600" b="1" dirty="0">
                <a:solidFill>
                  <a:schemeClr val="bg2">
                    <a:lumMod val="10000"/>
                  </a:schemeClr>
                </a:solidFill>
              </a:rPr>
              <a:t>การดูแลรักษาทรัพย์สิน และการบันทึกบัญชีเป็นไปตามระเบียบ</a:t>
            </a:r>
            <a:br>
              <a:rPr lang="th-TH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th-TH" sz="3600" b="1" dirty="0">
                <a:solidFill>
                  <a:schemeClr val="bg2">
                    <a:lumMod val="10000"/>
                  </a:schemeClr>
                </a:solidFill>
              </a:rPr>
              <a:t>ที่นายทะเบียนสหกรณ์กำหนด</a:t>
            </a:r>
          </a:p>
        </p:txBody>
      </p:sp>
      <p:sp>
        <p:nvSpPr>
          <p:cNvPr id="156675" name="AutoShape 3"/>
          <p:cNvSpPr>
            <a:spLocks noChangeArrowheads="1"/>
          </p:cNvSpPr>
          <p:nvPr/>
        </p:nvSpPr>
        <p:spPr bwMode="auto">
          <a:xfrm>
            <a:off x="2143108" y="420672"/>
            <a:ext cx="4514868" cy="865188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</a:rPr>
              <a:t>การควบคุมด้านการบัญชี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214414" y="3143248"/>
            <a:ext cx="7531100" cy="3455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</a:rPr>
              <a:t> รายการเกิดขึ้นตามที่คณะกรรมการดำเนินการ</a:t>
            </a:r>
            <a:r>
              <a:rPr lang="th-TH" sz="3200" b="1" dirty="0">
                <a:solidFill>
                  <a:srgbClr val="FF0000"/>
                </a:solidFill>
              </a:rPr>
              <a:t>อนุมัติ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</a:rPr>
              <a:t> มีเอกสารหลักฐานประกอบการบันทึกบัญชี</a:t>
            </a:r>
            <a:r>
              <a:rPr lang="th-TH" sz="3200" b="1" dirty="0">
                <a:solidFill>
                  <a:srgbClr val="FF0000"/>
                </a:solidFill>
              </a:rPr>
              <a:t>ถูกต้อง ครบถ้วน</a:t>
            </a:r>
            <a:r>
              <a:rPr lang="th-TH" sz="3200" b="1" dirty="0">
                <a:solidFill>
                  <a:srgbClr val="6600CC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</a:rPr>
              <a:t> รายการทั้งหมดและเหตุการณ์อื่นๆ มีการบันทึกบัญชี</a:t>
            </a:r>
            <a:r>
              <a:rPr lang="th-TH" sz="3200" b="1" dirty="0">
                <a:solidFill>
                  <a:srgbClr val="FF0000"/>
                </a:solidFill>
              </a:rPr>
              <a:t>ทันที</a:t>
            </a:r>
            <a:r>
              <a:rPr lang="th-TH" sz="3200" b="1" dirty="0">
                <a:solidFill>
                  <a:srgbClr val="6600CC"/>
                </a:solidFill>
              </a:rPr>
              <a:t> </a:t>
            </a:r>
            <a:br>
              <a:rPr lang="th-TH" sz="3200" b="1" dirty="0">
                <a:solidFill>
                  <a:srgbClr val="6600CC"/>
                </a:solidFill>
              </a:rPr>
            </a:br>
            <a:r>
              <a:rPr lang="th-TH" sz="3200" b="1" dirty="0">
                <a:solidFill>
                  <a:srgbClr val="6600CC"/>
                </a:solidFill>
              </a:rPr>
              <a:t>  จำนวนที่ถูกต้อง ทั้งประเภทบัญชีและงวดบัญชีที่</a:t>
            </a:r>
            <a:r>
              <a:rPr lang="th-TH" sz="3200" b="1" dirty="0">
                <a:solidFill>
                  <a:srgbClr val="FF0000"/>
                </a:solidFill>
              </a:rPr>
              <a:t>เหมาะสม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</a:rPr>
              <a:t> การเข้าถึงสินทรัพย์และข้อมูลเมื่อได้รับการ</a:t>
            </a:r>
            <a:r>
              <a:rPr lang="th-TH" sz="3200" b="1" dirty="0">
                <a:solidFill>
                  <a:srgbClr val="FF0000"/>
                </a:solidFill>
              </a:rPr>
              <a:t>อนุมัติ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</a:rPr>
              <a:t> มีการเปรียบเทียบบัญชีสินทรัพย์ กับ สินทรัพย์ที่</a:t>
            </a:r>
            <a:r>
              <a:rPr lang="th-TH" sz="3200" b="1" dirty="0">
                <a:solidFill>
                  <a:srgbClr val="FF0000"/>
                </a:solidFill>
              </a:rPr>
              <a:t>มีอยู่จริง</a:t>
            </a:r>
            <a:r>
              <a:rPr lang="th-TH" sz="3200" b="1" dirty="0">
                <a:solidFill>
                  <a:srgbClr val="6600CC"/>
                </a:solidFill>
              </a:rPr>
              <a:t>        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1038230" y="2500306"/>
            <a:ext cx="3819522" cy="714380"/>
          </a:xfrm>
          <a:prstGeom prst="plus">
            <a:avLst>
              <a:gd name="adj" fmla="val 20596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C00000"/>
                </a:solidFill>
              </a:rPr>
              <a:t>การควบคุมภายในที่สำคัญ</a:t>
            </a:r>
          </a:p>
        </p:txBody>
      </p:sp>
      <p:sp>
        <p:nvSpPr>
          <p:cNvPr id="6" name="ตัวยึดหมายเลขภาพนิ่ง 3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240"/>
            <a:ext cx="1162050" cy="3657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EF6CD-8FC4-49A5-9B25-8AFE85717E61}" type="slidenum">
              <a:rPr lang="en-US" altLang="th-TH" smtClean="0">
                <a:solidFill>
                  <a:schemeClr val="tx1"/>
                </a:solidFill>
                <a:latin typeface="Arial" pitchFamily="34" charset="0"/>
              </a:rPr>
              <a:pPr/>
              <a:t>93</a:t>
            </a:fld>
            <a:endParaRPr lang="th-TH" altLang="th-TH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30888" y="44450"/>
            <a:ext cx="2744787" cy="11430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th-TH" sz="2400" b="1" kern="0">
                <a:latin typeface="Cordia New" pitchFamily="34" charset="-34"/>
                <a:ea typeface="+mj-ea"/>
                <a:cs typeface="Cordia New" pitchFamily="34" charset="-34"/>
              </a:rPr>
              <a:t>เล่มที่.................</a:t>
            </a:r>
            <a:br>
              <a:rPr lang="th-TH" sz="2400" b="1" kern="0">
                <a:latin typeface="Cordia New" pitchFamily="34" charset="-34"/>
                <a:ea typeface="+mj-ea"/>
                <a:cs typeface="Cordia New" pitchFamily="34" charset="-34"/>
              </a:rPr>
            </a:br>
            <a:r>
              <a:rPr lang="th-TH" sz="2400" b="1" kern="0">
                <a:latin typeface="Cordia New" pitchFamily="34" charset="-34"/>
                <a:ea typeface="+mj-ea"/>
                <a:cs typeface="Cordia New" pitchFamily="34" charset="-34"/>
              </a:rPr>
              <a:t>เลขที่..................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025650" y="561975"/>
            <a:ext cx="56181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b="1">
                <a:latin typeface="Cordia New" pitchFamily="34" charset="-34"/>
                <a:cs typeface="Cordia New" pitchFamily="34" charset="-34"/>
              </a:rPr>
              <a:t>สหกรณ์...............................</a:t>
            </a:r>
            <a:br>
              <a:rPr lang="th-TH" sz="2400" b="1">
                <a:latin typeface="Cordia New" pitchFamily="34" charset="-34"/>
                <a:cs typeface="Cordia New" pitchFamily="34" charset="-34"/>
              </a:rPr>
            </a:br>
            <a:r>
              <a:rPr lang="th-TH" sz="2400" b="1">
                <a:latin typeface="Cordia New" pitchFamily="34" charset="-34"/>
                <a:cs typeface="Cordia New" pitchFamily="34" charset="-34"/>
              </a:rPr>
              <a:t>สำนักงาน............................. หมู่ที่......... ตำบล....................</a:t>
            </a:r>
            <a:br>
              <a:rPr lang="th-TH" sz="2400" b="1">
                <a:latin typeface="Cordia New" pitchFamily="34" charset="-34"/>
                <a:cs typeface="Cordia New" pitchFamily="34" charset="-34"/>
              </a:rPr>
            </a:br>
            <a:r>
              <a:rPr lang="th-TH" sz="2400" b="1">
                <a:latin typeface="Cordia New" pitchFamily="34" charset="-34"/>
                <a:cs typeface="Cordia New" pitchFamily="34" charset="-34"/>
              </a:rPr>
              <a:t>อำเภอ...................... จังหวัด........................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57188" y="2132013"/>
            <a:ext cx="8280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                        ใบเสร็จรับเงิน</a:t>
            </a:r>
            <a:br>
              <a:rPr lang="th-TH" sz="3000" b="1" dirty="0">
                <a:latin typeface="Cordia New" pitchFamily="34" charset="-34"/>
                <a:cs typeface="Cordia New" pitchFamily="34" charset="-34"/>
              </a:rPr>
            </a:b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                              </a:t>
            </a:r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วันที่......... เดือน.............. </a:t>
            </a:r>
            <a:r>
              <a:rPr lang="th-TH" sz="2400" b="1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พ.ศ</a:t>
            </a:r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ได้รับเงินจาก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.................................................. สมาชิก/มิใช่สมาชิก </a:t>
            </a:r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เลขทะเบียน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....................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กลุ่มที่............. อยู่บ้านเลขที่............. หมู่ที่.......... ตำบล...................... อำเภอ.......................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จังหวัด................................ ตามรายการดังต่อไปนี้</a:t>
            </a:r>
          </a:p>
        </p:txBody>
      </p:sp>
      <p:graphicFrame>
        <p:nvGraphicFramePr>
          <p:cNvPr id="6" name="Group 26"/>
          <p:cNvGraphicFramePr>
            <a:graphicFrameLocks/>
          </p:cNvGraphicFramePr>
          <p:nvPr/>
        </p:nvGraphicFramePr>
        <p:xfrm>
          <a:off x="720725" y="4168775"/>
          <a:ext cx="7548563" cy="137160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ที่ที่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รายการ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จำนวนเงิน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(ตัวอักษร)......................................................</a:t>
                      </a: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      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รวม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xxxx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428625" y="5616575"/>
            <a:ext cx="7920038" cy="8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               ใบเสร็จรับเงินนี้จะสมบูรณ์ต่อเมื่อนำเช็คขึ้นเงินเรียบร้อยแล้ว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22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........ ............. ..............		   ...... ............................</a:t>
            </a:r>
            <a:br>
              <a:rPr lang="th-TH" sz="22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                                     ผู้รับเงิน		                              ผู้จัดการ</a:t>
            </a:r>
          </a:p>
        </p:txBody>
      </p:sp>
      <p:sp>
        <p:nvSpPr>
          <p:cNvPr id="60442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2EC4C5D-DB6E-4A78-A109-FC00AC97B2F7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94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1619250" y="333375"/>
            <a:ext cx="56181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dirty="0">
                <a:cs typeface="EucrosiaUPC" pitchFamily="18" charset="-34"/>
              </a:rPr>
              <a:t>สหกรณ์...............................</a:t>
            </a:r>
            <a:br>
              <a:rPr lang="th-TH" sz="2400" dirty="0">
                <a:cs typeface="EucrosiaUPC" pitchFamily="18" charset="-34"/>
              </a:rPr>
            </a:br>
            <a:r>
              <a:rPr lang="th-TH" sz="2400" dirty="0">
                <a:cs typeface="EucrosiaUPC" pitchFamily="18" charset="-34"/>
              </a:rPr>
              <a:t>สำนักงาน............................. หมู่ที่......... ตำบล....................</a:t>
            </a:r>
            <a:br>
              <a:rPr lang="th-TH" sz="2400" dirty="0">
                <a:cs typeface="EucrosiaUPC" pitchFamily="18" charset="-34"/>
              </a:rPr>
            </a:br>
            <a:r>
              <a:rPr lang="th-TH" sz="2400" dirty="0">
                <a:cs typeface="EucrosiaUPC" pitchFamily="18" charset="-34"/>
              </a:rPr>
              <a:t>อำเภอ...................... จังหวัด........................</a:t>
            </a: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468313" y="1916113"/>
            <a:ext cx="82804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000" dirty="0">
                <a:cs typeface="EucrosiaUPC" pitchFamily="18" charset="-34"/>
              </a:rPr>
              <a:t>                                  ใบส่งเงินฝากออมทรัพย์</a:t>
            </a:r>
            <a:br>
              <a:rPr lang="th-TH" sz="3000" dirty="0">
                <a:cs typeface="EucrosiaUPC" pitchFamily="18" charset="-34"/>
              </a:rPr>
            </a:br>
            <a:r>
              <a:rPr lang="th-TH" sz="2400" dirty="0">
                <a:cs typeface="EucrosiaUPC" pitchFamily="18" charset="-34"/>
              </a:rPr>
              <a:t>(โปรดยื่นพร้อมด้วยสมุดคู่ฝาก)			</a:t>
            </a:r>
            <a:r>
              <a:rPr lang="th-TH" sz="2400" dirty="0">
                <a:solidFill>
                  <a:srgbClr val="FF0000"/>
                </a:solidFill>
                <a:cs typeface="EucrosiaUPC" pitchFamily="18" charset="-34"/>
              </a:rPr>
              <a:t>       วันที่...............................</a:t>
            </a:r>
            <a:br>
              <a:rPr lang="th-TH" sz="2400" dirty="0">
                <a:cs typeface="EucrosiaUPC" pitchFamily="18" charset="-34"/>
              </a:rPr>
            </a:br>
            <a:r>
              <a:rPr lang="th-TH" sz="2400" dirty="0">
                <a:cs typeface="EucrosiaUPC" pitchFamily="18" charset="-34"/>
              </a:rPr>
              <a:t>ส่งเงินเข้าบัญชีฝากออมทรัพย์</a:t>
            </a:r>
            <a:r>
              <a:rPr lang="th-TH" sz="2400" dirty="0">
                <a:solidFill>
                  <a:srgbClr val="660033"/>
                </a:solidFill>
                <a:cs typeface="EucrosiaUPC" pitchFamily="18" charset="-34"/>
              </a:rPr>
              <a:t>	</a:t>
            </a:r>
            <a:r>
              <a:rPr lang="th-TH" sz="2400" dirty="0">
                <a:solidFill>
                  <a:srgbClr val="FF0000"/>
                </a:solidFill>
                <a:cs typeface="EucrosiaUPC" pitchFamily="18" charset="-34"/>
              </a:rPr>
              <a:t>เลขที่.........................</a:t>
            </a:r>
            <a:br>
              <a:rPr lang="th-TH" sz="2400" dirty="0">
                <a:solidFill>
                  <a:srgbClr val="FF0000"/>
                </a:solidFill>
                <a:cs typeface="EucrosiaUPC" pitchFamily="18" charset="-34"/>
              </a:rPr>
            </a:br>
            <a:r>
              <a:rPr lang="th-TH" sz="2400" dirty="0">
                <a:solidFill>
                  <a:srgbClr val="FF0000"/>
                </a:solidFill>
                <a:cs typeface="EucrosiaUPC" pitchFamily="18" charset="-34"/>
              </a:rPr>
              <a:t>ชื่อ..............................................................................</a:t>
            </a:r>
            <a:br>
              <a:rPr lang="th-TH" sz="2400" dirty="0">
                <a:solidFill>
                  <a:srgbClr val="660033"/>
                </a:solidFill>
                <a:cs typeface="EucrosiaUPC" pitchFamily="18" charset="-34"/>
              </a:rPr>
            </a:br>
            <a:endParaRPr lang="th-TH" sz="2400" dirty="0">
              <a:solidFill>
                <a:srgbClr val="660033"/>
              </a:solidFill>
              <a:cs typeface="EucrosiaUPC" pitchFamily="18" charset="-34"/>
            </a:endParaRPr>
          </a:p>
        </p:txBody>
      </p:sp>
      <p:graphicFrame>
        <p:nvGraphicFramePr>
          <p:cNvPr id="334875" name="Group 27"/>
          <p:cNvGraphicFramePr>
            <a:graphicFrameLocks noGrp="1"/>
          </p:cNvGraphicFramePr>
          <p:nvPr>
            <p:ph type="tbl" idx="1"/>
          </p:nvPr>
        </p:nvGraphicFramePr>
        <p:xfrm>
          <a:off x="831850" y="3357563"/>
          <a:ext cx="7412038" cy="2286000"/>
        </p:xfrm>
        <a:graphic>
          <a:graphicData uri="http://schemas.openxmlformats.org/drawingml/2006/table">
            <a:tbl>
              <a:tblPr/>
              <a:tblGrid>
                <a:gridCol w="5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บาท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ส.ต.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เงินสด.................................................................................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      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................................................................................................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(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ตัวอักษร) บาท......................................................      รวม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4874" name="Rectangle 26"/>
          <p:cNvSpPr>
            <a:spLocks noChangeArrowheads="1"/>
          </p:cNvSpPr>
          <p:nvPr/>
        </p:nvSpPr>
        <p:spPr bwMode="auto">
          <a:xfrm>
            <a:off x="285750" y="5778500"/>
            <a:ext cx="8355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2000" dirty="0">
                <a:solidFill>
                  <a:srgbClr val="660033"/>
                </a:solidFill>
                <a:cs typeface="EucrosiaUPC" pitchFamily="18" charset="-34"/>
              </a:rPr>
              <a:t>  ... .......... .................. ..  ........ ............................                     .................. </a:t>
            </a:r>
            <a:br>
              <a:rPr lang="th-TH" sz="2000" dirty="0">
                <a:solidFill>
                  <a:srgbClr val="660033"/>
                </a:solidFill>
                <a:cs typeface="EucrosiaUPC" pitchFamily="18" charset="-34"/>
              </a:rPr>
            </a:br>
            <a:r>
              <a:rPr lang="th-TH" sz="2000" dirty="0">
                <a:solidFill>
                  <a:srgbClr val="660033"/>
                </a:solidFill>
                <a:cs typeface="EucrosiaUPC" pitchFamily="18" charset="-34"/>
              </a:rPr>
              <a:t>           </a:t>
            </a:r>
            <a:r>
              <a:rPr lang="th-TH" sz="2400" dirty="0">
                <a:solidFill>
                  <a:srgbClr val="660033"/>
                </a:solidFill>
                <a:cs typeface="EucrosiaUPC" pitchFamily="18" charset="-34"/>
              </a:rPr>
              <a:t>ผู้ส่งเงินฝาก                      ผู้ตรวจและรับเงิน                     พนักงานบัญชี</a:t>
            </a:r>
          </a:p>
        </p:txBody>
      </p:sp>
      <p:sp>
        <p:nvSpPr>
          <p:cNvPr id="65563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D861A06-41F6-4480-94B3-CA223199D726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95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1619250" y="106363"/>
            <a:ext cx="56181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สหกรณ์...............................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สำนักงาน............................. หมู่ที่......... ตำบล....................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อำเภอ...................... จังหวัด........................</a:t>
            </a: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468313" y="1152525"/>
            <a:ext cx="8280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0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                            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ใบถอนเงินฝากออมทรัพย์</a:t>
            </a:r>
            <a:br>
              <a:rPr lang="th-TH" sz="3000" b="1" dirty="0">
                <a:latin typeface="Cordia New" pitchFamily="34" charset="-34"/>
                <a:cs typeface="Cordia New" pitchFamily="34" charset="-34"/>
              </a:rPr>
            </a:b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           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(ต้องยื่นพร้อมด้วยสมุดคู่มือบัญชี)</a:t>
            </a:r>
            <a:br>
              <a:rPr lang="th-TH" sz="30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สมุดคู่มือบัญชีเลขที่............................		  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วันที่...................................................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ขอถอนเงินจากบัญชีเงินฝากออมทรัพย์                 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ชื่อ.....................................................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บาท.................................................... (ตัวอักษร)...................................................................</a:t>
            </a:r>
            <a:b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บาท.................................................... (ตัวเลข).......................................................................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539750" y="3849688"/>
            <a:ext cx="8355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	ลงลายมือชื่อของผู้มีอำนาจตามที่ได้ให้ตัวอย่างลายมือไว้</a:t>
            </a:r>
            <a:b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................................................................................................................................................</a:t>
            </a:r>
            <a:b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endParaRPr lang="th-TH" sz="2400" b="1">
              <a:solidFill>
                <a:srgbClr val="660033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35899" name="Group 27"/>
          <p:cNvGraphicFramePr>
            <a:graphicFrameLocks noGrp="1"/>
          </p:cNvGraphicFramePr>
          <p:nvPr>
            <p:ph/>
          </p:nvPr>
        </p:nvGraphicFramePr>
        <p:xfrm>
          <a:off x="611188" y="4429125"/>
          <a:ext cx="8013700" cy="2286000"/>
        </p:xfrm>
        <a:graphic>
          <a:graphicData uri="http://schemas.openxmlformats.org/drawingml/2006/table">
            <a:tbl>
              <a:tblPr/>
              <a:tblGrid>
                <a:gridCol w="40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ข้าพเจ้ามอบอำนาจให้ (ระบุชื่อเต็ม)............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ได้รับเงินถูกต้องแล้ว.................................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ผู้มีลายมือชื่อข้างล่างนี้ รับเงินแทน..............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(ต้องลงลายมือชื่อต่อเจ้าหน้าที่)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.............................</a:t>
                      </a: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ผู้มอบอำนาจ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จ่ายวันที่.............../............../.................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ลายมือชื่อผู้รับมอบอำนาจ............................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.... .. ............ ..............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      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....... ....... 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เจ้าหน้าที่                        ผู้จัดการ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6582" name="ตัวยึดหมายเลขภาพนิ่ง 46"/>
          <p:cNvSpPr txBox="1">
            <a:spLocks/>
          </p:cNvSpPr>
          <p:nvPr/>
        </p:nvSpPr>
        <p:spPr bwMode="auto">
          <a:xfrm>
            <a:off x="8496300" y="6356350"/>
            <a:ext cx="539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43A9255-DDE5-4CC3-9163-8EDC691BDA77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96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600" y="647700"/>
            <a:ext cx="2593975" cy="782638"/>
          </a:xfrm>
        </p:spPr>
        <p:txBody>
          <a:bodyPr/>
          <a:lstStyle/>
          <a:p>
            <a:pPr algn="r" eaLnBrk="1" hangingPunct="1"/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เลขที่..................</a:t>
            </a:r>
          </a:p>
        </p:txBody>
      </p:sp>
      <p:graphicFrame>
        <p:nvGraphicFramePr>
          <p:cNvPr id="50219" name="Group 43"/>
          <p:cNvGraphicFramePr>
            <a:graphicFrameLocks noGrp="1"/>
          </p:cNvGraphicFramePr>
          <p:nvPr>
            <p:ph type="tbl" idx="1"/>
          </p:nvPr>
        </p:nvGraphicFramePr>
        <p:xfrm>
          <a:off x="611188" y="4221163"/>
          <a:ext cx="7993062" cy="182880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ประเภทบัญชี..................................................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รวมทั้งสิ้น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1571625" y="347663"/>
            <a:ext cx="56181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dirty="0">
                <a:latin typeface="Cordia New" pitchFamily="34" charset="-34"/>
                <a:cs typeface="Cordia New" pitchFamily="34" charset="-34"/>
              </a:rPr>
              <a:t>สหกรณ์...............................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สำนักงาน............................. หมู่ที่......... ตำบล....................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อำเภอ...................... จังหวัด........................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468313" y="2319338"/>
            <a:ext cx="8280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000" dirty="0">
                <a:latin typeface="Cordia New" pitchFamily="34" charset="-34"/>
                <a:cs typeface="Cordia New" pitchFamily="34" charset="-34"/>
              </a:rPr>
              <a:t>                                          ใบสำคัญรับ                       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เงินสด....................บาท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                                                                                                         เช็ค........................บาท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				                                        .............................บาท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  รับจาก.........................................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  .....................................................	        วันที่............ เดือน............. 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พ.ศ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..........</a:t>
            </a:r>
          </a:p>
        </p:txBody>
      </p:sp>
      <p:sp>
        <p:nvSpPr>
          <p:cNvPr id="337953" name="Rectangle 33"/>
          <p:cNvSpPr>
            <a:spLocks noChangeArrowheads="1"/>
          </p:cNvSpPr>
          <p:nvPr/>
        </p:nvSpPr>
        <p:spPr bwMode="auto">
          <a:xfrm>
            <a:off x="5765800" y="2354263"/>
            <a:ext cx="431800" cy="2174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7954" name="Rectangle 34"/>
          <p:cNvSpPr>
            <a:spLocks noChangeArrowheads="1"/>
          </p:cNvSpPr>
          <p:nvPr/>
        </p:nvSpPr>
        <p:spPr bwMode="auto">
          <a:xfrm>
            <a:off x="5765800" y="2782888"/>
            <a:ext cx="431800" cy="2174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7955" name="Rectangle 35"/>
          <p:cNvSpPr>
            <a:spLocks noChangeArrowheads="1"/>
          </p:cNvSpPr>
          <p:nvPr/>
        </p:nvSpPr>
        <p:spPr bwMode="auto">
          <a:xfrm>
            <a:off x="428596" y="357166"/>
            <a:ext cx="7991475" cy="6121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37956" name="Group 36"/>
          <p:cNvGraphicFramePr>
            <a:graphicFrameLocks noGrp="1"/>
          </p:cNvGraphicFramePr>
          <p:nvPr/>
        </p:nvGraphicFramePr>
        <p:xfrm>
          <a:off x="611188" y="6072188"/>
          <a:ext cx="7993062" cy="457200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ลงบัญชี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ตรวจสอบ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ผู้อนุมัติ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626" name="ตัวยึดหมายเลขภาพนิ่ง 46"/>
          <p:cNvSpPr txBox="1">
            <a:spLocks/>
          </p:cNvSpPr>
          <p:nvPr/>
        </p:nvSpPr>
        <p:spPr bwMode="auto">
          <a:xfrm>
            <a:off x="8496300" y="6140450"/>
            <a:ext cx="539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A633830-0C18-4C85-B5CD-D2404BD7B613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97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600" y="647700"/>
            <a:ext cx="2593975" cy="782638"/>
          </a:xfrm>
        </p:spPr>
        <p:txBody>
          <a:bodyPr/>
          <a:lstStyle/>
          <a:p>
            <a:pPr algn="r" eaLnBrk="1" hangingPunct="1"/>
            <a: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เลขที่..................</a:t>
            </a:r>
          </a:p>
        </p:txBody>
      </p:sp>
      <p:graphicFrame>
        <p:nvGraphicFramePr>
          <p:cNvPr id="338990" name="Group 46"/>
          <p:cNvGraphicFramePr>
            <a:graphicFrameLocks noGrp="1"/>
          </p:cNvGraphicFramePr>
          <p:nvPr>
            <p:ph type="tbl" idx="1"/>
          </p:nvPr>
        </p:nvGraphicFramePr>
        <p:xfrm>
          <a:off x="611188" y="4298950"/>
          <a:ext cx="7993062" cy="182880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ประเภทบัญชี..................................................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รวมทั้งสิ้น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635" name="Rectangle 3"/>
          <p:cNvSpPr>
            <a:spLocks noChangeArrowheads="1"/>
          </p:cNvSpPr>
          <p:nvPr/>
        </p:nvSpPr>
        <p:spPr bwMode="auto">
          <a:xfrm>
            <a:off x="1643042" y="642918"/>
            <a:ext cx="56181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สหกรณ์...............................</a:t>
            </a:r>
            <a:b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สำนักงาน............................. หมู่ที่......... ตำบล....................</a:t>
            </a:r>
            <a:b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อำเภอ...................... จังหวัด........................</a:t>
            </a:r>
          </a:p>
        </p:txBody>
      </p:sp>
      <p:sp>
        <p:nvSpPr>
          <p:cNvPr id="68636" name="Rectangle 4"/>
          <p:cNvSpPr>
            <a:spLocks noChangeArrowheads="1"/>
          </p:cNvSpPr>
          <p:nvPr/>
        </p:nvSpPr>
        <p:spPr bwMode="auto">
          <a:xfrm>
            <a:off x="468313" y="2319338"/>
            <a:ext cx="8280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0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                                    ใบสำคัญจ่าย             </a:t>
            </a: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เงินสด...................บาท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                                                                                    เช็ค........................บาท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						         ........................บาท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  จ่ายให้...........................................</a:t>
            </a:r>
            <a:b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  .....................................................	           วันที่............ เดือน............. </a:t>
            </a:r>
            <a:r>
              <a:rPr lang="th-TH" sz="2400" b="1" dirty="0" err="1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พ.ศ</a:t>
            </a:r>
            <a:r>
              <a:rPr lang="th-TH" sz="2400" b="1" dirty="0">
                <a:solidFill>
                  <a:srgbClr val="660033"/>
                </a:solidFill>
                <a:latin typeface="Cordia New" pitchFamily="34" charset="-34"/>
                <a:cs typeface="Cordia New" pitchFamily="34" charset="-34"/>
              </a:rPr>
              <a:t>..........</a:t>
            </a:r>
          </a:p>
        </p:txBody>
      </p:sp>
      <p:sp>
        <p:nvSpPr>
          <p:cNvPr id="68637" name="Rectangle 33"/>
          <p:cNvSpPr>
            <a:spLocks noChangeArrowheads="1"/>
          </p:cNvSpPr>
          <p:nvPr/>
        </p:nvSpPr>
        <p:spPr bwMode="auto">
          <a:xfrm>
            <a:off x="5765800" y="2252663"/>
            <a:ext cx="431800" cy="217487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8638" name="Rectangle 34"/>
          <p:cNvSpPr>
            <a:spLocks noChangeArrowheads="1"/>
          </p:cNvSpPr>
          <p:nvPr/>
        </p:nvSpPr>
        <p:spPr bwMode="auto">
          <a:xfrm>
            <a:off x="5765800" y="2655888"/>
            <a:ext cx="431800" cy="217487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660033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8639" name="Rectangle 35"/>
          <p:cNvSpPr>
            <a:spLocks noChangeArrowheads="1"/>
          </p:cNvSpPr>
          <p:nvPr/>
        </p:nvSpPr>
        <p:spPr bwMode="auto">
          <a:xfrm>
            <a:off x="571472" y="428604"/>
            <a:ext cx="7991475" cy="612140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38980" name="Group 36"/>
          <p:cNvGraphicFramePr>
            <a:graphicFrameLocks noGrp="1"/>
          </p:cNvGraphicFramePr>
          <p:nvPr/>
        </p:nvGraphicFramePr>
        <p:xfrm>
          <a:off x="611188" y="6072188"/>
          <a:ext cx="7993062" cy="457200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ลงบัญชี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ตรวจสอบ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ผู้อนุมัติ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650" name="ตัวยึดหมายเลขภาพนิ่ง 46"/>
          <p:cNvSpPr txBox="1">
            <a:spLocks/>
          </p:cNvSpPr>
          <p:nvPr/>
        </p:nvSpPr>
        <p:spPr bwMode="auto">
          <a:xfrm>
            <a:off x="8496300" y="6140450"/>
            <a:ext cx="539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3C874C6-32D3-4B46-8500-60154CD5C8ED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98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9213" y="357166"/>
            <a:ext cx="2744787" cy="720725"/>
          </a:xfrm>
        </p:spPr>
        <p:txBody>
          <a:bodyPr/>
          <a:lstStyle/>
          <a:p>
            <a:pPr algn="r" eaLnBrk="1" hangingPunct="1"/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เลขที่..................</a:t>
            </a:r>
          </a:p>
        </p:txBody>
      </p:sp>
      <p:graphicFrame>
        <p:nvGraphicFramePr>
          <p:cNvPr id="366597" name="Group 5"/>
          <p:cNvGraphicFramePr>
            <a:graphicFrameLocks noGrp="1"/>
          </p:cNvGraphicFramePr>
          <p:nvPr>
            <p:ph type="tbl" idx="1"/>
          </p:nvPr>
        </p:nvGraphicFramePr>
        <p:xfrm>
          <a:off x="468313" y="2636838"/>
          <a:ext cx="8229600" cy="3200400"/>
        </p:xfrm>
        <a:graphic>
          <a:graphicData uri="http://schemas.openxmlformats.org/drawingml/2006/table">
            <a:tbl>
              <a:tblPr/>
              <a:tblGrid>
                <a:gridCol w="395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ประเภทบัญชี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หน้า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เดบิต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เครดิต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บัญชี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EucrosiaUPC" pitchFamily="18" charset="-34"/>
                        </a:rPr>
                        <a:t>คำอธิบาย...................................................................................................................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1619250" y="382588"/>
            <a:ext cx="56181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สหกรณ์...............................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สำนักงาน............................. หมู่ที่......... ตำบล....................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อำเภอ...................... จังหวัด........................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468313" y="1916113"/>
            <a:ext cx="8280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ใบโอนบัญชี</a:t>
            </a:r>
            <a:br>
              <a:rPr lang="th-TH" sz="3000" b="1" dirty="0">
                <a:latin typeface="Cordia New" pitchFamily="34" charset="-34"/>
                <a:cs typeface="Cordia New" pitchFamily="34" charset="-34"/>
              </a:rPr>
            </a:b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					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วันที่......... เดือน.............. 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พ.ศ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..............</a:t>
            </a:r>
            <a:br>
              <a:rPr lang="th-TH" sz="2400" b="1" dirty="0">
                <a:latin typeface="Cordia New" pitchFamily="34" charset="-34"/>
                <a:cs typeface="Cordia New" pitchFamily="34" charset="-34"/>
              </a:rPr>
            </a:b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9679" name="Rectangle 51"/>
          <p:cNvSpPr>
            <a:spLocks noChangeArrowheads="1"/>
          </p:cNvSpPr>
          <p:nvPr/>
        </p:nvSpPr>
        <p:spPr bwMode="auto">
          <a:xfrm>
            <a:off x="896938" y="6019800"/>
            <a:ext cx="83550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20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.......................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ลงบัญชี</a:t>
            </a:r>
            <a:r>
              <a:rPr lang="th-TH" sz="20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.............................ตรวจสอบ</a:t>
            </a:r>
            <a:r>
              <a:rPr lang="th-TH" sz="20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  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..............................ผู้อนุมัติ  </a:t>
            </a:r>
            <a:br>
              <a:rPr lang="th-TH" sz="2000" b="1" dirty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000" b="1" dirty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     </a:t>
            </a:r>
            <a:endParaRPr lang="th-TH" sz="2400" b="1" dirty="0">
              <a:solidFill>
                <a:schemeClr val="accent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9680" name="ตัวยึดหมายเลขภาพนิ่ง 46"/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2C46855-A65D-499C-ABF3-FF221CABF56B}" type="slidenum">
              <a:rPr lang="en-US" b="1">
                <a:latin typeface="DilleniaUPC" pitchFamily="18" charset="-34"/>
                <a:cs typeface="DilleniaUPC" pitchFamily="18" charset="-34"/>
              </a:rPr>
              <a:pPr algn="r"/>
              <a:t>99</a:t>
            </a:fld>
            <a:endParaRPr lang="th-TH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554" y="0"/>
            <a:ext cx="2839040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เทคนิคการตรวจสอบกิจการ</a:t>
            </a:r>
            <a:endParaRPr 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7686</TotalTime>
  <Words>10038</Words>
  <Application>Microsoft Office PowerPoint</Application>
  <PresentationFormat>นำเสนอทางหน้าจอ (4:3)</PresentationFormat>
  <Paragraphs>2005</Paragraphs>
  <Slides>130</Slides>
  <Notes>56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130</vt:i4>
      </vt:variant>
    </vt:vector>
  </HeadingPairs>
  <TitlesOfParts>
    <vt:vector size="149" baseType="lpstr">
      <vt:lpstr>Angsana New</vt:lpstr>
      <vt:lpstr>AngsanaUPC</vt:lpstr>
      <vt:lpstr>Arial</vt:lpstr>
      <vt:lpstr>Browallia New</vt:lpstr>
      <vt:lpstr>Calibri</vt:lpstr>
      <vt:lpstr>Cordia New</vt:lpstr>
      <vt:lpstr>DilleniaUPC</vt:lpstr>
      <vt:lpstr>EucrosiaUPC</vt:lpstr>
      <vt:lpstr>Leelawadee</vt:lpstr>
      <vt:lpstr>Symbol</vt:lpstr>
      <vt:lpstr>TH SarabunIT๙</vt:lpstr>
      <vt:lpstr>TH SarabunPSK</vt:lpstr>
      <vt:lpstr>Times New Roman</vt:lpstr>
      <vt:lpstr>Verdana</vt:lpstr>
      <vt:lpstr>Viner Hand ITC</vt:lpstr>
      <vt:lpstr>Wingdings</vt:lpstr>
      <vt:lpstr>Wingdings 2</vt:lpstr>
      <vt:lpstr>มุมมอง</vt:lpstr>
      <vt:lpstr>Acrobat Document</vt:lpstr>
      <vt:lpstr>เทคนิคการตรวจสอบกิจการ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ผังแสดงการจัดทำบัญชีของสหกรณ์ประเภท สอ./สค.</vt:lpstr>
      <vt:lpstr>   ทำความเข้าใจการควบคุมภายใน</vt:lpstr>
      <vt:lpstr>งานนำเสนอ PowerPoint</vt:lpstr>
      <vt:lpstr>งานนำเสนอ PowerPoint</vt:lpstr>
      <vt:lpstr>งานนำเสนอ PowerPoint</vt:lpstr>
      <vt:lpstr>มีการติดตามผลการแก้ไขข้อสังเกต</vt:lpstr>
      <vt:lpstr>การประเมินความเสี่ยง และการสอบทานการควบคุมภายใน</vt:lpstr>
      <vt:lpstr> การประเมินความเสี่ยง และการสอบทานการควบคุมภายใน</vt:lpstr>
      <vt:lpstr>งานนำเสนอ PowerPoint</vt:lpstr>
      <vt:lpstr>แผนการตรวจสอบกิจการ</vt:lpstr>
      <vt:lpstr>งานนำเสนอ PowerPoint</vt:lpstr>
      <vt:lpstr>แนวการตรวจสอบกิจการ</vt:lpstr>
      <vt:lpstr>วัตถุประสงค์การตรวจสอบ</vt:lpstr>
      <vt:lpstr>เทคนิคการตรวจสอบ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การตรวจสอบการบริหารทั่วไป</vt:lpstr>
      <vt:lpstr>การตรวจสอบการใช้เงินตามประมาณการรายจ่าย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การควบคุมหลักฐานเอกสาร</vt:lpstr>
      <vt:lpstr>งานนำเสนอ PowerPoint</vt:lpstr>
      <vt:lpstr>งานนำเสนอ PowerPoint</vt:lpstr>
      <vt:lpstr>งานนำเสนอ PowerPoint</vt:lpstr>
      <vt:lpstr>วัตถุประสงค์ของการตรวจสอบ</vt:lpstr>
      <vt:lpstr>วิธีการตรวจสอบการให้สินเชื่อ</vt:lpstr>
      <vt:lpstr>ตรวจสอบการปฏิบัติตามระเบียบ</vt:lpstr>
      <vt:lpstr>งานนำเสนอ PowerPoint</vt:lpstr>
      <vt:lpstr>งานนำเสนอ PowerPoint</vt:lpstr>
      <vt:lpstr>ตรวจสอบหลักฐานการค้ำประกันให้เงินกู้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ข้อผิดพลาดที่อาจเกิดขึ้นจากธุรกิจสินเชื่อ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วัตถุประสงค์ของการตรวจสอบ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วัตถุประสงค์การตรวจสอบ</vt:lpstr>
      <vt:lpstr>งานนำเสนอ PowerPoint</vt:lpstr>
      <vt:lpstr>งานนำเสนอ PowerPoint</vt:lpstr>
      <vt:lpstr>ตรวจสอบทุนเรือนหุ้น</vt:lpstr>
      <vt:lpstr>ข้อผิดพลาดที่อาจเกิดขึ้น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ที่ดิน  อาคาร  และ  อุปกรณ์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เลขที่..................</vt:lpstr>
      <vt:lpstr>เลขที่..................</vt:lpstr>
      <vt:lpstr>เลขที่..................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การตรวจสอบงบทดลอง</vt:lpstr>
      <vt:lpstr>งบทดลองอาจผิดพลาดมองไม่เห็น</vt:lpstr>
      <vt:lpstr>ข้อสังเกตการจัดทำงบทดลอง</vt:lpstr>
      <vt:lpstr>ประโยชน์ และข้อจำกัดของงบทดลอง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สิ่งบอกเหตุของการทุจริตหรือสัญญาณเตือน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CAD618</dc:creator>
  <cp:lastModifiedBy>ONE</cp:lastModifiedBy>
  <cp:revision>470</cp:revision>
  <cp:lastPrinted>2019-07-30T10:04:49Z</cp:lastPrinted>
  <dcterms:created xsi:type="dcterms:W3CDTF">2018-08-09T08:21:00Z</dcterms:created>
  <dcterms:modified xsi:type="dcterms:W3CDTF">2019-07-30T11:58:57Z</dcterms:modified>
</cp:coreProperties>
</file>