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53"/>
  </p:notesMasterIdLst>
  <p:handoutMasterIdLst>
    <p:handoutMasterId r:id="rId54"/>
  </p:handoutMasterIdLst>
  <p:sldIdLst>
    <p:sldId id="948" r:id="rId2"/>
    <p:sldId id="949" r:id="rId3"/>
    <p:sldId id="950" r:id="rId4"/>
    <p:sldId id="951" r:id="rId5"/>
    <p:sldId id="952" r:id="rId6"/>
    <p:sldId id="953" r:id="rId7"/>
    <p:sldId id="954" r:id="rId8"/>
    <p:sldId id="955" r:id="rId9"/>
    <p:sldId id="956" r:id="rId10"/>
    <p:sldId id="957" r:id="rId11"/>
    <p:sldId id="958" r:id="rId12"/>
    <p:sldId id="959" r:id="rId13"/>
    <p:sldId id="960" r:id="rId14"/>
    <p:sldId id="961" r:id="rId15"/>
    <p:sldId id="962" r:id="rId16"/>
    <p:sldId id="963" r:id="rId17"/>
    <p:sldId id="966" r:id="rId18"/>
    <p:sldId id="967" r:id="rId19"/>
    <p:sldId id="975" r:id="rId20"/>
    <p:sldId id="976" r:id="rId21"/>
    <p:sldId id="977" r:id="rId22"/>
    <p:sldId id="980" r:id="rId23"/>
    <p:sldId id="1028" r:id="rId24"/>
    <p:sldId id="1029" r:id="rId25"/>
    <p:sldId id="1030" r:id="rId26"/>
    <p:sldId id="1031" r:id="rId27"/>
    <p:sldId id="1032" r:id="rId28"/>
    <p:sldId id="1033" r:id="rId29"/>
    <p:sldId id="1034" r:id="rId30"/>
    <p:sldId id="981" r:id="rId31"/>
    <p:sldId id="982" r:id="rId32"/>
    <p:sldId id="984" r:id="rId33"/>
    <p:sldId id="1014" r:id="rId34"/>
    <p:sldId id="986" r:id="rId35"/>
    <p:sldId id="987" r:id="rId36"/>
    <p:sldId id="988" r:id="rId37"/>
    <p:sldId id="989" r:id="rId38"/>
    <p:sldId id="990" r:id="rId39"/>
    <p:sldId id="991" r:id="rId40"/>
    <p:sldId id="992" r:id="rId41"/>
    <p:sldId id="1025" r:id="rId42"/>
    <p:sldId id="1026" r:id="rId43"/>
    <p:sldId id="1027" r:id="rId44"/>
    <p:sldId id="1000" r:id="rId45"/>
    <p:sldId id="1001" r:id="rId46"/>
    <p:sldId id="1023" r:id="rId47"/>
    <p:sldId id="1024" r:id="rId48"/>
    <p:sldId id="1022" r:id="rId49"/>
    <p:sldId id="1018" r:id="rId50"/>
    <p:sldId id="1017" r:id="rId51"/>
    <p:sldId id="1015" r:id="rId52"/>
  </p:sldIdLst>
  <p:sldSz cx="9144000" cy="5715000" type="screen16x10"/>
  <p:notesSz cx="6888163" cy="1002188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480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CC"/>
    <a:srgbClr val="008000"/>
    <a:srgbClr val="FFCCFF"/>
    <a:srgbClr val="FFFFB3"/>
    <a:srgbClr val="FFFF00"/>
    <a:srgbClr val="FEF7E8"/>
    <a:srgbClr val="DB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99225" autoAdjust="0"/>
  </p:normalViewPr>
  <p:slideViewPr>
    <p:cSldViewPr>
      <p:cViewPr varScale="1">
        <p:scale>
          <a:sx n="109" d="100"/>
          <a:sy n="109" d="100"/>
        </p:scale>
        <p:origin x="1110" y="102"/>
      </p:cViewPr>
      <p:guideLst>
        <p:guide orient="horz" pos="2480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332"/>
    </p:cViewPr>
  </p:sorterViewPr>
  <p:notesViewPr>
    <p:cSldViewPr>
      <p:cViewPr>
        <p:scale>
          <a:sx n="66" d="100"/>
          <a:sy n="66" d="100"/>
        </p:scale>
        <p:origin x="-930" y="-7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406" cy="5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208" y="0"/>
            <a:ext cx="2984405" cy="5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426"/>
            <a:ext cx="2984406" cy="5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208" y="9519426"/>
            <a:ext cx="2984405" cy="5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C767E52-0052-4550-9091-04BD13E2AFE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406" cy="5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208" y="0"/>
            <a:ext cx="2984405" cy="5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8150" y="752475"/>
            <a:ext cx="6011863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351" y="4759714"/>
            <a:ext cx="5511461" cy="45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426"/>
            <a:ext cx="2984406" cy="5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208" y="9519426"/>
            <a:ext cx="2984405" cy="5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065D9E-DA37-4BFE-89EE-8727BCE70B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947BF-58D9-4F5E-8EB4-7C259F7BB169}" type="slidenum">
              <a:rPr lang="en-US" altLang="th-TH" smtClean="0"/>
              <a:pPr/>
              <a:t>14</a:t>
            </a:fld>
            <a:endParaRPr lang="th-TH" altLang="th-TH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5BA39-A8F9-4EAB-9B0D-4866FA87D6E3}" type="slidenum">
              <a:rPr lang="en-US" altLang="th-TH" smtClean="0"/>
              <a:pPr/>
              <a:t>15</a:t>
            </a:fld>
            <a:endParaRPr lang="th-TH" altLang="th-TH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altLang="th-TH" smtClean="0"/>
              <a:t>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96630-EEF1-4F0C-8150-A5BCD135975D}" type="slidenum">
              <a:rPr lang="en-US" altLang="th-TH" smtClean="0"/>
              <a:pPr/>
              <a:t>16</a:t>
            </a:fld>
            <a:endParaRPr lang="th-TH" altLang="th-TH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3CC05-650C-4240-BCC0-F434F6933EBA}" type="slidenum">
              <a:rPr lang="en-US" altLang="th-TH" smtClean="0"/>
              <a:pPr/>
              <a:t>17</a:t>
            </a:fld>
            <a:endParaRPr lang="th-TH" altLang="th-TH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CB798-94ED-47EF-9009-0F174D37D5D4}" type="slidenum">
              <a:rPr lang="en-US" altLang="th-TH" smtClean="0"/>
              <a:pPr/>
              <a:t>18</a:t>
            </a:fld>
            <a:endParaRPr lang="th-TH" altLang="th-TH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altLang="th-TH" smtClean="0"/>
              <a:t>	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CA3F3-82E4-4BFC-A76E-C3CC3F7AF5F0}" type="slidenum">
              <a:rPr lang="en-US" altLang="th-TH" smtClean="0"/>
              <a:pPr/>
              <a:t>19</a:t>
            </a:fld>
            <a:endParaRPr lang="th-TH" altLang="th-TH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06557-57B2-4353-A1D6-082D45579110}" type="slidenum">
              <a:rPr lang="en-US" altLang="th-TH" smtClean="0"/>
              <a:pPr/>
              <a:t>20</a:t>
            </a:fld>
            <a:endParaRPr lang="th-TH" altLang="th-TH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8C12C-33BD-4733-8056-62C58334CDA2}" type="slidenum">
              <a:rPr lang="en-US" altLang="th-TH" smtClean="0"/>
              <a:pPr/>
              <a:t>21</a:t>
            </a:fld>
            <a:endParaRPr lang="th-TH" altLang="th-TH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5BC5A-DF75-43ED-91FD-4DA2AEDCB544}" type="slidenum">
              <a:rPr lang="en-US" altLang="th-TH" smtClean="0"/>
              <a:pPr/>
              <a:t>30</a:t>
            </a:fld>
            <a:endParaRPr lang="th-TH" altLang="th-TH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43A24-50B3-4A14-ABC5-5E31A5AC0E6B}" type="slidenum">
              <a:rPr lang="en-US" altLang="th-TH" smtClean="0"/>
              <a:pPr/>
              <a:t>31</a:t>
            </a:fld>
            <a:endParaRPr lang="th-TH" altLang="th-TH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altLang="th-TH" smtClean="0"/>
              <a:t>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83AD6-007A-4D61-9F95-B617E130D2EC}" type="slidenum">
              <a:rPr lang="en-US" altLang="th-TH" smtClean="0"/>
              <a:pPr/>
              <a:t>6</a:t>
            </a:fld>
            <a:endParaRPr lang="th-TH" altLang="th-TH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B47A2-2DD0-45B5-A6CE-1FFCFA2ECB7C}" type="slidenum">
              <a:rPr lang="en-US" altLang="th-TH" smtClean="0"/>
              <a:pPr/>
              <a:t>32</a:t>
            </a:fld>
            <a:endParaRPr lang="th-TH" altLang="th-TH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4AF79-0336-4688-8016-ADC1809FDF0D}" type="slidenum">
              <a:rPr lang="en-US" altLang="th-TH" smtClean="0"/>
              <a:pPr/>
              <a:t>33</a:t>
            </a:fld>
            <a:endParaRPr lang="th-TH" altLang="th-TH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68783-2A70-4BBC-B43A-729A5D591A29}" type="slidenum">
              <a:rPr lang="en-US" altLang="th-TH" smtClean="0"/>
              <a:pPr/>
              <a:t>34</a:t>
            </a:fld>
            <a:endParaRPr lang="th-TH" altLang="th-TH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A00FC-5894-4930-BA06-99A86369D060}" type="slidenum">
              <a:rPr lang="en-US" altLang="th-TH" smtClean="0"/>
              <a:pPr/>
              <a:t>35</a:t>
            </a:fld>
            <a:endParaRPr lang="th-TH" altLang="th-TH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0BF59-DBC1-45AA-9078-926C48E64ED2}" type="slidenum">
              <a:rPr lang="en-US" altLang="th-TH" smtClean="0"/>
              <a:pPr/>
              <a:t>36</a:t>
            </a:fld>
            <a:endParaRPr lang="th-TH" altLang="th-TH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A16A2-CA8A-4B7F-8B68-17A3B1D78555}" type="slidenum">
              <a:rPr lang="en-US" altLang="th-TH" smtClean="0"/>
              <a:pPr/>
              <a:t>37</a:t>
            </a:fld>
            <a:endParaRPr lang="th-TH" altLang="th-TH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D2725-D663-4691-B09E-2E0DD644EE8F}" type="slidenum">
              <a:rPr lang="en-US" altLang="th-TH" smtClean="0"/>
              <a:pPr/>
              <a:t>38</a:t>
            </a:fld>
            <a:endParaRPr lang="th-TH" altLang="th-TH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33692-11E9-4C5C-BB44-813CAC809564}" type="slidenum">
              <a:rPr lang="en-US" altLang="th-TH" smtClean="0"/>
              <a:pPr/>
              <a:t>39</a:t>
            </a:fld>
            <a:endParaRPr lang="th-TH" altLang="th-TH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FAF8B-D852-4244-A3B6-CF78972AE16F}" type="slidenum">
              <a:rPr lang="en-US" altLang="th-TH" smtClean="0"/>
              <a:pPr/>
              <a:t>40</a:t>
            </a:fld>
            <a:endParaRPr lang="th-TH" altLang="th-TH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DC84C-B89A-43F8-8D36-11745EBD5F98}" type="slidenum">
              <a:rPr lang="en-US" altLang="th-TH" smtClean="0"/>
              <a:pPr/>
              <a:t>44</a:t>
            </a:fld>
            <a:endParaRPr lang="th-TH" altLang="th-TH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A0C41-E3AA-4200-AB4C-600E84C8C60D}" type="slidenum">
              <a:rPr lang="en-US" altLang="th-TH" smtClean="0"/>
              <a:pPr/>
              <a:t>7</a:t>
            </a:fld>
            <a:endParaRPr lang="th-TH" altLang="th-TH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434DD-7E0B-4B52-B44B-868717767ADE}" type="slidenum">
              <a:rPr lang="en-US" altLang="th-TH" smtClean="0"/>
              <a:pPr/>
              <a:t>45</a:t>
            </a:fld>
            <a:endParaRPr lang="th-TH" altLang="th-TH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lnSpc>
                <a:spcPct val="80000"/>
              </a:lnSpc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9738" y="752475"/>
            <a:ext cx="6010275" cy="3757613"/>
          </a:xfrm>
          <a:ln/>
        </p:spPr>
      </p:sp>
      <p:sp>
        <p:nvSpPr>
          <p:cNvPr id="9728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9728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5D701-AA0C-496C-BFA2-FD44D8F80E24}" type="slidenum">
              <a:rPr lang="th-TH" smtClean="0"/>
              <a:pPr/>
              <a:t>47</a:t>
            </a:fld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CA0B0-49DD-46BF-B546-2CEDEA43C019}" type="slidenum">
              <a:rPr lang="en-US" altLang="th-TH" smtClean="0"/>
              <a:pPr/>
              <a:t>8</a:t>
            </a:fld>
            <a:endParaRPr lang="th-TH" altLang="th-TH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lnSpc>
                <a:spcPct val="80000"/>
              </a:lnSpc>
              <a:spcBef>
                <a:spcPct val="0"/>
              </a:spcBef>
            </a:pPr>
            <a:endParaRPr lang="en-US" altLang="th-TH" sz="100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337C9-89B9-489C-84F6-FB23D0FC3FAB}" type="slidenum">
              <a:rPr lang="en-US" altLang="th-TH" smtClean="0"/>
              <a:pPr/>
              <a:t>9</a:t>
            </a:fld>
            <a:endParaRPr lang="th-TH" altLang="th-T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spcBef>
                <a:spcPct val="0"/>
              </a:spcBef>
            </a:pPr>
            <a:endParaRPr lang="en-US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CC994-7070-424B-9697-9BA77298CF42}" type="slidenum">
              <a:rPr lang="en-US" altLang="th-TH" smtClean="0"/>
              <a:pPr/>
              <a:t>10</a:t>
            </a:fld>
            <a:endParaRPr lang="th-TH" altLang="th-TH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lnSpc>
                <a:spcPct val="80000"/>
              </a:lnSpc>
              <a:spcBef>
                <a:spcPct val="0"/>
              </a:spcBef>
            </a:pPr>
            <a:endParaRPr lang="en-US" altLang="th-TH" sz="100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978F3-3328-463F-A07B-48A4C3E67EEF}" type="slidenum">
              <a:rPr lang="en-US" altLang="th-TH" smtClean="0"/>
              <a:pPr/>
              <a:t>11</a:t>
            </a:fld>
            <a:endParaRPr lang="th-TH" altLang="th-TH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lnSpc>
                <a:spcPct val="80000"/>
              </a:lnSpc>
              <a:spcBef>
                <a:spcPct val="0"/>
              </a:spcBef>
            </a:pPr>
            <a:endParaRPr lang="en-US" altLang="th-TH" sz="100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545A6-BAB1-4018-A7E9-4DFF40ECCF49}" type="slidenum">
              <a:rPr lang="en-US" altLang="th-TH" smtClean="0"/>
              <a:pPr/>
              <a:t>12</a:t>
            </a:fld>
            <a:endParaRPr lang="th-TH" altLang="th-TH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lnSpc>
                <a:spcPct val="80000"/>
              </a:lnSpc>
              <a:spcBef>
                <a:spcPct val="0"/>
              </a:spcBef>
            </a:pPr>
            <a:endParaRPr lang="en-US" altLang="th-TH" sz="100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5ACAB-9C2F-4E85-AE2B-3DD911DF8AC6}" type="slidenum">
              <a:rPr lang="en-US" altLang="th-TH" smtClean="0"/>
              <a:pPr/>
              <a:t>13</a:t>
            </a:fld>
            <a:endParaRPr lang="th-TH" altLang="th-TH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0838" indent="-350838" eaLnBrk="1" hangingPunct="1">
              <a:lnSpc>
                <a:spcPct val="80000"/>
              </a:lnSpc>
              <a:spcBef>
                <a:spcPct val="0"/>
              </a:spcBef>
            </a:pPr>
            <a:endParaRPr lang="en-US" altLang="th-TH" sz="100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0" y="190500"/>
            <a:ext cx="8696325" cy="50292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460875"/>
            <a:ext cx="8723312" cy="110966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8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553"/>
              <a:ext cx="8280254" cy="121009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96"/>
              <a:ext cx="8164231" cy="110181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4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772400" cy="1483423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3334"/>
            <a:ext cx="6400800" cy="12276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E07C-164D-47D8-8187-4F94B373DCA1}" type="datetime1">
              <a:rPr lang="th-TH"/>
              <a:pPr>
                <a:defRPr/>
              </a:pPr>
              <a:t>24/07/62</a:t>
            </a:fld>
            <a:endParaRPr lang="th-T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6833-5E28-42CD-A0F8-4ECE33C1502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C284-36F6-44A9-9152-34239E54E926}" type="datetime1">
              <a:rPr lang="th-TH"/>
              <a:pPr>
                <a:defRPr/>
              </a:pPr>
              <a:t>24/07/62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BF51-5D75-4A95-AFBF-70DD42F6A51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hidden">
          <a:xfrm>
            <a:off x="228600" y="190500"/>
            <a:ext cx="8696325" cy="118903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95313"/>
            <a:ext cx="8723312" cy="1109662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9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552"/>
              <a:ext cx="8280254" cy="121009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94"/>
              <a:ext cx="8164231" cy="1101813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6501"/>
            <a:ext cx="2057400" cy="3739444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6500"/>
            <a:ext cx="6019800" cy="373944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76BE-952F-4DF3-937B-007AEE587532}" type="datetime1">
              <a:rPr lang="th-TH"/>
              <a:pPr>
                <a:defRPr/>
              </a:pPr>
              <a:t>24/07/62</a:t>
            </a:fld>
            <a:endParaRPr lang="th-T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3770-8C1F-4F80-97EA-01F0D72639C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678959E9-4BAE-4AED-864E-B2B950D60A77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55614C76-F689-4BFC-B415-2EBA00FF5B3A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Desktop\1345827248_1aapsdgrlndtmt50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Deskt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40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F74E-95EC-47C8-AF21-B41B9A6FD05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981D-4974-4456-8852-AD3850B68BAB}" type="datetime1">
              <a:rPr lang="th-TH"/>
              <a:pPr>
                <a:defRPr/>
              </a:pPr>
              <a:t>24/07/62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EB69C-B6BB-4C96-B7D0-4556E9CE48D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0" y="190500"/>
            <a:ext cx="8696325" cy="39465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3503613"/>
            <a:ext cx="2876550" cy="59372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3395663"/>
            <a:ext cx="5545138" cy="709612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3406775"/>
            <a:ext cx="5467350" cy="644525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3395663"/>
            <a:ext cx="3306763" cy="54292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3381375"/>
            <a:ext cx="8723312" cy="1109663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052967"/>
            <a:ext cx="7772400" cy="1270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197874"/>
            <a:ext cx="6417734" cy="7831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086-326F-4D48-AA8E-F630BCE257AA}" type="datetime1">
              <a:rPr lang="th-TH"/>
              <a:pPr>
                <a:defRPr/>
              </a:pPr>
              <a:t>24/07/62</a:t>
            </a:fld>
            <a:endParaRPr lang="th-TH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78ED-EA7D-4EFF-BAF0-15DA57CC6CC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232660"/>
            <a:ext cx="3822192" cy="28727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232660"/>
            <a:ext cx="3822192" cy="28727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69C2-D140-45F7-A7E9-410C32DE89DC}" type="datetime1">
              <a:rPr lang="th-TH"/>
              <a:pPr>
                <a:defRPr/>
              </a:pPr>
              <a:t>24/07/62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7F95-78CC-4A4B-9855-9513C4DAF5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231762"/>
            <a:ext cx="3822192" cy="533135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857500"/>
            <a:ext cx="3820055" cy="2247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31761"/>
            <a:ext cx="3822192" cy="533135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0"/>
            <a:ext cx="3822192" cy="2247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BAA0-F9BC-433F-81FF-7DEDBA7611FB}" type="datetime1">
              <a:rPr lang="th-TH"/>
              <a:pPr>
                <a:defRPr/>
              </a:pPr>
              <a:t>24/07/62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B1CCE-BC93-49BC-91DF-B2F707D1687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51C9-2FFA-410F-85F3-C48A20215C92}" type="datetime1">
              <a:rPr lang="th-TH"/>
              <a:pPr>
                <a:defRPr/>
              </a:pPr>
              <a:t>24/07/62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A011-385A-4C1F-A078-D3A285EAF3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0" y="190500"/>
            <a:ext cx="8696325" cy="118903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95313"/>
            <a:ext cx="8723312" cy="110807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500226"/>
              <a:ext cx="4295986" cy="1016636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8586"/>
              <a:ext cx="8279020" cy="1209120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53"/>
              <a:ext cx="8165219" cy="1103391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5876"/>
              <a:ext cx="4940859" cy="92717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B5DF-3253-458A-B378-59EF158B4365}" type="datetime1">
              <a:rPr lang="th-TH"/>
              <a:pPr>
                <a:defRPr/>
              </a:pPr>
              <a:t>24/07/62</a:t>
            </a:fld>
            <a:endParaRPr lang="th-TH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0DC0-4F75-42C9-B162-C657571938D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190500"/>
            <a:ext cx="8696325" cy="118903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95313"/>
            <a:ext cx="8723312" cy="1109662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9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552"/>
              <a:ext cx="8280254" cy="121009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94"/>
              <a:ext cx="8164231" cy="1101813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984500"/>
            <a:ext cx="3352800" cy="15875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3352800" cy="104394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24000"/>
            <a:ext cx="3904076" cy="3175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46F1-8F51-4BFF-8B92-D6F21318587E}" type="datetime1">
              <a:rPr lang="th-TH"/>
              <a:pPr>
                <a:defRPr/>
              </a:pPr>
              <a:t>24/07/62</a:t>
            </a:fld>
            <a:endParaRPr lang="th-T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869A-E584-4462-8041-AD5CE017101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190500"/>
            <a:ext cx="8696325" cy="50292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460875"/>
            <a:ext cx="8723312" cy="110966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8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553"/>
              <a:ext cx="8280254" cy="121009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96"/>
              <a:ext cx="8164231" cy="110181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4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82223"/>
            <a:ext cx="3812645" cy="202494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321278"/>
            <a:ext cx="3818467" cy="20178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0"/>
            <a:ext cx="3566160" cy="24384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3638-53DC-49A4-8F72-F5C9AA303FBF}" type="datetime1">
              <a:rPr lang="th-TH"/>
              <a:pPr>
                <a:defRPr/>
              </a:pPr>
              <a:t>24/07/62</a:t>
            </a:fld>
            <a:endParaRPr lang="th-T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0004-4185-4EB9-92DB-7C20A3E3E70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90500"/>
            <a:ext cx="8696325" cy="205740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400175"/>
            <a:ext cx="8723312" cy="110807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500226"/>
              <a:ext cx="4295986" cy="101663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8588"/>
              <a:ext cx="8279020" cy="1209120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54"/>
              <a:ext cx="8165219" cy="1103389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5876"/>
              <a:ext cx="4940859" cy="92717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296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5208588"/>
            <a:ext cx="378618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9CEBE648-774A-4007-B9B9-F87174DE63C6}" type="datetime1">
              <a:rPr lang="th-TH"/>
              <a:pPr>
                <a:defRPr/>
              </a:pPr>
              <a:t>24/07/62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5208588"/>
            <a:ext cx="3786188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5208588"/>
            <a:ext cx="11620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2A4C66D-7A3E-467D-A2AB-E8D7CC21290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228850"/>
            <a:ext cx="74088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2" r:id="rId2"/>
    <p:sldLayoutId id="2147484628" r:id="rId3"/>
    <p:sldLayoutId id="2147484623" r:id="rId4"/>
    <p:sldLayoutId id="2147484624" r:id="rId5"/>
    <p:sldLayoutId id="2147484625" r:id="rId6"/>
    <p:sldLayoutId id="2147484629" r:id="rId7"/>
    <p:sldLayoutId id="2147484630" r:id="rId8"/>
    <p:sldLayoutId id="2147484631" r:id="rId9"/>
    <p:sldLayoutId id="2147484626" r:id="rId10"/>
    <p:sldLayoutId id="2147484632" r:id="rId11"/>
    <p:sldLayoutId id="2147484633" r:id="rId12"/>
    <p:sldLayoutId id="2147484634" r:id="rId13"/>
    <p:sldLayoutId id="2147484635" r:id="rId14"/>
    <p:sldLayoutId id="2147484636" r:id="rId15"/>
    <p:sldLayoutId id="2147484637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071538" y="2024057"/>
            <a:ext cx="7358114" cy="92333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5400" b="1" dirty="0">
                <a:solidFill>
                  <a:srgbClr val="96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การรายงานผลการตรวจสอบกิจการ</a:t>
            </a:r>
          </a:p>
        </p:txBody>
      </p:sp>
      <p:sp>
        <p:nvSpPr>
          <p:cNvPr id="13317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F92D29-3D17-42D0-A563-8EEE21E46359}" type="slidenum">
              <a:rPr lang="th-TH" altLang="th-TH" smtClean="0"/>
              <a:pPr/>
              <a:t>1</a:t>
            </a:fld>
            <a:endParaRPr lang="th-TH" altLang="th-TH" smtClean="0"/>
          </a:p>
        </p:txBody>
      </p:sp>
      <p:sp>
        <p:nvSpPr>
          <p:cNvPr id="13318" name="ตัวยึดท้ายกระดาษ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/>
              <a:t>กรมตรวจบัญชีสหกรณ์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55813"/>
            <a:ext cx="8042275" cy="2314575"/>
          </a:xfrm>
          <a:solidFill>
            <a:schemeClr val="bg1"/>
          </a:solidFill>
          <a:ln w="57150">
            <a:solidFill>
              <a:srgbClr val="00B050"/>
            </a:solidFill>
            <a:prstDash val="sysDot"/>
          </a:ln>
        </p:spPr>
        <p:txBody>
          <a:bodyPr/>
          <a:lstStyle/>
          <a:p>
            <a:pPr marL="0" indent="15875" algn="thaiDist">
              <a:buFontTx/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เป็นรายงานที่สั้นๆ แต่ได้ใจความ</a:t>
            </a:r>
          </a:p>
          <a:p>
            <a:pPr marL="0" indent="15875" algn="thaiDist">
              <a:buFontTx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ตัดเนื้อหา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ที่ไม่จำเป็น หรือไร้สาระออกจากรายงาน </a:t>
            </a:r>
          </a:p>
          <a:p>
            <a:pPr marL="0" indent="15875" algn="thaiDist">
              <a:buFontTx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มุ่งชี้ประเด็นปัญหา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โดยหลีกเลี่ยงรายละเอียดที่ไม่จำเป็น</a:t>
            </a:r>
          </a:p>
          <a:p>
            <a:pPr marL="0" indent="15875" algn="thaiDist">
              <a:lnSpc>
                <a:spcPct val="120000"/>
              </a:lnSpc>
              <a:buFontTx/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  <a:p>
            <a:pPr marL="0" indent="15875" algn="thaiDist">
              <a:lnSpc>
                <a:spcPct val="120000"/>
              </a:lnSpc>
              <a:buFontTx/>
              <a:buNone/>
              <a:defRPr/>
            </a:pP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 rot="10800000">
            <a:off x="3417888" y="1601788"/>
            <a:ext cx="2163762" cy="519112"/>
          </a:xfrm>
          <a:prstGeom prst="upArrow">
            <a:avLst>
              <a:gd name="adj1" fmla="val 68380"/>
              <a:gd name="adj2" fmla="val 70833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th-TH" altLang="th-TH" sz="180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สี่เหลี่ยมผืนผ้า 7"/>
          <p:cNvSpPr>
            <a:spLocks noChangeArrowheads="1"/>
          </p:cNvSpPr>
          <p:nvPr/>
        </p:nvSpPr>
        <p:spPr bwMode="auto">
          <a:xfrm>
            <a:off x="2411413" y="553244"/>
            <a:ext cx="4032250" cy="86042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ความกระชับ/กะทัดรัด</a:t>
            </a:r>
          </a:p>
        </p:txBody>
      </p:sp>
      <p:sp>
        <p:nvSpPr>
          <p:cNvPr id="22535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AE90F6-C49D-4EB1-82F8-9A58D6AA6F83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10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2536" name="ตัวยึดท้ายกระดาษ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animBg="1" autoUpdateAnimBg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633538"/>
            <a:ext cx="7977187" cy="3348037"/>
          </a:xfrm>
          <a:solidFill>
            <a:schemeClr val="bg1"/>
          </a:solidFill>
          <a:ln w="57150">
            <a:solidFill>
              <a:schemeClr val="accent3"/>
            </a:solidFill>
            <a:prstDash val="sysDot"/>
          </a:ln>
        </p:spPr>
        <p:txBody>
          <a:bodyPr/>
          <a:lstStyle/>
          <a:p>
            <a:pPr marL="0" indent="15875">
              <a:spcBef>
                <a:spcPts val="0"/>
              </a:spcBef>
              <a:buFontTx/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การนำเสนอรายงานควรกระทำใน</a:t>
            </a:r>
            <a:r>
              <a:rPr 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เวลาที่เหมาะสม     </a:t>
            </a:r>
            <a:r>
              <a:rPr 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และให้ข้อมูลที่</a:t>
            </a:r>
            <a:r>
              <a:rPr 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เป็นปัจจุบัน</a:t>
            </a:r>
            <a:r>
              <a:rPr 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มากที่สุด สามารถนำไปปฏิบัติได้ทันทีโดยเฉพาะในเรื่องจำเป็นต้องรีบดำเนินการแก้ไขปรับปรุง          ผู้ตรวจสอบกิจการอาจเสนอรายงานเพียงบางส่วนก็ได้ เพื่อให้สหกรณ์ทราบและสั่งการให้มีการป้องกัน หรือแก้ไขก่อนที่จะเกิดความเสียหายหรือมีความเสียหายมากขึ้น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 rot="10800000">
            <a:off x="3340100" y="1117600"/>
            <a:ext cx="2395538" cy="519113"/>
          </a:xfrm>
          <a:prstGeom prst="upArrow">
            <a:avLst>
              <a:gd name="adj1" fmla="val 68380"/>
              <a:gd name="adj2" fmla="val 70833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th-TH" altLang="th-TH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7"/>
          <p:cNvSpPr>
            <a:spLocks noChangeArrowheads="1"/>
          </p:cNvSpPr>
          <p:nvPr/>
        </p:nvSpPr>
        <p:spPr bwMode="auto">
          <a:xfrm>
            <a:off x="2627784" y="409228"/>
            <a:ext cx="3838227" cy="78483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th-TH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ความทันต่อเวลา</a:t>
            </a:r>
          </a:p>
        </p:txBody>
      </p:sp>
      <p:sp>
        <p:nvSpPr>
          <p:cNvPr id="23559" name="ตัวยึดท้ายกระดาษ 6"/>
          <p:cNvSpPr>
            <a:spLocks noGrp="1"/>
          </p:cNvSpPr>
          <p:nvPr>
            <p:ph type="ftr" sz="quarter" idx="11"/>
          </p:nvPr>
        </p:nvSpPr>
        <p:spPr bwMode="auto">
          <a:xfrm>
            <a:off x="193675" y="4935538"/>
            <a:ext cx="3786188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  <p:sp>
        <p:nvSpPr>
          <p:cNvPr id="23560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4938713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5899D1-AC41-47BC-B6CA-F1D63354ABE1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11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704975"/>
            <a:ext cx="8643938" cy="3455988"/>
          </a:xfrm>
          <a:solidFill>
            <a:schemeClr val="bg1"/>
          </a:solidFill>
          <a:ln w="57150">
            <a:solidFill>
              <a:schemeClr val="accent1"/>
            </a:solidFill>
            <a:prstDash val="sysDot"/>
          </a:ln>
        </p:spPr>
        <p:txBody>
          <a:bodyPr/>
          <a:lstStyle/>
          <a:p>
            <a:pPr marL="0" indent="15875">
              <a:buFontTx/>
              <a:buNone/>
              <a:defRPr/>
            </a:pPr>
            <a:r>
              <a:rPr lang="th-TH" alt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การรายงานผลการตรวจสอบต้องทำในลักษณะที่ทำให้เกิดการแก้ไข</a:t>
            </a:r>
            <a:r>
              <a:rPr lang="th-TH" alt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ปรับปรุงที่ดีขึ้น </a:t>
            </a:r>
            <a:r>
              <a:rPr lang="th-TH" alt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ไม่ใช่เป็นการวิจารณ์ข้อบกพร่องเท่านั้น  ควรมีข้อเสนอแนะและควร</a:t>
            </a:r>
            <a:r>
              <a:rPr lang="th-TH" alt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เป็นข้อเสนอแนะที่กระทำได้</a:t>
            </a:r>
            <a:r>
              <a:rPr lang="th-TH" alt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การให้ข้อเสนอแนะที่ไม่เหมาะสมจะทำให้รายงานการตรวจสอบ    ไม่มีคุณภาพหรือไร้ความหมาย ดังนั้นควร</a:t>
            </a:r>
            <a:r>
              <a:rPr lang="th-TH" alt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ให้ข้อเสนอแนะเชิงบวก</a:t>
            </a:r>
            <a:r>
              <a:rPr lang="th-TH" alt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มากกว่าเชิงลบ เป็นการติเพื่อก่อให้เกิดสิ่งที่ดีขึ้น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 rot="10800000">
            <a:off x="3340100" y="1390650"/>
            <a:ext cx="2395538" cy="519113"/>
          </a:xfrm>
          <a:prstGeom prst="upArrow">
            <a:avLst>
              <a:gd name="adj1" fmla="val 68380"/>
              <a:gd name="adj2" fmla="val 7083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th-TH" altLang="th-TH" sz="180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สี่เหลี่ยมผืนผ้า 7"/>
          <p:cNvSpPr>
            <a:spLocks noChangeArrowheads="1"/>
          </p:cNvSpPr>
          <p:nvPr/>
        </p:nvSpPr>
        <p:spPr bwMode="auto">
          <a:xfrm>
            <a:off x="2699792" y="481236"/>
            <a:ext cx="3622203" cy="86201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ความสร้างสรรค์</a:t>
            </a:r>
          </a:p>
        </p:txBody>
      </p:sp>
      <p:sp>
        <p:nvSpPr>
          <p:cNvPr id="24583" name="ตัวยึดท้ายกระดาษ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  <p:sp>
        <p:nvSpPr>
          <p:cNvPr id="24584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B53AA0-8700-4CC6-9E27-706340513FF6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12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8000"/>
            <a:ext cx="8569325" cy="2735263"/>
          </a:xfrm>
          <a:solidFill>
            <a:schemeClr val="bg1"/>
          </a:solidFill>
          <a:ln w="57150">
            <a:solidFill>
              <a:srgbClr val="7030A0"/>
            </a:solidFill>
            <a:prstDash val="sysDot"/>
          </a:ln>
        </p:spPr>
        <p:txBody>
          <a:bodyPr/>
          <a:lstStyle/>
          <a:p>
            <a:pPr marL="0" indent="15875">
              <a:buFontTx/>
              <a:buNone/>
              <a:defRPr/>
            </a:pPr>
            <a:r>
              <a:rPr lang="th-TH" alt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รายงานที่ทำให้</a:t>
            </a:r>
            <a:r>
              <a:rPr lang="th-TH" alt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ผู้อ่านเกิดความสนใจ</a:t>
            </a:r>
            <a:r>
              <a:rPr lang="th-TH" alt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ที่จะอ่าน</a:t>
            </a:r>
            <a:r>
              <a:rPr lang="th-TH" alt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จับประเด็น</a:t>
            </a:r>
          </a:p>
          <a:p>
            <a:pPr marL="0" indent="15875">
              <a:spcBef>
                <a:spcPct val="0"/>
              </a:spcBef>
              <a:buFontTx/>
              <a:buNone/>
              <a:defRPr/>
            </a:pPr>
            <a:r>
              <a:rPr lang="th-TH" altLang="th-TH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alt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สำคัญ</a:t>
            </a:r>
            <a:r>
              <a:rPr lang="th-TH" alt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ได้ตั้งแต่ต้นจนจบ และมีความกระตือรือร้นที่จะนำข้อเสนอแนะของผู้ตรวจสอบกิจการไปพิจารณาเพื่อปรับปรุงแก้ไขตามความเหมาะสมอย่างทันต่อเหตุการณ์  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 rot="10800000">
            <a:off x="3340100" y="1390650"/>
            <a:ext cx="2395538" cy="519113"/>
          </a:xfrm>
          <a:prstGeom prst="upArrow">
            <a:avLst>
              <a:gd name="adj1" fmla="val 68380"/>
              <a:gd name="adj2" fmla="val 7083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th-TH" altLang="th-TH" sz="180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สี่เหลี่ยมผืนผ้า 7"/>
          <p:cNvSpPr>
            <a:spLocks noChangeArrowheads="1"/>
          </p:cNvSpPr>
          <p:nvPr/>
        </p:nvSpPr>
        <p:spPr bwMode="auto">
          <a:xfrm>
            <a:off x="2843808" y="555327"/>
            <a:ext cx="3478187" cy="8620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ความจูงใจ</a:t>
            </a:r>
          </a:p>
        </p:txBody>
      </p:sp>
      <p:sp>
        <p:nvSpPr>
          <p:cNvPr id="25607" name="ตัวยึดท้ายกระดาษ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  <p:sp>
        <p:nvSpPr>
          <p:cNvPr id="25608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5E1EA-B337-4776-8D74-7FFBF9E052C8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13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AutoShape 3"/>
          <p:cNvSpPr>
            <a:spLocks noChangeArrowheads="1"/>
          </p:cNvSpPr>
          <p:nvPr/>
        </p:nvSpPr>
        <p:spPr bwMode="auto">
          <a:xfrm>
            <a:off x="1214438" y="409575"/>
            <a:ext cx="1917700" cy="1027113"/>
          </a:xfrm>
          <a:prstGeom prst="homePlate">
            <a:avLst>
              <a:gd name="adj" fmla="val 43392"/>
            </a:avLst>
          </a:prstGeom>
          <a:solidFill>
            <a:srgbClr val="FFFFCC"/>
          </a:solidFill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th-TH" altLang="th-TH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alt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</a:t>
            </a: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ที่ตรวจพบ</a:t>
            </a:r>
          </a:p>
          <a:p>
            <a:pPr algn="ctr" eaLnBrk="1" hangingPunct="1">
              <a:defRPr/>
            </a:pP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</a:p>
        </p:txBody>
      </p:sp>
      <p:sp>
        <p:nvSpPr>
          <p:cNvPr id="394244" name="AutoShape 4"/>
          <p:cNvSpPr>
            <a:spLocks noChangeArrowheads="1"/>
          </p:cNvSpPr>
          <p:nvPr/>
        </p:nvSpPr>
        <p:spPr bwMode="auto">
          <a:xfrm>
            <a:off x="2714625" y="409575"/>
            <a:ext cx="2003425" cy="1027113"/>
          </a:xfrm>
          <a:prstGeom prst="chevron">
            <a:avLst>
              <a:gd name="adj" fmla="val 43391"/>
            </a:avLst>
          </a:prstGeom>
          <a:solidFill>
            <a:srgbClr val="FFFFCC"/>
          </a:solidFill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ข้อเท็จจริง    </a:t>
            </a:r>
          </a:p>
        </p:txBody>
      </p:sp>
      <p:sp>
        <p:nvSpPr>
          <p:cNvPr id="394245" name="AutoShape 5"/>
          <p:cNvSpPr>
            <a:spLocks noChangeArrowheads="1"/>
          </p:cNvSpPr>
          <p:nvPr/>
        </p:nvSpPr>
        <p:spPr bwMode="auto">
          <a:xfrm>
            <a:off x="4284663" y="409575"/>
            <a:ext cx="2090737" cy="1027113"/>
          </a:xfrm>
          <a:prstGeom prst="chevron">
            <a:avLst>
              <a:gd name="adj" fmla="val 43387"/>
            </a:avLst>
          </a:prstGeom>
          <a:solidFill>
            <a:srgbClr val="FFFFCC"/>
          </a:solidFill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หลักเกณฑ์</a:t>
            </a:r>
          </a:p>
        </p:txBody>
      </p:sp>
      <p:sp>
        <p:nvSpPr>
          <p:cNvPr id="394246" name="AutoShape 6"/>
          <p:cNvSpPr>
            <a:spLocks noChangeArrowheads="1"/>
          </p:cNvSpPr>
          <p:nvPr/>
        </p:nvSpPr>
        <p:spPr bwMode="auto">
          <a:xfrm>
            <a:off x="5940425" y="409575"/>
            <a:ext cx="1928813" cy="1011238"/>
          </a:xfrm>
          <a:prstGeom prst="chevron">
            <a:avLst>
              <a:gd name="adj" fmla="val 43393"/>
            </a:avLst>
          </a:prstGeom>
          <a:solidFill>
            <a:srgbClr val="FFFFCC"/>
          </a:solidFill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สาเหตุ   </a:t>
            </a:r>
          </a:p>
        </p:txBody>
      </p:sp>
      <p:sp>
        <p:nvSpPr>
          <p:cNvPr id="394247" name="AutoShape 7"/>
          <p:cNvSpPr>
            <a:spLocks noChangeArrowheads="1"/>
          </p:cNvSpPr>
          <p:nvPr/>
        </p:nvSpPr>
        <p:spPr bwMode="auto">
          <a:xfrm>
            <a:off x="800100" y="3989388"/>
            <a:ext cx="2228850" cy="1430337"/>
          </a:xfrm>
          <a:prstGeom prst="downArrow">
            <a:avLst>
              <a:gd name="adj1" fmla="val 68806"/>
              <a:gd name="adj2" fmla="val 30319"/>
            </a:avLst>
          </a:prstGeom>
          <a:solidFill>
            <a:srgbClr val="FFFFCC"/>
          </a:solidFill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th-TH" alt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endParaRPr lang="th-TH" altLang="th-TH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การแก้ไข    </a:t>
            </a:r>
          </a:p>
        </p:txBody>
      </p:sp>
      <p:sp>
        <p:nvSpPr>
          <p:cNvPr id="394248" name="AutoShape 8"/>
          <p:cNvSpPr>
            <a:spLocks noChangeArrowheads="1"/>
          </p:cNvSpPr>
          <p:nvPr/>
        </p:nvSpPr>
        <p:spPr bwMode="auto">
          <a:xfrm>
            <a:off x="836613" y="1511300"/>
            <a:ext cx="2195512" cy="1200150"/>
          </a:xfrm>
          <a:prstGeom prst="downArrow">
            <a:avLst>
              <a:gd name="adj1" fmla="val 68806"/>
              <a:gd name="adj2" fmla="val 30319"/>
            </a:avLst>
          </a:prstGeom>
          <a:solidFill>
            <a:srgbClr val="FFFFCC"/>
          </a:solidFill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ผลกระทบ/</a:t>
            </a:r>
          </a:p>
          <a:p>
            <a:pPr eaLnBrk="1" hangingPunct="1">
              <a:defRPr/>
            </a:pP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ความเสี่ยง    </a:t>
            </a:r>
          </a:p>
        </p:txBody>
      </p:sp>
      <p:sp>
        <p:nvSpPr>
          <p:cNvPr id="394249" name="AutoShape 9"/>
          <p:cNvSpPr>
            <a:spLocks noChangeArrowheads="1"/>
          </p:cNvSpPr>
          <p:nvPr/>
        </p:nvSpPr>
        <p:spPr bwMode="auto">
          <a:xfrm>
            <a:off x="836613" y="2798763"/>
            <a:ext cx="2178050" cy="1095375"/>
          </a:xfrm>
          <a:prstGeom prst="downArrow">
            <a:avLst>
              <a:gd name="adj1" fmla="val 68806"/>
              <a:gd name="adj2" fmla="val 30319"/>
            </a:avLst>
          </a:prstGeom>
          <a:solidFill>
            <a:srgbClr val="FFFFCC"/>
          </a:solidFill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    </a:t>
            </a:r>
          </a:p>
        </p:txBody>
      </p:sp>
      <p:pic>
        <p:nvPicPr>
          <p:cNvPr id="26633" name="Picture 10" descr="FOUNT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944938"/>
            <a:ext cx="17129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สี่เหลี่ยมผืนผ้า 7"/>
          <p:cNvSpPr>
            <a:spLocks noChangeArrowheads="1"/>
          </p:cNvSpPr>
          <p:nvPr/>
        </p:nvSpPr>
        <p:spPr bwMode="auto">
          <a:xfrm>
            <a:off x="3348038" y="2162175"/>
            <a:ext cx="5111750" cy="16319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5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การเขียนรายงาน</a:t>
            </a:r>
          </a:p>
          <a:p>
            <a:pPr algn="ctr">
              <a:defRPr/>
            </a:pPr>
            <a:r>
              <a:rPr lang="th-TH" sz="5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การตรวจสอบกิจการ</a:t>
            </a:r>
          </a:p>
        </p:txBody>
      </p:sp>
      <p:sp>
        <p:nvSpPr>
          <p:cNvPr id="26635" name="ตัวยึดท้ายกระดาษ 12"/>
          <p:cNvSpPr>
            <a:spLocks noGrp="1"/>
          </p:cNvSpPr>
          <p:nvPr>
            <p:ph type="ftr" sz="quarter" idx="11"/>
          </p:nvPr>
        </p:nvSpPr>
        <p:spPr bwMode="auto">
          <a:xfrm>
            <a:off x="193675" y="5216525"/>
            <a:ext cx="3786188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  <p:sp>
        <p:nvSpPr>
          <p:cNvPr id="108556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26025"/>
            <a:ext cx="539750" cy="4397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fld id="{A3DB9649-8580-457F-ADC1-069A858A5AC2}" type="slidenum">
              <a:rPr lang="en-US" altLang="th-TH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>
                <a:defRPr/>
              </a:pPr>
              <a:t>14</a:t>
            </a:fld>
            <a:endParaRPr lang="th-TH" altLang="th-TH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animBg="1"/>
      <p:bldP spid="394244" grpId="0" animBg="1"/>
      <p:bldP spid="394245" grpId="0" animBg="1"/>
      <p:bldP spid="394246" grpId="0" animBg="1"/>
      <p:bldP spid="394247" grpId="0" animBg="1"/>
      <p:bldP spid="394248" grpId="0" animBg="1"/>
      <p:bldP spid="3942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/>
          <p:cNvSpPr>
            <a:spLocks noChangeArrowheads="1"/>
          </p:cNvSpPr>
          <p:nvPr/>
        </p:nvSpPr>
        <p:spPr bwMode="auto">
          <a:xfrm rot="1691417">
            <a:off x="6721475" y="201613"/>
            <a:ext cx="531813" cy="382587"/>
          </a:xfrm>
          <a:prstGeom prst="rtTriangle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th-TH" sz="180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16420" name="AutoShape 4"/>
          <p:cNvSpPr>
            <a:spLocks noChangeArrowheads="1"/>
          </p:cNvSpPr>
          <p:nvPr/>
        </p:nvSpPr>
        <p:spPr bwMode="auto">
          <a:xfrm>
            <a:off x="2039654" y="2092770"/>
            <a:ext cx="2127250" cy="601924"/>
          </a:xfrm>
          <a:prstGeom prst="roundRect">
            <a:avLst>
              <a:gd name="adj" fmla="val 16667"/>
            </a:avLst>
          </a:prstGeom>
          <a:ln w="9525">
            <a:solidFill>
              <a:srgbClr val="CCECFF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ประจำเดือน</a:t>
            </a:r>
          </a:p>
        </p:txBody>
      </p:sp>
      <p:sp>
        <p:nvSpPr>
          <p:cNvPr id="316422" name="AutoShape 6"/>
          <p:cNvSpPr>
            <a:spLocks noChangeArrowheads="1"/>
          </p:cNvSpPr>
          <p:nvPr/>
        </p:nvSpPr>
        <p:spPr bwMode="auto">
          <a:xfrm>
            <a:off x="3357554" y="2976563"/>
            <a:ext cx="2071702" cy="592672"/>
          </a:xfrm>
          <a:prstGeom prst="roundRect">
            <a:avLst>
              <a:gd name="adj" fmla="val 16667"/>
            </a:avLst>
          </a:prstGeom>
          <a:ln w="9525">
            <a:solidFill>
              <a:srgbClr val="CCECFF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ประจำปี</a:t>
            </a:r>
          </a:p>
        </p:txBody>
      </p:sp>
      <p:sp>
        <p:nvSpPr>
          <p:cNvPr id="316425" name="AutoShape 9"/>
          <p:cNvSpPr>
            <a:spLocks noChangeArrowheads="1"/>
          </p:cNvSpPr>
          <p:nvPr/>
        </p:nvSpPr>
        <p:spPr bwMode="auto">
          <a:xfrm>
            <a:off x="4752918" y="3892347"/>
            <a:ext cx="2379114" cy="583420"/>
          </a:xfrm>
          <a:prstGeom prst="roundRect">
            <a:avLst>
              <a:gd name="adj" fmla="val 16667"/>
            </a:avLst>
          </a:prstGeom>
          <a:ln w="9525">
            <a:solidFill>
              <a:srgbClr val="CCECFF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กรณีเร่งด่วน</a:t>
            </a:r>
          </a:p>
        </p:txBody>
      </p:sp>
      <p:sp>
        <p:nvSpPr>
          <p:cNvPr id="8" name="AutoShape 58"/>
          <p:cNvSpPr>
            <a:spLocks noChangeArrowheads="1"/>
          </p:cNvSpPr>
          <p:nvPr/>
        </p:nvSpPr>
        <p:spPr bwMode="gray">
          <a:xfrm>
            <a:off x="1431588" y="1057300"/>
            <a:ext cx="6624736" cy="720080"/>
          </a:xfrm>
          <a:prstGeom prst="roundRect">
            <a:avLst>
              <a:gd name="adj" fmla="val 25065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45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ประเภทของรายงานการตรวจสอบกิจการ</a:t>
            </a:r>
          </a:p>
        </p:txBody>
      </p:sp>
      <p:sp>
        <p:nvSpPr>
          <p:cNvPr id="9" name="ลูกศรขวาท้ายบาก 8"/>
          <p:cNvSpPr/>
          <p:nvPr/>
        </p:nvSpPr>
        <p:spPr>
          <a:xfrm>
            <a:off x="1398588" y="2138363"/>
            <a:ext cx="576262" cy="53975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ลูกศรขวาท้ายบาก 9"/>
          <p:cNvSpPr/>
          <p:nvPr/>
        </p:nvSpPr>
        <p:spPr>
          <a:xfrm>
            <a:off x="2627313" y="3036888"/>
            <a:ext cx="576262" cy="53975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ลูกศรขวาท้ายบาก 10"/>
          <p:cNvSpPr/>
          <p:nvPr/>
        </p:nvSpPr>
        <p:spPr>
          <a:xfrm>
            <a:off x="3995738" y="3937000"/>
            <a:ext cx="576262" cy="54133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666" name="ตัวยึดหมายเลขภาพนิ่ง 46"/>
          <p:cNvSpPr>
            <a:spLocks noGrp="1"/>
          </p:cNvSpPr>
          <p:nvPr>
            <p:ph type="sldNum" sz="quarter" idx="11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fld id="{3B56B979-A432-4882-8837-2D6373960581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algn="l"/>
              <a:t>15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7667" name="ตัวยึดท้ายกระดาษ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stars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25" y="1968500"/>
            <a:ext cx="825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2" descr="stars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525" y="2476500"/>
            <a:ext cx="8270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3" descr="stars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850" y="3397250"/>
            <a:ext cx="8270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4" descr="stars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3937000"/>
            <a:ext cx="825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273175"/>
            <a:ext cx="7921625" cy="41925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 รวบรวมข้อเท็จจริง หรือเหตุการณ์ที่เกิดขึ้นที่มีนัยสำคัญ หรือ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ชี้ชัดว่า</a:t>
            </a:r>
            <a:r>
              <a:rPr lang="th-TH" alt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มีข้อบกพร่อง </a:t>
            </a: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โดยมีเอกสารหลักฐานสนับสนุนเพียงพอ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 ระบุ</a:t>
            </a:r>
            <a:r>
              <a:rPr lang="th-TH" alt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ข้อบกพร่อง</a:t>
            </a: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หรือปัญหา หรือการปฏิบัติที่ไม่เป็นไปตาม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กฎหมาย ระเบียบและข้อบังคับ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 ชี้ประเด็นปัญหาให้ชัดเจนว่ามีความสำคัญเพียงใด         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พร้อมเสนอที่มาของปัญหานั้นว่าเกิดจากสาเหตุใด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 ทดสอบเพื่อค้นหาสาเหตุอื่นประกอบการพิจารณาความผิดปกติ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ที่ตรวจพบว่าอาจมีการผิดปกติชนิดเดียวกันซ้ำๆ ได้อีก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5.  กำหนดแนวทางแก้ไขและให้คำนึงถึงระบบการควบคุมภายในที่ดี</a:t>
            </a:r>
          </a:p>
        </p:txBody>
      </p:sp>
      <p:sp>
        <p:nvSpPr>
          <p:cNvPr id="9" name="AutoShape 58"/>
          <p:cNvSpPr>
            <a:spLocks noChangeArrowheads="1"/>
          </p:cNvSpPr>
          <p:nvPr/>
        </p:nvSpPr>
        <p:spPr bwMode="gray">
          <a:xfrm>
            <a:off x="830924" y="265212"/>
            <a:ext cx="7416824" cy="720080"/>
          </a:xfrm>
          <a:prstGeom prst="roundRect">
            <a:avLst>
              <a:gd name="adj" fmla="val 25065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45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ขั้นตอนการเขียนรายงานการตรวจสอบกิจการ</a:t>
            </a:r>
          </a:p>
        </p:txBody>
      </p:sp>
      <p:sp>
        <p:nvSpPr>
          <p:cNvPr id="110602" name="ตัวยึดท้ายกระดาษ 9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1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กรมตรวจบัญชีสหกรณ์</a:t>
            </a:r>
          </a:p>
        </p:txBody>
      </p:sp>
      <p:sp>
        <p:nvSpPr>
          <p:cNvPr id="110603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0563" y="5119688"/>
            <a:ext cx="712787" cy="4413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fld id="{60E13AF1-B548-4F19-9E1A-9187180C4A23}" type="slidenum">
              <a:rPr lang="en-US" alt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>
                <a:defRPr/>
              </a:pPr>
              <a:t>16</a:t>
            </a:fld>
            <a:endParaRPr lang="th-TH" alt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8"/>
          <p:cNvSpPr>
            <a:spLocks noChangeArrowheads="1"/>
          </p:cNvSpPr>
          <p:nvPr/>
        </p:nvSpPr>
        <p:spPr bwMode="gray">
          <a:xfrm>
            <a:off x="899592" y="1597360"/>
            <a:ext cx="7488832" cy="1440160"/>
          </a:xfrm>
          <a:prstGeom prst="roundRect">
            <a:avLst>
              <a:gd name="adj" fmla="val 2506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5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รายงานการตรวจสอบกิจการประจำเดือน</a:t>
            </a:r>
          </a:p>
        </p:txBody>
      </p:sp>
      <p:sp>
        <p:nvSpPr>
          <p:cNvPr id="29701" name="ตัวยึดท้ายกระดาษ 3"/>
          <p:cNvSpPr>
            <a:spLocks noGrp="1"/>
          </p:cNvSpPr>
          <p:nvPr>
            <p:ph type="ftr" sz="quarter" idx="16"/>
          </p:nvPr>
        </p:nvSpPr>
        <p:spPr bwMode="auto">
          <a:xfrm>
            <a:off x="323850" y="5089525"/>
            <a:ext cx="2895600" cy="3032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  <p:sp>
        <p:nvSpPr>
          <p:cNvPr id="29702" name="ตัวยึดหมายเลขภาพนิ่ง 46"/>
          <p:cNvSpPr>
            <a:spLocks noGrp="1"/>
          </p:cNvSpPr>
          <p:nvPr>
            <p:ph type="sldNum" sz="quarter" idx="17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81A607-342C-4881-B672-4420E2BB6ABD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17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70000"/>
            <a:ext cx="7993063" cy="4071938"/>
          </a:xfr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prstDash val="sysDot"/>
          </a:ln>
        </p:spPr>
        <p:txBody>
          <a:bodyPr/>
          <a:lstStyle/>
          <a:p>
            <a:pPr marL="168275" indent="15875">
              <a:buFontTx/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เป็นการสรุปผลการตรวจสอบกิจการในเดือนที่ตรวจสอบ   โดยแยกออกเป็นแต่ละด้าน คือ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การบริหารงานทั่วไป การเงิน การบัญชี และการดำเนินธุรกิจของสหกรณ์</a:t>
            </a:r>
          </a:p>
          <a:p>
            <a:pPr marL="168275" indent="15875">
              <a:spcBef>
                <a:spcPts val="0"/>
              </a:spcBef>
              <a:buFontTx/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รายงานให้ทราบถึงเรื่องที่ตรวจสอบ ปริมาณที่ตรวจสอบ</a:t>
            </a:r>
          </a:p>
          <a:p>
            <a:pPr marL="168275" indent="15875">
              <a:spcBef>
                <a:spcPts val="0"/>
              </a:spcBef>
              <a:buFontTx/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วัตถุประสงค์ของการตรวจสอบ วิธีการตรวจสอบ </a:t>
            </a:r>
          </a:p>
          <a:p>
            <a:pPr marL="168275" indent="15875">
              <a:spcBef>
                <a:spcPts val="0"/>
              </a:spcBef>
              <a:buFontTx/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ผลการตรวจสอบ ข้อสังเกตที่ตรวจพบ ข้อเสนอแนะที่สหกรณ์ควรแก้ไขและการติดตามผลการแก้ไข</a:t>
            </a:r>
          </a:p>
          <a:p>
            <a:pPr marL="168275" indent="15875">
              <a:buFontTx/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55576" y="409228"/>
            <a:ext cx="7560840" cy="78319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defRPr/>
            </a:pP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การจัดทำรายงานการตรวจสอบกิจการประจำเดือน</a:t>
            </a:r>
          </a:p>
        </p:txBody>
      </p:sp>
      <p:sp>
        <p:nvSpPr>
          <p:cNvPr id="30726" name="ตัวยึดท้ายกระดาษ 4"/>
          <p:cNvSpPr>
            <a:spLocks noGrp="1"/>
          </p:cNvSpPr>
          <p:nvPr>
            <p:ph type="ftr" sz="quarter" idx="10"/>
          </p:nvPr>
        </p:nvSpPr>
        <p:spPr bwMode="auto">
          <a:xfrm>
            <a:off x="193675" y="5289550"/>
            <a:ext cx="3786188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TH SarabunPSK" pitchFamily="34" charset="-34"/>
                <a:cs typeface="TH SarabunPSK" pitchFamily="34" charset="-34"/>
              </a:rPr>
              <a:t>กรมตรวจบัญชีสหกรณ์</a:t>
            </a:r>
          </a:p>
        </p:txBody>
      </p:sp>
      <p:sp>
        <p:nvSpPr>
          <p:cNvPr id="30727" name="ตัวยึดหมายเลขภาพนิ่ง 46"/>
          <p:cNvSpPr>
            <a:spLocks noGrp="1"/>
          </p:cNvSpPr>
          <p:nvPr>
            <p:ph type="sldNum" sz="quarter" idx="11"/>
          </p:nvPr>
        </p:nvSpPr>
        <p:spPr bwMode="auto">
          <a:xfrm>
            <a:off x="7929563" y="5099050"/>
            <a:ext cx="927100" cy="4397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fld id="{5438CF10-AA58-43CA-9C12-C689479A2427}" type="slidenum">
              <a:rPr lang="en-US" altLang="th-TH" sz="2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 algn="r"/>
              <a:t>18</a:t>
            </a:fld>
            <a:endParaRPr lang="th-TH" altLang="th-TH" sz="2800" b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ChangeArrowheads="1"/>
          </p:cNvSpPr>
          <p:nvPr/>
        </p:nvSpPr>
        <p:spPr bwMode="auto">
          <a:xfrm>
            <a:off x="2244725" y="500063"/>
            <a:ext cx="4775200" cy="14208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รายงานการตรวจสอบกิจการ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สหกรณ์ออมทรัพย์.............</a:t>
            </a: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..</a:t>
            </a: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 จำกัด</a:t>
            </a:r>
            <a:endParaRPr lang="th-TH" altLang="th-TH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 2" pitchFamily="18" charset="2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ประจำเดือน........</a:t>
            </a: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</a:t>
            </a:r>
            <a:r>
              <a:rPr lang="th-TH" altLang="th-TH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</a:t>
            </a: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 </a:t>
            </a: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455613" y="2014538"/>
            <a:ext cx="8437562" cy="329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altLang="th-TH" sz="3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 คณะกรรมการดำเนินการ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ตามที่ที่ประชุมใหญ่สามัญประจำปี ......</a:t>
            </a:r>
            <a:r>
              <a:rPr lang="th-TH" alt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.....เมื่อวันที่</a:t>
            </a:r>
            <a:r>
              <a:rPr lang="th-TH" altLang="th-TH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alt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เลือกตั้งข้าพเจ้า</a:t>
            </a:r>
            <a:r>
              <a:rPr lang="th-TH" altLang="th-TH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/ข้าพเจ้า</a:t>
            </a:r>
            <a:r>
              <a:rPr lang="th-TH" alt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และคณะเป็นผู้ตรวจสอบกิจการของ</a:t>
            </a:r>
            <a:r>
              <a:rPr lang="th-TH" altLang="th-TH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ออม</a:t>
            </a:r>
            <a:r>
              <a:rPr lang="th-TH" alt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ทรัพย์...........................</a:t>
            </a:r>
            <a:r>
              <a:rPr lang="th-TH" altLang="th-TH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 </a:t>
            </a:r>
            <a:r>
              <a:rPr lang="th-TH" altLang="th-TH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สำหรับ</a:t>
            </a:r>
            <a:r>
              <a:rPr lang="th-TH" alt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ปีทางบัญชีสิ้นสุดวันที่..........</a:t>
            </a:r>
            <a:r>
              <a:rPr lang="th-TH" alt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.............ข้าพเจ้า/ข้าพเจ้าและคณะได้เข้า</a:t>
            </a:r>
            <a:r>
              <a:rPr lang="th-TH" altLang="th-TH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</a:t>
            </a:r>
            <a:r>
              <a:rPr lang="th-TH" altLang="th-TH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กิจการระหว่าง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วันที่ </a:t>
            </a:r>
            <a:r>
              <a:rPr lang="th-TH" alt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..................... ถึงวันที่ ........................จึงขอเสนอผลการตรวจสอบ </a:t>
            </a:r>
            <a:endParaRPr lang="th-TH" altLang="th-TH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 2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โดย</a:t>
            </a:r>
            <a:r>
              <a:rPr lang="th-TH" alt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สรุปดังนี้ 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17016" y="198195"/>
            <a:ext cx="1690688" cy="7150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</a:p>
        </p:txBody>
      </p:sp>
      <p:sp>
        <p:nvSpPr>
          <p:cNvPr id="122886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4899025"/>
            <a:ext cx="708025" cy="4397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3CC977BE-A1B5-48EB-8775-6F88A136BE4D}" type="slidenum">
              <a:rPr lang="en-US" alt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>
                <a:lnSpc>
                  <a:spcPct val="90000"/>
                </a:lnSpc>
                <a:defRPr/>
              </a:pPr>
              <a:t>19</a:t>
            </a:fld>
            <a:endParaRPr lang="th-TH" alt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2887" name="ตัวยึดท้ายกระดาษ 6"/>
          <p:cNvSpPr>
            <a:spLocks noGrp="1"/>
          </p:cNvSpPr>
          <p:nvPr>
            <p:ph type="ftr" sz="quarter" idx="11"/>
          </p:nvPr>
        </p:nvSpPr>
        <p:spPr bwMode="auto">
          <a:xfrm>
            <a:off x="193675" y="5289550"/>
            <a:ext cx="3786188" cy="304800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altLang="th-TH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กรมตรวจบัญชีสหกรณ์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0"/>
          <p:cNvSpPr/>
          <p:nvPr/>
        </p:nvSpPr>
        <p:spPr>
          <a:xfrm>
            <a:off x="304801" y="1089961"/>
            <a:ext cx="8557846" cy="4434539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3" name="Rectangle 2"/>
          <p:cNvSpPr/>
          <p:nvPr/>
        </p:nvSpPr>
        <p:spPr>
          <a:xfrm>
            <a:off x="304800" y="266700"/>
            <a:ext cx="8558213" cy="81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7772400" y="5262563"/>
            <a:ext cx="1073150" cy="261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304800" y="266700"/>
            <a:ext cx="855821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การรายงานผลการตรวจสอบกิจการ</a:t>
            </a:r>
          </a:p>
        </p:txBody>
      </p:sp>
      <p:sp>
        <p:nvSpPr>
          <p:cNvPr id="96264" name="ตัวยึดเนื้อหา 2"/>
          <p:cNvSpPr txBox="1">
            <a:spLocks/>
          </p:cNvSpPr>
          <p:nvPr/>
        </p:nvSpPr>
        <p:spPr bwMode="auto">
          <a:xfrm>
            <a:off x="457200" y="1200150"/>
            <a:ext cx="8450263" cy="14287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lnSpc>
                <a:spcPct val="85000"/>
              </a:lnSpc>
              <a:defRPr/>
            </a:pPr>
            <a:r>
              <a:rPr lang="th-TH" altLang="th-TH" sz="4000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anose="020B0500040200020003" pitchFamily="34" charset="-34"/>
              </a:rPr>
              <a:t>ผู้ตรวจสอบกิจการ มีหน้าที่รายงานผลการตรวจสอบกิจการ</a:t>
            </a:r>
          </a:p>
          <a:p>
            <a:pPr algn="thaiDist" eaLnBrk="1" hangingPunct="1">
              <a:lnSpc>
                <a:spcPct val="85000"/>
              </a:lnSpc>
              <a:defRPr/>
            </a:pPr>
            <a:r>
              <a:rPr lang="th-TH" altLang="th-TH" sz="4000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anose="020B0500040200020003" pitchFamily="34" charset="-34"/>
              </a:rPr>
              <a:t>เป็น </a:t>
            </a:r>
            <a:r>
              <a:rPr lang="th-TH" alt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anose="020B0500040200020003" pitchFamily="34" charset="-34"/>
              </a:rPr>
              <a:t>ลายลักษณ์อักษร </a:t>
            </a:r>
            <a:r>
              <a:rPr lang="th-TH" altLang="th-TH" sz="4000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anose="020B0500040200020003" pitchFamily="34" charset="-34"/>
              </a:rPr>
              <a:t>ดังนี้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275" y="2292350"/>
            <a:ext cx="84407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4013" indent="-354013">
              <a:lnSpc>
                <a:spcPct val="90000"/>
              </a:lnSpc>
              <a:buFontTx/>
              <a:buAutoNum type="arabicPeriod"/>
              <a:tabLst>
                <a:tab pos="722313" algn="l"/>
                <a:tab pos="1076325" algn="l"/>
              </a:tabLst>
              <a:defRPr/>
            </a:pPr>
            <a:r>
              <a:rPr lang="th-TH" sz="36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รายงานการตรวจสอบกิจการ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anose="020B0500040200020003" pitchFamily="34" charset="-34"/>
              </a:rPr>
              <a:t>ประจำเดือน</a:t>
            </a:r>
            <a:r>
              <a:rPr lang="th-TH" sz="36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anose="020B0500040200020003" pitchFamily="34" charset="-34"/>
              </a:rPr>
              <a:t> หรือรายงานการตรวจสอบกิจการของ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anose="020B0500040200020003" pitchFamily="34" charset="-34"/>
              </a:rPr>
              <a:t>เดือนที่เข้าตรวจสอบ  </a:t>
            </a:r>
            <a:r>
              <a:rPr lang="th-TH" sz="36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anose="020B0500040200020003" pitchFamily="34" charset="-34"/>
              </a:rPr>
              <a:t>เป็นการสรุปผลการตรวจสอบ รวมทั้งให้คำปรึกษาแนะนำที่เป็นประโยชน์เสนอต่อ</a:t>
            </a:r>
            <a:r>
              <a:rPr lang="th-TH" sz="3600" b="1" spc="-100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anose="020B0500040200020003" pitchFamily="34" charset="-34"/>
              </a:rPr>
              <a:t>คณะกรรมการดำเนินการในการประชุมประจำเดือนในคราวถัดไป</a:t>
            </a:r>
          </a:p>
          <a:p>
            <a:pPr>
              <a:lnSpc>
                <a:spcPct val="90000"/>
              </a:lnSpc>
              <a:tabLst>
                <a:tab pos="722313" algn="l"/>
                <a:tab pos="1076325" algn="l"/>
              </a:tabLst>
              <a:defRPr/>
            </a:pPr>
            <a:r>
              <a:rPr lang="th-TH" sz="36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2. รายงานการตรวจสอบกิจการ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ประจำปี</a:t>
            </a:r>
            <a:r>
              <a:rPr lang="th-TH" sz="36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เป็นการสรุปผลการ</a:t>
            </a:r>
          </a:p>
          <a:p>
            <a:pPr>
              <a:lnSpc>
                <a:spcPct val="90000"/>
              </a:lnSpc>
              <a:tabLst>
                <a:tab pos="722313" algn="l"/>
                <a:tab pos="1076325" algn="l"/>
              </a:tabLst>
              <a:defRPr/>
            </a:pPr>
            <a:r>
              <a:rPr lang="th-TH" sz="36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 ตรวจสอบโดยภาพรวม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เสนอต่อที่ประชุมใหญ่</a:t>
            </a:r>
          </a:p>
        </p:txBody>
      </p:sp>
      <p:sp>
        <p:nvSpPr>
          <p:cNvPr id="14346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286750" y="49418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00FE7A-64D3-436C-9837-6CA241B982F4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2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611188" y="1409700"/>
            <a:ext cx="8004175" cy="17399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alt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วัตถุประสงค์ของการตรวจสอบ</a:t>
            </a:r>
            <a:endParaRPr lang="th-TH" altLang="th-TH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แสดงจุดมุ่งหมายของการ</a:t>
            </a: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 </a:t>
            </a: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ตรวจสอบเพื่อ</a:t>
            </a: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อะไร </a:t>
            </a: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สิ่ง</a:t>
            </a: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ที่คาดว่าจะ</a:t>
            </a: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ได้รับจาก</a:t>
            </a: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</a:t>
            </a:r>
          </a:p>
        </p:txBody>
      </p:sp>
      <p:sp>
        <p:nvSpPr>
          <p:cNvPr id="32771" name="ตัวยึดหมายเลขภาพนิ่ง 46"/>
          <p:cNvSpPr>
            <a:spLocks noGrp="1"/>
          </p:cNvSpPr>
          <p:nvPr>
            <p:ph type="sldNum" sz="quarter" idx="17"/>
          </p:nvPr>
        </p:nvSpPr>
        <p:spPr bwMode="auto">
          <a:xfrm>
            <a:off x="8316913" y="5154613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BCE4C0-0321-4194-ADE8-DB5AFCA9325C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20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77056" y="414219"/>
            <a:ext cx="8027392" cy="7150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เนื้อหาของรายงานการตรวจสอบกิจการประจำเดือน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188" y="3281363"/>
            <a:ext cx="7993062" cy="1947862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alt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ขอบเขตการตรวจสอบ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แสดงเรื่องที่ตรวจสอบ รวมทั้งช่วงเวลาที่ตรวจสอบ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ข้อจำกัดที่ไม่สามารถตรวจสอบได้/ต้องชะลอการ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 ซึ่ง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    ผู้ใช้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รายงานได้ทราบว่าผู้ตรวจสอบกิจการถูก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จำกัดด้วย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ปัจจัยอะไรบ้าง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หมายเลขภาพนิ่ง 46"/>
          <p:cNvSpPr>
            <a:spLocks noGrp="1"/>
          </p:cNvSpPr>
          <p:nvPr>
            <p:ph type="sldNum" sz="quarter" idx="17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3A0A83-67C6-4747-A93B-B71B7A54D038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21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67544" y="414219"/>
            <a:ext cx="8280920" cy="7150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เนื้อหาของรายงานการตรวจสอบกิจการประจำเดือน (ต่อ)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313" y="1241425"/>
            <a:ext cx="8424862" cy="192087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>
              <a:lnSpc>
                <a:spcPct val="90000"/>
              </a:lnSpc>
              <a:spcBef>
                <a:spcPts val="0"/>
              </a:spcBef>
              <a:defRPr/>
            </a:pP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ผลการตรวจสอบและข้อเสนอแนะ</a:t>
            </a: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</a:p>
          <a:p>
            <a:pPr marL="173038">
              <a:lnSpc>
                <a:spcPct val="90000"/>
              </a:lnSpc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อธิบายสรุปข้อเท็จจริงที่ได้จากการตรวจสอบกิจการ</a:t>
            </a:r>
          </a:p>
          <a:p>
            <a:pPr marL="173038">
              <a:lnSpc>
                <a:spcPct val="90000"/>
              </a:lnSpc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ข้อสังเกต หรือข้อบกพร่องจากการดำเนินงาน  </a:t>
            </a:r>
          </a:p>
          <a:p>
            <a:pPr marL="173038">
              <a:lnSpc>
                <a:spcPct val="90000"/>
              </a:lnSpc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ข้อเสนอแนะแก่สหกรณ์เพื่อปรับปรุงแก้ไข    </a:t>
            </a:r>
            <a:endParaRPr lang="th-TH" sz="3600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8313" y="3289300"/>
            <a:ext cx="8424862" cy="1944688"/>
          </a:xfrm>
          <a:prstGeom prst="rect">
            <a:avLst/>
          </a:prstGeom>
          <a:noFill/>
          <a:ln w="57150">
            <a:solidFill>
              <a:srgbClr val="FFCCFF"/>
            </a:solidFill>
            <a:prstDash val="sysDot"/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4</a:t>
            </a:r>
            <a:r>
              <a:rPr lang="th-TH" alt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. สรุปผลการติดตามการแก้ไขตามข้อสังเกตครั้งก่อน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ผลการแก้ไขปรับปรุงข้อบกพร่องที่เกิดขึ้นในเดือนก่อน/ปี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ก่อน สหกรณ์ได้ 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มี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แก้ไขตาม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ข้อเสนอแนะอย่างไร  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ยัง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มีข้อบกพร่องอยู่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อีกหรือไม่   </a:t>
            </a:r>
            <a:endParaRPr lang="th-TH" altLang="th-TH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สาเหตุของปัญหาอุปสรรคที่ไม่สามารถแก้ไขปรับปรุงได้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สี่เหลี่ยมผืนผ้า 1"/>
          <p:cNvSpPr>
            <a:spLocks noChangeArrowheads="1"/>
          </p:cNvSpPr>
          <p:nvPr/>
        </p:nvSpPr>
        <p:spPr bwMode="auto">
          <a:xfrm>
            <a:off x="611188" y="1338263"/>
            <a:ext cx="8270875" cy="4327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indent="0" eaLnBrk="1" hangingPunct="1">
              <a:lnSpc>
                <a:spcPct val="90000"/>
              </a:lnSpc>
              <a:defRPr/>
            </a:pPr>
            <a:r>
              <a:rPr lang="th-TH" alt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5.  เรื่องอื่น </a:t>
            </a:r>
            <a:r>
              <a:rPr lang="th-TH" altLang="th-TH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ๆ</a:t>
            </a: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....................................................................................................................................................................... </a:t>
            </a:r>
            <a:endParaRPr lang="th-TH" alt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จึง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เรียนมาเพื่อโปรดพิจารณา	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				                     						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(……….......…............……….)</a:t>
            </a:r>
            <a:endParaRPr lang="th-TH" alt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			        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ผู้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ตรวจสอบกิจการ</a:t>
            </a:r>
          </a:p>
          <a:p>
            <a:pPr eaLnBrk="1" hangingPunct="1">
              <a:defRPr/>
            </a:pP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อยู่ของผู้ตรวจสอบกิจการ</a:t>
            </a:r>
          </a:p>
          <a:p>
            <a:pPr eaLnBrk="1" hangingPunct="1"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</a:t>
            </a:r>
          </a:p>
          <a:p>
            <a:pPr eaLnBrk="1" hangingPunct="1"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วันที่เขียนรายงานตรวจสอบกิจการ</a:t>
            </a:r>
          </a:p>
        </p:txBody>
      </p:sp>
      <p:sp>
        <p:nvSpPr>
          <p:cNvPr id="128003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7812088" y="5018088"/>
            <a:ext cx="1044575" cy="439737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fld id="{9C754678-04A9-46AF-85BC-C5558530C7F4}" type="slidenum">
              <a:rPr lang="en-US" alt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>
                <a:defRPr/>
              </a:pPr>
              <a:t>22</a:t>
            </a:fld>
            <a:endParaRPr lang="th-TH" alt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67544" y="414219"/>
            <a:ext cx="8280920" cy="7150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เนื้อหาของรายงานการตรวจสอบกิจการประจำเดือน (ต่อ)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ตัวอย่างการเขียนวัตถุประสงค์ของการตรวจสอบและขอบเขตการตรวจสอบ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313" y="1643063"/>
            <a:ext cx="8643937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ด้านสินเชื่อ</a:t>
            </a:r>
          </a:p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2.ขอบเขตการตรวจสอบ</a:t>
            </a:r>
          </a:p>
          <a:p>
            <a:pPr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(1)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ตรวจสอบเอกสารหลักฐาน ได้แก่ คำขอกู้ สัญญาเงินกู้ และการค้ำประกัน</a:t>
            </a:r>
          </a:p>
          <a:p>
            <a:pPr>
              <a:defRPr/>
            </a:pP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ของการกู้เงินทุกประเภท</a:t>
            </a:r>
          </a:p>
          <a:p>
            <a:pPr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(2)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ตรวจสอบการอนุมัติเงินกู้ตามที่คณะกรรมการดำเนินการมอบอำนาจ</a:t>
            </a:r>
          </a:p>
          <a:p>
            <a:pPr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สอบทานการควบคุมภายในและการกำหนดระเบียบการปฏิบัติด้านสินเชื่อ</a:t>
            </a:r>
          </a:p>
          <a:p>
            <a:pPr>
              <a:defRPr/>
            </a:pP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(4)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ตรวจสอบการบันทึกบัญชีเกี่ยวกับสินเชื่อ</a:t>
            </a:r>
          </a:p>
        </p:txBody>
      </p:sp>
      <p:sp>
        <p:nvSpPr>
          <p:cNvPr id="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981950" y="5143500"/>
            <a:ext cx="1162050" cy="30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23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042988"/>
          </a:xfrm>
        </p:spPr>
        <p:txBody>
          <a:bodyPr/>
          <a:lstStyle/>
          <a:p>
            <a:pPr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ตัวอย่างการเขียนวัตถุประสงค์ของการตรวจสอบและขอบเขตการตรวจสอบ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313" y="1643063"/>
            <a:ext cx="8715375" cy="3400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ด้านเงินรับฝาก</a:t>
            </a:r>
          </a:p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1.วัตถุประสงค์ของการตรวจสอบ</a:t>
            </a:r>
          </a:p>
          <a:p>
            <a:pPr>
              <a:defRPr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เพื่อทราบว่าได้มีการกำหนดระเบียบเกี่ยวกับการรับฝากเงินไว้อย่างเหมาะสม</a:t>
            </a:r>
          </a:p>
          <a:p>
            <a:pPr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(2)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เพื่อทราบว่าการรับฝากเงินได้มีการปฏิบัติตามกฎหมาย ข้อบังคับ ระเบียบและ</a:t>
            </a:r>
          </a:p>
          <a:p>
            <a:pPr>
              <a:defRPr/>
            </a:pP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คำแนะนำของทางราชการ และระเบียบของสหกรณ์</a:t>
            </a:r>
          </a:p>
          <a:p>
            <a:pPr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เพื่อทราบว่าการควบคุมภายในด้านเงินรับฝากเป็นไปอย่างเหมาะสมรัดกุม</a:t>
            </a:r>
          </a:p>
          <a:p>
            <a:pPr>
              <a:defRPr/>
            </a:pP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(4)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เพื่อทราบว่ามีการบันทึกบัญชีด้านเงินรับฝากถูกต้อง</a:t>
            </a:r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981950" y="5143500"/>
            <a:ext cx="1162050" cy="30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24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ตัวอย่างการเขียนวัตถุประสงค์ของการตรวจสอบและขอบเขตการตรวจสอบ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313" y="1643063"/>
            <a:ext cx="8715375" cy="2954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ด้านเงินรับฝาก</a:t>
            </a:r>
          </a:p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ขอบเขตการตรวจสอบ</a:t>
            </a:r>
          </a:p>
          <a:p>
            <a:pPr>
              <a:defRPr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ตรวจสอบเอกสารการฝาก - ถอนเงินรับฝาก</a:t>
            </a:r>
          </a:p>
          <a:p>
            <a:pPr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(2)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สอบทานการควบคุมภายในและการกำหนดระเบียบปฏิบัติด้านเงินรับฝาก</a:t>
            </a:r>
          </a:p>
          <a:p>
            <a:pPr>
              <a:defRPr/>
            </a:pP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ตรวจสอบการคำนวณดอกเบี้ยจ่าย</a:t>
            </a:r>
          </a:p>
          <a:p>
            <a:pPr>
              <a:defRPr/>
            </a:pP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(4)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ตรวจสอบการบันทึกบัญชีเกี่ยวกับเงินรับฝาก</a:t>
            </a:r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981950" y="5143500"/>
            <a:ext cx="1162050" cy="30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25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ตัวอย่างการเขียนวัตถุประสงค์ของการตรวจสอบและขอบเขตการตรวจสอบ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313" y="1643063"/>
            <a:ext cx="8715375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ด้านทุนของสหกรณ์</a:t>
            </a:r>
          </a:p>
          <a:p>
            <a:pPr marL="514350" indent="-514350"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1.วัตถุประสงค์ของการตรวจสอบ</a:t>
            </a:r>
          </a:p>
          <a:p>
            <a:pPr>
              <a:defRPr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(1)</a:t>
            </a: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เพื่อทราบว่ามีการกำหนดระเบียบเกี่ยวกับสมาชิกและทุนเรือนหุ้น รวมทั้งทุนสะสมต่าง ๆ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เป็นไปโดยเหมาะสม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</a:p>
          <a:p>
            <a:pPr>
              <a:defRPr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(2)</a:t>
            </a: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เพื่อทราบว่าการควบคุมภายในเกี่ยวกับสมาชิกและทุนเรือนหุ้น รวมทั้งทุนสะสมต่างๆ</a:t>
            </a:r>
          </a:p>
          <a:p>
            <a:pPr>
              <a:defRPr/>
            </a:pP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เป็นไปโดยเหมาะสม</a:t>
            </a:r>
          </a:p>
          <a:p>
            <a:pPr>
              <a:defRPr/>
            </a:pP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เพื่อทราบว่ามีการกำหนดระเบียบเกี่ยวกับการจ่ายทุนสะสมต่าง ๆ</a:t>
            </a:r>
          </a:p>
          <a:p>
            <a:pPr>
              <a:defRPr/>
            </a:pP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(4)</a:t>
            </a: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เพื่อทราบว่ามีการบันทึกบัญชีด้านทุนของสหกรณ์ถูกต้องครบถ้วน</a:t>
            </a:r>
            <a:endParaRPr lang="th-TH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981950" y="5143500"/>
            <a:ext cx="1162050" cy="30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26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ตัวอย่างการเขียนวัตถุประสงค์ของการตรวจสอบและขอบเขตการตรวจสอบ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313" y="1500188"/>
            <a:ext cx="8715375" cy="3400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ด้านทุนของสหกรณ์</a:t>
            </a:r>
          </a:p>
          <a:p>
            <a:pPr marL="514350" indent="-514350">
              <a:defRPr/>
            </a:pP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2.ขอบเขตการตรวจสอบ</a:t>
            </a:r>
          </a:p>
          <a:p>
            <a:pPr>
              <a:defRPr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ตรวจสอบเอกสารการเพิ่มหุ้น - การจ่ายคืนค่าหุ้น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(2)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สอบทานการควบคุมภายในและการกำหนดระเบียบปฏิบัติด้านทุนเรือนหุ้นและ</a:t>
            </a:r>
          </a:p>
          <a:p>
            <a:pPr>
              <a:defRPr/>
            </a:pP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ทุนสะสมต่าง ๆ</a:t>
            </a:r>
          </a:p>
          <a:p>
            <a:pPr>
              <a:defRPr/>
            </a:pP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ตรวจสอบการจ่ายทุนสะสมต่าง ๆ เป็นไปตามที่กำหนดในระเบียบและมติที่ประชุม</a:t>
            </a:r>
          </a:p>
          <a:p>
            <a:pPr>
              <a:defRPr/>
            </a:pP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(4)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ตรวจสอบการบันทึกบัญชีเกี่ยวกับทุนของสหกรณ์</a:t>
            </a:r>
            <a:endParaRPr lang="th-TH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981950" y="5143500"/>
            <a:ext cx="1162050" cy="30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27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ตัวอย่างการเขียนวัตถุประสงค์ของการตรวจสอบและขอบเขตการตรวจสอบ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313" y="1500188"/>
            <a:ext cx="8786812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ด้านรายได้และค่าใช้จ่าย</a:t>
            </a:r>
          </a:p>
          <a:p>
            <a:pPr marL="514350" indent="-514350"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วัตถุประสงค์ของการตรวจสอบ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(1)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เพื่อทราบว่ามีการกำหนดประมาณการรายได้และประมาณการรายจ่ายไว้ชัดเจน</a:t>
            </a:r>
          </a:p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เหมาะสมและเกิดประโยชน์ต่อการบริหารงานของสหกรณ์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(2)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เพื่อทราบว่ามีการติดตามประเมินผลการปฏิบัติงานด้านต่าง ๆ เป็นไปตามประมาณ</a:t>
            </a:r>
          </a:p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การรายได้และประมาณการรายจ่ายที่กำหนด</a:t>
            </a:r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981950" y="5143500"/>
            <a:ext cx="1162050" cy="30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28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ตัวอย่างการเขียนวัตถุประสงค์ของการตรวจสอบและขอบเขตการตรวจสอบ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50" y="1500188"/>
            <a:ext cx="8715375" cy="3678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ด้านรายได้และค่าใช้จ่าย</a:t>
            </a:r>
          </a:p>
          <a:p>
            <a:pPr marL="514350" indent="-514350"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ขอบเขตของการตรวจสอบ</a:t>
            </a:r>
          </a:p>
          <a:p>
            <a:pPr>
              <a:defRPr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(1)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ตรวจสอบรายได้และค่าใช้จ่ายต่าง ๆ ของรอบระยะเวลาบัญชีว่ามีการบันทึกบัญชี</a:t>
            </a:r>
          </a:p>
          <a:p>
            <a:pPr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ไว้ครบถ้วนถูกต้องตามความเป็นจริง</a:t>
            </a:r>
          </a:p>
          <a:p>
            <a:pPr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(2)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เปรียบเทียบบัญชีรายได้และบัญชีค่าใช้จ่ายต่าง ๆ ที่บันทึกกับประมาณการรายได้</a:t>
            </a:r>
          </a:p>
          <a:p>
            <a:pPr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และประมาณการรายจ่ายว่าเป็นไปตามงบประมาณที่กำหนด</a:t>
            </a:r>
          </a:p>
          <a:p>
            <a:pPr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(3)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ตรวจสอบการรายงานผลเกี่ยวกับประมาณการรายได้และประมาณการรายจ่ายอย่าง</a:t>
            </a:r>
          </a:p>
          <a:p>
            <a:pPr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27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สม่ำเสมอแก่ฝ่ายบริหารเพื่อการควบคุมและการตัดสินใจในการบริหารงานของสหกรณ์</a:t>
            </a:r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981950" y="5286375"/>
            <a:ext cx="1162050" cy="30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29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0"/>
          <p:cNvSpPr/>
          <p:nvPr/>
        </p:nvSpPr>
        <p:spPr>
          <a:xfrm>
            <a:off x="553651" y="1089962"/>
            <a:ext cx="8134037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3" name="Rectangle 2"/>
          <p:cNvSpPr/>
          <p:nvPr/>
        </p:nvSpPr>
        <p:spPr>
          <a:xfrm>
            <a:off x="553913" y="266700"/>
            <a:ext cx="8133775" cy="8143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554038" y="5126038"/>
            <a:ext cx="1073150" cy="261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554038" y="266700"/>
            <a:ext cx="8410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การรายงานผลการตรวจสอบกิจการ (ต่อ)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500" y="1201738"/>
            <a:ext cx="8116888" cy="40814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marL="446088" indent="-446088" algn="thaiDist">
              <a:lnSpc>
                <a:spcPct val="90000"/>
              </a:lnSpc>
              <a:tabLst>
                <a:tab pos="722313" algn="l"/>
                <a:tab pos="1076325" algn="l"/>
              </a:tabLst>
              <a:defRPr/>
            </a:pPr>
            <a:r>
              <a:rPr lang="th-TH" sz="36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anose="020B0500040200020003" pitchFamily="34" charset="-34"/>
              </a:rPr>
              <a:t>3.  รายงานการตรวจสอบกิจการกรณีเร่งด่วน  ในกรณีที่</a:t>
            </a:r>
          </a:p>
          <a:p>
            <a:pPr marL="446088" indent="-446088">
              <a:lnSpc>
                <a:spcPct val="90000"/>
              </a:lnSpc>
              <a:tabLst>
                <a:tab pos="722313" algn="l"/>
                <a:tab pos="1076325" algn="l"/>
              </a:tabLst>
              <a:defRPr/>
            </a:pPr>
            <a:r>
              <a:rPr lang="th-TH" sz="36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anose="020B0500040200020003" pitchFamily="34" charset="-34"/>
              </a:rPr>
              <a:t>     ตรวจพบว่า  มีเหตุการณ์ที่อาจก่อให้เกิดความเสียหาย         แก่สหกรณ์ หรือสหกรณ์ปฏิบัติไม่เป็นไปตามกฎหมาย    ระเบียบและ คำแนะนำ</a:t>
            </a:r>
            <a:r>
              <a:rPr lang="th-TH" sz="3600" b="1" spc="-30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anose="020B0500040200020003" pitchFamily="34" charset="-34"/>
              </a:rPr>
              <a:t>ที่นายทะเบียนสหกรณ์กำหนด          ให้เสนอต่อคณะกรรมการดำเนินการ</a:t>
            </a:r>
            <a:r>
              <a:rPr lang="th-TH" sz="36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และจัดส่งสำเนา       รายงานดังกล่าวต่อสำนักงานตรวจบัญชีสหกรณ์ และ  สำนักงานสหกรณ์จังหวัดหรือสำนักงานส่งเสริมสหกรณ์กรุงเทพมหานครโดยเร็ว</a:t>
            </a:r>
          </a:p>
        </p:txBody>
      </p:sp>
      <p:sp>
        <p:nvSpPr>
          <p:cNvPr id="15371" name="ตัวยึดหมายเลขภาพนิ่ง 46"/>
          <p:cNvSpPr txBox="1">
            <a:spLocks/>
          </p:cNvSpPr>
          <p:nvPr/>
        </p:nvSpPr>
        <p:spPr bwMode="auto">
          <a:xfrm>
            <a:off x="8418513" y="5018088"/>
            <a:ext cx="5397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A855F572-6233-4075-924D-86BDDB1989A4}" type="slidenum">
              <a:rPr lang="en-US" altLang="th-TH" sz="1800" b="1">
                <a:latin typeface="DilleniaUPC" pitchFamily="18" charset="-34"/>
                <a:cs typeface="DilleniaUPC" pitchFamily="18" charset="-34"/>
              </a:rPr>
              <a:pPr/>
              <a:t>3</a:t>
            </a:fld>
            <a:endParaRPr lang="th-TH" altLang="th-TH" sz="1800" b="1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8"/>
          <p:cNvSpPr>
            <a:spLocks noChangeArrowheads="1"/>
          </p:cNvSpPr>
          <p:nvPr/>
        </p:nvSpPr>
        <p:spPr bwMode="gray">
          <a:xfrm>
            <a:off x="899592" y="1597360"/>
            <a:ext cx="7488832" cy="1440160"/>
          </a:xfrm>
          <a:prstGeom prst="roundRect">
            <a:avLst>
              <a:gd name="adj" fmla="val 25065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5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รายงานการตรวจสอบกิจการประจำปี</a:t>
            </a:r>
          </a:p>
        </p:txBody>
      </p:sp>
      <p:sp>
        <p:nvSpPr>
          <p:cNvPr id="35845" name="ตัวยึดหมายเลขภาพนิ่ง 46"/>
          <p:cNvSpPr>
            <a:spLocks noGrp="1"/>
          </p:cNvSpPr>
          <p:nvPr>
            <p:ph type="sldNum" sz="quarter" idx="17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EC8678-85C1-4952-8CB0-883F54FA6720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30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11275"/>
            <a:ext cx="8569325" cy="2089150"/>
          </a:xfr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prstDash val="sysDot"/>
          </a:ln>
        </p:spPr>
        <p:txBody>
          <a:bodyPr/>
          <a:lstStyle/>
          <a:p>
            <a:pPr marL="168275" indent="15875">
              <a:spcBef>
                <a:spcPts val="0"/>
              </a:spcBef>
              <a:buFontTx/>
              <a:buNone/>
              <a:defRPr/>
            </a:pP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เป็นการสรุปผลการปฏิบัติงานตรวจสอบประจำปีโดยภาพรวม เพื่อนำเสนอให้ที่ประชุมใหญ่รับทราบข้อเท็จจริง หรือเหตุการณ์เกี่ยวกับการบริหารงานของคณะกรรมการดำเนินการ การปฏิบัติงานของฝ่ายจัดการ การบริหารจัดการด้านการเงินการบัญชี และระบบสารสนเทศ       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39552" y="337978"/>
            <a:ext cx="8136904" cy="86832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defRPr/>
            </a:pPr>
            <a:r>
              <a:rPr lang="th-TH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การจัดทำรายงานการตรวจสอบกิจการประจำปี</a:t>
            </a:r>
          </a:p>
        </p:txBody>
      </p:sp>
      <p:sp>
        <p:nvSpPr>
          <p:cNvPr id="36870" name="ตัวยึดหมายเลขภาพนิ่ง 46"/>
          <p:cNvSpPr>
            <a:spLocks noGrp="1"/>
          </p:cNvSpPr>
          <p:nvPr>
            <p:ph type="sldNum" sz="quarter" idx="11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fld id="{622EBEA2-EE74-4A95-AFED-5666FC4EA67C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algn="l"/>
              <a:t>31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6871" name="ตัวยึดท้ายกระดาษ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850" y="3568700"/>
            <a:ext cx="8569325" cy="1468438"/>
          </a:xfrm>
          <a:prstGeom prst="rect">
            <a:avLst/>
          </a:prstGeom>
          <a:solidFill>
            <a:schemeClr val="bg1"/>
          </a:solidFill>
          <a:ln w="57150">
            <a:solidFill>
              <a:srgbClr val="FFCCFF"/>
            </a:solidFill>
            <a:prstDash val="sysDot"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15875">
              <a:buFontTx/>
              <a:buNone/>
              <a:defRPr/>
            </a:pPr>
            <a:r>
              <a:rPr lang="th-TH" sz="3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การรายงานให้สรุปข้อสังเกต หรือข้อบกพร่องที่ตรวจพบ และผลการแก้ไขข้อบกพร่องแต่ละเรื่องว่าแก้ไขเป็นอย่างไร  จุดอ่อนการควบคุมภายในของสหกรณ์ รวมทั้งเรื่องที่สหกรณ์ได้แก้ไขแล้วยังคงต้องรายงานผลไว้ด้วย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ChangeArrowheads="1"/>
          </p:cNvSpPr>
          <p:nvPr/>
        </p:nvSpPr>
        <p:spPr bwMode="auto">
          <a:xfrm>
            <a:off x="2033588" y="400050"/>
            <a:ext cx="4776787" cy="1423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รายงานการตรวจสอบกิจการ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สหกรณ์ออมทรัพย์.............</a:t>
            </a:r>
            <a:r>
              <a:rPr lang="th-TH" altLang="th-TH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..</a:t>
            </a:r>
            <a:r>
              <a:rPr lang="th-TH" altLang="th-TH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 จำกัด</a:t>
            </a:r>
            <a:endParaRPr lang="th-TH" altLang="th-TH" sz="32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 2" pitchFamily="18" charset="2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สำหรับปีสิ้นสุดวันที่ ........</a:t>
            </a:r>
            <a:r>
              <a:rPr lang="th-TH" altLang="th-TH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 </a:t>
            </a: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95250" y="2052638"/>
            <a:ext cx="8929688" cy="2892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 ที่ประชุมใหญ่สหกรณ์ออมทรัพย์........................จำกัด</a:t>
            </a:r>
            <a:endParaRPr lang="th-TH" altLang="th-TH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 2" pitchFamily="18" charset="2"/>
            </a:endParaRPr>
          </a:p>
          <a:p>
            <a:pPr eaLnBrk="1" hangingPunct="1"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ตามที่ที่ประชุมใหญ่สามัญประจำปี ......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.....เมื่อวันที่...............ได้เลือกตั้งข้าพเจ้า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/ข้าพเจ้า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และคณะเป็นผู้ตรวจสอบกิจการของสหกรณ์ออม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ทรัพย์....................จำกัด 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สำหรับ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ปีทางบัญชีสิ้นสุดวันที่..........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.............ข้าพเจ้า/ข้าพเจ้าและ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คณะ        ได้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เข้า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และ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รายงานผลการตรวจสอบต่อคณะกรรมการดำเนินการเป็นประจำทุกเดือนที่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เข้าตรวจสอบ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นั้น จึงขอเสนอผลการตรวจสอบประจำปีโดยสรุป ดังนี้ </a:t>
            </a:r>
          </a:p>
        </p:txBody>
      </p:sp>
      <p:sp>
        <p:nvSpPr>
          <p:cNvPr id="37892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B4949A-162B-48B8-9E2A-8DD695ABD403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32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7893" name="ตัวยึดท้ายกระดาษ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17016" y="198195"/>
            <a:ext cx="1690688" cy="7150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ยึดหมายเลขภาพนิ่ง 46"/>
          <p:cNvSpPr>
            <a:spLocks noGrp="1"/>
          </p:cNvSpPr>
          <p:nvPr>
            <p:ph type="sldNum" sz="quarter" idx="17"/>
          </p:nvPr>
        </p:nvSpPr>
        <p:spPr bwMode="auto">
          <a:xfrm>
            <a:off x="8316913" y="5154613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A6B895-F073-47DE-9076-0E54009E906D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33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77056" y="414219"/>
            <a:ext cx="8027392" cy="7150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เนื้อหาของรายงานการตรวจสอบกิจการประจำปี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1273175"/>
            <a:ext cx="8642350" cy="1649413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ysDot"/>
            <a:miter lim="800000"/>
            <a:headEnd/>
            <a:tailEnd/>
          </a:ln>
          <a:extLst/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th-TH" altLang="th-TH" sz="3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  วัตถุประสงค์ของการตรวจสอบ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1.1  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เพื่อตรวจสอบการบริหารงานของคณะกรรมการดำเนินงาน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1.2   เพื่อตรวจสอบการปฏิบัติงานเกี่ยวกับการบัญชีและการควบคุมการเงิน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1.3   เพื่อตรวจสอบการดำเนินงานอื่น ๆ ของ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</a:t>
            </a:r>
            <a:endParaRPr lang="th-TH" alt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3041650"/>
            <a:ext cx="8642350" cy="2408238"/>
          </a:xfrm>
          <a:prstGeom prst="rect">
            <a:avLst/>
          </a:prstGeom>
          <a:noFill/>
          <a:ln w="28575">
            <a:solidFill>
              <a:srgbClr val="9900CC"/>
            </a:solidFill>
            <a:prstDash val="sysDot"/>
            <a:miter lim="800000"/>
            <a:headEnd/>
            <a:tailEnd/>
          </a:ln>
          <a:extLst/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th-TH" altLang="th-TH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altLang="th-TH" sz="3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  ขอบเขตการตรวจสอบ/วิธีการตรวจสอบ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2.1   ตรวจสอบความถูกต้องของการบันทึกบัญชีตามเอกสารหลักฐาน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2.2   ตรวจสอบการควบคุมการเงินตามระเบียบและข้อกำหนดของสหกรณ์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2.3   ตรวจสอบการดำเนินงานตามวัตถุประสงค์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ข้อบังคับ ระเบียบและมติที่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2.4   ตรวจสอบการบริหารงานของคณะกรรมการดำเนินการตามแผนงาน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และ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งบประมาณที่กำหนดไว้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214313" y="969963"/>
            <a:ext cx="8750300" cy="39846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  ผลการตรวจสอบและข้อเสนอแนะที่สหกรณ์ควรแก้ไข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3.1  ผลการดำเนินงาน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สหกรณ์มีสมาชิกเมื่อต้นปี........คน  ระหว่างปีมีสมาชิกเพิ่มขึ้น .......... คน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ลาออกจากสหกรณ์...........คน  สมาชิกคงเหลือวันสิ้นปี........... คน ในวันสิ้นปี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สหกรณ์มี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ทุนดำเนินงานทั้งสิ้น............. บาท เพิ่มขึ้น/ลดลงจากปีก่อน...........บาท หรือร้อยละ.......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ในรอบปีสหกรณ์มีรายได้ทั้งสิ้น.........บาท ค่าใช้จ่าย.........บาท มีกำไรสุทธิ..........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 เพิ่มขึ้น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/ลดลงจากปีก่อน……… บาท  หรือร้อยละ..............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altLang="th-TH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3.2  ด้านบริหารงานทั่วไป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 สรุป</a:t>
            </a:r>
            <a:r>
              <a:rPr lang="th-TH" altLang="th-TH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ข้อสังเกตที่ได้จากการตรวจสอบและ</a:t>
            </a:r>
            <a:r>
              <a:rPr lang="th-TH" altLang="th-TH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 ...................</a:t>
            </a:r>
            <a:endParaRPr lang="th-TH" altLang="th-TH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1060" name="AutoShape 4"/>
          <p:cNvSpPr>
            <a:spLocks/>
          </p:cNvSpPr>
          <p:nvPr/>
        </p:nvSpPr>
        <p:spPr bwMode="auto">
          <a:xfrm>
            <a:off x="5292725" y="4970463"/>
            <a:ext cx="1943100" cy="623887"/>
          </a:xfrm>
          <a:prstGeom prst="borderCallout2">
            <a:avLst>
              <a:gd name="adj1" fmla="val 53150"/>
              <a:gd name="adj2" fmla="val 79"/>
              <a:gd name="adj3" fmla="val 53150"/>
              <a:gd name="adj4" fmla="val -371"/>
              <a:gd name="adj5" fmla="val 39216"/>
              <a:gd name="adj6" fmla="val 98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ปีปัจจุบัน -  ปีก่อน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x 100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ปีก่อน</a:t>
            </a:r>
          </a:p>
        </p:txBody>
      </p:sp>
      <p:sp>
        <p:nvSpPr>
          <p:cNvPr id="134149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143875" y="5018088"/>
            <a:ext cx="712788" cy="439737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fld id="{30C77B34-1237-468E-8340-76BCB061ABBD}" type="slidenum">
              <a:rPr lang="en-US" alt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>
                <a:defRPr/>
              </a:pPr>
              <a:t>34</a:t>
            </a:fld>
            <a:endParaRPr lang="th-TH" alt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4150" name="ตัวยึดท้ายกระดาษ 5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1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กรมตรวจบัญชีสหกรณ์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77056" y="265212"/>
            <a:ext cx="8027392" cy="7150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เนื้อหาของรายงานการตรวจสอบกิจการประจำปี (ต่อ)</a:t>
            </a:r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 flipV="1">
            <a:off x="6264275" y="3001963"/>
            <a:ext cx="1908175" cy="195262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 flipH="1" flipV="1">
            <a:off x="5364163" y="3722688"/>
            <a:ext cx="900112" cy="1231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539750" y="1236663"/>
            <a:ext cx="8175625" cy="39354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3.3   ด้านบัญชี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altLang="th-TH" sz="3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…........</a:t>
            </a:r>
            <a:r>
              <a:rPr lang="th-TH" altLang="th-TH" sz="30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  <a:r>
              <a:rPr lang="th-TH" altLang="th-TH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สรุปข้อสังเกตที่ได้จากการตรวจสอบและข้อเสนอแนะ..................</a:t>
            </a:r>
            <a:endParaRPr lang="th-TH" altLang="th-TH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th-TH" alt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3.4   ด้านการเงิน</a:t>
            </a:r>
            <a:endParaRPr lang="th-TH" altLang="th-TH" sz="33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สหกรณ์มีเงินสดคงเหลือ ณ วันสิ้นปี จำนวน............บาท  ถูกต้อง/ไม่ถูกต้องตรงตามบัญชี ซึ่งอยู่ในความรับผิดชอบของนาย/นาง/นางสาว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ตำแหน่ง.............................. (กรณีไม่ถูกต้องตรงตามบัญชีให้ระบุรายละเอียดไว้ด้วย)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ใช้จ่ายเงิน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เป็นไป/ไม่เป็นไปตามงบประมาณรายจ่ายที่ที่ประชุมใหญ่กำหนด  (กรณีไม่เป็นไปตามงบประมาณรายจ่ายที่ที่ประชุมใหญ่กำหนดให้ระบุรายละเอียดด้วย) </a:t>
            </a:r>
            <a:r>
              <a:rPr lang="th-TH" alt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th-TH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…....สรุป</a:t>
            </a:r>
            <a:r>
              <a:rPr lang="th-TH" altLang="th-TH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ข้อสังเกตที่ได้จากการตรวจสอบและข้อเสนอแนะ</a:t>
            </a:r>
            <a:r>
              <a:rPr lang="th-TH" altLang="th-TH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</a:t>
            </a:r>
            <a:endParaRPr lang="th-TH" altLang="th-TH" b="1" i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63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48DB4-7E21-4658-A10F-7FE5804C07A9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35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0964" name="ตัวยึด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77056" y="265212"/>
            <a:ext cx="8027392" cy="7150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เนื้อหาของรายงานการตรวจสอบกิจการประจำปี (ต่อ)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261938" y="868363"/>
            <a:ext cx="8747125" cy="46942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th-TH" altLang="th-TH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3.5  ด้านสินเชื่อ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3.5.1  สหกรณ์ให้เงินกู้แก่สมาชิกระหว่างปี .......................ประเภท   คือ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 (1)  เงินกู้เพื่อเหตุฉุกเฉิน 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 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จำนวนเงิน 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 (2)  เงินสามัญ	           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  จำนวน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  (3)  เงินกู้พิเศษ            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  จำนวน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  วันสิ้นปีมีเงินให้กู้แก่สมาชิกคงเหลือ   คือ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	   (1)  เงินกู้เพื่อเหตุฉุกเฉิน	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  จำนวน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  (2)  เงินสามัญ		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  จำนวน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  (3)  เงินกู้พิเศษ           	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  จำนวน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    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3.5.2  สหกรณ์ให้สหกรณ์อื่นกู้ระหว่างปี .......................สหกรณ์   คือ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 (1)  สหกรณ์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 (2)  สหกรณ์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  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จำนวนเงิน ..................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</a:p>
        </p:txBody>
      </p:sp>
      <p:sp>
        <p:nvSpPr>
          <p:cNvPr id="41987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6D9039-F9F2-4EC1-82B8-0E06FA848580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36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77056" y="121196"/>
            <a:ext cx="8027392" cy="6552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เนื้อหาของรายงานการตรวจสอบกิจการประจำปี (ต่อ)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611188" y="769938"/>
            <a:ext cx="8281987" cy="4491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วันสิ้นปีมีเงินให้กู้แก่สหกรณ์อื่นคงเหลือ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(1)   สหกรณ์............................ จำกัด    จำนวน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(2)   สหกรณ์............................ จำกัด    จำนวน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ณ  วันสิ้นปี  สหกรณ์มีรายได้จากการให้เงินกู้  จำนวน ................บาท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สูงกว่า/ต่ำกว่างบประมาณรายได้ที่กำหนดไว้ จำนวน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</a:t>
            </a:r>
            <a:r>
              <a:rPr lang="th-TH" altLang="th-TH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…..สรุปข้อสังเกตที่ได้จากการตรวจสอบและข้อเสนอแนะ</a:t>
            </a:r>
            <a:r>
              <a:rPr lang="th-TH" altLang="th-TH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</a:t>
            </a:r>
            <a:endParaRPr lang="th-TH" altLang="th-TH" b="1" i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th-TH" altLang="th-TH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3.6   ด้านการลงทุน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3.6.1  การลงทุนซื้อหุ้น/พันธบัตรรัฐบาล และอื่น ๆ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altLang="th-TH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</a:t>
            </a:r>
            <a:r>
              <a:rPr lang="th-TH" altLang="th-TH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สรุปข้อสังเกตที่ได้จากการตรวจสอบและข้อเสนอแนะ..........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3.6.2  ที่ดิน/อาคาร/อุปกรณ์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altLang="th-TH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</a:t>
            </a:r>
            <a:r>
              <a:rPr lang="th-TH" altLang="th-TH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สรุปข้อสังเกตที่ได้จากการตรวจสอบและข้อเสนอแนะ..........</a:t>
            </a:r>
            <a:r>
              <a:rPr lang="th-TH" alt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43011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C40BA-B298-4147-9690-B6712B82F3CE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37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77056" y="121196"/>
            <a:ext cx="8027392" cy="6552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เนื้อหาของรายงานการตรวจสอบกิจการประจำปี (ต่อ)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>
            <a:spLocks noChangeArrowheads="1"/>
          </p:cNvSpPr>
          <p:nvPr/>
        </p:nvSpPr>
        <p:spPr bwMode="auto">
          <a:xfrm>
            <a:off x="142875" y="1138238"/>
            <a:ext cx="8715375" cy="424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3.7  ด้านเงินรับฝาก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สหกรณ์รับฝากเงินในระหว่าง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 .............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คือ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  (1)   เงินรับฝาก........................     จำนวน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.......................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  (2)   เงินรับฝาก........................     จำนวน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.......................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  (3)   เงินรับฝาก........................     จำนวน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.......................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 วันสิ้นปีมีเงินรับฝากคงเหลือ คือ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  (1)   เงินรับฝาก........................     จำนวน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.......................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  (2)   เงินรับฝาก........................     จำนวน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.......................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  (3)   เงินรับฝาก........................     จำนวน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.......................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altLang="th-TH" sz="3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</a:t>
            </a:r>
            <a:r>
              <a:rPr lang="th-TH" altLang="th-TH" sz="3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th-TH" altLang="th-TH" sz="30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ข้อสังเกตที่ได้จากการตรวจสอบและ</a:t>
            </a:r>
            <a:r>
              <a:rPr lang="th-TH" altLang="th-TH" sz="3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ข้อเสนอแนะ..............</a:t>
            </a:r>
            <a:endParaRPr lang="th-TH" altLang="th-TH" sz="3000" b="1" i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035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7D3814-D197-4B68-8F6E-994C7DBBA9C1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38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4036" name="ตัวยึด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77056" y="258069"/>
            <a:ext cx="8027392" cy="6552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เนื้อหาของรายงานการตรวจสอบกิจการประจำปี (ต่อ)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395288" y="1063625"/>
            <a:ext cx="8685212" cy="47466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altLang="th-TH" sz="3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altLang="th-TH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3.8   ด้านหนี้สิน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altLang="th-TH" sz="30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………สรุปข้อสังเกตที่ได้จากการตรวจสอบและข้อเสนอแนะ</a:t>
            </a:r>
            <a:r>
              <a:rPr lang="th-TH" altLang="th-TH" sz="3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</a:t>
            </a:r>
            <a:endParaRPr lang="th-TH" altLang="th-TH" sz="30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3.9   ด้านทุน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  3.9.1 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ทุนเรือนหุ้น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            ทุนเรือนหุ้นวันต้นปีมี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................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 เพิ่มขึ้นระหว่างปี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.............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 / ลดลงระหว่างปี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................ </a:t>
            </a: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บาท  คงเหลือวันสิ้นปี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............. บาท</a:t>
            </a:r>
            <a:endParaRPr lang="th-TH" altLang="th-TH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th-TH" sz="30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………..สรุปข้อสังเกตที่ได้จากการตรวจสอบและข้อเสนอแนะ</a:t>
            </a:r>
            <a:r>
              <a:rPr lang="th-TH" altLang="th-TH" sz="3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</a:t>
            </a:r>
            <a:endParaRPr lang="th-TH" altLang="th-TH" sz="30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     3.9.2   ทุนสำรองและทุนสะสมต่าง </a:t>
            </a:r>
            <a:r>
              <a:rPr lang="th-TH" alt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ๆ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th-TH" sz="30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………..สรุปข้อสังเกตที่ได้จากการตรวจสอบและข้อเสนอแนะ...............</a:t>
            </a:r>
            <a:endParaRPr lang="th-TH" altLang="th-TH" sz="30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h-TH" altLang="th-TH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59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1AC8C6-6B71-4FEA-8697-FA30C763C5F6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39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5060" name="ตัวยึด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77056" y="258069"/>
            <a:ext cx="8027392" cy="6552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เนื้อหาของรายงานการตรวจสอบกิจการประจำปี (ต่อ)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0"/>
          <p:cNvSpPr/>
          <p:nvPr/>
        </p:nvSpPr>
        <p:spPr>
          <a:xfrm>
            <a:off x="539552" y="1089962"/>
            <a:ext cx="8134612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4" name="Rectangle 3"/>
          <p:cNvSpPr/>
          <p:nvPr/>
        </p:nvSpPr>
        <p:spPr>
          <a:xfrm>
            <a:off x="452438" y="5126038"/>
            <a:ext cx="1073150" cy="261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8312" name="Rectangle 1"/>
          <p:cNvSpPr>
            <a:spLocks noChangeArrowheads="1"/>
          </p:cNvSpPr>
          <p:nvPr/>
        </p:nvSpPr>
        <p:spPr bwMode="auto">
          <a:xfrm>
            <a:off x="539750" y="1619250"/>
            <a:ext cx="8105775" cy="2571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tabLst>
                <a:tab pos="722313" algn="l"/>
                <a:tab pos="107632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722313" algn="l"/>
                <a:tab pos="107632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722313" algn="l"/>
                <a:tab pos="107632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722313" algn="l"/>
                <a:tab pos="107632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722313" algn="l"/>
                <a:tab pos="107632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07632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07632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07632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07632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th-TH" altLang="th-TH" sz="40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	</a:t>
            </a:r>
            <a:r>
              <a:rPr lang="th-TH" altLang="th-TH" sz="3600" b="1" dirty="0" smtClean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ให้</a:t>
            </a:r>
            <a:r>
              <a:rPr lang="th-TH" altLang="th-TH" sz="36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ผู้ตรวจสอบกิจการติดตามผลการดำเนินการ</a:t>
            </a:r>
            <a:r>
              <a:rPr lang="th-TH" altLang="th-TH" sz="3600" b="1" dirty="0" smtClean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แก้ไข    ของ</a:t>
            </a:r>
            <a:r>
              <a:rPr lang="th-TH" altLang="th-TH" sz="36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สหกรณ์ตามรายงานการตรวจสอบกิจการกรณีเร่งด่วน และจัดส่งสำเนารายงานการแก้ไขของสหกรณ์ให้ส่วน</a:t>
            </a:r>
            <a:r>
              <a:rPr lang="th-TH" altLang="th-TH" sz="3600" b="1" dirty="0" smtClean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ราชการ        ที่</a:t>
            </a:r>
            <a:r>
              <a:rPr lang="th-TH" altLang="th-TH" sz="3600" b="1" dirty="0">
                <a:solidFill>
                  <a:srgbClr val="017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มีหน้าที่กำกับดูแลสหกรณ์ทราบด้วย</a:t>
            </a:r>
          </a:p>
        </p:txBody>
      </p:sp>
      <p:sp>
        <p:nvSpPr>
          <p:cNvPr id="16391" name="ตัวยึดหมายเลขภาพนิ่ง 46"/>
          <p:cNvSpPr txBox="1">
            <a:spLocks/>
          </p:cNvSpPr>
          <p:nvPr/>
        </p:nvSpPr>
        <p:spPr bwMode="auto">
          <a:xfrm>
            <a:off x="8316913" y="5018088"/>
            <a:ext cx="5397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636B0FD-135E-4E05-9185-F0F27247228B}" type="slidenum">
              <a:rPr lang="en-US" altLang="th-TH" sz="1800" b="1">
                <a:latin typeface="DilleniaUPC" pitchFamily="18" charset="-34"/>
                <a:cs typeface="DilleniaUPC" pitchFamily="18" charset="-34"/>
              </a:rPr>
              <a:pPr/>
              <a:t>4</a:t>
            </a:fld>
            <a:endParaRPr lang="th-TH" altLang="th-TH" sz="1800" b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553914" y="266700"/>
            <a:ext cx="8091414" cy="8143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4"/>
          <p:cNvSpPr/>
          <p:nvPr/>
        </p:nvSpPr>
        <p:spPr>
          <a:xfrm>
            <a:off x="554038" y="266700"/>
            <a:ext cx="8410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การรายงานผลการตรวจสอบกิจการ (ต่อ)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42875" y="1196975"/>
            <a:ext cx="8858250" cy="41084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 การติดตามผลการแก้ไขปรับปรุง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.....................รายงานการติดตามผลการแก้ไขปรับปรุงข้อบกพร่องที่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   ใน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ปีก่อนที่ได้รายงานในที่ประชุมใหญ่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</a:t>
            </a:r>
            <a:endParaRPr lang="th-TH" alt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3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5.  เรื่องอื่น ๆ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.................................................................................................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endParaRPr lang="th-TH" alt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            		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(................................................)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	   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ผู้ตรวจสอบกิจการ / ประธานคณะผู้ตรวจสอบกิจการ	</a:t>
            </a:r>
          </a:p>
        </p:txBody>
      </p:sp>
      <p:sp>
        <p:nvSpPr>
          <p:cNvPr id="46083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018DF0-3CD5-43D6-A09D-2B310032E7F9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40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77056" y="258069"/>
            <a:ext cx="8027392" cy="6552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เนื้อหาของรายงานการตรวจสอบกิจการประจำปี (ต่อ)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ตัวอย่างการเขียนวัตถุประสงค์ของการตรวจสอบและขอบเขตการตรวจสอบ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981950" y="5410200"/>
            <a:ext cx="1162050" cy="30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41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1428751"/>
            <a:ext cx="871540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ด้านการเงินการบัญชี</a:t>
            </a:r>
          </a:p>
          <a:p>
            <a:pPr marL="514350" indent="-514350"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1.วัตถุประสงค์ของการตรวจสอบ</a:t>
            </a:r>
          </a:p>
          <a:p>
            <a:pPr marL="514350" indent="-514350">
              <a:defRPr/>
            </a:pP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(1)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เพื่อพิสูจน์ว่าเงินสดในมือและเงินฝากธนาคารมีตัวตนและเป็นของสหกรณ์</a:t>
            </a:r>
          </a:p>
          <a:p>
            <a:pPr marL="514350" indent="-514350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เพื่อทราบว่ามีการกำหนดระเบียบว่าด้วยการรับจ่ายและเก็บรักษาเงินสดขึ้นถือใช้</a:t>
            </a:r>
          </a:p>
          <a:p>
            <a:pPr marL="514350" indent="-514350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และปฏิบัติตามระเบียบที่กำหนดไว้</a:t>
            </a:r>
          </a:p>
          <a:p>
            <a:pPr marL="514350" indent="-514350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เพื่อทราบว่ามีการกำหนดระบบการควบคุมภายในด้านการเงินการบัญชีไว้อย่าง</a:t>
            </a:r>
          </a:p>
          <a:p>
            <a:pPr marL="514350" indent="-514350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เหมาะสมและรัดกุม</a:t>
            </a:r>
          </a:p>
          <a:p>
            <a:pPr marL="514350" indent="-514350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(4)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เพื่อทราบว่ามีการบันทึกบัญชีด้านการเงินเรียบร้อยเป็นปัจจุบัน มีการคำนวณ</a:t>
            </a:r>
          </a:p>
          <a:p>
            <a:pPr marL="514350" indent="-514350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ตัวเลขถูกต้อง มีเอกสารหลักฐานประกอบการบันทึก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บัญชี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1500188"/>
            <a:ext cx="8643938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ด้านการเงินการบัญชี</a:t>
            </a:r>
          </a:p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2.ขอบเขตการตรวจสอบ</a:t>
            </a:r>
          </a:p>
          <a:p>
            <a:pPr>
              <a:defRPr/>
            </a:pP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(1)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ตรวจสอบเอกสารหลักฐานประกอบการรับ – จ่ายเงิน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(2)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ตรวจสอบการบันทึกบัญชีในโปรแกรมระบบบัญชีคอมพิวเตอร์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(3)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ตรวจนับเงินสดคงเหลือในมือเปรียบเทียบกับบัญชีเงินสด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(4)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สอบทานการควบคุมภายในและการกำหนดระเบียบปฏิบัติด้านการเงิน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ตัวอย่างการเขียนวัตถุประสงค์ของการตรวจสอบและขอบเขตการตรวจสอบ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981950" y="5143500"/>
            <a:ext cx="1162050" cy="30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42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ตัวอย่างการเขียนวัตถุประสงค์ของการตรวจสอบและขอบเขตการตรวจสอบ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3" y="1714500"/>
            <a:ext cx="8715375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ด้านสินเชื่อ</a:t>
            </a:r>
          </a:p>
          <a:p>
            <a:pPr>
              <a:defRPr/>
            </a:pPr>
            <a:r>
              <a:rPr 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1.วัตถุประสงค์ของการตรวจสอบ</a:t>
            </a:r>
          </a:p>
          <a:p>
            <a:pPr>
              <a:defRPr/>
            </a:pP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เพื่อทราบว่ามีการกำหนดระเบียบเกี่ยวกับการให้เงินกู้และการควบคุมภายใน</a:t>
            </a:r>
          </a:p>
          <a:p>
            <a:pPr>
              <a:defRPr/>
            </a:pP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ด้านสินเชื่อไว้อย่างเหมาะสม และได้ปฏิบัติตามระเบียบที่กำหนดไว้</a:t>
            </a:r>
          </a:p>
          <a:p>
            <a:pPr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(2)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เพื่อทราบว่ามีเอกสารหลักฐานการให้เงินกู้ และการค้ำประกัน ถูกต้องครบถ้วน</a:t>
            </a:r>
          </a:p>
          <a:p>
            <a:pPr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เพื่อทราบว่ามีการบันทึกบัญชีด้านสินเชื่อไว้ถูกต้อง</a:t>
            </a:r>
          </a:p>
        </p:txBody>
      </p:sp>
      <p:sp>
        <p:nvSpPr>
          <p:cNvPr id="9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981950" y="5143500"/>
            <a:ext cx="1162050" cy="30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43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8"/>
          <p:cNvSpPr>
            <a:spLocks noChangeArrowheads="1"/>
          </p:cNvSpPr>
          <p:nvPr/>
        </p:nvSpPr>
        <p:spPr bwMode="gray">
          <a:xfrm>
            <a:off x="899592" y="1597360"/>
            <a:ext cx="7488832" cy="1440160"/>
          </a:xfrm>
          <a:prstGeom prst="roundRect">
            <a:avLst>
              <a:gd name="adj" fmla="val 25065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5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รายงานการตรวจสอบกิจการกรณีเร่งด่วน</a:t>
            </a:r>
          </a:p>
        </p:txBody>
      </p:sp>
      <p:sp>
        <p:nvSpPr>
          <p:cNvPr id="57349" name="ตัวยึดหมายเลขภาพนิ่ง 46"/>
          <p:cNvSpPr>
            <a:spLocks noGrp="1"/>
          </p:cNvSpPr>
          <p:nvPr>
            <p:ph type="sldNum" sz="quarter" idx="17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1A6E93-2867-4683-BA6C-AAE8B05BEF3D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44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2650" y="1158875"/>
            <a:ext cx="7505700" cy="4200525"/>
          </a:xfrm>
          <a:ln w="38100">
            <a:solidFill>
              <a:srgbClr val="FF0000"/>
            </a:solidFill>
            <a:prstDash val="sysDot"/>
          </a:ln>
        </p:spPr>
        <p:txBody>
          <a:bodyPr/>
          <a:lstStyle/>
          <a:p>
            <a:pPr marL="87313" indent="15875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 รูปแบบการรายงานเช่นเดียวกับรายงานประจำเดือน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2.  ขั้นตอนการดำเนินงาน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2.1  แจ้งผลการตรวจสอบให้สหกรณ์ทราบด้วยวาจา/ประชุม  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แล้วจัดทำเป็นลายลักษณ์อักษร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 2.2  จัดทำสำเนารายงานผลการตรวจสอบกิจการ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กรมตรวจบัญชีสหกรณ์ 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	ให้ส่งสำนักงานตรวจบัญชีสหกรณ์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กรมส่งเสริมสหกรณ์ 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ให้ส่งสำนักงานสหกรณ์จังหวัด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83569" y="277813"/>
            <a:ext cx="7848871" cy="71665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th-TH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การจัดทำรายงานการตรวจสอบกิจการกรณีเร่งด่วน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374" name="ตัวยึดหมายเลขภาพนิ่ง 46"/>
          <p:cNvSpPr>
            <a:spLocks noGrp="1"/>
          </p:cNvSpPr>
          <p:nvPr>
            <p:ph type="sldNum" sz="quarter" idx="11"/>
          </p:nvPr>
        </p:nvSpPr>
        <p:spPr bwMode="auto">
          <a:xfrm>
            <a:off x="8458200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fld id="{38963C18-D037-40EE-883A-D52E6769124A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algn="l"/>
              <a:t>45</a:t>
            </a:fld>
            <a:endParaRPr lang="th-TH" altLang="th-TH" sz="2800" b="1" dirty="0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สี่เหลี่ยมผืนผ้า 7"/>
          <p:cNvSpPr>
            <a:spLocks noChangeArrowheads="1"/>
          </p:cNvSpPr>
          <p:nvPr/>
        </p:nvSpPr>
        <p:spPr bwMode="auto">
          <a:xfrm>
            <a:off x="285750" y="285750"/>
            <a:ext cx="8286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500" b="1">
                <a:latin typeface="TH SarabunPSK" pitchFamily="34" charset="-34"/>
                <a:cs typeface="TH SarabunPSK" pitchFamily="34" charset="-34"/>
              </a:rPr>
              <a:t>ตัวอย่างหนังสือจากผู้ตรวจสอบกิจการถึงหัวหน้าสำนักงานตรวจบัญชีสหกรณ์/สหกรณ์จังหวัด</a:t>
            </a:r>
            <a:endParaRPr lang="th-TH" sz="2500"/>
          </a:p>
        </p:txBody>
      </p:sp>
      <p:sp>
        <p:nvSpPr>
          <p:cNvPr id="59396" name="TextBox 8"/>
          <p:cNvSpPr txBox="1">
            <a:spLocks noChangeArrowheads="1"/>
          </p:cNvSpPr>
          <p:nvPr/>
        </p:nvSpPr>
        <p:spPr bwMode="auto">
          <a:xfrm>
            <a:off x="285750" y="785813"/>
            <a:ext cx="8715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 sz="2000">
                <a:latin typeface="TH SarabunPSK" pitchFamily="34" charset="-34"/>
                <a:cs typeface="TH SarabunPSK" pitchFamily="34" charset="-34"/>
              </a:rPr>
              <a:t>เลขที่หนังสือ...................				      		              สถานที่ออกหนังสือ</a:t>
            </a:r>
          </a:p>
          <a:p>
            <a:pPr algn="thaiDist"/>
            <a:r>
              <a:rPr lang="th-TH" sz="2000">
                <a:latin typeface="TH SarabunPSK" pitchFamily="34" charset="-34"/>
                <a:cs typeface="TH SarabunPSK" pitchFamily="34" charset="-34"/>
              </a:rPr>
              <a:t>							             ..................................</a:t>
            </a:r>
          </a:p>
          <a:p>
            <a:pPr algn="thaiDist"/>
            <a:r>
              <a:rPr lang="th-TH" sz="2000">
                <a:latin typeface="TH SarabunPSK" pitchFamily="34" charset="-34"/>
                <a:cs typeface="TH SarabunPSK" pitchFamily="34" charset="-34"/>
              </a:rPr>
              <a:t>							             ..................................</a:t>
            </a:r>
          </a:p>
          <a:p>
            <a:pPr algn="thaiDist"/>
            <a:r>
              <a:rPr lang="th-TH" sz="2000">
                <a:latin typeface="TH SarabunPSK" pitchFamily="34" charset="-34"/>
                <a:cs typeface="TH SarabunPSK" pitchFamily="34" charset="-34"/>
              </a:rPr>
              <a:t>			                		วันที่.......................................</a:t>
            </a:r>
          </a:p>
          <a:p>
            <a:pPr algn="thaiDist"/>
            <a:r>
              <a:rPr lang="th-TH" sz="2000">
                <a:latin typeface="TH SarabunPSK" pitchFamily="34" charset="-34"/>
                <a:cs typeface="TH SarabunPSK" pitchFamily="34" charset="-34"/>
              </a:rPr>
              <a:t>เรื่อง  ส่งสำเนารายงานผลการติดตามการแก้ไขข้อสังเกตของสหกรณ์............................................</a:t>
            </a:r>
          </a:p>
          <a:p>
            <a:pPr algn="thaiDist"/>
            <a:r>
              <a:rPr lang="th-TH" sz="2000">
                <a:latin typeface="TH SarabunPSK" pitchFamily="34" charset="-34"/>
                <a:cs typeface="TH SarabunPSK" pitchFamily="34" charset="-34"/>
              </a:rPr>
              <a:t>เรียน  หัวหน้าสำนักงานตรวจบัญชีสหกรณ์........................../สหกรณ์จังหวัด.................................</a:t>
            </a:r>
          </a:p>
          <a:p>
            <a:pPr algn="thaiDist"/>
            <a:r>
              <a:rPr lang="th-TH" sz="2000">
                <a:latin typeface="TH SarabunPSK" pitchFamily="34" charset="-34"/>
                <a:cs typeface="TH SarabunPSK" pitchFamily="34" charset="-34"/>
              </a:rPr>
              <a:t>	ตามที่ข้าพเจ้า............................................ผู้ตรวจสอบกิจการสหกรณ์................................</a:t>
            </a:r>
          </a:p>
          <a:p>
            <a:pPr algn="thaiDist"/>
            <a:r>
              <a:rPr lang="th-TH" sz="2000">
                <a:latin typeface="TH SarabunPSK" pitchFamily="34" charset="-34"/>
                <a:cs typeface="TH SarabunPSK" pitchFamily="34" charset="-34"/>
              </a:rPr>
              <a:t>ได้รายงานผลการตรวจสอบกิจการประจำเดือน.......................และได้แจ้งข้อสังเกตและข้อเสนอแนะให้สหกรณ์ดำเนินการ      แก้ไขไปแล้วนั้น</a:t>
            </a:r>
          </a:p>
          <a:p>
            <a:pPr algn="thaiDist"/>
            <a:r>
              <a:rPr lang="th-TH" sz="2000">
                <a:latin typeface="TH SarabunPSK" pitchFamily="34" charset="-34"/>
                <a:cs typeface="TH SarabunPSK" pitchFamily="34" charset="-34"/>
              </a:rPr>
              <a:t>	บัดนี้ สหกรณ์ได้ดำเนินการแก้ไขข้อสังเกตตามข้อเสนอแนะที่ได้ให้ไว้แล้วรายละเอียดปรากฏตามสิ่งที่ส่งมาด้วย</a:t>
            </a:r>
          </a:p>
          <a:p>
            <a:pPr algn="thaiDist"/>
            <a:r>
              <a:rPr lang="th-TH" sz="2000">
                <a:latin typeface="TH SarabunPSK" pitchFamily="34" charset="-34"/>
                <a:cs typeface="TH SarabunPSK" pitchFamily="34" charset="-34"/>
              </a:rPr>
              <a:t>	จึงเรียนมาเพื่อโปรดทราบ</a:t>
            </a:r>
          </a:p>
          <a:p>
            <a:pPr algn="thaiDist"/>
            <a:endParaRPr lang="th-TH" sz="200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en-US" sz="2000">
                <a:latin typeface="TH SarabunPSK" pitchFamily="34" charset="-34"/>
                <a:cs typeface="TH SarabunPSK" pitchFamily="34" charset="-34"/>
              </a:rPr>
              <a:t>     (</a:t>
            </a:r>
            <a:r>
              <a:rPr lang="th-TH" sz="2000">
                <a:latin typeface="TH SarabunPSK" pitchFamily="34" charset="-34"/>
                <a:cs typeface="TH SarabunPSK" pitchFamily="34" charset="-34"/>
              </a:rPr>
              <a:t>ลงชื่อ</a:t>
            </a:r>
            <a:r>
              <a:rPr lang="en-US" sz="200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thaiDist"/>
            <a:r>
              <a:rPr lang="en-US" sz="200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2000">
                <a:latin typeface="TH SarabunPSK" pitchFamily="34" charset="-34"/>
                <a:cs typeface="TH SarabunPSK" pitchFamily="34" charset="-34"/>
              </a:rPr>
              <a:t>ผู้ตรวจสอบกิจการ</a:t>
            </a:r>
            <a:endParaRPr lang="th-TH" sz="2000"/>
          </a:p>
        </p:txBody>
      </p:sp>
      <p:sp>
        <p:nvSpPr>
          <p:cNvPr id="5" name="ตัวยึดหมายเลขภาพนิ่ง 46"/>
          <p:cNvSpPr txBox="1">
            <a:spLocks/>
          </p:cNvSpPr>
          <p:nvPr/>
        </p:nvSpPr>
        <p:spPr bwMode="auto">
          <a:xfrm>
            <a:off x="8458200" y="5018088"/>
            <a:ext cx="539750" cy="439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63C18-D037-40EE-883A-D52E6769124A}" type="slidenum">
              <a:rPr kumimoji="0" lang="en-US" altLang="th-T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illeniaUPC" pitchFamily="18" charset="-34"/>
                <a:ea typeface="+mn-ea"/>
                <a:cs typeface="DilleniaUPC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th-TH" alt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illeniaUPC" pitchFamily="18" charset="-34"/>
              <a:ea typeface="+mn-ea"/>
              <a:cs typeface="DilleniaUPC" pitchFamily="18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81000" y="446088"/>
            <a:ext cx="8382000" cy="5135562"/>
          </a:xfrm>
        </p:spPr>
        <p:txBody>
          <a:bodyPr/>
          <a:lstStyle/>
          <a:p>
            <a:pPr algn="thaiDist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กรณีสหกรณ์ไม่ดำเนินการแก้ไขให้ใช้ข้อความนี้แทน</a:t>
            </a:r>
            <a:r>
              <a:rPr lang="en-US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thaiDist">
              <a:defRPr/>
            </a:pPr>
            <a:r>
              <a:rPr lang="en-US" sz="2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ปรากฏว่า สหกรณ์มิได้ดำเนินการแก้ไขข้อสังเกตตามข้อเสนอที่ให้ไว้และเห็นว่า</a:t>
            </a:r>
            <a:r>
              <a:rPr lang="th-TH" sz="2200" spc="-18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การไม่แก้ไขข้อสังเกตตามที่ตรวจพบอาจก่อให้เกิดความเสียหายแก่สหกรณ์ได้ รายละเอียดปรากฏตามสั่งที่ส่งมาด้วย</a:t>
            </a:r>
          </a:p>
          <a:p>
            <a:pPr algn="thaiDist">
              <a:defRPr/>
            </a:pPr>
            <a:r>
              <a:rPr lang="th-TH" sz="2200" spc="-18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จึงเรียนมาเพื่อโปรดพิจารณา</a:t>
            </a:r>
          </a:p>
          <a:p>
            <a:pPr algn="thaiDist">
              <a:defRPr/>
            </a:pPr>
            <a:endParaRPr lang="th-TH" sz="2200" spc="-18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r>
              <a:rPr lang="th-TH" sz="2200" spc="-18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		     </a:t>
            </a:r>
            <a:r>
              <a:rPr lang="en-US" sz="2200" spc="-18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200" spc="-18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ลงชื่อ</a:t>
            </a:r>
            <a:r>
              <a:rPr lang="en-US" sz="2200" spc="-18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200" spc="-18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r>
              <a:rPr lang="th-TH" sz="2200" spc="-18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			ผู้ตรวจสอบกิจการ</a:t>
            </a:r>
          </a:p>
          <a:p>
            <a:pPr algn="thaiDist">
              <a:defRPr/>
            </a:pPr>
            <a:endParaRPr lang="th-TH" sz="2200" spc="-18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endParaRPr lang="th-TH" sz="2200" b="1" u="sng" spc="-18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endParaRPr lang="th-TH" sz="2200" b="1" u="sng" spc="-18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r>
              <a:rPr lang="th-TH" sz="2200" b="1" u="sng" spc="-18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หมายเหตุ</a:t>
            </a:r>
          </a:p>
          <a:p>
            <a:pPr algn="thaiDist">
              <a:defRPr/>
            </a:pPr>
            <a:r>
              <a:rPr lang="th-TH" sz="2200" spc="-18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ผู้ตรวจสอบกิจการอาจปรับเปลี่ยนข้อความได้ตามความเหมาะสมและสถานการณ์ของแต่ละสหกรณ์</a:t>
            </a:r>
          </a:p>
          <a:p>
            <a:pPr algn="thaiDist">
              <a:defRPr/>
            </a:pPr>
            <a:endParaRPr lang="th-TH" sz="2200" spc="-18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46"/>
          <p:cNvSpPr>
            <a:spLocks noGrp="1"/>
          </p:cNvSpPr>
          <p:nvPr>
            <p:ph type="sldNum" sz="quarter" idx="11"/>
          </p:nvPr>
        </p:nvSpPr>
        <p:spPr bwMode="auto">
          <a:xfrm>
            <a:off x="8458200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fld id="{38963C18-D037-40EE-883A-D52E6769124A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algn="l"/>
              <a:t>47</a:t>
            </a:fld>
            <a:endParaRPr lang="th-TH" altLang="th-TH" sz="2800" b="1" dirty="0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8625" y="214313"/>
            <a:ext cx="8072438" cy="534987"/>
          </a:xfrm>
        </p:spPr>
        <p:txBody>
          <a:bodyPr/>
          <a:lstStyle/>
          <a:p>
            <a:r>
              <a:rPr lang="th-TH" sz="2400" b="1" smtClean="0"/>
              <a:t>แบบการติดตามผลการดำเนินการแก้ไข ตามรายงานผลการตรวจสอบของผู้ตรวจสอบกิจการ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357188" y="1011238"/>
          <a:ext cx="8643997" cy="311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3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7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</a:rPr>
                        <a:t>ข้อสังเกตที่ตรวจพบ</a:t>
                      </a:r>
                      <a:endParaRPr lang="th-TH" sz="13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</a:rPr>
                        <a:t>ผลการแก้ไข</a:t>
                      </a:r>
                      <a:endParaRPr lang="th-TH" sz="13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</a:rPr>
                        <a:t>ข้อเสนอแนะเพื่อพิจารณาดำเนินการต่อไป</a:t>
                      </a:r>
                      <a:endParaRPr lang="th-TH" sz="13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528">
                <a:tc>
                  <a:txBody>
                    <a:bodyPr/>
                    <a:lstStyle/>
                    <a:p>
                      <a:endParaRPr lang="th-TH" sz="1500" dirty="0"/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500" dirty="0"/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1500" dirty="0"/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ตัวยึดหมายเลขภาพนิ่ง 46"/>
          <p:cNvSpPr>
            <a:spLocks noGrp="1"/>
          </p:cNvSpPr>
          <p:nvPr>
            <p:ph type="sldNum" sz="quarter" idx="11"/>
          </p:nvPr>
        </p:nvSpPr>
        <p:spPr bwMode="auto">
          <a:xfrm>
            <a:off x="8458200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fld id="{38963C18-D037-40EE-883A-D52E6769124A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algn="l"/>
              <a:t>48</a:t>
            </a:fld>
            <a:endParaRPr lang="th-TH" altLang="th-TH" sz="2800" b="1" dirty="0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0913" y="1235075"/>
            <a:ext cx="7242175" cy="3770313"/>
          </a:xfrm>
          <a:ln>
            <a:solidFill>
              <a:schemeClr val="tx1"/>
            </a:solidFill>
          </a:ln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42963"/>
          </a:xfrm>
        </p:spPr>
        <p:txBody>
          <a:bodyPr>
            <a:normAutofit fontScale="90000"/>
          </a:bodyPr>
          <a:lstStyle/>
          <a:p>
            <a:pPr>
              <a:lnSpc>
                <a:spcPct val="93000"/>
              </a:lnSpc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ศึกษาข้อมูลเพิ่มเติมได้ที่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WEBSITE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กรมตรวจบัญชีสหกรณ์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https://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www.cad.go.th</a:t>
            </a:r>
            <a:r>
              <a:rPr lang="en-US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dirty="0"/>
          </a:p>
        </p:txBody>
      </p:sp>
      <p:sp>
        <p:nvSpPr>
          <p:cNvPr id="9" name="วงรี 8"/>
          <p:cNvSpPr/>
          <p:nvPr/>
        </p:nvSpPr>
        <p:spPr>
          <a:xfrm>
            <a:off x="2857500" y="2857500"/>
            <a:ext cx="1571625" cy="285750"/>
          </a:xfrm>
          <a:prstGeom prst="ellipse">
            <a:avLst/>
          </a:prstGeom>
          <a:noFill/>
          <a:ln w="34925" cmpd="sng">
            <a:solidFill>
              <a:srgbClr val="C00000">
                <a:alpha val="87000"/>
              </a:srgb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ตัวยึดหมายเลขภาพนิ่ง 46"/>
          <p:cNvSpPr>
            <a:spLocks noGrp="1"/>
          </p:cNvSpPr>
          <p:nvPr>
            <p:ph type="sldNum" sz="quarter" idx="11"/>
          </p:nvPr>
        </p:nvSpPr>
        <p:spPr bwMode="auto">
          <a:xfrm>
            <a:off x="8458200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fld id="{38963C18-D037-40EE-883A-D52E6769124A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algn="l"/>
              <a:t>49</a:t>
            </a:fld>
            <a:endParaRPr lang="th-TH" altLang="th-TH" sz="2800" b="1" dirty="0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267744" y="457225"/>
            <a:ext cx="5082753" cy="6720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รายงานผลการตรวจสอบกิจการ</a:t>
            </a:r>
          </a:p>
        </p:txBody>
      </p:sp>
      <p:sp>
        <p:nvSpPr>
          <p:cNvPr id="14" name="วงรี 13"/>
          <p:cNvSpPr/>
          <p:nvPr/>
        </p:nvSpPr>
        <p:spPr>
          <a:xfrm>
            <a:off x="1038225" y="1616075"/>
            <a:ext cx="2879725" cy="9604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การจัดทำรายงาน</a:t>
            </a:r>
          </a:p>
        </p:txBody>
      </p:sp>
      <p:sp>
        <p:nvSpPr>
          <p:cNvPr id="28" name="วงรี 27"/>
          <p:cNvSpPr/>
          <p:nvPr/>
        </p:nvSpPr>
        <p:spPr>
          <a:xfrm>
            <a:off x="5220072" y="1630363"/>
            <a:ext cx="3240360" cy="9461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การนำเสนอรายงาน</a:t>
            </a:r>
          </a:p>
        </p:txBody>
      </p:sp>
      <p:cxnSp>
        <p:nvCxnSpPr>
          <p:cNvPr id="18" name="ลูกศรเชื่อมต่อแบบตรง 17"/>
          <p:cNvCxnSpPr/>
          <p:nvPr/>
        </p:nvCxnSpPr>
        <p:spPr>
          <a:xfrm flipH="1">
            <a:off x="2909888" y="1017588"/>
            <a:ext cx="1584325" cy="612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4494213" y="1017588"/>
            <a:ext cx="1655762" cy="612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65200" y="3079750"/>
            <a:ext cx="3174752" cy="181588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ความสำคัญของรายงาน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ลักษณะรายงานที่ดี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ขั้นตอนการเขียน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ประเภทรายงาน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0" y="3079750"/>
            <a:ext cx="2952750" cy="181588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บุคลิกภาพ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เนื้อหาสาระ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ความมั่นใจ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น้ำเสียง</a:t>
            </a:r>
          </a:p>
        </p:txBody>
      </p:sp>
      <p:sp>
        <p:nvSpPr>
          <p:cNvPr id="12" name="ลูกศรลง 11"/>
          <p:cNvSpPr/>
          <p:nvPr/>
        </p:nvSpPr>
        <p:spPr>
          <a:xfrm>
            <a:off x="2103438" y="2574925"/>
            <a:ext cx="571500" cy="47625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th-TH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6737350" y="2574925"/>
            <a:ext cx="571500" cy="47625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th-TH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17429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EE644F-52BB-4205-A25B-7AC435B299AA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5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949325"/>
          </a:xfrm>
        </p:spPr>
        <p:txBody>
          <a:bodyPr/>
          <a:lstStyle/>
          <a:p>
            <a:r>
              <a:rPr lang="th-TH" smtClean="0">
                <a:solidFill>
                  <a:schemeClr val="tx1"/>
                </a:solidFill>
              </a:rPr>
              <a:t>ตัวอย่างหนังสือรายงานถึงหัวหน้าสำนักงาน</a:t>
            </a:r>
          </a:p>
        </p:txBody>
      </p:sp>
      <p:sp>
        <p:nvSpPr>
          <p:cNvPr id="63491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7900988" cy="3775075"/>
          </a:xfrm>
        </p:spPr>
        <p:txBody>
          <a:bodyPr/>
          <a:lstStyle/>
          <a:p>
            <a:endParaRPr lang="th-TH" smtClean="0"/>
          </a:p>
        </p:txBody>
      </p:sp>
      <p:sp>
        <p:nvSpPr>
          <p:cNvPr id="63492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2863A7-1FD0-493D-A096-65A507479637}" type="slidenum">
              <a:rPr lang="en-US" smtClean="0">
                <a:latin typeface="Arial" pitchFamily="34" charset="0"/>
              </a:rPr>
              <a:pPr/>
              <a:t>50</a:t>
            </a:fld>
            <a:endParaRPr lang="th-TH" smtClean="0">
              <a:latin typeface="Arial" pitchFamily="34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 l="9375" r="15104"/>
          <a:stretch>
            <a:fillRect/>
          </a:stretch>
        </p:blipFill>
        <p:spPr bwMode="auto">
          <a:xfrm>
            <a:off x="-857250" y="0"/>
            <a:ext cx="10358438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8" name="วงรี 7"/>
          <p:cNvSpPr/>
          <p:nvPr/>
        </p:nvSpPr>
        <p:spPr>
          <a:xfrm>
            <a:off x="2428875" y="4071938"/>
            <a:ext cx="4429125" cy="357187"/>
          </a:xfrm>
          <a:prstGeom prst="ellipse">
            <a:avLst/>
          </a:prstGeom>
          <a:noFill/>
          <a:ln w="34925" cmpd="sng">
            <a:solidFill>
              <a:srgbClr val="C00000">
                <a:alpha val="87000"/>
              </a:srgb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604250" y="7786722"/>
            <a:ext cx="539750" cy="439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63C18-D037-40EE-883A-D52E6769124A}" type="slidenum">
              <a:rPr kumimoji="0" lang="en-US" altLang="th-T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illeniaUPC" pitchFamily="18" charset="-34"/>
                <a:ea typeface="+mn-ea"/>
                <a:cs typeface="DilleniaUPC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th-TH" alt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illeniaUPC" pitchFamily="18" charset="-34"/>
              <a:ea typeface="+mn-ea"/>
              <a:cs typeface="DilleniaUPC" pitchFamily="18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3414713"/>
            <a:ext cx="6705600" cy="822325"/>
          </a:xfrm>
        </p:spPr>
        <p:txBody>
          <a:bodyPr/>
          <a:lstStyle/>
          <a:p>
            <a:pPr eaLnBrk="1" hangingPunct="1"/>
            <a:r>
              <a:rPr lang="en-US" altLang="ko-KR" sz="2400" smtClean="0">
                <a:solidFill>
                  <a:srgbClr val="333333"/>
                </a:solidFill>
                <a:ea typeface="Gulim" pitchFamily="34" charset="-127"/>
                <a:cs typeface="KodchiangUPC" pitchFamily="18" charset="-34"/>
              </a:rPr>
              <a:t>WWW</a:t>
            </a:r>
            <a:r>
              <a:rPr lang="en-US" altLang="ko-KR" smtClean="0">
                <a:solidFill>
                  <a:srgbClr val="333333"/>
                </a:solidFill>
                <a:ea typeface="Gulim" pitchFamily="34" charset="-127"/>
                <a:cs typeface="KodchiangUPC" pitchFamily="18" charset="-34"/>
              </a:rPr>
              <a:t>.cad.go.th</a:t>
            </a:r>
            <a:endParaRPr lang="ko-KR" altLang="en-US" smtClean="0">
              <a:solidFill>
                <a:srgbClr val="333333"/>
              </a:solidFill>
              <a:ea typeface="Gulim" pitchFamily="34" charset="-127"/>
              <a:cs typeface="KodchiangUPC" pitchFamily="18" charset="-34"/>
            </a:endParaRPr>
          </a:p>
        </p:txBody>
      </p:sp>
      <p:sp>
        <p:nvSpPr>
          <p:cNvPr id="64515" name="Line 4"/>
          <p:cNvSpPr>
            <a:spLocks noChangeShapeType="1"/>
          </p:cNvSpPr>
          <p:nvPr/>
        </p:nvSpPr>
        <p:spPr bwMode="auto">
          <a:xfrm flipV="1">
            <a:off x="1847850" y="3275013"/>
            <a:ext cx="6083300" cy="2698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th-TH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gray">
          <a:xfrm>
            <a:off x="2019300" y="2143125"/>
            <a:ext cx="5710238" cy="1012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99"/>
                    </a:gs>
                    <a:gs pos="100000">
                      <a:srgbClr val="000000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The  End   &amp;   Thank  You !</a:t>
            </a:r>
            <a:endParaRPr lang="th-TH" sz="3600" kern="1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99"/>
                  </a:gs>
                  <a:gs pos="100000">
                    <a:srgbClr val="000000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stars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25" y="1968500"/>
            <a:ext cx="825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2" descr="stars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525" y="2476500"/>
            <a:ext cx="8270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3" descr="stars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850" y="3397250"/>
            <a:ext cx="8270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4" descr="stars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3937000"/>
            <a:ext cx="825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4613"/>
            <a:ext cx="8424863" cy="37449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 ใช้ในการวางแผน ควบคุมทางการเงินและตัดสินใจทางธุรกิจ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ของสหกรณ์ แก้ไขปรับปรุงการบริหารงานให้มีประสิทธิภาพยิ่งขึ้น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 ประเมินประสิทธิภาพและวัดผลการปฏิบัติงานของฝ่ายจัดการ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รวมถึงวางระบบการควบคุมภายในของสหกรณ์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 ทราบความสามารถการให้บริการและเอื้ออำนวยประโยชน์     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ต่อสมาชิกในการทำธุรกิจกับสหกรณ์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h-TH" alt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 เพื่อการตัดสินใจของคณะกรรมการดำเนินการและผู้ที่ใช้ข้อมูล   </a:t>
            </a:r>
          </a:p>
        </p:txBody>
      </p:sp>
      <p:sp>
        <p:nvSpPr>
          <p:cNvPr id="9" name="AutoShape 58"/>
          <p:cNvSpPr>
            <a:spLocks noChangeArrowheads="1"/>
          </p:cNvSpPr>
          <p:nvPr/>
        </p:nvSpPr>
        <p:spPr bwMode="gray">
          <a:xfrm>
            <a:off x="971600" y="409228"/>
            <a:ext cx="7416824" cy="720080"/>
          </a:xfrm>
          <a:prstGeom prst="roundRect">
            <a:avLst>
              <a:gd name="adj" fmla="val 25065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th-TH" sz="45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ความสำคัญของรายงานการตรวจสอบกิจการ</a:t>
            </a:r>
          </a:p>
        </p:txBody>
      </p:sp>
      <p:sp>
        <p:nvSpPr>
          <p:cNvPr id="100362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56260AD5-1DEE-4450-98D3-9AEEEAFD9718}" type="slidenum">
              <a:rPr lang="en-US" alt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>
                <a:lnSpc>
                  <a:spcPct val="90000"/>
                </a:lnSpc>
                <a:defRPr/>
              </a:pPr>
              <a:t>6</a:t>
            </a:fld>
            <a:endParaRPr lang="th-TH" altLang="th-TH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สี่เหลี่ยมผืนผ้า 7"/>
          <p:cNvSpPr>
            <a:spLocks noChangeArrowheads="1"/>
          </p:cNvSpPr>
          <p:nvPr/>
        </p:nvSpPr>
        <p:spPr bwMode="auto">
          <a:xfrm>
            <a:off x="2051050" y="409228"/>
            <a:ext cx="5606400" cy="83099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ลักษณะของรายงานที่ดี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1379" name="Text Box 9"/>
          <p:cNvSpPr txBox="1">
            <a:spLocks noChangeArrowheads="1"/>
          </p:cNvSpPr>
          <p:nvPr/>
        </p:nvSpPr>
        <p:spPr bwMode="gray">
          <a:xfrm>
            <a:off x="3000375" y="1420813"/>
            <a:ext cx="4308475" cy="3784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buFont typeface="Wingdings" pitchFamily="2" charset="2"/>
              <a:buChar char="v"/>
              <a:defRPr/>
            </a:pPr>
            <a:r>
              <a:rPr lang="th-TH" alt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ความถูกต้อง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h-TH" alt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 ความ</a:t>
            </a:r>
            <a:r>
              <a:rPr lang="th-TH" alt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h-TH" alt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ความกระชับ/กะทัดรัด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h-TH" alt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ความทันต่อเวลา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h-TH" alt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ความสร้างสรรค์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h-TH" alt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ความจูงใจ</a:t>
            </a:r>
          </a:p>
        </p:txBody>
      </p:sp>
      <p:sp>
        <p:nvSpPr>
          <p:cNvPr id="19462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D0BC4E-1261-411F-B10E-9B569AE2CB7D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7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633538"/>
            <a:ext cx="8335963" cy="3311525"/>
          </a:xfrm>
          <a:solidFill>
            <a:schemeClr val="bg1"/>
          </a:solidFill>
          <a:ln w="57150">
            <a:solidFill>
              <a:srgbClr val="FFCCFF"/>
            </a:solidFill>
            <a:prstDash val="sysDot"/>
          </a:ln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การรายงานการตรวจสอบกิจการต้องมีความถูกต้อง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ไม่ว่าจะเป็น</a:t>
            </a:r>
            <a:r>
              <a:rPr lang="th-TH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เหตุการณ์</a:t>
            </a:r>
            <a:r>
              <a:rPr 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</a:t>
            </a:r>
            <a:r>
              <a:rPr lang="th-TH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r>
              <a:rPr 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ตัวเลข</a:t>
            </a:r>
            <a:r>
              <a:rPr 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รวมทั้งการอ้างอิงทุกครั้งต้องมี</a:t>
            </a:r>
            <a:r>
              <a:rPr lang="th-TH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เอกสารหลักฐานที่เชื่อถือได้</a:t>
            </a:r>
            <a:r>
              <a:rPr 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ประกอบและสามารถให้คำอธิบายแล้ว</a:t>
            </a:r>
            <a:r>
              <a:rPr lang="th-TH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พิสูจน์</a:t>
            </a:r>
            <a:r>
              <a:rPr 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ข้อเท็จจริง</a:t>
            </a:r>
            <a:r>
              <a:rPr lang="th-TH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ทุกเรื่อง  ซึ่งผู้ตรวจสอบกิจการได้ทำการประเมินข้อมูลเหล่านั้นแล้ว</a:t>
            </a:r>
          </a:p>
          <a:p>
            <a:pPr marL="609600" indent="-609600">
              <a:spcBef>
                <a:spcPts val="0"/>
              </a:spcBef>
              <a:buFontTx/>
              <a:buNone/>
              <a:defRPr/>
            </a:pP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10800000">
            <a:off x="3340100" y="1390650"/>
            <a:ext cx="2395538" cy="519113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bg2"/>
              </a:gs>
              <a:gs pos="100000">
                <a:srgbClr val="AEAEAE">
                  <a:alpha val="1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th-TH" altLang="th-TH" sz="180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9" name="สี่เหลี่ยมผืนผ้า 7"/>
          <p:cNvSpPr>
            <a:spLocks noChangeArrowheads="1"/>
          </p:cNvSpPr>
          <p:nvPr/>
        </p:nvSpPr>
        <p:spPr bwMode="auto">
          <a:xfrm>
            <a:off x="2894013" y="481236"/>
            <a:ext cx="3240087" cy="86201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th-TH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ความถูกต้อง</a:t>
            </a:r>
          </a:p>
        </p:txBody>
      </p:sp>
      <p:sp>
        <p:nvSpPr>
          <p:cNvPr id="20487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DF8BB9-F50C-4C42-B4C4-86EE6581A796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8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nimBg="1"/>
      <p:bldP spid="512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633538"/>
            <a:ext cx="8215313" cy="3384550"/>
          </a:xfr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 marL="0" indent="625475">
              <a:buFontTx/>
              <a:buNone/>
              <a:defRPr/>
            </a:pPr>
            <a:r>
              <a:rPr 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เป็นรายงานที่ทำให้ผู้อ่าน</a:t>
            </a:r>
            <a:r>
              <a:rPr 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เข้าใจ</a:t>
            </a:r>
            <a:r>
              <a:rPr 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และ</a:t>
            </a:r>
            <a:r>
              <a:rPr 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ทราบเหตุการณ์ต่างๆ</a:t>
            </a:r>
            <a:r>
              <a:rPr 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ได้ เช่นเดียวกับที่ผู้ตรวจสอบกิจการทราบทั้งหมด หรือ</a:t>
            </a:r>
            <a:r>
              <a:rPr 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เสมือน</a:t>
            </a:r>
            <a:r>
              <a:rPr 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หนึ่งที่ผู้อ่านรายงาน</a:t>
            </a:r>
            <a:r>
              <a:rPr lang="th-TH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อยู่ในเหตุการณ์</a:t>
            </a:r>
            <a:r>
              <a:rPr 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นั้นเอง โดยไม่ต้องมีการตีความหรือมีการอธิบายเพิ่มเติม   ผู้ตรวจสอบกิจการต้องทำความเข้าใจในเรื่องที่จะเสนอรายงานให้</a:t>
            </a:r>
            <a:r>
              <a:rPr lang="th-TH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แจ่ม</a:t>
            </a:r>
            <a:r>
              <a:rPr lang="th-TH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แจ้ง มีข้อมูลที่จะรายงานอย่างเพียงพอ เพื่อที่จะสามารถถ่ายทอดสิ่งต่าง ๆ ออกมาได้อย่างชัดเจน</a:t>
            </a:r>
            <a:endParaRPr lang="th-TH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7"/>
          <p:cNvSpPr>
            <a:spLocks noChangeArrowheads="1"/>
          </p:cNvSpPr>
          <p:nvPr/>
        </p:nvSpPr>
        <p:spPr bwMode="auto">
          <a:xfrm>
            <a:off x="2894013" y="481236"/>
            <a:ext cx="3240087" cy="8620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ความชัดเจน</a:t>
            </a:r>
          </a:p>
        </p:txBody>
      </p:sp>
      <p:sp>
        <p:nvSpPr>
          <p:cNvPr id="21510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5018088"/>
            <a:ext cx="539750" cy="439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1F3A82-16DA-446D-87A9-388D8BE59737}" type="slidenum">
              <a:rPr lang="en-US" altLang="th-TH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/>
              <a:t>9</a:t>
            </a:fld>
            <a:endParaRPr lang="th-TH" alt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1511" name="ตัวยึดท้ายกระดาษ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latin typeface="Arial" pitchFamily="34" charset="0"/>
              </a:rPr>
              <a:t>กรมตรวจบัญชีสหกรณ์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10591</TotalTime>
  <Words>2513</Words>
  <Application>Microsoft Office PowerPoint</Application>
  <PresentationFormat>นำเสนอทางหน้าจอ (16:10)</PresentationFormat>
  <Paragraphs>442</Paragraphs>
  <Slides>51</Slides>
  <Notes>31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51</vt:i4>
      </vt:variant>
    </vt:vector>
  </HeadingPairs>
  <TitlesOfParts>
    <vt:vector size="65" baseType="lpstr">
      <vt:lpstr>Angsana New</vt:lpstr>
      <vt:lpstr>Arial</vt:lpstr>
      <vt:lpstr>Candara</vt:lpstr>
      <vt:lpstr>Cordia New</vt:lpstr>
      <vt:lpstr>DilleniaUPC</vt:lpstr>
      <vt:lpstr>Gulim</vt:lpstr>
      <vt:lpstr>KodchiangUPC</vt:lpstr>
      <vt:lpstr>Symbol</vt:lpstr>
      <vt:lpstr>Tahoma</vt:lpstr>
      <vt:lpstr>TH SarabunPSK</vt:lpstr>
      <vt:lpstr>Times New Roman</vt:lpstr>
      <vt:lpstr>Wingdings</vt:lpstr>
      <vt:lpstr>Wingdings 2</vt:lpstr>
      <vt:lpstr>Waveform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ตัวอย่างการเขียนวัตถุประสงค์ของการตรวจสอบและขอบเขตการตรวจสอบ</vt:lpstr>
      <vt:lpstr>ตัวอย่างการเขียนวัตถุประสงค์ของการตรวจสอบและขอบเขตการตรวจสอบ</vt:lpstr>
      <vt:lpstr>ตัวอย่างการเขียนวัตถุประสงค์ของการตรวจสอบและขอบเขตการตรวจสอบ</vt:lpstr>
      <vt:lpstr>ตัวอย่างการเขียนวัตถุประสงค์ของการตรวจสอบและขอบเขตการตรวจสอบ</vt:lpstr>
      <vt:lpstr>ตัวอย่างการเขียนวัตถุประสงค์ของการตรวจสอบและขอบเขตการตรวจสอบ</vt:lpstr>
      <vt:lpstr>ตัวอย่างการเขียนวัตถุประสงค์ของการตรวจสอบและขอบเขตการตรวจสอบ</vt:lpstr>
      <vt:lpstr>ตัวอย่างการเขียนวัตถุประสงค์ของการตรวจสอบและขอบเขตการตรวจสอบ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ตัวอย่างการเขียนวัตถุประสงค์ของการตรวจสอบและขอบเขตการตรวจสอบ</vt:lpstr>
      <vt:lpstr>ตัวอย่างการเขียนวัตถุประสงค์ของการตรวจสอบและขอบเขตการตรวจสอบ</vt:lpstr>
      <vt:lpstr>ตัวอย่างการเขียนวัตถุประสงค์ของการตรวจสอบและขอบเขตการตรวจสอบ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แบบการติดตามผลการดำเนินการแก้ไข ตามรายงานผลการตรวจสอบของผู้ตรวจสอบกิจการ</vt:lpstr>
      <vt:lpstr> ศึกษาข้อมูลเพิ่มเติมได้ที่ WEBSITE กรมตรวจบัญชีสหกรณ์ https://www.cad.go.th </vt:lpstr>
      <vt:lpstr>ตัวอย่างหนังสือรายงานถึงหัวหน้าสำนักงาน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เทคนิคการตรวจสอบด้านการเงินการบัญชี</dc:title>
  <dc:creator>iLLuSioN</dc:creator>
  <cp:lastModifiedBy>ONE</cp:lastModifiedBy>
  <cp:revision>519</cp:revision>
  <cp:lastPrinted>2019-07-24T01:35:03Z</cp:lastPrinted>
  <dcterms:created xsi:type="dcterms:W3CDTF">2007-02-15T08:08:51Z</dcterms:created>
  <dcterms:modified xsi:type="dcterms:W3CDTF">2019-07-24T02:26:46Z</dcterms:modified>
</cp:coreProperties>
</file>