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1" r:id="rId4"/>
    <p:sldId id="257" r:id="rId5"/>
    <p:sldId id="258" r:id="rId6"/>
    <p:sldId id="259" r:id="rId7"/>
    <p:sldId id="261" r:id="rId8"/>
    <p:sldId id="260" r:id="rId9"/>
    <p:sldId id="262" r:id="rId10"/>
    <p:sldId id="273" r:id="rId11"/>
    <p:sldId id="274" r:id="rId12"/>
  </p:sldIdLst>
  <p:sldSz cx="9144000" cy="6858000" type="screen4x3"/>
  <p:notesSz cx="6797675" cy="987266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31B"/>
    <a:srgbClr val="007E39"/>
    <a:srgbClr val="2247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2201C-D40B-4A6E-9B18-8613E45D4142}" type="doc">
      <dgm:prSet loTypeId="urn:microsoft.com/office/officeart/2005/8/layout/venn1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68484A1B-7817-4CFE-A331-DABDEAC49A71}">
      <dgm:prSet custT="1"/>
      <dgm:spPr/>
      <dgm:t>
        <a:bodyPr/>
        <a:lstStyle/>
        <a:p>
          <a:pPr algn="ctr" rtl="0"/>
          <a:r>
            <a:rPr lang="th-TH" sz="3200" b="1" dirty="0" smtClean="0">
              <a:solidFill>
                <a:srgbClr val="29631B"/>
              </a:solidFill>
              <a:effectLst/>
              <a:latin typeface="FreesiaUPC" pitchFamily="34" charset="-34"/>
              <a:cs typeface="FreesiaUPC" pitchFamily="34" charset="-34"/>
            </a:rPr>
            <a:t>คุณลักษณะ</a:t>
          </a:r>
          <a:endParaRPr lang="th-TH" sz="3200" b="1" dirty="0">
            <a:solidFill>
              <a:srgbClr val="29631B"/>
            </a:solidFill>
            <a:effectLst/>
            <a:latin typeface="FreesiaUPC" pitchFamily="34" charset="-34"/>
            <a:cs typeface="FreesiaUPC" pitchFamily="34" charset="-34"/>
          </a:endParaRPr>
        </a:p>
      </dgm:t>
    </dgm:pt>
    <dgm:pt modelId="{FC27336A-FFD2-460C-B6E9-150BB23E8109}" type="parTrans" cxnId="{B166E0E5-ADCD-400D-9E2B-B03137CEB6F7}">
      <dgm:prSet/>
      <dgm:spPr/>
      <dgm:t>
        <a:bodyPr/>
        <a:lstStyle/>
        <a:p>
          <a:pPr algn="ctr"/>
          <a:endParaRPr lang="th-TH" sz="1400" b="1">
            <a:effectLst/>
          </a:endParaRPr>
        </a:p>
      </dgm:t>
    </dgm:pt>
    <dgm:pt modelId="{6A481054-CD33-4211-9EB7-DDDD569A61F2}" type="sibTrans" cxnId="{B166E0E5-ADCD-400D-9E2B-B03137CEB6F7}">
      <dgm:prSet/>
      <dgm:spPr/>
      <dgm:t>
        <a:bodyPr/>
        <a:lstStyle/>
        <a:p>
          <a:pPr algn="ctr"/>
          <a:endParaRPr lang="th-TH" sz="1400" b="1">
            <a:effectLst/>
          </a:endParaRPr>
        </a:p>
      </dgm:t>
    </dgm:pt>
    <dgm:pt modelId="{553122D7-5BD3-44FD-8F12-EF7460B01074}">
      <dgm:prSet custT="1"/>
      <dgm:spPr/>
      <dgm:t>
        <a:bodyPr/>
        <a:lstStyle/>
        <a:p>
          <a:pPr algn="ctr" rtl="0"/>
          <a:r>
            <a:rPr lang="th-TH" sz="3600" b="1" dirty="0" smtClean="0">
              <a:solidFill>
                <a:srgbClr val="FFFF00"/>
              </a:solidFill>
              <a:effectLst/>
              <a:latin typeface="FreesiaUPC" pitchFamily="34" charset="-34"/>
              <a:cs typeface="FreesiaUPC" pitchFamily="34" charset="-34"/>
            </a:rPr>
            <a:t>คุณประโยชน์ของสหกรณ์</a:t>
          </a:r>
          <a:br>
            <a:rPr lang="th-TH" sz="3600" b="1" dirty="0" smtClean="0">
              <a:solidFill>
                <a:srgbClr val="FFFF00"/>
              </a:solidFill>
              <a:effectLst/>
              <a:latin typeface="FreesiaUPC" pitchFamily="34" charset="-34"/>
              <a:cs typeface="FreesiaUPC" pitchFamily="34" charset="-34"/>
            </a:rPr>
          </a:br>
          <a:r>
            <a:rPr lang="th-TH" sz="3600" b="1" dirty="0" smtClean="0">
              <a:solidFill>
                <a:srgbClr val="FFFF00"/>
              </a:solidFill>
              <a:effectLst/>
              <a:latin typeface="FreesiaUPC" pitchFamily="34" charset="-34"/>
              <a:cs typeface="FreesiaUPC" pitchFamily="34" charset="-34"/>
            </a:rPr>
            <a:t>ที่เป็นตัวเงิน และไม่เป็นตัวเงิน</a:t>
          </a:r>
          <a:endParaRPr lang="th-TH" sz="3600" b="1" dirty="0">
            <a:solidFill>
              <a:srgbClr val="FFFF00"/>
            </a:solidFill>
            <a:effectLst/>
            <a:latin typeface="FreesiaUPC" pitchFamily="34" charset="-34"/>
            <a:cs typeface="FreesiaUPC" pitchFamily="34" charset="-34"/>
          </a:endParaRPr>
        </a:p>
      </dgm:t>
    </dgm:pt>
    <dgm:pt modelId="{AA97F63D-C661-411C-8A3D-347B54C137F2}" type="parTrans" cxnId="{D4E0E620-C6EC-451A-A73C-D7A3FE8ECA8A}">
      <dgm:prSet/>
      <dgm:spPr/>
      <dgm:t>
        <a:bodyPr/>
        <a:lstStyle/>
        <a:p>
          <a:pPr algn="ctr"/>
          <a:endParaRPr lang="th-TH" sz="1400" b="1">
            <a:effectLst/>
          </a:endParaRPr>
        </a:p>
      </dgm:t>
    </dgm:pt>
    <dgm:pt modelId="{D8B89A60-3260-4BF0-ACDB-03B41A9E3471}" type="sibTrans" cxnId="{D4E0E620-C6EC-451A-A73C-D7A3FE8ECA8A}">
      <dgm:prSet/>
      <dgm:spPr/>
      <dgm:t>
        <a:bodyPr/>
        <a:lstStyle/>
        <a:p>
          <a:pPr algn="ctr"/>
          <a:endParaRPr lang="th-TH" sz="1400" b="1">
            <a:effectLst/>
          </a:endParaRPr>
        </a:p>
      </dgm:t>
    </dgm:pt>
    <dgm:pt modelId="{67D20945-CF34-4B02-89B9-4262AAE2ACF6}" type="pres">
      <dgm:prSet presAssocID="{B1E2201C-D40B-4A6E-9B18-8613E45D414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68AFF558-3FF2-49AE-AF82-911A411290D0}" type="pres">
      <dgm:prSet presAssocID="{68484A1B-7817-4CFE-A331-DABDEAC49A71}" presName="circ1" presStyleLbl="vennNode1" presStyleIdx="0" presStyleCnt="2"/>
      <dgm:spPr/>
      <dgm:t>
        <a:bodyPr/>
        <a:lstStyle/>
        <a:p>
          <a:endParaRPr lang="th-TH"/>
        </a:p>
      </dgm:t>
    </dgm:pt>
    <dgm:pt modelId="{5BA5BEE2-CC78-4807-8BF7-75F51B355027}" type="pres">
      <dgm:prSet presAssocID="{68484A1B-7817-4CFE-A331-DABDEAC49A7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36C90CB-C628-41B1-86D8-F7433C24BB6B}" type="pres">
      <dgm:prSet presAssocID="{553122D7-5BD3-44FD-8F12-EF7460B01074}" presName="circ2" presStyleLbl="vennNode1" presStyleIdx="1" presStyleCnt="2"/>
      <dgm:spPr/>
      <dgm:t>
        <a:bodyPr/>
        <a:lstStyle/>
        <a:p>
          <a:endParaRPr lang="th-TH"/>
        </a:p>
      </dgm:t>
    </dgm:pt>
    <dgm:pt modelId="{D95C22ED-3E48-4384-9B0D-585A8FD23FA6}" type="pres">
      <dgm:prSet presAssocID="{553122D7-5BD3-44FD-8F12-EF7460B0107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B166E0E5-ADCD-400D-9E2B-B03137CEB6F7}" srcId="{B1E2201C-D40B-4A6E-9B18-8613E45D4142}" destId="{68484A1B-7817-4CFE-A331-DABDEAC49A71}" srcOrd="0" destOrd="0" parTransId="{FC27336A-FFD2-460C-B6E9-150BB23E8109}" sibTransId="{6A481054-CD33-4211-9EB7-DDDD569A61F2}"/>
    <dgm:cxn modelId="{8187E64F-6938-4DA8-9C79-82F28F3DB01E}" type="presOf" srcId="{68484A1B-7817-4CFE-A331-DABDEAC49A71}" destId="{68AFF558-3FF2-49AE-AF82-911A411290D0}" srcOrd="0" destOrd="0" presId="urn:microsoft.com/office/officeart/2005/8/layout/venn1"/>
    <dgm:cxn modelId="{DF6A3CA6-5E9A-4393-92DD-97E8EB20B1EA}" type="presOf" srcId="{553122D7-5BD3-44FD-8F12-EF7460B01074}" destId="{D95C22ED-3E48-4384-9B0D-585A8FD23FA6}" srcOrd="1" destOrd="0" presId="urn:microsoft.com/office/officeart/2005/8/layout/venn1"/>
    <dgm:cxn modelId="{5B01D25E-BBDB-4398-83F6-287AEABAE3EE}" type="presOf" srcId="{68484A1B-7817-4CFE-A331-DABDEAC49A71}" destId="{5BA5BEE2-CC78-4807-8BF7-75F51B355027}" srcOrd="1" destOrd="0" presId="urn:microsoft.com/office/officeart/2005/8/layout/venn1"/>
    <dgm:cxn modelId="{D4E0E620-C6EC-451A-A73C-D7A3FE8ECA8A}" srcId="{B1E2201C-D40B-4A6E-9B18-8613E45D4142}" destId="{553122D7-5BD3-44FD-8F12-EF7460B01074}" srcOrd="1" destOrd="0" parTransId="{AA97F63D-C661-411C-8A3D-347B54C137F2}" sibTransId="{D8B89A60-3260-4BF0-ACDB-03B41A9E3471}"/>
    <dgm:cxn modelId="{16CA4667-80E7-42FE-866C-34A83E242704}" type="presOf" srcId="{553122D7-5BD3-44FD-8F12-EF7460B01074}" destId="{A36C90CB-C628-41B1-86D8-F7433C24BB6B}" srcOrd="0" destOrd="0" presId="urn:microsoft.com/office/officeart/2005/8/layout/venn1"/>
    <dgm:cxn modelId="{C0A2844C-53AD-4807-9051-AC4C96709ED3}" type="presOf" srcId="{B1E2201C-D40B-4A6E-9B18-8613E45D4142}" destId="{67D20945-CF34-4B02-89B9-4262AAE2ACF6}" srcOrd="0" destOrd="0" presId="urn:microsoft.com/office/officeart/2005/8/layout/venn1"/>
    <dgm:cxn modelId="{42A8C6D9-99CB-45B1-80DC-F929F4D9B2DB}" type="presParOf" srcId="{67D20945-CF34-4B02-89B9-4262AAE2ACF6}" destId="{68AFF558-3FF2-49AE-AF82-911A411290D0}" srcOrd="0" destOrd="0" presId="urn:microsoft.com/office/officeart/2005/8/layout/venn1"/>
    <dgm:cxn modelId="{7C053337-97D2-4F98-B6E2-FE47C4E635DD}" type="presParOf" srcId="{67D20945-CF34-4B02-89B9-4262AAE2ACF6}" destId="{5BA5BEE2-CC78-4807-8BF7-75F51B355027}" srcOrd="1" destOrd="0" presId="urn:microsoft.com/office/officeart/2005/8/layout/venn1"/>
    <dgm:cxn modelId="{70FF0E68-E3F5-4772-971A-2EE99D13EB7C}" type="presParOf" srcId="{67D20945-CF34-4B02-89B9-4262AAE2ACF6}" destId="{A36C90CB-C628-41B1-86D8-F7433C24BB6B}" srcOrd="2" destOrd="0" presId="urn:microsoft.com/office/officeart/2005/8/layout/venn1"/>
    <dgm:cxn modelId="{96061B7B-96EE-4A2D-BDD1-42FC9334A849}" type="presParOf" srcId="{67D20945-CF34-4B02-89B9-4262AAE2ACF6}" destId="{D95C22ED-3E48-4384-9B0D-585A8FD23FA6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86F5EC-4A91-4DBF-A2AC-6E34785E473F}" type="doc">
      <dgm:prSet loTypeId="urn:microsoft.com/office/officeart/2005/8/layout/vList4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CDB24326-8EC2-469F-B7E2-DEEF792B8EF6}">
      <dgm:prSet custT="1"/>
      <dgm:spPr/>
      <dgm:t>
        <a:bodyPr/>
        <a:lstStyle/>
        <a:p>
          <a:pPr rtl="0"/>
          <a:r>
            <a:rPr lang="th-TH" sz="4400" dirty="0" smtClean="0"/>
            <a:t>กรมสมเด็จพระเทพรัตนราชสุดาฯ สยามบรมราชกุมารี ทรงส่งเสริมการสหกรณ์ไทยเสมอมา ข่าวในพระราชสำนักวันเสาร์ที่ 6 </a:t>
          </a:r>
          <a:r>
            <a:rPr lang="th-TH" sz="4400" dirty="0" err="1" smtClean="0"/>
            <a:t>กรกฏาคม</a:t>
          </a:r>
          <a:r>
            <a:rPr lang="th-TH" sz="4400" dirty="0" smtClean="0"/>
            <a:t> 2562 ประมาณนาทีที่ 4.0</a:t>
          </a:r>
        </a:p>
      </dgm:t>
    </dgm:pt>
    <dgm:pt modelId="{02FEF86C-DD64-40D6-B2C6-DBC4EF67AA30}" type="parTrans" cxnId="{1E5A35A6-2F46-4C38-A677-61DFA448D1A5}">
      <dgm:prSet/>
      <dgm:spPr/>
      <dgm:t>
        <a:bodyPr/>
        <a:lstStyle/>
        <a:p>
          <a:endParaRPr lang="th-TH" sz="1600"/>
        </a:p>
      </dgm:t>
    </dgm:pt>
    <dgm:pt modelId="{16317D0A-8215-4D4A-A550-AD1A281B10C1}" type="sibTrans" cxnId="{1E5A35A6-2F46-4C38-A677-61DFA448D1A5}">
      <dgm:prSet/>
      <dgm:spPr/>
      <dgm:t>
        <a:bodyPr/>
        <a:lstStyle/>
        <a:p>
          <a:endParaRPr lang="th-TH" sz="1600"/>
        </a:p>
      </dgm:t>
    </dgm:pt>
    <dgm:pt modelId="{48457981-32CA-4CD3-9D2A-2AD491908054}" type="pres">
      <dgm:prSet presAssocID="{E186F5EC-4A91-4DBF-A2AC-6E34785E473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E53195AA-B274-423F-A6AD-8550D399C0F0}" type="pres">
      <dgm:prSet presAssocID="{CDB24326-8EC2-469F-B7E2-DEEF792B8EF6}" presName="comp" presStyleCnt="0"/>
      <dgm:spPr/>
    </dgm:pt>
    <dgm:pt modelId="{3BE631F2-8131-4509-BAD4-EA99FBD973B7}" type="pres">
      <dgm:prSet presAssocID="{CDB24326-8EC2-469F-B7E2-DEEF792B8EF6}" presName="box" presStyleLbl="node1" presStyleIdx="0" presStyleCnt="1"/>
      <dgm:spPr/>
      <dgm:t>
        <a:bodyPr/>
        <a:lstStyle/>
        <a:p>
          <a:endParaRPr lang="th-TH"/>
        </a:p>
      </dgm:t>
    </dgm:pt>
    <dgm:pt modelId="{2DF8D935-3766-4976-9492-FCA822ACB295}" type="pres">
      <dgm:prSet presAssocID="{CDB24326-8EC2-469F-B7E2-DEEF792B8EF6}" presName="img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th-TH"/>
        </a:p>
      </dgm:t>
    </dgm:pt>
    <dgm:pt modelId="{57FF2475-6E6E-48A3-8668-36AB245C77EC}" type="pres">
      <dgm:prSet presAssocID="{CDB24326-8EC2-469F-B7E2-DEEF792B8EF6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1E5A35A6-2F46-4C38-A677-61DFA448D1A5}" srcId="{E186F5EC-4A91-4DBF-A2AC-6E34785E473F}" destId="{CDB24326-8EC2-469F-B7E2-DEEF792B8EF6}" srcOrd="0" destOrd="0" parTransId="{02FEF86C-DD64-40D6-B2C6-DBC4EF67AA30}" sibTransId="{16317D0A-8215-4D4A-A550-AD1A281B10C1}"/>
    <dgm:cxn modelId="{A238B5D6-C58C-4DC5-8210-E443F3AFEC04}" type="presOf" srcId="{CDB24326-8EC2-469F-B7E2-DEEF792B8EF6}" destId="{57FF2475-6E6E-48A3-8668-36AB245C77EC}" srcOrd="1" destOrd="0" presId="urn:microsoft.com/office/officeart/2005/8/layout/vList4"/>
    <dgm:cxn modelId="{EB8A6F5B-880D-4651-88F4-BD67BFA32DCF}" type="presOf" srcId="{E186F5EC-4A91-4DBF-A2AC-6E34785E473F}" destId="{48457981-32CA-4CD3-9D2A-2AD491908054}" srcOrd="0" destOrd="0" presId="urn:microsoft.com/office/officeart/2005/8/layout/vList4"/>
    <dgm:cxn modelId="{CF265B73-5A97-4E56-B7C2-F59F8D2BFFC3}" type="presOf" srcId="{CDB24326-8EC2-469F-B7E2-DEEF792B8EF6}" destId="{3BE631F2-8131-4509-BAD4-EA99FBD973B7}" srcOrd="0" destOrd="0" presId="urn:microsoft.com/office/officeart/2005/8/layout/vList4"/>
    <dgm:cxn modelId="{E278187F-EA19-43B9-AAAE-D2416D2FCB65}" type="presParOf" srcId="{48457981-32CA-4CD3-9D2A-2AD491908054}" destId="{E53195AA-B274-423F-A6AD-8550D399C0F0}" srcOrd="0" destOrd="0" presId="urn:microsoft.com/office/officeart/2005/8/layout/vList4"/>
    <dgm:cxn modelId="{A46C5C8C-B65F-42F2-8986-5CAA19E71E9E}" type="presParOf" srcId="{E53195AA-B274-423F-A6AD-8550D399C0F0}" destId="{3BE631F2-8131-4509-BAD4-EA99FBD973B7}" srcOrd="0" destOrd="0" presId="urn:microsoft.com/office/officeart/2005/8/layout/vList4"/>
    <dgm:cxn modelId="{EA42468A-8959-49D5-BBFA-AE5553193A97}" type="presParOf" srcId="{E53195AA-B274-423F-A6AD-8550D399C0F0}" destId="{2DF8D935-3766-4976-9492-FCA822ACB295}" srcOrd="1" destOrd="0" presId="urn:microsoft.com/office/officeart/2005/8/layout/vList4"/>
    <dgm:cxn modelId="{D8BF99FE-3924-4ED9-82E6-7619C929A033}" type="presParOf" srcId="{E53195AA-B274-423F-A6AD-8550D399C0F0}" destId="{57FF2475-6E6E-48A3-8668-36AB245C77E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3B5E28-D630-4CFB-89DE-2DD0FA64257B}" type="doc">
      <dgm:prSet loTypeId="urn:microsoft.com/office/officeart/2005/8/layout/vList5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B642C8EB-E67A-4C5C-9147-29F49F4B12E9}">
      <dgm:prSet custT="1"/>
      <dgm:spPr/>
      <dgm:t>
        <a:bodyPr/>
        <a:lstStyle/>
        <a:p>
          <a:pPr rtl="0"/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ปรัชญาของการสหกรณ์ “ช่วยตน ช่วยกัน” </a:t>
          </a:r>
          <a:r>
            <a:rPr lang="en-US" sz="2800" b="1" dirty="0" smtClean="0">
              <a:latin typeface="Cordia New" pitchFamily="34" charset="-34"/>
              <a:cs typeface="Cordia New" pitchFamily="34" charset="-34"/>
            </a:rPr>
            <a:t>self help mutual help</a:t>
          </a:r>
          <a:endParaRPr lang="th-TH" sz="2800" b="1" dirty="0">
            <a:latin typeface="Cordia New" pitchFamily="34" charset="-34"/>
            <a:cs typeface="Cordia New" pitchFamily="34" charset="-34"/>
          </a:endParaRPr>
        </a:p>
      </dgm:t>
    </dgm:pt>
    <dgm:pt modelId="{F6F6185F-8D90-4AC6-A3BC-362D99907F0C}" type="parTrans" cxnId="{3D4780E7-8110-41D9-A8A3-9570771A2E1C}">
      <dgm:prSet/>
      <dgm:spPr/>
      <dgm:t>
        <a:bodyPr/>
        <a:lstStyle/>
        <a:p>
          <a:endParaRPr lang="th-TH" sz="1600" b="1"/>
        </a:p>
      </dgm:t>
    </dgm:pt>
    <dgm:pt modelId="{4493DDBF-A4E0-4832-81AE-32F2EB8F3008}" type="sibTrans" cxnId="{3D4780E7-8110-41D9-A8A3-9570771A2E1C}">
      <dgm:prSet/>
      <dgm:spPr/>
      <dgm:t>
        <a:bodyPr/>
        <a:lstStyle/>
        <a:p>
          <a:endParaRPr lang="th-TH" sz="1600" b="1"/>
        </a:p>
      </dgm:t>
    </dgm:pt>
    <dgm:pt modelId="{21936C9D-AC50-4CB2-90D5-DC81B4643177}">
      <dgm:prSet custT="1"/>
      <dgm:spPr/>
      <dgm:t>
        <a:bodyPr/>
        <a:lstStyle/>
        <a:p>
          <a:pPr rtl="0"/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นิยามสหกรณ์ (</a:t>
          </a:r>
          <a:r>
            <a:rPr lang="en-US" sz="2800" b="1" dirty="0" smtClean="0">
              <a:latin typeface="Cordia New" pitchFamily="34" charset="-34"/>
              <a:cs typeface="Cordia New" pitchFamily="34" charset="-34"/>
            </a:rPr>
            <a:t>co-operative definition)</a:t>
          </a:r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 </a:t>
          </a:r>
          <a:br>
            <a:rPr lang="th-TH" sz="2800" b="1" dirty="0" smtClean="0">
              <a:latin typeface="Cordia New" pitchFamily="34" charset="-34"/>
              <a:cs typeface="Cordia New" pitchFamily="34" charset="-34"/>
            </a:rPr>
          </a:br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คุณค่านิยมของการสหกรณ์ (</a:t>
          </a:r>
          <a:r>
            <a:rPr lang="en-US" sz="2800" b="1" dirty="0" smtClean="0">
              <a:latin typeface="Cordia New" pitchFamily="34" charset="-34"/>
              <a:cs typeface="Cordia New" pitchFamily="34" charset="-34"/>
            </a:rPr>
            <a:t>co-operative values)</a:t>
          </a:r>
          <a:endParaRPr lang="th-TH" sz="2800" b="1" dirty="0">
            <a:latin typeface="Cordia New" pitchFamily="34" charset="-34"/>
            <a:cs typeface="Cordia New" pitchFamily="34" charset="-34"/>
          </a:endParaRPr>
        </a:p>
      </dgm:t>
    </dgm:pt>
    <dgm:pt modelId="{226E53D4-D36B-4F4E-8E59-CFACEA2BF27D}" type="parTrans" cxnId="{92041575-096B-4625-B2AE-937FABA81D03}">
      <dgm:prSet/>
      <dgm:spPr/>
      <dgm:t>
        <a:bodyPr/>
        <a:lstStyle/>
        <a:p>
          <a:endParaRPr lang="th-TH" sz="1600" b="1"/>
        </a:p>
      </dgm:t>
    </dgm:pt>
    <dgm:pt modelId="{525BA0FC-C5A9-457E-854E-A62FA16A7DD5}" type="sibTrans" cxnId="{92041575-096B-4625-B2AE-937FABA81D03}">
      <dgm:prSet/>
      <dgm:spPr/>
      <dgm:t>
        <a:bodyPr/>
        <a:lstStyle/>
        <a:p>
          <a:endParaRPr lang="th-TH" sz="1600" b="1"/>
        </a:p>
      </dgm:t>
    </dgm:pt>
    <dgm:pt modelId="{E39405BE-5F3F-4447-9878-658D667BEE5E}">
      <dgm:prSet custT="1"/>
      <dgm:spPr/>
      <dgm:t>
        <a:bodyPr/>
        <a:lstStyle/>
        <a:p>
          <a:pPr rtl="0"/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หลักการสหกรณ์ (</a:t>
          </a:r>
          <a:r>
            <a:rPr lang="en-US" sz="2800" b="1" dirty="0" smtClean="0">
              <a:latin typeface="Cordia New" pitchFamily="34" charset="-34"/>
              <a:cs typeface="Cordia New" pitchFamily="34" charset="-34"/>
            </a:rPr>
            <a:t>Cooperative Principle)</a:t>
          </a:r>
          <a:endParaRPr lang="th-TH" sz="2800" b="1" dirty="0">
            <a:latin typeface="Cordia New" pitchFamily="34" charset="-34"/>
            <a:cs typeface="Cordia New" pitchFamily="34" charset="-34"/>
          </a:endParaRPr>
        </a:p>
      </dgm:t>
    </dgm:pt>
    <dgm:pt modelId="{68B132B6-B899-4EFF-882F-9058AB4E8B62}" type="parTrans" cxnId="{4A46837A-0F95-4DE6-BF06-6D151B31AC23}">
      <dgm:prSet/>
      <dgm:spPr/>
      <dgm:t>
        <a:bodyPr/>
        <a:lstStyle/>
        <a:p>
          <a:endParaRPr lang="th-TH" sz="1600" b="1"/>
        </a:p>
      </dgm:t>
    </dgm:pt>
    <dgm:pt modelId="{BDBB6F86-2A15-4A60-81AE-894CCCB7FDB3}" type="sibTrans" cxnId="{4A46837A-0F95-4DE6-BF06-6D151B31AC23}">
      <dgm:prSet/>
      <dgm:spPr/>
      <dgm:t>
        <a:bodyPr/>
        <a:lstStyle/>
        <a:p>
          <a:endParaRPr lang="th-TH" sz="1600" b="1"/>
        </a:p>
      </dgm:t>
    </dgm:pt>
    <dgm:pt modelId="{B0DF490A-5B3A-4FC2-B94B-55A81733B03F}">
      <dgm:prSet custT="1"/>
      <dgm:spPr/>
      <dgm:t>
        <a:bodyPr/>
        <a:lstStyle/>
        <a:p>
          <a:pPr rtl="0"/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อุดมการณ์สหกรณ์</a:t>
          </a:r>
          <a:endParaRPr lang="th-TH" sz="2800" b="1" dirty="0">
            <a:latin typeface="Cordia New" pitchFamily="34" charset="-34"/>
            <a:cs typeface="Cordia New" pitchFamily="34" charset="-34"/>
          </a:endParaRPr>
        </a:p>
      </dgm:t>
    </dgm:pt>
    <dgm:pt modelId="{08760299-5CF7-48C5-AC0C-56307243EF0C}" type="parTrans" cxnId="{720B3D9A-003D-4144-B7A6-B28B7F74F25C}">
      <dgm:prSet/>
      <dgm:spPr/>
      <dgm:t>
        <a:bodyPr/>
        <a:lstStyle/>
        <a:p>
          <a:endParaRPr lang="th-TH" sz="1600" b="1"/>
        </a:p>
      </dgm:t>
    </dgm:pt>
    <dgm:pt modelId="{6A2BC751-7CE0-4037-A417-639951E667B6}" type="sibTrans" cxnId="{720B3D9A-003D-4144-B7A6-B28B7F74F25C}">
      <dgm:prSet/>
      <dgm:spPr/>
      <dgm:t>
        <a:bodyPr/>
        <a:lstStyle/>
        <a:p>
          <a:endParaRPr lang="th-TH" sz="1600" b="1"/>
        </a:p>
      </dgm:t>
    </dgm:pt>
    <dgm:pt modelId="{89855449-0858-46FE-A6D9-47496BDB1F8F}">
      <dgm:prSet custT="1"/>
      <dgm:spPr/>
      <dgm:t>
        <a:bodyPr/>
        <a:lstStyle/>
        <a:p>
          <a:pPr rtl="0"/>
          <a:r>
            <a:rPr lang="th-TH" sz="2800" b="1" dirty="0" smtClean="0">
              <a:latin typeface="Cordia New" pitchFamily="34" charset="-34"/>
              <a:cs typeface="Cordia New" pitchFamily="34" charset="-34"/>
            </a:rPr>
            <a:t>วิธีการสหกรณ์</a:t>
          </a:r>
          <a:endParaRPr lang="th-TH" sz="2800" b="1" dirty="0">
            <a:latin typeface="Cordia New" pitchFamily="34" charset="-34"/>
            <a:cs typeface="Cordia New" pitchFamily="34" charset="-34"/>
          </a:endParaRPr>
        </a:p>
      </dgm:t>
    </dgm:pt>
    <dgm:pt modelId="{670EB67A-79EB-46AD-85E2-B64B21FDFA5F}" type="parTrans" cxnId="{949F9671-9772-447F-8EBC-2B2DD93B47E6}">
      <dgm:prSet/>
      <dgm:spPr/>
      <dgm:t>
        <a:bodyPr/>
        <a:lstStyle/>
        <a:p>
          <a:endParaRPr lang="th-TH" sz="1600" b="1"/>
        </a:p>
      </dgm:t>
    </dgm:pt>
    <dgm:pt modelId="{A6892255-C54E-4951-8F1C-DFCCBF06681A}" type="sibTrans" cxnId="{949F9671-9772-447F-8EBC-2B2DD93B47E6}">
      <dgm:prSet/>
      <dgm:spPr/>
      <dgm:t>
        <a:bodyPr/>
        <a:lstStyle/>
        <a:p>
          <a:endParaRPr lang="th-TH" sz="1600" b="1"/>
        </a:p>
      </dgm:t>
    </dgm:pt>
    <dgm:pt modelId="{21D56EDB-1BAF-464F-B774-8EFEDE90FCC2}" type="pres">
      <dgm:prSet presAssocID="{593B5E28-D630-4CFB-89DE-2DD0FA6425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435624B2-48B0-4160-BFDE-4A1A8A79C52F}" type="pres">
      <dgm:prSet presAssocID="{B642C8EB-E67A-4C5C-9147-29F49F4B12E9}" presName="linNode" presStyleCnt="0"/>
      <dgm:spPr/>
    </dgm:pt>
    <dgm:pt modelId="{CB3F5D82-2AAE-41A6-B998-3379B41E8FB1}" type="pres">
      <dgm:prSet presAssocID="{B642C8EB-E67A-4C5C-9147-29F49F4B12E9}" presName="parentText" presStyleLbl="node1" presStyleIdx="0" presStyleCnt="5" custScaleX="277778" custLinFactNeighborX="136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EE8D58B-928F-4B2B-B724-433514ABD28B}" type="pres">
      <dgm:prSet presAssocID="{4493DDBF-A4E0-4832-81AE-32F2EB8F3008}" presName="sp" presStyleCnt="0"/>
      <dgm:spPr/>
    </dgm:pt>
    <dgm:pt modelId="{589004F9-5A4B-4181-AF1B-372E2867E21E}" type="pres">
      <dgm:prSet presAssocID="{21936C9D-AC50-4CB2-90D5-DC81B4643177}" presName="linNode" presStyleCnt="0"/>
      <dgm:spPr/>
    </dgm:pt>
    <dgm:pt modelId="{6A6F876B-2C1C-4870-9D1F-D109754AD00D}" type="pres">
      <dgm:prSet presAssocID="{21936C9D-AC50-4CB2-90D5-DC81B4643177}" presName="parentText" presStyleLbl="node1" presStyleIdx="1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21972F5-A402-4620-AF71-7EC06DDE74F5}" type="pres">
      <dgm:prSet presAssocID="{525BA0FC-C5A9-457E-854E-A62FA16A7DD5}" presName="sp" presStyleCnt="0"/>
      <dgm:spPr/>
    </dgm:pt>
    <dgm:pt modelId="{B6F32103-93C6-42CA-A0DE-F530089735CB}" type="pres">
      <dgm:prSet presAssocID="{E39405BE-5F3F-4447-9878-658D667BEE5E}" presName="linNode" presStyleCnt="0"/>
      <dgm:spPr/>
    </dgm:pt>
    <dgm:pt modelId="{FA26334D-41B6-4EE8-B163-4E3196C22541}" type="pres">
      <dgm:prSet presAssocID="{E39405BE-5F3F-4447-9878-658D667BEE5E}" presName="parentText" presStyleLbl="node1" presStyleIdx="2" presStyleCnt="5" custScaleX="277778" custLinFactNeighborX="2415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2DFD0AD-6B70-4700-A0C9-DD53149DE426}" type="pres">
      <dgm:prSet presAssocID="{BDBB6F86-2A15-4A60-81AE-894CCCB7FDB3}" presName="sp" presStyleCnt="0"/>
      <dgm:spPr/>
    </dgm:pt>
    <dgm:pt modelId="{BBA8C435-0AB0-4028-82C1-50DC8B546D0F}" type="pres">
      <dgm:prSet presAssocID="{B0DF490A-5B3A-4FC2-B94B-55A81733B03F}" presName="linNode" presStyleCnt="0"/>
      <dgm:spPr/>
    </dgm:pt>
    <dgm:pt modelId="{D188C1BD-25FF-47EE-B2AE-46212414BB11}" type="pres">
      <dgm:prSet presAssocID="{B0DF490A-5B3A-4FC2-B94B-55A81733B03F}" presName="parentText" presStyleLbl="node1" presStyleIdx="3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55B9D62-3667-4654-9DEC-EC57385A54D4}" type="pres">
      <dgm:prSet presAssocID="{6A2BC751-7CE0-4037-A417-639951E667B6}" presName="sp" presStyleCnt="0"/>
      <dgm:spPr/>
    </dgm:pt>
    <dgm:pt modelId="{6FD2F81C-D748-492B-A9CF-93E653845A8F}" type="pres">
      <dgm:prSet presAssocID="{89855449-0858-46FE-A6D9-47496BDB1F8F}" presName="linNode" presStyleCnt="0"/>
      <dgm:spPr/>
    </dgm:pt>
    <dgm:pt modelId="{FF3AFF6F-B045-436A-817A-3B5E37CC0139}" type="pres">
      <dgm:prSet presAssocID="{89855449-0858-46FE-A6D9-47496BDB1F8F}" presName="parentText" presStyleLbl="node1" presStyleIdx="4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3D4780E7-8110-41D9-A8A3-9570771A2E1C}" srcId="{593B5E28-D630-4CFB-89DE-2DD0FA64257B}" destId="{B642C8EB-E67A-4C5C-9147-29F49F4B12E9}" srcOrd="0" destOrd="0" parTransId="{F6F6185F-8D90-4AC6-A3BC-362D99907F0C}" sibTransId="{4493DDBF-A4E0-4832-81AE-32F2EB8F3008}"/>
    <dgm:cxn modelId="{4A46837A-0F95-4DE6-BF06-6D151B31AC23}" srcId="{593B5E28-D630-4CFB-89DE-2DD0FA64257B}" destId="{E39405BE-5F3F-4447-9878-658D667BEE5E}" srcOrd="2" destOrd="0" parTransId="{68B132B6-B899-4EFF-882F-9058AB4E8B62}" sibTransId="{BDBB6F86-2A15-4A60-81AE-894CCCB7FDB3}"/>
    <dgm:cxn modelId="{278CCB43-3687-4C5F-83A9-82947EABEBCA}" type="presOf" srcId="{89855449-0858-46FE-A6D9-47496BDB1F8F}" destId="{FF3AFF6F-B045-436A-817A-3B5E37CC0139}" srcOrd="0" destOrd="0" presId="urn:microsoft.com/office/officeart/2005/8/layout/vList5"/>
    <dgm:cxn modelId="{720B3D9A-003D-4144-B7A6-B28B7F74F25C}" srcId="{593B5E28-D630-4CFB-89DE-2DD0FA64257B}" destId="{B0DF490A-5B3A-4FC2-B94B-55A81733B03F}" srcOrd="3" destOrd="0" parTransId="{08760299-5CF7-48C5-AC0C-56307243EF0C}" sibTransId="{6A2BC751-7CE0-4037-A417-639951E667B6}"/>
    <dgm:cxn modelId="{DDF3758C-7152-4051-85C6-26EF8F5E62B1}" type="presOf" srcId="{593B5E28-D630-4CFB-89DE-2DD0FA64257B}" destId="{21D56EDB-1BAF-464F-B774-8EFEDE90FCC2}" srcOrd="0" destOrd="0" presId="urn:microsoft.com/office/officeart/2005/8/layout/vList5"/>
    <dgm:cxn modelId="{92041575-096B-4625-B2AE-937FABA81D03}" srcId="{593B5E28-D630-4CFB-89DE-2DD0FA64257B}" destId="{21936C9D-AC50-4CB2-90D5-DC81B4643177}" srcOrd="1" destOrd="0" parTransId="{226E53D4-D36B-4F4E-8E59-CFACEA2BF27D}" sibTransId="{525BA0FC-C5A9-457E-854E-A62FA16A7DD5}"/>
    <dgm:cxn modelId="{4DBACDAD-367E-4ACD-B15B-5213E1002E41}" type="presOf" srcId="{B0DF490A-5B3A-4FC2-B94B-55A81733B03F}" destId="{D188C1BD-25FF-47EE-B2AE-46212414BB11}" srcOrd="0" destOrd="0" presId="urn:microsoft.com/office/officeart/2005/8/layout/vList5"/>
    <dgm:cxn modelId="{01FA0B48-4AC5-4BB6-9968-9D19EECE8D98}" type="presOf" srcId="{E39405BE-5F3F-4447-9878-658D667BEE5E}" destId="{FA26334D-41B6-4EE8-B163-4E3196C22541}" srcOrd="0" destOrd="0" presId="urn:microsoft.com/office/officeart/2005/8/layout/vList5"/>
    <dgm:cxn modelId="{CD169FA1-A5CD-4A76-9E63-15C95D8278DD}" type="presOf" srcId="{B642C8EB-E67A-4C5C-9147-29F49F4B12E9}" destId="{CB3F5D82-2AAE-41A6-B998-3379B41E8FB1}" srcOrd="0" destOrd="0" presId="urn:microsoft.com/office/officeart/2005/8/layout/vList5"/>
    <dgm:cxn modelId="{949F9671-9772-447F-8EBC-2B2DD93B47E6}" srcId="{593B5E28-D630-4CFB-89DE-2DD0FA64257B}" destId="{89855449-0858-46FE-A6D9-47496BDB1F8F}" srcOrd="4" destOrd="0" parTransId="{670EB67A-79EB-46AD-85E2-B64B21FDFA5F}" sibTransId="{A6892255-C54E-4951-8F1C-DFCCBF06681A}"/>
    <dgm:cxn modelId="{3BCDDECE-3ADF-4780-A5C6-966C8B705912}" type="presOf" srcId="{21936C9D-AC50-4CB2-90D5-DC81B4643177}" destId="{6A6F876B-2C1C-4870-9D1F-D109754AD00D}" srcOrd="0" destOrd="0" presId="urn:microsoft.com/office/officeart/2005/8/layout/vList5"/>
    <dgm:cxn modelId="{9E26B4A0-6F79-4B80-B5EA-232CC80964E7}" type="presParOf" srcId="{21D56EDB-1BAF-464F-B774-8EFEDE90FCC2}" destId="{435624B2-48B0-4160-BFDE-4A1A8A79C52F}" srcOrd="0" destOrd="0" presId="urn:microsoft.com/office/officeart/2005/8/layout/vList5"/>
    <dgm:cxn modelId="{0197ACC9-47CC-4516-88ED-6083F4421BA7}" type="presParOf" srcId="{435624B2-48B0-4160-BFDE-4A1A8A79C52F}" destId="{CB3F5D82-2AAE-41A6-B998-3379B41E8FB1}" srcOrd="0" destOrd="0" presId="urn:microsoft.com/office/officeart/2005/8/layout/vList5"/>
    <dgm:cxn modelId="{DF551960-74E7-45B2-B537-0586ADD6DDAC}" type="presParOf" srcId="{21D56EDB-1BAF-464F-B774-8EFEDE90FCC2}" destId="{4EE8D58B-928F-4B2B-B724-433514ABD28B}" srcOrd="1" destOrd="0" presId="urn:microsoft.com/office/officeart/2005/8/layout/vList5"/>
    <dgm:cxn modelId="{C35753C5-5A48-4DDF-B28B-995E3EEC37A7}" type="presParOf" srcId="{21D56EDB-1BAF-464F-B774-8EFEDE90FCC2}" destId="{589004F9-5A4B-4181-AF1B-372E2867E21E}" srcOrd="2" destOrd="0" presId="urn:microsoft.com/office/officeart/2005/8/layout/vList5"/>
    <dgm:cxn modelId="{01681BE6-E660-4B37-A7D0-F2C30D12880B}" type="presParOf" srcId="{589004F9-5A4B-4181-AF1B-372E2867E21E}" destId="{6A6F876B-2C1C-4870-9D1F-D109754AD00D}" srcOrd="0" destOrd="0" presId="urn:microsoft.com/office/officeart/2005/8/layout/vList5"/>
    <dgm:cxn modelId="{36DC5F63-0504-42C2-8C4B-6830E555C153}" type="presParOf" srcId="{21D56EDB-1BAF-464F-B774-8EFEDE90FCC2}" destId="{421972F5-A402-4620-AF71-7EC06DDE74F5}" srcOrd="3" destOrd="0" presId="urn:microsoft.com/office/officeart/2005/8/layout/vList5"/>
    <dgm:cxn modelId="{DF821B1A-CACF-45A7-A78A-960F16300060}" type="presParOf" srcId="{21D56EDB-1BAF-464F-B774-8EFEDE90FCC2}" destId="{B6F32103-93C6-42CA-A0DE-F530089735CB}" srcOrd="4" destOrd="0" presId="urn:microsoft.com/office/officeart/2005/8/layout/vList5"/>
    <dgm:cxn modelId="{D6737B58-4D86-497C-A19F-5E58AE3919DD}" type="presParOf" srcId="{B6F32103-93C6-42CA-A0DE-F530089735CB}" destId="{FA26334D-41B6-4EE8-B163-4E3196C22541}" srcOrd="0" destOrd="0" presId="urn:microsoft.com/office/officeart/2005/8/layout/vList5"/>
    <dgm:cxn modelId="{5DC527F9-753A-4797-B9E0-243EA60C86E7}" type="presParOf" srcId="{21D56EDB-1BAF-464F-B774-8EFEDE90FCC2}" destId="{32DFD0AD-6B70-4700-A0C9-DD53149DE426}" srcOrd="5" destOrd="0" presId="urn:microsoft.com/office/officeart/2005/8/layout/vList5"/>
    <dgm:cxn modelId="{368387E3-21BA-4386-9704-3A806ED97FF4}" type="presParOf" srcId="{21D56EDB-1BAF-464F-B774-8EFEDE90FCC2}" destId="{BBA8C435-0AB0-4028-82C1-50DC8B546D0F}" srcOrd="6" destOrd="0" presId="urn:microsoft.com/office/officeart/2005/8/layout/vList5"/>
    <dgm:cxn modelId="{5C65D18C-6A27-420B-93A4-D57E14E9D9AB}" type="presParOf" srcId="{BBA8C435-0AB0-4028-82C1-50DC8B546D0F}" destId="{D188C1BD-25FF-47EE-B2AE-46212414BB11}" srcOrd="0" destOrd="0" presId="urn:microsoft.com/office/officeart/2005/8/layout/vList5"/>
    <dgm:cxn modelId="{C1F46653-A6E1-4BDA-9355-AA635A0B789D}" type="presParOf" srcId="{21D56EDB-1BAF-464F-B774-8EFEDE90FCC2}" destId="{055B9D62-3667-4654-9DEC-EC57385A54D4}" srcOrd="7" destOrd="0" presId="urn:microsoft.com/office/officeart/2005/8/layout/vList5"/>
    <dgm:cxn modelId="{58A75DB3-1479-4761-B9D7-B6A5D987DA59}" type="presParOf" srcId="{21D56EDB-1BAF-464F-B774-8EFEDE90FCC2}" destId="{6FD2F81C-D748-492B-A9CF-93E653845A8F}" srcOrd="8" destOrd="0" presId="urn:microsoft.com/office/officeart/2005/8/layout/vList5"/>
    <dgm:cxn modelId="{D8BFE237-3526-423E-886C-A5285AB3B459}" type="presParOf" srcId="{6FD2F81C-D748-492B-A9CF-93E653845A8F}" destId="{FF3AFF6F-B045-436A-817A-3B5E37CC013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4A1450-BD1B-4E2D-9EA9-0AF1CD62756E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76CE283-F33F-4127-9DCC-F90FB5B7FA03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124745"/>
            <a:ext cx="8784976" cy="2457618"/>
          </a:xfrm>
        </p:spPr>
        <p:txBody>
          <a:bodyPr>
            <a:normAutofit fontScale="90000"/>
          </a:bodyPr>
          <a:lstStyle/>
          <a:p>
            <a:r>
              <a:rPr lang="en-US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  <a:t/>
            </a:r>
            <a:br>
              <a:rPr lang="en-US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</a:br>
            <a:r>
              <a:rPr lang="en-US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  <a:t/>
            </a:r>
            <a:br>
              <a:rPr lang="en-US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</a:b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หลักการ</a:t>
            </a:r>
            <a:r>
              <a:rPr lang="th-TH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สหกรณ์ </a:t>
            </a: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/>
            </a:r>
            <a:b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</a:b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และ</a:t>
            </a: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กฎหมาย</a:t>
            </a: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สหกรณ์</a:t>
            </a:r>
            <a:b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</a:b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สำหรับ</a:t>
            </a:r>
            <a:r>
              <a:rPr lang="th-TH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ผู้เข้ารับการ</a:t>
            </a: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อบรม</a:t>
            </a:r>
            <a:b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</a:b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ผู้</a:t>
            </a:r>
            <a:r>
              <a:rPr lang="th-TH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ตรวจสอบกิจการสหกรณ์ขั้น</a:t>
            </a:r>
            <a:r>
              <a:rPr lang="th-TH" sz="5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</a:rPr>
              <a:t>พื้นฐาน</a:t>
            </a:r>
            <a:endParaRPr lang="th-TH" sz="5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080" y="3611607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th-TH" b="1" dirty="0" smtClean="0">
                <a:solidFill>
                  <a:srgbClr val="00B050"/>
                </a:solidFill>
              </a:rPr>
              <a:t>พีระพงศ์  วาระเสน</a:t>
            </a:r>
          </a:p>
          <a:p>
            <a:r>
              <a:rPr lang="th-TH" b="1" dirty="0" smtClean="0">
                <a:solidFill>
                  <a:srgbClr val="00B050"/>
                </a:solidFill>
              </a:rPr>
              <a:t>นักวิชาการสหกรณ์ด้วยหัวใจ</a:t>
            </a:r>
          </a:p>
          <a:p>
            <a:r>
              <a:rPr lang="th-TH" b="1" dirty="0" smtClean="0">
                <a:solidFill>
                  <a:schemeClr val="accent3">
                    <a:lumMod val="75000"/>
                  </a:schemeClr>
                </a:solidFill>
              </a:rPr>
              <a:t>กระทรวงเกษตรและสหกรณ์</a:t>
            </a:r>
            <a:endParaRPr lang="th-TH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8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h-TH" sz="3600" dirty="0">
                <a:solidFill>
                  <a:srgbClr val="007E39"/>
                </a:solidFill>
                <a:latin typeface="Cordia New" pitchFamily="34" charset="-34"/>
              </a:rPr>
              <a:t>การตรวจสอบกิจการ ผู้ตรวจสอบกิจการต้อง</a:t>
            </a:r>
            <a:r>
              <a:rPr lang="th-TH" sz="3600" dirty="0" smtClean="0">
                <a:solidFill>
                  <a:srgbClr val="007E39"/>
                </a:solidFill>
                <a:latin typeface="Cordia New" pitchFamily="34" charset="-34"/>
              </a:rPr>
              <a:t>ปราศจาก</a:t>
            </a:r>
            <a:r>
              <a:rPr lang="th-TH" sz="3600" dirty="0">
                <a:solidFill>
                  <a:srgbClr val="007E39"/>
                </a:solidFill>
                <a:latin typeface="Cordia New" pitchFamily="34" charset="-34"/>
              </a:rPr>
              <a:t/>
            </a:r>
            <a:br>
              <a:rPr lang="th-TH" sz="3600" dirty="0">
                <a:solidFill>
                  <a:srgbClr val="007E39"/>
                </a:solidFill>
                <a:latin typeface="Cordia New" pitchFamily="34" charset="-34"/>
              </a:rPr>
            </a:br>
            <a:r>
              <a:rPr lang="th-TH" sz="3600" dirty="0">
                <a:solidFill>
                  <a:srgbClr val="007E39"/>
                </a:solidFill>
                <a:latin typeface="Cordia New" pitchFamily="34" charset="-34"/>
              </a:rPr>
              <a:t>อคติ 4 (ฐานะอันไม่พึงถึง, ทางความประพฤติที่ผิด, ความไม่เที่ยงธรรม, ความลำเอียง - </a:t>
            </a:r>
            <a:r>
              <a:rPr lang="en-US" sz="3600" dirty="0">
                <a:solidFill>
                  <a:srgbClr val="007E39"/>
                </a:solidFill>
                <a:latin typeface="Cordia New" pitchFamily="34" charset="-34"/>
                <a:cs typeface="Cordia New" pitchFamily="34" charset="-34"/>
              </a:rPr>
              <a:t>wrong course of behavior; prejudice)</a:t>
            </a:r>
          </a:p>
          <a:p>
            <a:r>
              <a:rPr lang="en-US" sz="3600" dirty="0">
                <a:solidFill>
                  <a:srgbClr val="007E39"/>
                </a:solidFill>
                <a:latin typeface="Cordia New" pitchFamily="34" charset="-34"/>
                <a:cs typeface="Cordia New" pitchFamily="34" charset="-34"/>
              </a:rPr>
              <a:t>       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800" b="1" dirty="0">
                <a:latin typeface="Cordia New" pitchFamily="34" charset="-34"/>
              </a:rPr>
              <a:t>ฉันทาคติ (ลำเอียงเพราะชอบ - 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prejudice caused by love or desire; partiality)</a:t>
            </a:r>
          </a:p>
          <a:p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       2. </a:t>
            </a:r>
            <a:r>
              <a:rPr lang="th-TH" sz="2800" b="1" dirty="0">
                <a:latin typeface="Cordia New" pitchFamily="34" charset="-34"/>
              </a:rPr>
              <a:t>โทสาคติ (ลำเอียงเพราะชัง - 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prejudice caused by hatred or enmity)</a:t>
            </a:r>
          </a:p>
          <a:p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       3. </a:t>
            </a:r>
            <a:r>
              <a:rPr lang="th-TH" sz="2800" b="1" dirty="0">
                <a:latin typeface="Cordia New" pitchFamily="34" charset="-34"/>
              </a:rPr>
              <a:t>โมหาคติ (ลำเอียงเพราะหลง, พลาดผิดเพราะเขลา - 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prejudice caused by delusion or stupidity)</a:t>
            </a:r>
          </a:p>
          <a:p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       4. </a:t>
            </a:r>
            <a:r>
              <a:rPr lang="th-TH" sz="2800" b="1" dirty="0">
                <a:latin typeface="Cordia New" pitchFamily="34" charset="-34"/>
              </a:rPr>
              <a:t>ภยาคติ (ลำเอียงเพราะกลัว - 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prejudice caused by fear)</a:t>
            </a:r>
            <a:endParaRPr lang="th-TH" sz="2800" b="1" dirty="0" smtClean="0">
              <a:latin typeface="Cordia New" pitchFamily="34" charset="-34"/>
              <a:cs typeface="Cordia New" pitchFamily="34" charset="-34"/>
            </a:endParaRPr>
          </a:p>
          <a:p>
            <a:pPr marL="109728" indent="0">
              <a:buNone/>
            </a:pPr>
            <a:r>
              <a:rPr lang="th-TH" sz="4000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800" dirty="0" smtClean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ctr"/>
            <a:r>
              <a:rPr lang="th-TH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  <a:t>หัวข้อธรรมในการตรวจสอบกิจการ</a:t>
            </a:r>
            <a:endParaRPr lang="th-TH" sz="4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6764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856" y="2718048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Questions &amp; Answers</a:t>
            </a:r>
            <a:endParaRPr lang="th-TH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45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950364"/>
              </p:ext>
            </p:extLst>
          </p:nvPr>
        </p:nvGraphicFramePr>
        <p:xfrm>
          <a:off x="611560" y="1916832"/>
          <a:ext cx="7776864" cy="4021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4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  <a:t>ผู้ตรวจสอบกิจการสหกรณ์ ต้องทราบ </a:t>
            </a:r>
            <a:br>
              <a:rPr lang="th-TH" sz="4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</a:br>
            <a:r>
              <a:rPr lang="th-TH" sz="4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dia New" pitchFamily="34" charset="-34"/>
                <a:cs typeface="Cordia New" pitchFamily="34" charset="-34"/>
              </a:rPr>
              <a:t>คุณลักษณะ และคุณประโยชน์ของสหกรณ์</a:t>
            </a:r>
            <a:endParaRPr lang="th-TH" sz="48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350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590450"/>
              </p:ext>
            </p:extLst>
          </p:nvPr>
        </p:nvGraphicFramePr>
        <p:xfrm>
          <a:off x="446856" y="171134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ปรับทัศนคติต่อการสหกรณ์ไทย</a:t>
            </a:r>
            <a:endParaRPr lang="th-TH" sz="6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678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8348006" cy="10542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h-TH" sz="4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การสหกรณ์อย่างเข้าใจง่าย</a:t>
            </a:r>
            <a:endParaRPr lang="th-TH" sz="48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780927"/>
            <a:ext cx="8147248" cy="3096345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การสหกรณ์เน้นการรวมคน รวมใจคน (</a:t>
            </a:r>
            <a:r>
              <a:rPr lang="en-US" dirty="0"/>
              <a:t>people </a:t>
            </a:r>
            <a:r>
              <a:rPr lang="en-US" dirty="0" err="1"/>
              <a:t>center,member</a:t>
            </a:r>
            <a:r>
              <a:rPr lang="en-US" dirty="0"/>
              <a:t> center) </a:t>
            </a:r>
            <a:r>
              <a:rPr lang="th-TH" dirty="0"/>
              <a:t>เหมือนจิต</a:t>
            </a:r>
            <a:r>
              <a:rPr lang="th-TH" dirty="0" smtClean="0"/>
              <a:t>อาสา</a:t>
            </a:r>
            <a:br>
              <a:rPr lang="th-TH" dirty="0" smtClean="0"/>
            </a:br>
            <a:endParaRPr lang="th-TH" dirty="0" smtClean="0"/>
          </a:p>
          <a:p>
            <a:r>
              <a:rPr lang="th-TH" dirty="0" smtClean="0"/>
              <a:t>คน 3 คน รวมเงินกันคนละ 1,000 บาท ไปเที่ยวทะเล ใช้ค่ารถ ค่าอาหาร ค่าที่พัก </a:t>
            </a:r>
            <a:br>
              <a:rPr lang="th-TH" dirty="0" smtClean="0"/>
            </a:br>
            <a:r>
              <a:rPr lang="th-TH" dirty="0" smtClean="0"/>
              <a:t>ไปเที่ยวแล้ว มีความสุขแล้ว ใช้เงินรวม 2</a:t>
            </a:r>
            <a:r>
              <a:rPr lang="en-US" dirty="0" smtClean="0"/>
              <a:t>,</a:t>
            </a:r>
            <a:r>
              <a:rPr lang="th-TH" dirty="0" smtClean="0"/>
              <a:t>700 บาท </a:t>
            </a:r>
            <a:br>
              <a:rPr lang="th-TH" dirty="0" smtClean="0"/>
            </a:br>
            <a:r>
              <a:rPr lang="th-TH" dirty="0" smtClean="0"/>
              <a:t>เก็บมาเกิน (</a:t>
            </a:r>
            <a:r>
              <a:rPr lang="en-US" dirty="0" smtClean="0"/>
              <a:t>Surplus) </a:t>
            </a:r>
            <a:r>
              <a:rPr lang="th-TH" dirty="0" smtClean="0"/>
              <a:t>300 บาท เฉลี่ยคืนไปคนละ (</a:t>
            </a:r>
            <a:r>
              <a:rPr lang="en-US" dirty="0" smtClean="0"/>
              <a:t>Patronage refund)</a:t>
            </a:r>
            <a:r>
              <a:rPr lang="th-TH" dirty="0" smtClean="0"/>
              <a:t> 100 บาท การสหกรณ์ครั้งนี้ก็จบลง  สมาชิกทุกคนมีความสุข</a:t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4646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271892"/>
              </p:ext>
            </p:extLst>
          </p:nvPr>
        </p:nvGraphicFramePr>
        <p:xfrm>
          <a:off x="179512" y="1844824"/>
          <a:ext cx="8784975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50777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h-TH" sz="4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อธิบายความ ปรัชญาของการ</a:t>
            </a:r>
            <a:r>
              <a:rPr lang="th-TH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สหกรณ์ นิยามสหกรณ์ หลักการ</a:t>
            </a:r>
            <a:r>
              <a:rPr lang="th-TH" sz="4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สหกรณ์ อุดมการณ์สหกรณ์ และวิธีการสหกรณ์</a:t>
            </a:r>
          </a:p>
        </p:txBody>
      </p:sp>
    </p:spTree>
    <p:extLst>
      <p:ext uri="{BB962C8B-B14F-4D97-AF65-F5344CB8AC3E}">
        <p14:creationId xmlns:p14="http://schemas.microsoft.com/office/powerpoint/2010/main" val="79939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3F5D82-2AAE-41A6-B998-3379B41E8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B3F5D82-2AAE-41A6-B998-3379B41E8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B3F5D82-2AAE-41A6-B998-3379B41E8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6F876B-2C1C-4870-9D1F-D109754AD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6A6F876B-2C1C-4870-9D1F-D109754AD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6A6F876B-2C1C-4870-9D1F-D109754AD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26334D-41B6-4EE8-B163-4E3196C2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FA26334D-41B6-4EE8-B163-4E3196C2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FA26334D-41B6-4EE8-B163-4E3196C2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88C1BD-25FF-47EE-B2AE-46212414B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D188C1BD-25FF-47EE-B2AE-46212414B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D188C1BD-25FF-47EE-B2AE-46212414B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3AFF6F-B045-436A-817A-3B5E37CC01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FF3AFF6F-B045-436A-817A-3B5E37CC01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FF3AFF6F-B045-436A-817A-3B5E37CC01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260648"/>
            <a:ext cx="8964488" cy="2016224"/>
          </a:xfrm>
        </p:spPr>
        <p:txBody>
          <a:bodyPr>
            <a:noAutofit/>
          </a:bodyPr>
          <a:lstStyle/>
          <a:p>
            <a:r>
              <a:rPr lang="th-TH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ความแตกต่างระหว่าง สหกรณ์ </a:t>
            </a: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non-profit organization)  </a:t>
            </a:r>
            <a:r>
              <a:rPr lang="th-TH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กับ องค์การแสวงหากำไรสูงสุด </a:t>
            </a: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for-profit organization) </a:t>
            </a:r>
            <a:endParaRPr lang="th-TH" sz="3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539552" y="2780928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/>
              <a:t>1.1 วัตถุประสงค์ การรวมกัน</a:t>
            </a:r>
            <a:br>
              <a:rPr lang="th-TH" sz="3600" b="1" dirty="0"/>
            </a:br>
            <a:r>
              <a:rPr lang="th-TH" sz="3600" b="1" dirty="0"/>
              <a:t>1.2 ลักษณะการรวม</a:t>
            </a:r>
            <a:br>
              <a:rPr lang="th-TH" sz="3600" b="1" dirty="0"/>
            </a:br>
            <a:r>
              <a:rPr lang="th-TH" sz="3600" b="1" dirty="0"/>
              <a:t>1.3 หุ้นและมูลค่าหุ้น</a:t>
            </a:r>
            <a:br>
              <a:rPr lang="th-TH" sz="3600" b="1" dirty="0"/>
            </a:br>
            <a:r>
              <a:rPr lang="th-TH" sz="3600" b="1" dirty="0"/>
              <a:t>1.4 การควบคุมและการออกเสียง</a:t>
            </a:r>
            <a:br>
              <a:rPr lang="th-TH" sz="3600" b="1" dirty="0"/>
            </a:br>
            <a:r>
              <a:rPr lang="th-TH" sz="3600" b="1" dirty="0"/>
              <a:t>1.5 การแบ่งผลประโยชน์</a:t>
            </a:r>
          </a:p>
        </p:txBody>
      </p:sp>
    </p:spTree>
    <p:extLst>
      <p:ext uri="{BB962C8B-B14F-4D97-AF65-F5344CB8AC3E}">
        <p14:creationId xmlns:p14="http://schemas.microsoft.com/office/powerpoint/2010/main" val="395741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712968" cy="1440160"/>
          </a:xfrm>
        </p:spPr>
        <p:txBody>
          <a:bodyPr>
            <a:noAutofit/>
          </a:bodyPr>
          <a:lstStyle/>
          <a:p>
            <a:r>
              <a:rPr lang="th-TH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วิธีการสหกรณ์ </a:t>
            </a: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optimize surplus </a:t>
            </a:r>
            <a:r>
              <a:rPr lang="th-TH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เพื่อ </a:t>
            </a: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maximize utility </a:t>
            </a:r>
            <a:r>
              <a:rPr lang="th-TH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ของสมาชิกโดยรวม</a:t>
            </a: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611560" y="2276872"/>
            <a:ext cx="820891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/>
              <a:t>นิยามสหกรณ์</a:t>
            </a:r>
          </a:p>
          <a:p>
            <a:r>
              <a:rPr lang="th-TH" b="1" dirty="0"/>
              <a:t>สหกรณ์เป็นองค์การอิสระของบุคคลซึ่งรวมกันด้วยความสมัครใจเพื่อสนองความต้องการอันจำเป็น และความมุ่งหมายร่วมกันทางเศรษฐกิจ สังคม และวัฒนธรรม โดยการดำเนินวิสาหกิจที่เป็นเจ้าของร่วมกัน และควบคุม ตามแนวทางประชาธิปไตย</a:t>
            </a:r>
          </a:p>
          <a:p>
            <a:r>
              <a:rPr lang="en-US" sz="2400" dirty="0" smtClean="0"/>
              <a:t>Definition</a:t>
            </a:r>
            <a:endParaRPr lang="en-US" sz="2400" dirty="0"/>
          </a:p>
          <a:p>
            <a:r>
              <a:rPr lang="en-US" sz="2400" dirty="0"/>
              <a:t>A co-operative is an autonomous association of persons united voluntarily to meet their common economic, social, and cultural needs and aspirations through a jointly-owned and democratically-controlled enterprise.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409189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Wachira Lawpradit\AppData\Local\Microsoft\Windows\Temporary Internet Files\Content.IE5\M08ICU5K\MC90044176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085184"/>
            <a:ext cx="2160240" cy="144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190" y="980728"/>
            <a:ext cx="8229600" cy="1815036"/>
          </a:xfrm>
        </p:spPr>
        <p:txBody>
          <a:bodyPr>
            <a:normAutofit fontScale="90000"/>
          </a:bodyPr>
          <a:lstStyle/>
          <a:p>
            <a:r>
              <a:rPr lang="th-TH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พระราชบัญญัติสหกรณ์ พ.ศ. 2542 ฉบับแก้ไขเพิ่มเติม พ.ศ. 2553 และ พ.ศ. 2562 (ฉบับสมบูรณ์) (</a:t>
            </a:r>
            <a:r>
              <a:rPr lang="en-US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E-Book) </a:t>
            </a:r>
            <a:endParaRPr lang="th-TH" sz="4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1115616" y="4077072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FF0000"/>
                </a:solidFill>
              </a:rPr>
              <a:t>ขอบพระคุณ ชุมนุมสหกรณ์ออมทรัพย์ ที่ได้ทำตัวหนังสือตัวใหญ่เหมาะสำหรับผู้มีวัย</a:t>
            </a:r>
            <a:r>
              <a:rPr lang="th-TH" b="1" smtClean="0">
                <a:solidFill>
                  <a:srgbClr val="FF0000"/>
                </a:solidFill>
              </a:rPr>
              <a:t>ที่มากกว่า 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81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5530626"/>
          </a:xfrm>
        </p:spPr>
        <p:txBody>
          <a:bodyPr>
            <a:normAutofit fontScale="90000"/>
          </a:bodyPr>
          <a:lstStyle/>
          <a:p>
            <a: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สรุปเนื้อหา</a:t>
            </a:r>
            <a:b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การตรว</a:t>
            </a:r>
            <a:r>
              <a:rPr lang="th-TH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จสอบกิจการสหกรณ์ </a:t>
            </a:r>
            <a: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ตรวจ</a:t>
            </a:r>
            <a:r>
              <a:rPr lang="th-TH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ครบทุกมิติ (ตรวจสอบการดำเนินงานทั้งปวงของสหกรณ์)  ทั้ง</a:t>
            </a:r>
            <a:r>
              <a:rPr lang="th-TH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การให้บริการสมาชิกสหกรณ์ </a:t>
            </a:r>
            <a:r>
              <a:rPr lang="th-TH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th-TH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และ</a:t>
            </a:r>
            <a:r>
              <a:rPr lang="th-TH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การทำธุรกิจกับบุคคลภายนอก </a:t>
            </a:r>
            <a: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u="sng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ตรวจความ</a:t>
            </a:r>
            <a:r>
              <a:rPr lang="th-TH" u="sng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เป็น</a:t>
            </a:r>
            <a:r>
              <a:rPr lang="th-TH" u="sng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สหกรณ์</a:t>
            </a:r>
            <a:r>
              <a:rPr lang="th-TH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โดย</a:t>
            </a:r>
            <a:r>
              <a:rPr lang="th-TH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คำนึงถึงประโยชน์ที่สมาชิกสหกรณ์โดยรวมจะได้รับเป็นสำคัญ</a:t>
            </a:r>
            <a:r>
              <a:rPr lang="th-TH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th-TH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th-TH" dirty="0" smtClean="0">
                <a:ln w="1905"/>
                <a:solidFill>
                  <a:srgbClr val="007E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รวมทั้ง</a:t>
            </a:r>
            <a:r>
              <a:rPr lang="th-TH" dirty="0">
                <a:ln w="1905"/>
                <a:solidFill>
                  <a:srgbClr val="007E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การตรวจรายงานการประชุมคณะกรรมการดำเนินการสหกรณ์ และรายงานการประชุมใหญ่สมาชิกสหกรณ์  รวมทั้งการปฏิบัติตามมิติที่ประชุมประชุมกรรมการดำเนินการสหกรณ์ และการปฏิบัติมติที่ประชุมใหญ่สมาชิกสหกรณ์</a:t>
            </a:r>
          </a:p>
        </p:txBody>
      </p:sp>
    </p:spTree>
    <p:extLst>
      <p:ext uri="{BB962C8B-B14F-4D97-AF65-F5344CB8AC3E}">
        <p14:creationId xmlns:p14="http://schemas.microsoft.com/office/powerpoint/2010/main" val="241049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296</TotalTime>
  <Words>285</Words>
  <Application>Microsoft Office PowerPoint</Application>
  <PresentationFormat>นำเสนอทางหน้าจอ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8" baseType="lpstr">
      <vt:lpstr>Cordia New</vt:lpstr>
      <vt:lpstr>FreesiaUPC</vt:lpstr>
      <vt:lpstr>Lucida Sans Unicode</vt:lpstr>
      <vt:lpstr>Verdana</vt:lpstr>
      <vt:lpstr>Wingdings 2</vt:lpstr>
      <vt:lpstr>Wingdings 3</vt:lpstr>
      <vt:lpstr>Concourse</vt:lpstr>
      <vt:lpstr>  หลักการสหกรณ์  และกฎหมายสหกรณ์ สำหรับผู้เข้ารับการอบรม ผู้ตรวจสอบกิจการสหกรณ์ขั้นพื้นฐาน</vt:lpstr>
      <vt:lpstr>ผู้ตรวจสอบกิจการสหกรณ์ ต้องทราบ  คุณลักษณะ และคุณประโยชน์ของสหกรณ์</vt:lpstr>
      <vt:lpstr>1. ปรับทัศนคติต่อการสหกรณ์ไทย</vt:lpstr>
      <vt:lpstr>การสหกรณ์อย่างเข้าใจง่าย</vt:lpstr>
      <vt:lpstr>อธิบายความ ปรัชญาของการสหกรณ์ นิยามสหกรณ์ หลักการสหกรณ์ อุดมการณ์สหกรณ์ และวิธีการสหกรณ์</vt:lpstr>
      <vt:lpstr>ความแตกต่างระหว่าง สหกรณ์ (non-profit organization)  กับ องค์การแสวงหากำไรสูงสุด (for-profit organization) </vt:lpstr>
      <vt:lpstr>วิธีการสหกรณ์ optimize surplus เพื่อ maximize utility ของสมาชิกโดยรวม</vt:lpstr>
      <vt:lpstr>พระราชบัญญัติสหกรณ์ พ.ศ. 2542 ฉบับแก้ไขเพิ่มเติม พ.ศ. 2553 และ พ.ศ. 2562 (ฉบับสมบูรณ์) (E-Book) </vt:lpstr>
      <vt:lpstr> สรุปเนื้อหา การตรวจสอบกิจการสหกรณ์  ตรวจครบทุกมิติ (ตรวจสอบการดำเนินงานทั้งปวงของสหกรณ์)  ทั้งการให้บริการสมาชิกสหกรณ์  และการทำธุรกิจกับบุคคลภายนอก  ตรวจความเป็นสหกรณ์โดยคำนึงถึงประโยชน์ที่สมาชิกสหกรณ์โดยรวมจะได้รับเป็นสำคัญ    รวมทั้งการตรวจรายงานการประชุมคณะกรรมการดำเนินการสหกรณ์ และรายงานการประชุมใหญ่สมาชิกสหกรณ์  รวมทั้งการปฏิบัติตามมิติที่ประชุมประชุมกรรมการดำเนินการสหกรณ์ และการปฏิบัติมติที่ประชุมใหญ่สมาชิกสหกรณ์</vt:lpstr>
      <vt:lpstr>หัวข้อธรรมในการตรวจสอบกิจการ</vt:lpstr>
      <vt:lpstr>Questions &amp; Answers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เพื่อการนำเสนออย่างมีประสิทธิภาพ</dc:title>
  <dc:creator>Wachira Lawpradit</dc:creator>
  <cp:lastModifiedBy>Windows User</cp:lastModifiedBy>
  <cp:revision>36</cp:revision>
  <cp:lastPrinted>2019-07-31T05:04:40Z</cp:lastPrinted>
  <dcterms:created xsi:type="dcterms:W3CDTF">2012-08-30T02:19:10Z</dcterms:created>
  <dcterms:modified xsi:type="dcterms:W3CDTF">2019-07-31T07:36:44Z</dcterms:modified>
</cp:coreProperties>
</file>