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8" r:id="rId1"/>
  </p:sldMasterIdLst>
  <p:notesMasterIdLst>
    <p:notesMasterId r:id="rId22"/>
  </p:notesMasterIdLst>
  <p:sldIdLst>
    <p:sldId id="256" r:id="rId2"/>
    <p:sldId id="258" r:id="rId3"/>
    <p:sldId id="260" r:id="rId4"/>
    <p:sldId id="257" r:id="rId5"/>
    <p:sldId id="261" r:id="rId6"/>
    <p:sldId id="263" r:id="rId7"/>
    <p:sldId id="262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3" d="100"/>
          <a:sy n="63" d="100"/>
        </p:scale>
        <p:origin x="60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A67009-8FD8-4974-AE28-67C1B2FACC49}" type="datetimeFigureOut">
              <a:rPr lang="th-TH" smtClean="0"/>
              <a:t>09/07/62</a:t>
            </a:fld>
            <a:endParaRPr lang="th-TH"/>
          </a:p>
        </p:txBody>
      </p:sp>
      <p:sp>
        <p:nvSpPr>
          <p:cNvPr id="4" name="ตัวแทนรูปบนสไลด์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สไลด์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B6B829-2E55-4A99-A326-C0F23AB7EC6B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682213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สไลด์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8466" y="-8468"/>
            <a:ext cx="9169804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30595" y="2404534"/>
            <a:ext cx="582671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30595" y="4050834"/>
            <a:ext cx="582671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คลิกเพื่อแก้ไขสไตล์ชื่อเรื่องรองต้นแบบ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0971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ชื่อและ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4470400"/>
            <a:ext cx="6347714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3515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คำอ้างอิงพร้อมคำอธิบา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101074" y="3632200"/>
            <a:ext cx="541980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470400"/>
            <a:ext cx="6347715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20025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1931988"/>
            <a:ext cx="6347715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4962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นามบัตรอ้างอิ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4885" y="609600"/>
            <a:ext cx="6072182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482711" y="79037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747699" y="2886556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386353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จริง หรือ เท็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5848" y="609600"/>
            <a:ext cx="6341465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09597" y="4013200"/>
            <a:ext cx="6347716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13983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smtClean="0"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45374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977312" y="609600"/>
            <a:ext cx="978812" cy="5251451"/>
          </a:xfrm>
        </p:spPr>
        <p:txBody>
          <a:bodyPr vert="eaVert" anchor="ctr"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599" y="609600"/>
            <a:ext cx="5195026" cy="5251451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18185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81407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8" y="2700868"/>
            <a:ext cx="6347715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8" y="4527448"/>
            <a:ext cx="6347715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866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2160589"/>
            <a:ext cx="308810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9204" y="2160590"/>
            <a:ext cx="308811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smtClean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71598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</p:spPr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99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66640" y="2160983"/>
            <a:ext cx="3090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866640" y="2737246"/>
            <a:ext cx="3090672" cy="330411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32566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4" cy="1320800"/>
          </a:xfrm>
        </p:spPr>
        <p:txBody>
          <a:bodyPr/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369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35982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1498604"/>
            <a:ext cx="2790182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1275" y="514925"/>
            <a:ext cx="3386037" cy="5526437"/>
          </a:xfrm>
        </p:spPr>
        <p:txBody>
          <a:bodyPr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2777069"/>
            <a:ext cx="2790182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smtClean="0"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73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599" y="4800600"/>
            <a:ext cx="6347714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" y="609600"/>
            <a:ext cx="6347714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h-TH"/>
              <a:t>คลิกไอคอนเพื่อเพิ่มรูปภาพ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599" y="5367338"/>
            <a:ext cx="6347714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คลิกเพื่อแก้ไขสไตล์ของข้อความต้นแบบ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5778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8467" y="-8468"/>
            <a:ext cx="9169805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99" y="609600"/>
            <a:ext cx="6347713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th-TH"/>
              <a:t>คลิกเพื่อแก้ไขสไตล์ชื่อเรื่องต้นแบบ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99" y="2160590"/>
            <a:ext cx="6347714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คลิกเพื่อแก้ไขสไตล์ของข้อความต้นแบบ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405258" y="6041363"/>
            <a:ext cx="68413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smtClean="0"/>
              <a:pPr/>
              <a:t>7/9/2019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041363"/>
            <a:ext cx="46229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44676" y="6041363"/>
            <a:ext cx="51263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919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9.png"/><Relationship Id="rId5" Type="http://schemas.openxmlformats.org/officeDocument/2006/relationships/image" Target="../media/image66.png"/><Relationship Id="rId4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EF13AB3F-B498-49CD-ADE7-CD660453407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13" b="2839"/>
          <a:stretch/>
        </p:blipFill>
        <p:spPr>
          <a:xfrm>
            <a:off x="0" y="171000"/>
            <a:ext cx="9141230" cy="6516000"/>
          </a:xfrm>
          <a:prstGeom prst="rect">
            <a:avLst/>
          </a:prstGeom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0ECF8F4F-62F1-448F-A94B-97B9A9E3A87F}"/>
              </a:ext>
            </a:extLst>
          </p:cNvPr>
          <p:cNvSpPr txBox="1"/>
          <p:nvPr/>
        </p:nvSpPr>
        <p:spPr>
          <a:xfrm>
            <a:off x="4643758" y="4738177"/>
            <a:ext cx="41175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6600" b="1" dirty="0">
                <a:latin typeface="Britannic Bold" panose="020B0903060703020204" pitchFamily="34" charset="0"/>
                <a:cs typeface="Browallia New" panose="020B0604020202020204" pitchFamily="34" charset="-34"/>
              </a:rPr>
              <a:t>ทรัพยากรป่าไม้</a:t>
            </a:r>
          </a:p>
        </p:txBody>
      </p:sp>
    </p:spTree>
    <p:extLst>
      <p:ext uri="{BB962C8B-B14F-4D97-AF65-F5344CB8AC3E}">
        <p14:creationId xmlns:p14="http://schemas.microsoft.com/office/powerpoint/2010/main" val="1704275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     </a:t>
            </a: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ป่าประเภทที่ไม่ผลัดใบ(ต่อ</a:t>
            </a:r>
            <a:r>
              <a:rPr lang="en-US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178D1DB-DA0F-4E5D-A465-518BDAADCB39}"/>
              </a:ext>
            </a:extLst>
          </p:cNvPr>
          <p:cNvSpPr txBox="1"/>
          <p:nvPr/>
        </p:nvSpPr>
        <p:spPr>
          <a:xfrm>
            <a:off x="2724128" y="6012172"/>
            <a:ext cx="36957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2.ป่าสนเขา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Pine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1A0F29B0-3F65-4391-94F6-318149CB6C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310" y="1461370"/>
            <a:ext cx="2936558" cy="2050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6C5290F-D0C8-423F-BB87-B15EB36F0A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3516" y="2018173"/>
            <a:ext cx="1981174" cy="29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054AEFDC-3F87-49B4-84D3-4F7FE90D4A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78579" y="3767641"/>
            <a:ext cx="2867212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3CA7374-5D0D-4CF4-BDF0-0E7DC88F60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023" y="3848704"/>
            <a:ext cx="2691464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2F16133C-AFBA-4867-8AB8-5B78381DD9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90622" y="1785553"/>
            <a:ext cx="2857500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240568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     </a:t>
            </a: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ป่าประเภทที่ไม่ผลัดใบ(ต่อ</a:t>
            </a:r>
            <a:r>
              <a:rPr lang="en-US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178D1DB-DA0F-4E5D-A465-518BDAADCB39}"/>
              </a:ext>
            </a:extLst>
          </p:cNvPr>
          <p:cNvSpPr txBox="1"/>
          <p:nvPr/>
        </p:nvSpPr>
        <p:spPr>
          <a:xfrm>
            <a:off x="2164704" y="6012172"/>
            <a:ext cx="4814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3.ป่าชายเลน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Mangrove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40BADA2D-5868-4C2C-AFBD-FDBE45E69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535" y="1717778"/>
            <a:ext cx="3029506" cy="201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0EB9E07-74A4-45D1-9DD5-1C60A4B0CC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5861" y="1434665"/>
            <a:ext cx="2787588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83E163E-C7B6-4CA1-9912-6E6F6CF269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2511" y="3913778"/>
            <a:ext cx="2595340" cy="194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426F8148-7B27-4E78-A9FD-95E948201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3968" y="4071200"/>
            <a:ext cx="3442573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063D8409-7836-45AC-B32A-DCA165996A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3269" y="1977487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5045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     </a:t>
            </a: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ป่าประเภทที่ไม่ผลัดใบ(ต่อ</a:t>
            </a:r>
            <a:r>
              <a:rPr lang="en-US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178D1DB-DA0F-4E5D-A465-518BDAADCB39}"/>
              </a:ext>
            </a:extLst>
          </p:cNvPr>
          <p:cNvSpPr txBox="1"/>
          <p:nvPr/>
        </p:nvSpPr>
        <p:spPr>
          <a:xfrm>
            <a:off x="1798632" y="6012172"/>
            <a:ext cx="55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4.ป่าพรุหรือป่าบึงน้ำจืด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Swamp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CE50DC26-63A6-4D7F-A6F3-2754281E83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872" y="1583320"/>
            <a:ext cx="2655888" cy="1989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4503AA96-6767-4BD6-A17A-F795A85195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496" y="2169971"/>
            <a:ext cx="2809875" cy="16287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A0AB330-7E7F-4986-88A4-61139DE3DC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927" y="3931251"/>
            <a:ext cx="3005778" cy="17705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7F23B3E0-AAAB-45A7-8E7C-405B29C7CD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29367" y="4250892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B2B47545-C7FD-4CD3-835B-EBCC683BDC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1107" y="1480544"/>
            <a:ext cx="2638425" cy="17335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137B64B-3F1D-4081-9F7B-32C4092473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28780" y="3354697"/>
            <a:ext cx="1714500" cy="2657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6248830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     </a:t>
            </a: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ป่าประเภทที่ไม่ผลัดใบ(ต่อ</a:t>
            </a:r>
            <a:r>
              <a:rPr lang="en-US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178D1DB-DA0F-4E5D-A465-518BDAADCB39}"/>
              </a:ext>
            </a:extLst>
          </p:cNvPr>
          <p:cNvSpPr txBox="1"/>
          <p:nvPr/>
        </p:nvSpPr>
        <p:spPr>
          <a:xfrm>
            <a:off x="1798632" y="6012172"/>
            <a:ext cx="5546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     5.ป่าชายหาด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Beach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B1FCFF56-2447-478B-A664-5B6CC8D879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8039" y="1430653"/>
            <a:ext cx="2928000" cy="21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25F6B5A3-56D5-4995-BFEB-FD934A0E9A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72851" y="1405798"/>
            <a:ext cx="3137703" cy="2087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4903DB2-ADFB-45D0-8FA3-C49A0F8FEE4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5360" y="3924133"/>
            <a:ext cx="2835649" cy="21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74995B8-EC35-4624-96B9-35D2ADA5D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0199" y="3827316"/>
            <a:ext cx="3137703" cy="205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74110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     </a:t>
            </a: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ประโยชน์ของทรัพยากรป่าไม้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2ABB012-4914-4305-9F49-772469543CA8}"/>
              </a:ext>
            </a:extLst>
          </p:cNvPr>
          <p:cNvSpPr/>
          <p:nvPr/>
        </p:nvSpPr>
        <p:spPr>
          <a:xfrm>
            <a:off x="2012317" y="1274945"/>
            <a:ext cx="495680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ประโยชน์ทางตรง (</a:t>
            </a:r>
            <a:r>
              <a:rPr lang="en-US" sz="40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Direct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Benefits)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BF7B2F2E-2E13-4A28-8690-0CFC4313B312}"/>
              </a:ext>
            </a:extLst>
          </p:cNvPr>
          <p:cNvSpPr/>
          <p:nvPr/>
        </p:nvSpPr>
        <p:spPr>
          <a:xfrm>
            <a:off x="391160" y="2034628"/>
            <a:ext cx="836168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ได้แก่ ปัจจัย 4 ประการ</a:t>
            </a: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1.จากการนำไม้มาสร้างอาคารบ้านเรือนและผลิตภัณฑ์</a:t>
            </a:r>
            <a:r>
              <a:rPr lang="th-TH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เฟอร์นิเจอร์  กระดาษ ไม้ขีดไฟ ฟืน เป็นต้น</a:t>
            </a: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2.ใช้เป็นอาหารจากส่วน</a:t>
            </a:r>
            <a:r>
              <a:rPr lang="th-TH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ต่างๆ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ของพืชและผล</a:t>
            </a: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3.ใช้เส้นใยที่ได้จากเปลือกไม้และเถาวัลย์มาถักทอเป็นเครื่องนุ่งห่ม เชือกและอื่น ๆ</a:t>
            </a:r>
          </a:p>
          <a:p>
            <a:pPr algn="thaiDist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</a:t>
            </a:r>
            <a:r>
              <a:rPr lang="en-US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.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ใช้ทำยารักษาโรคต่าง ๆ</a:t>
            </a:r>
          </a:p>
        </p:txBody>
      </p:sp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10F29CBD-54CD-4B57-B85A-19F369B5A5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3037" y="3548736"/>
            <a:ext cx="4871126" cy="3499407"/>
          </a:xfrm>
          <a:prstGeom prst="rect">
            <a:avLst/>
          </a:prstGeom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6C1ACF02-6F94-4DA7-8DA4-0218246DEE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0163" y="3548736"/>
            <a:ext cx="4871126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093990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  </a:t>
            </a: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ประโยชน์ของทรัพยากรป่าไม้(ต่อ)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สี่เหลี่ยมผืนผ้า 4">
            <a:extLst>
              <a:ext uri="{FF2B5EF4-FFF2-40B4-BE49-F238E27FC236}">
                <a16:creationId xmlns:a16="http://schemas.microsoft.com/office/drawing/2014/main" id="{52ABB012-4914-4305-9F49-772469543CA8}"/>
              </a:ext>
            </a:extLst>
          </p:cNvPr>
          <p:cNvSpPr/>
          <p:nvPr/>
        </p:nvSpPr>
        <p:spPr>
          <a:xfrm>
            <a:off x="2093597" y="1416718"/>
            <a:ext cx="518763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ประโยชน์ทางอ้อม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Indirect Benefits)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8" name="สี่เหลี่ยมผืนผ้า 7">
            <a:extLst>
              <a:ext uri="{FF2B5EF4-FFF2-40B4-BE49-F238E27FC236}">
                <a16:creationId xmlns:a16="http://schemas.microsoft.com/office/drawing/2014/main" id="{BF7B2F2E-2E13-4A28-8690-0CFC4313B312}"/>
              </a:ext>
            </a:extLst>
          </p:cNvPr>
          <p:cNvSpPr/>
          <p:nvPr/>
        </p:nvSpPr>
        <p:spPr>
          <a:xfrm>
            <a:off x="695960" y="2063049"/>
            <a:ext cx="77520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1.ป่าไม้เป็นเป็นแหล่งกำเนิดต้นน้ำลำธาร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2.ป่าไม้ทำให้เกิดความชุ่มชื้นและควบคุมสภาวะอากาศ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3.ป่าไม้เป็นแหล่งพักผ่อนและศึกษาความรู้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4.ป่าไม้ช่วยบรรเทาความรุนแรงของลมพายุและป้องกันอุทกภัย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5.ป่าไม้ช่วยป้องกันการกัดเซาะและพัดพาหน้าดิน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16849523-4077-4BFC-A9A7-D08D4B887B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1317" y="3499235"/>
            <a:ext cx="4871126" cy="3499407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F6F1A61B-E264-4EB9-94C1-42C73BD778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8443" y="3499235"/>
            <a:ext cx="4871126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36411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</a:t>
            </a:r>
          </a:p>
          <a:p>
            <a:pPr lvl="0"/>
            <a:endParaRPr lang="th-TH" sz="4800" b="1" dirty="0">
              <a:solidFill>
                <a:prstClr val="black"/>
              </a:solidFill>
            </a:endParaRPr>
          </a:p>
          <a:p>
            <a:pPr lvl="0"/>
            <a:r>
              <a:rPr lang="th-TH" sz="4800" b="1" dirty="0">
                <a:solidFill>
                  <a:prstClr val="black"/>
                </a:solidFill>
              </a:rPr>
              <a:t> สาเหตุสำคัญของวิกฤตการณ์ป่าไม้ ในประเทศไทย</a:t>
            </a:r>
          </a:p>
          <a:p>
            <a:pPr lvl="0"/>
            <a:endParaRPr lang="th-TH" sz="4800" b="1" dirty="0">
              <a:solidFill>
                <a:prstClr val="black"/>
              </a:solidFill>
            </a:endParaRPr>
          </a:p>
          <a:p>
            <a:pPr lvl="0"/>
            <a:r>
              <a:rPr lang="th-TH" sz="4800" b="1" dirty="0">
                <a:solidFill>
                  <a:prstClr val="black"/>
                </a:solidFill>
              </a:rPr>
              <a:t>  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451CD77F-9D69-4DB2-BDF0-A814D679D1DD}"/>
              </a:ext>
            </a:extLst>
          </p:cNvPr>
          <p:cNvSpPr txBox="1"/>
          <p:nvPr/>
        </p:nvSpPr>
        <p:spPr>
          <a:xfrm>
            <a:off x="142236" y="1318447"/>
            <a:ext cx="489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1.การลักลอบตัดไม้ทำลายป่า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8C40DCB4-DDFE-41BC-BBD0-0C542A94CE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6" y="1841667"/>
            <a:ext cx="3323743" cy="22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0FDB62E-3590-4315-9612-3F4A4DD0C7F8}"/>
              </a:ext>
            </a:extLst>
          </p:cNvPr>
          <p:cNvSpPr txBox="1"/>
          <p:nvPr/>
        </p:nvSpPr>
        <p:spPr>
          <a:xfrm>
            <a:off x="142236" y="4105253"/>
            <a:ext cx="442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2.การบุกรุกพื้นที่ป่าไม้เพื่อเข้าครอบครองที่ดิน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8BFEF94D-8EED-4197-B620-B94E269E84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796" y="4628473"/>
            <a:ext cx="3188174" cy="2124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8B5225F-0927-4123-9889-A0A07DCB744D}"/>
              </a:ext>
            </a:extLst>
          </p:cNvPr>
          <p:cNvSpPr txBox="1"/>
          <p:nvPr/>
        </p:nvSpPr>
        <p:spPr>
          <a:xfrm>
            <a:off x="4572000" y="1241065"/>
            <a:ext cx="426720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3.การส่งเสริมการปลูกพืชหรือเลี้ยงสัตว์เศรษฐกิจเพื่อการส่งออก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7F9556E-3174-440E-A598-EE917E1111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356" y="2165667"/>
            <a:ext cx="3224913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กล่องข้อความ 10">
            <a:extLst>
              <a:ext uri="{FF2B5EF4-FFF2-40B4-BE49-F238E27FC236}">
                <a16:creationId xmlns:a16="http://schemas.microsoft.com/office/drawing/2014/main" id="{9AA788EB-B59E-4E1F-93AF-80DE6E0C41A1}"/>
              </a:ext>
            </a:extLst>
          </p:cNvPr>
          <p:cNvSpPr txBox="1"/>
          <p:nvPr/>
        </p:nvSpPr>
        <p:spPr>
          <a:xfrm>
            <a:off x="4572000" y="4105253"/>
            <a:ext cx="457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4.  การกำหนดแนวเขตพื้นที่ป่ากระทำไม่ชัดเจน</a:t>
            </a:r>
          </a:p>
        </p:txBody>
      </p:sp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2989674B-AB32-4227-86BB-720CA2E5D8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39356" y="4681665"/>
            <a:ext cx="3576175" cy="18705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3927563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</a:t>
            </a:r>
          </a:p>
          <a:p>
            <a:pPr lvl="0"/>
            <a:endParaRPr lang="th-TH" sz="4800" b="1" dirty="0">
              <a:solidFill>
                <a:prstClr val="black"/>
              </a:solidFill>
            </a:endParaRPr>
          </a:p>
          <a:p>
            <a:pPr lvl="0"/>
            <a:r>
              <a:rPr lang="th-TH" sz="5400" b="1" dirty="0">
                <a:solidFill>
                  <a:prstClr val="black"/>
                </a:solidFill>
              </a:rPr>
              <a:t> </a:t>
            </a:r>
            <a:r>
              <a:rPr lang="th-TH" sz="4400" b="1" dirty="0">
                <a:solidFill>
                  <a:prstClr val="black"/>
                </a:solidFill>
              </a:rPr>
              <a:t>สาเหตุสำคัญของวิกฤตการณ์ป่าไม้ ในประเทศไทย(ต่อ)</a:t>
            </a:r>
          </a:p>
          <a:p>
            <a:pPr lvl="0"/>
            <a:endParaRPr lang="th-TH" sz="4800" b="1" dirty="0">
              <a:solidFill>
                <a:prstClr val="black"/>
              </a:solidFill>
            </a:endParaRPr>
          </a:p>
          <a:p>
            <a:pPr lvl="0"/>
            <a:r>
              <a:rPr lang="th-TH" sz="4800" b="1" dirty="0">
                <a:solidFill>
                  <a:prstClr val="black"/>
                </a:solidFill>
              </a:rPr>
              <a:t>  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" name="กล่องข้อความ 1">
            <a:extLst>
              <a:ext uri="{FF2B5EF4-FFF2-40B4-BE49-F238E27FC236}">
                <a16:creationId xmlns:a16="http://schemas.microsoft.com/office/drawing/2014/main" id="{451CD77F-9D69-4DB2-BDF0-A814D679D1DD}"/>
              </a:ext>
            </a:extLst>
          </p:cNvPr>
          <p:cNvSpPr txBox="1"/>
          <p:nvPr/>
        </p:nvSpPr>
        <p:spPr>
          <a:xfrm>
            <a:off x="568956" y="1289581"/>
            <a:ext cx="48971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5.การจัดสร้างสาธารณูปโภคของรัฐ 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E0FDB62E-3590-4315-9612-3F4A4DD0C7F8}"/>
              </a:ext>
            </a:extLst>
          </p:cNvPr>
          <p:cNvSpPr txBox="1"/>
          <p:nvPr/>
        </p:nvSpPr>
        <p:spPr>
          <a:xfrm>
            <a:off x="568956" y="4223690"/>
            <a:ext cx="44297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6.ไฟไหม้ป่า</a:t>
            </a: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18B5225F-0927-4123-9889-A0A07DCB744D}"/>
              </a:ext>
            </a:extLst>
          </p:cNvPr>
          <p:cNvSpPr txBox="1"/>
          <p:nvPr/>
        </p:nvSpPr>
        <p:spPr>
          <a:xfrm>
            <a:off x="4998720" y="1299002"/>
            <a:ext cx="42672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7.</a:t>
            </a:r>
            <a:r>
              <a:rPr lang="th-TH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การทำ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เหมืองแร่ 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8900D563-5977-4C54-8977-DC25430F8A2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7794" y="1955690"/>
            <a:ext cx="2787588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62CA7E5F-3399-4F3D-8067-6FEA491C21D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588" y="4746910"/>
            <a:ext cx="3180000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CF9DAE70-B0DD-4765-80F4-D5F00733E8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58620" y="1812801"/>
            <a:ext cx="2931774" cy="219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A7E75155-24B9-4DDA-B132-5E406D7615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33822" y="4667091"/>
            <a:ext cx="5328366" cy="2481287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39E7EA99-2EC7-4879-9CD6-44A8802D363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6200000">
            <a:off x="7743570" y="3870416"/>
            <a:ext cx="1969179" cy="143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710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</a:t>
            </a:r>
          </a:p>
          <a:p>
            <a:pPr lvl="0"/>
            <a:endParaRPr lang="th-TH" sz="4800" b="1" dirty="0">
              <a:solidFill>
                <a:prstClr val="black"/>
              </a:solidFill>
            </a:endParaRPr>
          </a:p>
          <a:p>
            <a:pPr lvl="0"/>
            <a:endParaRPr lang="th-TH" sz="4800" b="1" dirty="0">
              <a:solidFill>
                <a:prstClr val="black"/>
              </a:solidFill>
            </a:endParaRPr>
          </a:p>
          <a:p>
            <a:pPr lvl="0"/>
            <a:r>
              <a:rPr lang="th-TH" sz="4800" b="1" dirty="0">
                <a:solidFill>
                  <a:prstClr val="black"/>
                </a:solidFill>
              </a:rPr>
              <a:t>  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F6E86C3-DCAE-451C-8B63-366DA06B51EC}"/>
              </a:ext>
            </a:extLst>
          </p:cNvPr>
          <p:cNvSpPr txBox="1"/>
          <p:nvPr/>
        </p:nvSpPr>
        <p:spPr>
          <a:xfrm>
            <a:off x="3129280" y="300910"/>
            <a:ext cx="44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dirty="0"/>
              <a:t>การอนุรักษ์ป่าไม้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36ED291F-8DB8-43F8-BED9-14B332B864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3417" y="4598385"/>
            <a:ext cx="2782387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C3137D6C-5AB6-4717-9A23-9F1FCF18CA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879" t="2353" r="14666" b="-2353"/>
          <a:stretch/>
        </p:blipFill>
        <p:spPr>
          <a:xfrm>
            <a:off x="3012972" y="4007425"/>
            <a:ext cx="2987040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612334B-F899-4906-AFCF-B4D29E35F2E9}"/>
              </a:ext>
            </a:extLst>
          </p:cNvPr>
          <p:cNvSpPr txBox="1"/>
          <p:nvPr/>
        </p:nvSpPr>
        <p:spPr>
          <a:xfrm>
            <a:off x="990600" y="1452880"/>
            <a:ext cx="7609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1.นโยบายด้านการกำหนดเขตการใช้ประโยชน์ที่ดินป่าไม้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2.นโยบายด้านการอนุรักษ์ทรัพยากรป่าไม้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3.นโยบายด้านการจัดการที่ดินทำกินให้แก่ราษฎรผู้ยากไร้ในท้องถิ่น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4.นโยบายด้านการพัฒนาป่าไม้</a:t>
            </a:r>
          </a:p>
          <a:p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5.นโยบายการบริหารทั่วไปจากนโยบายดังกล่าวข้างต้น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ED4FCF62-538A-453C-8BE7-AD726EA24D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980" y="4598385"/>
            <a:ext cx="2787588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6AFB79EA-72ED-4C0E-B362-DE7F79E53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-204382" y="-218661"/>
            <a:ext cx="3822523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40776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71120" y="694001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</a:t>
            </a:r>
          </a:p>
          <a:p>
            <a:pPr lvl="0"/>
            <a:endParaRPr lang="th-TH" sz="4800" b="1" dirty="0">
              <a:solidFill>
                <a:prstClr val="black"/>
              </a:solidFill>
            </a:endParaRPr>
          </a:p>
          <a:p>
            <a:pPr lvl="0"/>
            <a:endParaRPr lang="th-TH" sz="4800" b="1" dirty="0">
              <a:solidFill>
                <a:prstClr val="black"/>
              </a:solidFill>
            </a:endParaRPr>
          </a:p>
          <a:p>
            <a:pPr lvl="0"/>
            <a:r>
              <a:rPr lang="th-TH" sz="4800" b="1" dirty="0">
                <a:solidFill>
                  <a:prstClr val="black"/>
                </a:solidFill>
              </a:rPr>
              <a:t>  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F6E86C3-DCAE-451C-8B63-366DA06B51EC}"/>
              </a:ext>
            </a:extLst>
          </p:cNvPr>
          <p:cNvSpPr txBox="1"/>
          <p:nvPr/>
        </p:nvSpPr>
        <p:spPr>
          <a:xfrm>
            <a:off x="3115970" y="636795"/>
            <a:ext cx="446024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54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สมาชิกกลุ่ม</a:t>
            </a: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612334B-F899-4906-AFCF-B4D29E35F2E9}"/>
              </a:ext>
            </a:extLst>
          </p:cNvPr>
          <p:cNvSpPr txBox="1"/>
          <p:nvPr/>
        </p:nvSpPr>
        <p:spPr>
          <a:xfrm>
            <a:off x="1214253" y="2164762"/>
            <a:ext cx="6715494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	ศิรดาพร ชัยวัฒน์จตุพร	   604305036</a:t>
            </a:r>
          </a:p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 ช่อฟ้า	  เสียงสม		   604305055</a:t>
            </a:r>
          </a:p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 กรรณิภาร์	อุดมผล          604305123</a:t>
            </a:r>
          </a:p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	 สุภาภรณ์	เพ็</a:t>
            </a:r>
            <a:r>
              <a:rPr lang="th-TH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ชร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นิล		    604305129</a:t>
            </a:r>
          </a:p>
          <a:p>
            <a:pPr algn="ctr"/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นางสาว	  อภิญญา	</a:t>
            </a:r>
            <a:r>
              <a:rPr lang="th-TH" sz="32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พุ</a:t>
            </a:r>
            <a:r>
              <a:rPr lang="th-TH" sz="32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คง		    604305135</a:t>
            </a:r>
          </a:p>
          <a:p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F9AF1F26-5F02-4AAE-954A-3E94F3B65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63348" y="4567976"/>
            <a:ext cx="3822523" cy="249348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9180112-A8F1-4A30-A16E-CFDD9E274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214253" y="4982541"/>
            <a:ext cx="5090601" cy="207891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BBAA34A-2B37-436B-8CE1-EBFE3B1C4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69324" y="3626950"/>
            <a:ext cx="1969179" cy="143268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A4D88D5-914A-46AB-BBEC-F4166C18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869791" y="3903455"/>
            <a:ext cx="3822523" cy="2493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463374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0DFF9A9-752E-44ED-B5EF-EBD8154E19EA}"/>
              </a:ext>
            </a:extLst>
          </p:cNvPr>
          <p:cNvSpPr/>
          <p:nvPr/>
        </p:nvSpPr>
        <p:spPr>
          <a:xfrm>
            <a:off x="228600" y="1513829"/>
            <a:ext cx="8686800" cy="400279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218345"/>
            <a:ext cx="9144000" cy="976058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48B892C-1264-4659-981D-8C803312CCFB}"/>
              </a:ext>
            </a:extLst>
          </p:cNvPr>
          <p:cNvSpPr txBox="1"/>
          <p:nvPr/>
        </p:nvSpPr>
        <p:spPr>
          <a:xfrm>
            <a:off x="806939" y="1683795"/>
            <a:ext cx="772767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28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ป่าไม้เป็นทรัพยากรธรรมชาติที่มีความสำคัญอย่างยิ่งต่อสิ่งมีชีวิต  ไม่ว่าจะเป็นมนุษย์หรือสัตว์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อื่นๆ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เพราะป่าไม้มีประโยชน์ทั้งการเป็นแหล่งวัตถุดิบของปัจจัยสี่คือ อาหาร เครื่องนุ่งห่ม ที่อยู่อาศัยและยารักษาโรคสำหรับมนุษย์ และยังมีประโยชน์ในการรักษาสมดุลของสิ่งแวดล้อม ถ้าป่าไม้ถูกทำลายลงไป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มากๆ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ย่อมส่งผลกระทบต่อสภาพแวดล้อมที่เกี่ยวข้อง</a:t>
            </a:r>
            <a:r>
              <a:rPr lang="th-TH" sz="32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อื่นๆ</a:t>
            </a:r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เช่น สัตว์ป่า ดิน น้ำ  อากาศ ฯลฯ เมื่อป่าไม้ถูกทำลาย จะส่งผลไปถึงดินและแหล่งน้ำด้วย</a:t>
            </a:r>
            <a:endParaRPr lang="th-TH" sz="28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0891FA3B-5F40-4FCE-BD34-4BD875D4C720}"/>
              </a:ext>
            </a:extLst>
          </p:cNvPr>
          <p:cNvSpPr txBox="1"/>
          <p:nvPr/>
        </p:nvSpPr>
        <p:spPr>
          <a:xfrm>
            <a:off x="1467885" y="414452"/>
            <a:ext cx="680457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4800" b="1" dirty="0"/>
              <a:t> ความหมายของทรัพยากรป่าไม้</a:t>
            </a:r>
          </a:p>
          <a:p>
            <a:endParaRPr lang="th-TH" sz="5400" b="1" dirty="0"/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7776E495-9B70-4307-A8AA-7B235FD77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225" b="95696" l="0" r="9907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0" y="3410443"/>
            <a:ext cx="4651513" cy="3625565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467161B-AB0C-4008-A7CB-21D2AA1DF1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536601"/>
            <a:ext cx="4870174" cy="3499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24966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กล่องข้อความ 4">
            <a:extLst>
              <a:ext uri="{FF2B5EF4-FFF2-40B4-BE49-F238E27FC236}">
                <a16:creationId xmlns:a16="http://schemas.microsoft.com/office/drawing/2014/main" id="{2612334B-F899-4906-AFCF-B4D29E35F2E9}"/>
              </a:ext>
            </a:extLst>
          </p:cNvPr>
          <p:cNvSpPr txBox="1"/>
          <p:nvPr/>
        </p:nvSpPr>
        <p:spPr>
          <a:xfrm>
            <a:off x="1214253" y="2034827"/>
            <a:ext cx="6715494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9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จบการนำเสนอ</a:t>
            </a:r>
          </a:p>
          <a:p>
            <a:endParaRPr lang="th-TH" sz="28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F9AF1F26-5F02-4AAE-954A-3E94F3B658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>
            <a:off x="5563348" y="4567976"/>
            <a:ext cx="3822523" cy="2493480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99180112-A8F1-4A30-A16E-CFDD9E274C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214253" y="4982541"/>
            <a:ext cx="5090601" cy="207891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BBAA34A-2B37-436B-8CE1-EBFE3B1C47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7769324" y="3626950"/>
            <a:ext cx="1969179" cy="143268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4A4D88D5-914A-46AB-BBEC-F4166C184B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5400000">
            <a:off x="-869791" y="3903455"/>
            <a:ext cx="3822523" cy="2493480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F1B6E9FD-B8AF-4253-A88F-E84D0F7DAD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8943" y="-203459"/>
            <a:ext cx="5090601" cy="207891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6CEB023B-2EBA-4CDD-88EA-F2938F29D6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61180" y="-867980"/>
            <a:ext cx="2493480" cy="3822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148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สี่เหลี่ยมผืนผ้า 5">
            <a:extLst>
              <a:ext uri="{FF2B5EF4-FFF2-40B4-BE49-F238E27FC236}">
                <a16:creationId xmlns:a16="http://schemas.microsoft.com/office/drawing/2014/main" id="{60DFF9A9-752E-44ED-B5EF-EBD8154E19EA}"/>
              </a:ext>
            </a:extLst>
          </p:cNvPr>
          <p:cNvSpPr/>
          <p:nvPr/>
        </p:nvSpPr>
        <p:spPr>
          <a:xfrm>
            <a:off x="298853" y="5170171"/>
            <a:ext cx="4437822" cy="73939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dirty="0"/>
          </a:p>
        </p:txBody>
      </p:sp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72744"/>
            <a:ext cx="9144000" cy="968160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  ประเภทของป่าไม้ ในประเทศไทย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E48B892C-1264-4659-981D-8C803312CCFB}"/>
              </a:ext>
            </a:extLst>
          </p:cNvPr>
          <p:cNvSpPr txBox="1"/>
          <p:nvPr/>
        </p:nvSpPr>
        <p:spPr>
          <a:xfrm>
            <a:off x="372885" y="5230340"/>
            <a:ext cx="44378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thaiDist"/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ป่าประเภทที่ไม่ผลัดใบ 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Evergreen) 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19E3A59C-3014-4D47-BEFB-408A09685E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84739" y="3878322"/>
            <a:ext cx="3987426" cy="25783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F471F53-C189-448B-ADB7-AAC813823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1952" y="2288714"/>
            <a:ext cx="4303643" cy="762066"/>
          </a:xfrm>
          <a:prstGeom prst="rect">
            <a:avLst/>
          </a:prstGeom>
        </p:spPr>
      </p:pic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28DF3BAE-E81A-4BDB-A46A-709403EA3524}"/>
              </a:ext>
            </a:extLst>
          </p:cNvPr>
          <p:cNvSpPr txBox="1"/>
          <p:nvPr/>
        </p:nvSpPr>
        <p:spPr>
          <a:xfrm>
            <a:off x="4770612" y="2394904"/>
            <a:ext cx="40849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ป่าประเภทที่ผลัดใบ (</a:t>
            </a:r>
            <a:r>
              <a:rPr lang="en-US" sz="32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Deciduous)</a:t>
            </a:r>
            <a:endParaRPr lang="th-TH" sz="32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222AFD8C-D97B-419E-ADAB-C38E1479AA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441" y="1570871"/>
            <a:ext cx="3756821" cy="28176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561901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287785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5400" b="1" dirty="0">
                <a:solidFill>
                  <a:prstClr val="black"/>
                </a:solidFill>
              </a:rPr>
              <a:t>               </a:t>
            </a:r>
            <a:r>
              <a:rPr lang="th-TH" sz="4800" b="1" dirty="0">
                <a:solidFill>
                  <a:prstClr val="black"/>
                </a:solidFill>
              </a:rPr>
              <a:t>ป่าประเภทผลัดใบ</a:t>
            </a:r>
            <a:r>
              <a:rPr lang="th-TH" sz="4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Deciduous</a:t>
            </a:r>
            <a:r>
              <a:rPr lang="th-TH" sz="48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54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98320619-BFD1-4C2D-B6E4-2872655910A1}"/>
              </a:ext>
            </a:extLst>
          </p:cNvPr>
          <p:cNvSpPr txBox="1"/>
          <p:nvPr/>
        </p:nvSpPr>
        <p:spPr>
          <a:xfrm>
            <a:off x="1624069" y="6016000"/>
            <a:ext cx="62583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1.ป่าเบญจพรรณ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Mixed </a:t>
            </a:r>
            <a:r>
              <a:rPr lang="en-US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Declduous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1E6D14F8-D838-46B1-874D-82A73E60D6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9369" y="1755512"/>
            <a:ext cx="2871198" cy="191249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C9680A28-F745-424B-8DAD-C6787600FAE2}"/>
              </a:ext>
            </a:extLst>
          </p:cNvPr>
          <p:cNvSpPr txBox="1"/>
          <p:nvPr/>
        </p:nvSpPr>
        <p:spPr>
          <a:xfrm>
            <a:off x="1669231" y="1342992"/>
            <a:ext cx="4914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สัก</a:t>
            </a:r>
            <a:endParaRPr lang="th-TH" sz="2800" dirty="0"/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4E776C7E-D1B5-4F9C-B090-6087A02BD6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380" y="4147767"/>
            <a:ext cx="2800274" cy="17116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รูปภาพ 23">
            <a:extLst>
              <a:ext uri="{FF2B5EF4-FFF2-40B4-BE49-F238E27FC236}">
                <a16:creationId xmlns:a16="http://schemas.microsoft.com/office/drawing/2014/main" id="{B4AADA4C-023D-4F0B-B6C1-EFB4722D7D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4954" y="3813732"/>
            <a:ext cx="2736000" cy="218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B37C66D7-9141-4491-B74E-E7DABDE65E9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798" r="8073"/>
          <a:stretch/>
        </p:blipFill>
        <p:spPr>
          <a:xfrm>
            <a:off x="3682088" y="1606056"/>
            <a:ext cx="2871198" cy="2021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CE963FA3-FFC8-49D1-98B0-713443B1FC73}"/>
              </a:ext>
            </a:extLst>
          </p:cNvPr>
          <p:cNvSpPr txBox="1"/>
          <p:nvPr/>
        </p:nvSpPr>
        <p:spPr>
          <a:xfrm>
            <a:off x="4598757" y="1314338"/>
            <a:ext cx="14512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ประดู่แดง</a:t>
            </a:r>
            <a:r>
              <a:rPr lang="en-US" dirty="0"/>
              <a:t>	</a:t>
            </a:r>
            <a:endParaRPr lang="th-TH" dirty="0"/>
          </a:p>
        </p:txBody>
      </p:sp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210E252F-A5BE-40DE-9C2B-86FAB0F224C2}"/>
              </a:ext>
            </a:extLst>
          </p:cNvPr>
          <p:cNvSpPr txBox="1"/>
          <p:nvPr/>
        </p:nvSpPr>
        <p:spPr>
          <a:xfrm>
            <a:off x="4572000" y="3582899"/>
            <a:ext cx="842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ตะแบก</a:t>
            </a: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922062-E52F-424F-915F-4365A1A192B7}"/>
              </a:ext>
            </a:extLst>
          </p:cNvPr>
          <p:cNvSpPr txBox="1"/>
          <p:nvPr/>
        </p:nvSpPr>
        <p:spPr>
          <a:xfrm>
            <a:off x="1318329" y="3772360"/>
            <a:ext cx="842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มะเกลือ</a:t>
            </a:r>
          </a:p>
        </p:txBody>
      </p: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B8CB5C97-E2AC-4F54-840F-E0FAFDEE37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32475" y="2531784"/>
            <a:ext cx="2143125" cy="30384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0" name="กล่องข้อความ 29">
            <a:extLst>
              <a:ext uri="{FF2B5EF4-FFF2-40B4-BE49-F238E27FC236}">
                <a16:creationId xmlns:a16="http://schemas.microsoft.com/office/drawing/2014/main" id="{2BC2869D-D1B1-4BFC-8A56-CA1B79555186}"/>
              </a:ext>
            </a:extLst>
          </p:cNvPr>
          <p:cNvSpPr txBox="1"/>
          <p:nvPr/>
        </p:nvSpPr>
        <p:spPr>
          <a:xfrm>
            <a:off x="7346695" y="2196089"/>
            <a:ext cx="9227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มะค่าโมง</a:t>
            </a:r>
          </a:p>
        </p:txBody>
      </p:sp>
    </p:spTree>
    <p:extLst>
      <p:ext uri="{BB962C8B-B14F-4D97-AF65-F5344CB8AC3E}">
        <p14:creationId xmlns:p14="http://schemas.microsoft.com/office/powerpoint/2010/main" val="34759231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1" y="168519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5400" b="1" dirty="0">
                <a:solidFill>
                  <a:prstClr val="black"/>
                </a:solidFill>
              </a:rPr>
              <a:t>                 ป่าประเภทผลัดใบ(ต่อ)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98320619-BFD1-4C2D-B6E4-2872655910A1}"/>
              </a:ext>
            </a:extLst>
          </p:cNvPr>
          <p:cNvSpPr txBox="1"/>
          <p:nvPr/>
        </p:nvSpPr>
        <p:spPr>
          <a:xfrm>
            <a:off x="1481635" y="6043150"/>
            <a:ext cx="656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2.ป่าเต็งรัง (</a:t>
            </a:r>
            <a:r>
              <a:rPr lang="en-US" sz="3600" b="1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Declduous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Dipterocarp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8" name="กล่องข้อความ 27">
            <a:extLst>
              <a:ext uri="{FF2B5EF4-FFF2-40B4-BE49-F238E27FC236}">
                <a16:creationId xmlns:a16="http://schemas.microsoft.com/office/drawing/2014/main" id="{64922062-E52F-424F-915F-4365A1A192B7}"/>
              </a:ext>
            </a:extLst>
          </p:cNvPr>
          <p:cNvSpPr txBox="1"/>
          <p:nvPr/>
        </p:nvSpPr>
        <p:spPr>
          <a:xfrm>
            <a:off x="1318329" y="3772360"/>
            <a:ext cx="8423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มะเกลือ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74C40C13-7659-4AB8-8CDD-FDC06BA172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8103" y="1792373"/>
            <a:ext cx="2088000" cy="313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51249A71-C5E7-4307-8C13-FEB313FBCB17}"/>
              </a:ext>
            </a:extLst>
          </p:cNvPr>
          <p:cNvSpPr txBox="1"/>
          <p:nvPr/>
        </p:nvSpPr>
        <p:spPr>
          <a:xfrm>
            <a:off x="1111896" y="1442801"/>
            <a:ext cx="121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สมอไทย</a:t>
            </a: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73B2E4E3-EAD3-4774-8A61-8918866F0B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6602" y="2796766"/>
            <a:ext cx="2189113" cy="28569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F2EB2A2D-E2A7-4171-B81F-02090FCE859C}"/>
              </a:ext>
            </a:extLst>
          </p:cNvPr>
          <p:cNvSpPr txBox="1"/>
          <p:nvPr/>
        </p:nvSpPr>
        <p:spPr>
          <a:xfrm>
            <a:off x="3791100" y="2482553"/>
            <a:ext cx="6711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รกฟ้า</a:t>
            </a: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0E518D0-6DD8-4E18-992D-40DFB2A65B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47709" y="1633385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3F83EB5E-3710-4A40-80A2-C10C23CDADC9}"/>
              </a:ext>
            </a:extLst>
          </p:cNvPr>
          <p:cNvSpPr txBox="1"/>
          <p:nvPr/>
        </p:nvSpPr>
        <p:spPr>
          <a:xfrm>
            <a:off x="6453549" y="1297649"/>
            <a:ext cx="12164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มะพร้าวเต่า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8F16534-C7BA-468F-BFE5-76462409C49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45921" y="4287966"/>
            <a:ext cx="2831660" cy="183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กล่องข้อความ 9">
            <a:extLst>
              <a:ext uri="{FF2B5EF4-FFF2-40B4-BE49-F238E27FC236}">
                <a16:creationId xmlns:a16="http://schemas.microsoft.com/office/drawing/2014/main" id="{39FF6B32-C9B7-4E79-BD13-028C7365B242}"/>
              </a:ext>
            </a:extLst>
          </p:cNvPr>
          <p:cNvSpPr txBox="1"/>
          <p:nvPr/>
        </p:nvSpPr>
        <p:spPr>
          <a:xfrm>
            <a:off x="6736360" y="4003192"/>
            <a:ext cx="910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ต้นโจด</a:t>
            </a:r>
          </a:p>
        </p:txBody>
      </p:sp>
    </p:spTree>
    <p:extLst>
      <p:ext uri="{BB962C8B-B14F-4D97-AF65-F5344CB8AC3E}">
        <p14:creationId xmlns:p14="http://schemas.microsoft.com/office/powerpoint/2010/main" val="34009040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1" y="168519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5400" b="1" dirty="0">
                <a:solidFill>
                  <a:prstClr val="black"/>
                </a:solidFill>
              </a:rPr>
              <a:t>                 ป่าประเภทผลัดใบ(ต่อ)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98320619-BFD1-4C2D-B6E4-2872655910A1}"/>
              </a:ext>
            </a:extLst>
          </p:cNvPr>
          <p:cNvSpPr txBox="1"/>
          <p:nvPr/>
        </p:nvSpPr>
        <p:spPr>
          <a:xfrm>
            <a:off x="2334681" y="6133966"/>
            <a:ext cx="41592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3.ป่าหญ้า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Savannas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FB2C28CE-0EC8-44F6-AABC-F7C1E4D502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666" y="1364221"/>
            <a:ext cx="3388068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กล่องข้อความ 11">
            <a:extLst>
              <a:ext uri="{FF2B5EF4-FFF2-40B4-BE49-F238E27FC236}">
                <a16:creationId xmlns:a16="http://schemas.microsoft.com/office/drawing/2014/main" id="{4588C736-53B7-4F00-8707-C5064320587B}"/>
              </a:ext>
            </a:extLst>
          </p:cNvPr>
          <p:cNvSpPr txBox="1"/>
          <p:nvPr/>
        </p:nvSpPr>
        <p:spPr>
          <a:xfrm>
            <a:off x="2197916" y="3149433"/>
            <a:ext cx="8808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หญ้าคา</a:t>
            </a:r>
          </a:p>
        </p:txBody>
      </p:sp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C3F49E44-CC0E-41B4-920B-4D49CA8339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2134" y="3765780"/>
            <a:ext cx="1989911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กล่องข้อความ 13">
            <a:extLst>
              <a:ext uri="{FF2B5EF4-FFF2-40B4-BE49-F238E27FC236}">
                <a16:creationId xmlns:a16="http://schemas.microsoft.com/office/drawing/2014/main" id="{F3B9635E-D3F8-45AB-BD57-D5A5741E225D}"/>
              </a:ext>
            </a:extLst>
          </p:cNvPr>
          <p:cNvSpPr txBox="1"/>
          <p:nvPr/>
        </p:nvSpPr>
        <p:spPr>
          <a:xfrm>
            <a:off x="7293696" y="5745780"/>
            <a:ext cx="107096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หญ้าโขมง</a:t>
            </a:r>
          </a:p>
        </p:txBody>
      </p:sp>
      <p:pic>
        <p:nvPicPr>
          <p:cNvPr id="15" name="รูปภาพ 14">
            <a:extLst>
              <a:ext uri="{FF2B5EF4-FFF2-40B4-BE49-F238E27FC236}">
                <a16:creationId xmlns:a16="http://schemas.microsoft.com/office/drawing/2014/main" id="{11B05074-A7FF-4449-B67D-3D2A2FCDFE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78760" y="3983976"/>
            <a:ext cx="2772000" cy="18503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E0D221F7-0E23-4726-B50E-BA9383B59685}"/>
              </a:ext>
            </a:extLst>
          </p:cNvPr>
          <p:cNvSpPr txBox="1"/>
          <p:nvPr/>
        </p:nvSpPr>
        <p:spPr>
          <a:xfrm>
            <a:off x="4189366" y="3683672"/>
            <a:ext cx="9731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ตับเต่า</a:t>
            </a:r>
            <a:r>
              <a:rPr lang="th-TH" dirty="0"/>
              <a:t> </a:t>
            </a:r>
          </a:p>
        </p:txBody>
      </p:sp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340997BE-6490-4368-803F-1D57D12A6C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27603" y="1655818"/>
            <a:ext cx="3240000" cy="1822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8" name="กล่องข้อความ 17">
            <a:extLst>
              <a:ext uri="{FF2B5EF4-FFF2-40B4-BE49-F238E27FC236}">
                <a16:creationId xmlns:a16="http://schemas.microsoft.com/office/drawing/2014/main" id="{AD815691-BDCA-4B8D-9D2D-5063542641CF}"/>
              </a:ext>
            </a:extLst>
          </p:cNvPr>
          <p:cNvSpPr txBox="1"/>
          <p:nvPr/>
        </p:nvSpPr>
        <p:spPr>
          <a:xfrm>
            <a:off x="6493930" y="1307388"/>
            <a:ext cx="11073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ติ้วและแต้ว</a:t>
            </a:r>
          </a:p>
        </p:txBody>
      </p:sp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B91FD7A6-1A3E-436D-9E8D-9C0547110E0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8140" y="3585780"/>
            <a:ext cx="1739776" cy="234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D2DAEC59-3631-4867-965C-541DE7ABF644}"/>
              </a:ext>
            </a:extLst>
          </p:cNvPr>
          <p:cNvSpPr txBox="1"/>
          <p:nvPr/>
        </p:nvSpPr>
        <p:spPr>
          <a:xfrm>
            <a:off x="779338" y="5834286"/>
            <a:ext cx="10318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/>
              <a:t>หญ้าเพ็ก</a:t>
            </a:r>
            <a:endParaRPr lang="th-TH" dirty="0"/>
          </a:p>
        </p:txBody>
      </p:sp>
    </p:spTree>
    <p:extLst>
      <p:ext uri="{BB962C8B-B14F-4D97-AF65-F5344CB8AC3E}">
        <p14:creationId xmlns:p14="http://schemas.microsoft.com/office/powerpoint/2010/main" val="331818390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</a:t>
            </a: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ป่าประเภทที่ไม่ผลัดใบ(</a:t>
            </a:r>
            <a:r>
              <a:rPr lang="en-US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Evergreen)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98320619-BFD1-4C2D-B6E4-2872655910A1}"/>
              </a:ext>
            </a:extLst>
          </p:cNvPr>
          <p:cNvSpPr txBox="1"/>
          <p:nvPr/>
        </p:nvSpPr>
        <p:spPr>
          <a:xfrm>
            <a:off x="310391" y="1285130"/>
            <a:ext cx="80450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 1.ป่าดงดิบ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Tropical Evergreen Forest or Rain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599AEF90-8D28-4723-A135-D0465CF04806}"/>
              </a:ext>
            </a:extLst>
          </p:cNvPr>
          <p:cNvSpPr/>
          <p:nvPr/>
        </p:nvSpPr>
        <p:spPr>
          <a:xfrm>
            <a:off x="711620" y="1904350"/>
            <a:ext cx="75249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thaiDist"/>
            <a:r>
              <a:rPr lang="th-TH" sz="24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    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ป่าดงดิบที่มีอยู่ทั่วในทุกภาคของประเทศ แต่ที่มีมากที่สุดได้แก่ ภาคใต้และภาคตะวันออก  ในบริเวณนี้มีฝนตกมากและมีความชื้นมากในท้องที่ภาคอื่น ป่าดงดิบมักกระจายอยู่บริเวณที่มีความชุ่มชื้น</a:t>
            </a:r>
            <a:r>
              <a:rPr lang="th-TH" sz="2800" dirty="0" err="1">
                <a:latin typeface="TH SarabunPSK" panose="020B0500040200020003" pitchFamily="34" charset="-34"/>
                <a:cs typeface="TH SarabunPSK" panose="020B0500040200020003" pitchFamily="34" charset="-34"/>
              </a:rPr>
              <a:t>มากๆ</a:t>
            </a:r>
            <a:r>
              <a:rPr lang="th-TH" sz="2800" dirty="0"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ตามหุบเขาริมแม่น้ำลำธาร ห้วย แหล่งน้ำ และบนภูเขา </a:t>
            </a:r>
            <a:endParaRPr lang="th-TH" sz="2400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3" name="รูปภาพ 22">
            <a:extLst>
              <a:ext uri="{FF2B5EF4-FFF2-40B4-BE49-F238E27FC236}">
                <a16:creationId xmlns:a16="http://schemas.microsoft.com/office/drawing/2014/main" id="{457809BE-2DE5-40A0-8D60-176103A6AC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424071">
            <a:off x="447946" y="3891759"/>
            <a:ext cx="2232000" cy="26545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รูปภาพ 24">
            <a:extLst>
              <a:ext uri="{FF2B5EF4-FFF2-40B4-BE49-F238E27FC236}">
                <a16:creationId xmlns:a16="http://schemas.microsoft.com/office/drawing/2014/main" id="{E36182B0-FB6E-4927-AF05-FDD4075D36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5491" y="4092376"/>
            <a:ext cx="2952000" cy="22533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4623E74C-E879-4F20-BB64-FDE940ACE9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79860">
            <a:off x="6287043" y="3840587"/>
            <a:ext cx="2405001" cy="27569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99220228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     </a:t>
            </a: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ป่าประเภทที่ไม่ผลัดใบ(ต่อ</a:t>
            </a:r>
            <a:r>
              <a:rPr lang="en-US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178D1DB-DA0F-4E5D-A465-518BDAADCB39}"/>
              </a:ext>
            </a:extLst>
          </p:cNvPr>
          <p:cNvSpPr txBox="1"/>
          <p:nvPr/>
        </p:nvSpPr>
        <p:spPr>
          <a:xfrm>
            <a:off x="1719650" y="6012172"/>
            <a:ext cx="59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1.1  ป่าดิบชื้น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Moist Evergreen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4E6E5675-A851-494B-BA2B-46FC87C812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1395" y="1362009"/>
            <a:ext cx="3276000" cy="218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4BB2A615-0982-4C00-AD7A-B881E78F7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484" y="1912549"/>
            <a:ext cx="2270200" cy="27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B77DFA71-8A06-4111-9F03-CD5974A2B4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7755" y="2520722"/>
            <a:ext cx="2704761" cy="24644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985C9C10-F7DC-499B-ADF3-C551619F07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32242" y="3752926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082860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สี่เหลี่ยมผืนผ้า 2">
            <a:extLst>
              <a:ext uri="{FF2B5EF4-FFF2-40B4-BE49-F238E27FC236}">
                <a16:creationId xmlns:a16="http://schemas.microsoft.com/office/drawing/2014/main" id="{70107181-49C6-4645-9E79-7D5E1C41F381}"/>
              </a:ext>
            </a:extLst>
          </p:cNvPr>
          <p:cNvSpPr/>
          <p:nvPr/>
        </p:nvSpPr>
        <p:spPr>
          <a:xfrm>
            <a:off x="0" y="199497"/>
            <a:ext cx="9144000" cy="933676"/>
          </a:xfrm>
          <a:prstGeom prst="rect">
            <a:avLst/>
          </a:prstGeom>
          <a:solidFill>
            <a:srgbClr val="92D050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th-TH" sz="4800" b="1" dirty="0">
                <a:solidFill>
                  <a:prstClr val="black"/>
                </a:solidFill>
              </a:rPr>
              <a:t>              </a:t>
            </a:r>
            <a:r>
              <a:rPr lang="th-TH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ป่าประเภทที่ไม่ผลัดใบ(ต่อ</a:t>
            </a:r>
            <a:r>
              <a:rPr lang="en-US" sz="5400" b="1" dirty="0">
                <a:solidFill>
                  <a:prstClr val="black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)</a:t>
            </a:r>
            <a:endParaRPr lang="th-TH" sz="4800" b="1" dirty="0">
              <a:solidFill>
                <a:prstClr val="black"/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1178D1DB-DA0F-4E5D-A465-518BDAADCB39}"/>
              </a:ext>
            </a:extLst>
          </p:cNvPr>
          <p:cNvSpPr txBox="1"/>
          <p:nvPr/>
        </p:nvSpPr>
        <p:spPr>
          <a:xfrm>
            <a:off x="2318977" y="6012172"/>
            <a:ext cx="5981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1.2 ป่าดิบแล้ง (</a:t>
            </a:r>
            <a:r>
              <a:rPr lang="en-US" sz="3600" b="1" dirty="0">
                <a:latin typeface="TH SarabunPSK" panose="020B0500040200020003" pitchFamily="34" charset="-34"/>
                <a:cs typeface="TH SarabunPSK" panose="020B0500040200020003" pitchFamily="34" charset="-34"/>
              </a:rPr>
              <a:t>Dry Evergreen Forest)</a:t>
            </a:r>
            <a:endParaRPr lang="th-TH" sz="3600" b="1" dirty="0"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6544E0C0-5C97-436F-B10A-ED65DBF19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411" y="4141784"/>
            <a:ext cx="2823344" cy="187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8B455029-0296-4862-8164-5FFC8F1883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549" y="1488431"/>
            <a:ext cx="2968000" cy="190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2C25E320-A7E5-4574-A0D9-13B6D093A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26347" y="3748914"/>
            <a:ext cx="2787588" cy="208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E84F84BB-C734-4C8F-B900-DDD1A7841B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0009" y="3789061"/>
            <a:ext cx="2059300" cy="22086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BA8464F7-48EE-4156-858C-683E4E14D76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4198" y="1393914"/>
            <a:ext cx="2370483" cy="237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รูปภาพ 12">
            <a:extLst>
              <a:ext uri="{FF2B5EF4-FFF2-40B4-BE49-F238E27FC236}">
                <a16:creationId xmlns:a16="http://schemas.microsoft.com/office/drawing/2014/main" id="{08088696-AC81-4A2E-9804-91D597BBDB8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10361"/>
          <a:stretch/>
        </p:blipFill>
        <p:spPr>
          <a:xfrm>
            <a:off x="6174417" y="1643701"/>
            <a:ext cx="2370484" cy="18764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55497123"/>
      </p:ext>
    </p:extLst>
  </p:cSld>
  <p:clrMapOvr>
    <a:masterClrMapping/>
  </p:clrMapOvr>
</p:sld>
</file>

<file path=ppt/theme/theme1.xml><?xml version="1.0" encoding="utf-8"?>
<a:theme xmlns:a="http://schemas.openxmlformats.org/drawingml/2006/main" name="เหลี่ยมเพชร">
  <a:themeElements>
    <a:clrScheme name="เหลี่ยมเพชร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เหลี่ยมเพชร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เหลี่ยมเพชร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ธีมของ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319</TotalTime>
  <Words>702</Words>
  <Application>Microsoft Office PowerPoint</Application>
  <PresentationFormat>นำเสนอทางหน้าจอ (4:3)</PresentationFormat>
  <Paragraphs>94</Paragraphs>
  <Slides>20</Slides>
  <Notes>0</Notes>
  <HiddenSlides>0</HiddenSlides>
  <MMClips>0</MMClips>
  <ScaleCrop>false</ScaleCrop>
  <HeadingPairs>
    <vt:vector size="6" baseType="variant">
      <vt:variant>
        <vt:lpstr>ฟอนต์ที่ถูกใช้</vt:lpstr>
      </vt:variant>
      <vt:variant>
        <vt:i4>6</vt:i4>
      </vt:variant>
      <vt:variant>
        <vt:lpstr>ธีม</vt:lpstr>
      </vt:variant>
      <vt:variant>
        <vt:i4>1</vt:i4>
      </vt:variant>
      <vt:variant>
        <vt:lpstr>ชื่อเรื่องสไลด์</vt:lpstr>
      </vt:variant>
      <vt:variant>
        <vt:i4>20</vt:i4>
      </vt:variant>
    </vt:vector>
  </HeadingPairs>
  <TitlesOfParts>
    <vt:vector size="27" baseType="lpstr">
      <vt:lpstr>Arial</vt:lpstr>
      <vt:lpstr>Britannic Bold</vt:lpstr>
      <vt:lpstr>Calibri</vt:lpstr>
      <vt:lpstr>TH SarabunPSK</vt:lpstr>
      <vt:lpstr>Trebuchet MS</vt:lpstr>
      <vt:lpstr>Wingdings 3</vt:lpstr>
      <vt:lpstr>เหลี่ยมเพชร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</dc:title>
  <dc:creator>ACER</dc:creator>
  <cp:lastModifiedBy>ACER</cp:lastModifiedBy>
  <cp:revision>35</cp:revision>
  <dcterms:created xsi:type="dcterms:W3CDTF">2019-07-09T10:30:53Z</dcterms:created>
  <dcterms:modified xsi:type="dcterms:W3CDTF">2019-07-09T15:50:22Z</dcterms:modified>
</cp:coreProperties>
</file>