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9" r:id="rId5"/>
    <p:sldId id="257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1" d="100"/>
          <a:sy n="91" d="100"/>
        </p:scale>
        <p:origin x="-1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859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28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306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505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140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494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4034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84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377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76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8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471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431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81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471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3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75B4-E6B6-4341-9A4C-FCDC2FF5FD83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1FE551-AA17-46BE-93C8-210F3CC618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357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en-US" dirty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Situation assessment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4900" b="1" dirty="0" smtClean="0">
                <a:solidFill>
                  <a:srgbClr val="7030A0"/>
                </a:solidFill>
              </a:rPr>
              <a:t>in planning Health promotion project  </a:t>
            </a:r>
            <a:endParaRPr lang="th-TH" dirty="0">
              <a:solidFill>
                <a:srgbClr val="7030A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-355600" y="4364038"/>
            <a:ext cx="9144000" cy="1655762"/>
          </a:xfrm>
        </p:spPr>
        <p:txBody>
          <a:bodyPr>
            <a:noAutofit/>
          </a:bodyPr>
          <a:lstStyle/>
          <a:p>
            <a:pPr algn="r"/>
            <a:r>
              <a:rPr lang="th-TH" sz="2800" b="1" dirty="0" err="1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ทพญ</a:t>
            </a:r>
            <a:r>
              <a:rPr lang="th-TH" sz="2800" b="1" dirty="0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.สุรัตน์ มงคลชัย</a:t>
            </a:r>
            <a:r>
              <a:rPr lang="th-TH" sz="2800" b="1" dirty="0" err="1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อรัญญา</a:t>
            </a:r>
            <a:endParaRPr lang="th-TH" sz="2800" b="1" dirty="0" smtClean="0">
              <a:solidFill>
                <a:srgbClr val="00206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r"/>
            <a:r>
              <a:rPr lang="th-TH" sz="2800" b="1" dirty="0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สำนัก</a:t>
            </a:r>
            <a:r>
              <a:rPr lang="th-TH" sz="2800" b="1" dirty="0" err="1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ทันต</a:t>
            </a:r>
            <a:r>
              <a:rPr lang="th-TH" sz="2800" b="1" dirty="0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สาธารณสุข กรมอนามัย </a:t>
            </a:r>
          </a:p>
          <a:p>
            <a:pPr algn="r"/>
            <a:r>
              <a:rPr lang="th-TH" sz="2800" b="1" dirty="0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30 มกราคม 2562 </a:t>
            </a:r>
          </a:p>
          <a:p>
            <a:pPr algn="r"/>
            <a:r>
              <a:rPr lang="th-TH" sz="2000" b="1" dirty="0" err="1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รร</a:t>
            </a:r>
            <a:r>
              <a:rPr lang="th-TH" sz="2000" b="1" dirty="0" smtClean="0">
                <a:solidFill>
                  <a:srgbClr val="00206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เอเชีย (ราชเทวี) </a:t>
            </a:r>
            <a:endParaRPr lang="th-TH" sz="2000" b="1" dirty="0">
              <a:solidFill>
                <a:srgbClr val="00206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26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2: Develop a data gathering plan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organize sources of data, tasks, and persons responsible </a:t>
            </a:r>
            <a:endParaRPr lang="th-TH" dirty="0" smtClean="0"/>
          </a:p>
          <a:p>
            <a:r>
              <a:rPr lang="en-US" dirty="0"/>
              <a:t>diverse types of data </a:t>
            </a:r>
            <a:endParaRPr lang="th-TH" dirty="0" smtClean="0"/>
          </a:p>
          <a:p>
            <a:r>
              <a:rPr lang="en-US" dirty="0"/>
              <a:t>different methods of data collection </a:t>
            </a:r>
            <a:endParaRPr lang="th-TH" dirty="0" smtClean="0"/>
          </a:p>
          <a:p>
            <a:r>
              <a:rPr lang="en-US" dirty="0"/>
              <a:t>varied sources of data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916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3: Gather the data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 of data collection - primary and secondary data collection </a:t>
            </a:r>
            <a:endParaRPr lang="th-TH" dirty="0" smtClean="0"/>
          </a:p>
          <a:p>
            <a:r>
              <a:rPr lang="en-US" dirty="0"/>
              <a:t>Primary data is data that you and your situational assessment team collect yourselves; for example, via surveys, key informant interviews or focus groups </a:t>
            </a:r>
            <a:endParaRPr lang="th-TH" dirty="0" smtClean="0"/>
          </a:p>
          <a:p>
            <a:r>
              <a:rPr lang="en-US" dirty="0" smtClean="0"/>
              <a:t>Train, skill , to get correct and consistency data</a:t>
            </a:r>
          </a:p>
          <a:p>
            <a:r>
              <a:rPr lang="en-US" dirty="0"/>
              <a:t>data collection is standardized and done ethically, including documenting informed consent. </a:t>
            </a:r>
            <a:endParaRPr lang="en-US" dirty="0" smtClean="0"/>
          </a:p>
          <a:p>
            <a:r>
              <a:rPr lang="en-US" dirty="0"/>
              <a:t>Secondary </a:t>
            </a:r>
            <a:r>
              <a:rPr lang="en-US" dirty="0" smtClean="0"/>
              <a:t>data: </a:t>
            </a:r>
            <a:r>
              <a:rPr lang="en-US" dirty="0"/>
              <a:t>A literature </a:t>
            </a:r>
            <a:r>
              <a:rPr lang="en-US" dirty="0" smtClean="0"/>
              <a:t>search, </a:t>
            </a:r>
            <a:r>
              <a:rPr lang="th-TH" dirty="0" smtClean="0"/>
              <a:t>ระบบรายงาน, รายงานประจำปี  </a:t>
            </a:r>
            <a:r>
              <a:rPr lang="en-US" dirty="0" smtClean="0"/>
              <a:t>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850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4: Organize, synthesize and summarize the data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organize information is to arrange the data according to your original key questions </a:t>
            </a:r>
            <a:endParaRPr lang="th-TH" dirty="0" smtClean="0"/>
          </a:p>
          <a:p>
            <a:r>
              <a:rPr lang="en-US" dirty="0"/>
              <a:t>A SWOT (Strengths, Weaknesses, Opportunities, Threats) analysis or a Force Field Analysis can help to determine facilitators and barriers to improving the situation </a:t>
            </a:r>
            <a:endParaRPr lang="th-TH" dirty="0" smtClean="0"/>
          </a:p>
          <a:p>
            <a:r>
              <a:rPr lang="en-US" dirty="0"/>
              <a:t>If possible, summarize findings in a paragraph or five to six bullet points. This will offer others a quick understanding of results and can be useful in any communication products that you develop.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1562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5: Communicate the information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 key findings to each of your stakeholders in a manner that is understandable to each distinct audience. </a:t>
            </a:r>
            <a:endParaRPr lang="th-TH" dirty="0" smtClean="0"/>
          </a:p>
          <a:p>
            <a:r>
              <a:rPr lang="en-US" dirty="0"/>
              <a:t>One strategy is to develop a communication plan which includes your key audience, communication objectives, channels, and communication products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6256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6: Consider how to proceed with planning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perceive </a:t>
            </a:r>
            <a:r>
              <a:rPr lang="en-US" dirty="0"/>
              <a:t>your ability to affect the situation with the available time, financial resources and mandate </a:t>
            </a:r>
          </a:p>
          <a:p>
            <a:endParaRPr lang="th-TH" dirty="0"/>
          </a:p>
          <a:p>
            <a:r>
              <a:rPr lang="en-US" dirty="0"/>
              <a:t>gaps in data quality or quantity, relative to stakeholder expectations </a:t>
            </a:r>
          </a:p>
          <a:p>
            <a:endParaRPr lang="th-TH" dirty="0"/>
          </a:p>
          <a:p>
            <a:r>
              <a:rPr lang="en-US" dirty="0"/>
              <a:t>next steps in the planning process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756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644525"/>
            <a:ext cx="8102600" cy="1325563"/>
          </a:xfrm>
        </p:spPr>
        <p:txBody>
          <a:bodyPr>
            <a:normAutofit fontScale="90000"/>
          </a:bodyPr>
          <a:lstStyle/>
          <a:p>
            <a:r>
              <a:rPr lang="th-TH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การวางแผนโครงการส่งเสริมสุขภาพ </a:t>
            </a:r>
            <a:br>
              <a:rPr lang="th-TH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/>
              <a:t>(</a:t>
            </a:r>
            <a:r>
              <a:rPr lang="en-US" dirty="0" smtClean="0"/>
              <a:t>planning a health promotion project)</a:t>
            </a:r>
            <a:r>
              <a:rPr lang="th-TH" sz="2200" dirty="0" smtClean="0"/>
              <a:t/>
            </a:r>
            <a:br>
              <a:rPr lang="th-TH" sz="2200" dirty="0" smtClean="0"/>
            </a:br>
            <a:endParaRPr lang="th-TH" sz="31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71500" y="23463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STEP 1: MANAGE THE PLANNING PROCESS </a:t>
            </a:r>
          </a:p>
          <a:p>
            <a:pPr lvl="1"/>
            <a:r>
              <a:rPr lang="th-TH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เพื่อจัดทำแผน</a:t>
            </a:r>
            <a:r>
              <a:rPr lang="th-TH" smtClean="0">
                <a:latin typeface="FreesiaUPC" panose="020B0604020202020204" pitchFamily="34" charset="-34"/>
                <a:cs typeface="FreesiaUPC" panose="020B0604020202020204" pitchFamily="34" charset="-34"/>
              </a:rPr>
              <a:t>/โครงการ </a:t>
            </a:r>
            <a:r>
              <a:rPr lang="en-US" smtClean="0">
                <a:latin typeface="FreesiaUPC" panose="020B0604020202020204" pitchFamily="34" charset="-34"/>
                <a:cs typeface="FreesiaUPC" panose="020B0604020202020204" pitchFamily="34" charset="-34"/>
              </a:rPr>
              <a:t>ujczoto</a:t>
            </a:r>
            <a:r>
              <a:rPr lang="en-US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develop a plan to manage stakeholder participation, timelines, resources, and determine methods for data-gathering, interpretation, and decision making</a:t>
            </a:r>
          </a:p>
          <a:p>
            <a:r>
              <a:rPr lang="en-US" dirty="0" smtClean="0"/>
              <a:t>STEP 2: CONDUCT A SITUATIONAL ASSESSMENT </a:t>
            </a:r>
          </a:p>
          <a:p>
            <a:pPr lvl="1"/>
            <a:r>
              <a:rPr lang="en-US" dirty="0" smtClean="0"/>
              <a:t>to learn about the population of interest, trends, and issues that may affect implementation, including the wants, needs, and assets of the community.</a:t>
            </a:r>
          </a:p>
          <a:p>
            <a:r>
              <a:rPr lang="en-US" dirty="0" smtClean="0"/>
              <a:t>STEP 3: IDENTIFY GOALS, POPULATIONS OF INTEREST, OUTCOMES AND OUTCOME OBJECTIVES </a:t>
            </a:r>
          </a:p>
          <a:p>
            <a:pPr lvl="1"/>
            <a:r>
              <a:rPr lang="en-US" dirty="0" smtClean="0"/>
              <a:t>to determine goals, populations of interest, outcomes and outcome objectives.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2991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 health promotion program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319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STEP 4: IDENTIFY STRATEGIES, ACTIVITIES, OUTPUTS, PROCESS OBJECTIVES AND RESOURCES </a:t>
            </a:r>
          </a:p>
          <a:p>
            <a:pPr lvl="1"/>
            <a:r>
              <a:rPr lang="en-US" dirty="0" smtClean="0"/>
              <a:t>to select strategies and activities, feasible with available resources, that will contribute to your goals and outcome objectives. </a:t>
            </a:r>
          </a:p>
          <a:p>
            <a:r>
              <a:rPr lang="en-US" dirty="0" smtClean="0"/>
              <a:t>STEP 5: DEVELOP INDICATORS </a:t>
            </a:r>
          </a:p>
          <a:p>
            <a:pPr lvl="1"/>
            <a:r>
              <a:rPr lang="en-US" dirty="0" smtClean="0"/>
              <a:t>to develop a list of variables that can be tracked to assess the outcome and process objectives have been met. </a:t>
            </a:r>
          </a:p>
          <a:p>
            <a:r>
              <a:rPr lang="en-US" dirty="0" smtClean="0"/>
              <a:t>STEP 6: REVIEW THE PROGRAM PLAN </a:t>
            </a:r>
          </a:p>
          <a:p>
            <a:pPr lvl="1"/>
            <a:r>
              <a:rPr lang="en-US" dirty="0" smtClean="0"/>
              <a:t>to clarify the contribution of each component of the plan to its objectives, identify gaps, ensure adequate resources, and ensure consistency with the situational assessment findings.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035800" y="6305203"/>
            <a:ext cx="452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 smtClean="0"/>
              <a:t>Six_steps_planning_health_promotion_programs_2015.pdf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427505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of public health practitioner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en-US" dirty="0"/>
              <a:t> public health practitioners should be able “…to collect, assess, analyze and apply information…to make evidence-based decisions…and make recommendations for policy and program </a:t>
            </a:r>
            <a:r>
              <a:rPr lang="en-US" dirty="0" smtClean="0"/>
              <a:t>development.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499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24175"/>
          </a:xfrm>
        </p:spPr>
        <p:txBody>
          <a:bodyPr>
            <a:normAutofit/>
          </a:bodyPr>
          <a:lstStyle/>
          <a:p>
            <a:endParaRPr lang="th-TH" smtClean="0"/>
          </a:p>
          <a:p>
            <a:r>
              <a:rPr lang="en-US" smtClean="0"/>
              <a:t> A situational assessment is a systematic process to gather, analyze, synthesize and communicate data to inform planning decisions </a:t>
            </a:r>
          </a:p>
          <a:p>
            <a:endParaRPr lang="th-TH" smtClean="0"/>
          </a:p>
          <a:p>
            <a:r>
              <a:rPr lang="en-US" smtClean="0"/>
              <a:t> Information from a situational assessment can be used to inform the goals, objectives, target audiences and activities of a health promotion strategy. 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956300" y="6317447"/>
            <a:ext cx="589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Focus On: Six strategic steps for situational assessment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16170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conduct the Situational assessments?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70025"/>
            <a:ext cx="10515600" cy="4351338"/>
          </a:xfrm>
        </p:spPr>
        <p:txBody>
          <a:bodyPr>
            <a:normAutofit/>
          </a:bodyPr>
          <a:lstStyle/>
          <a:p>
            <a:endParaRPr lang="th-TH" dirty="0"/>
          </a:p>
          <a:p>
            <a:pPr marL="0" indent="0">
              <a:buNone/>
            </a:pPr>
            <a:r>
              <a:rPr lang="en-US" dirty="0"/>
              <a:t> Situational assessments are carried out to: </a:t>
            </a:r>
          </a:p>
          <a:p>
            <a:pPr marL="0" indent="0">
              <a:buNone/>
            </a:pPr>
            <a:r>
              <a:rPr lang="en-US" dirty="0"/>
              <a:t>• Learn more about a population of interest (i.e., who's most affected by a certain health issue) </a:t>
            </a:r>
          </a:p>
          <a:p>
            <a:pPr marL="0" indent="0">
              <a:buNone/>
            </a:pPr>
            <a:r>
              <a:rPr lang="en-US" dirty="0"/>
              <a:t>• Anticipate trends and issues that may affect the implementation of a strategy </a:t>
            </a:r>
          </a:p>
          <a:p>
            <a:pPr marL="0" indent="0">
              <a:buNone/>
            </a:pPr>
            <a:r>
              <a:rPr lang="en-US" dirty="0"/>
              <a:t>• Identify community wants, needs, and assets </a:t>
            </a:r>
          </a:p>
          <a:p>
            <a:pPr marL="0" indent="0">
              <a:buNone/>
            </a:pPr>
            <a:r>
              <a:rPr lang="en-US" dirty="0"/>
              <a:t>• Set priorities </a:t>
            </a:r>
          </a:p>
          <a:p>
            <a:pPr marL="0" indent="0">
              <a:buNone/>
            </a:pPr>
            <a:r>
              <a:rPr lang="en-US" dirty="0"/>
              <a:t>• Inform pending decisions regarding a strategy </a:t>
            </a:r>
          </a:p>
          <a:p>
            <a:pPr marL="0" indent="0">
              <a:buNone/>
            </a:pPr>
            <a:r>
              <a:rPr lang="en-US" dirty="0"/>
              <a:t>• Help write funding proposals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5315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1: Identify key questions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determine what you need to inform planning decisions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sz="4600" dirty="0" smtClean="0"/>
              <a:t>What </a:t>
            </a:r>
            <a:r>
              <a:rPr lang="en-US" sz="4600" dirty="0"/>
              <a:t>is the situation? </a:t>
            </a:r>
            <a:endParaRPr lang="en-US" sz="4600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/>
              <a:t>current </a:t>
            </a:r>
            <a:r>
              <a:rPr lang="en-US" dirty="0" smtClean="0"/>
              <a:t>situation  and its impact </a:t>
            </a:r>
          </a:p>
          <a:p>
            <a:pPr marL="0" indent="0">
              <a:buNone/>
            </a:pPr>
            <a:r>
              <a:rPr lang="en-US" dirty="0" smtClean="0"/>
              <a:t>            groups </a:t>
            </a:r>
            <a:r>
              <a:rPr lang="en-US" dirty="0"/>
              <a:t>of people are at higher risk of health problems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settings </a:t>
            </a:r>
            <a:r>
              <a:rPr lang="en-US" dirty="0"/>
              <a:t>or situations are high risk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steakeholders</a:t>
            </a:r>
            <a:r>
              <a:rPr lang="en-US" dirty="0" smtClean="0"/>
              <a:t>’ interests</a:t>
            </a:r>
            <a:r>
              <a:rPr lang="en-US" dirty="0"/>
              <a:t>, mandates, current </a:t>
            </a:r>
            <a:r>
              <a:rPr lang="en-US" dirty="0" smtClean="0"/>
              <a:t>activities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Needs</a:t>
            </a:r>
            <a:r>
              <a:rPr lang="en-US" dirty="0"/>
              <a:t>, perceptions and supported directions of key </a:t>
            </a:r>
            <a:r>
              <a:rPr lang="en-US" dirty="0" smtClean="0"/>
              <a:t>influential members</a:t>
            </a:r>
            <a:r>
              <a:rPr lang="en-US" dirty="0"/>
              <a:t>, and the community-at-large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971550" lvl="1" indent="-514350">
              <a:buAutoNum type="arabicPeriod"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432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What influences are making the situation better and worse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</a:t>
            </a:r>
            <a:r>
              <a:rPr lang="en-US" dirty="0"/>
              <a:t>high-risk or negative health </a:t>
            </a:r>
            <a:r>
              <a:rPr lang="en-US" dirty="0" err="1"/>
              <a:t>behaviours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underlying </a:t>
            </a:r>
            <a:r>
              <a:rPr lang="en-US" dirty="0"/>
              <a:t>causes or conditions are driving these </a:t>
            </a:r>
            <a:r>
              <a:rPr lang="en-US" dirty="0" err="1" smtClean="0"/>
              <a:t>behaviours</a:t>
            </a:r>
            <a:r>
              <a:rPr lang="en-US" dirty="0" smtClean="0"/>
              <a:t> </a:t>
            </a:r>
            <a:endParaRPr lang="th-TH" dirty="0"/>
          </a:p>
          <a:p>
            <a:pPr marL="0" indent="0">
              <a:buNone/>
            </a:pPr>
            <a:r>
              <a:rPr lang="en-US" dirty="0" smtClean="0"/>
              <a:t>               ( both </a:t>
            </a:r>
            <a:r>
              <a:rPr lang="th-TH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and  -</a:t>
            </a:r>
            <a:r>
              <a:rPr lang="en-US" dirty="0" err="1" smtClean="0"/>
              <a:t>ve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strengths </a:t>
            </a:r>
            <a:r>
              <a:rPr lang="en-US" dirty="0"/>
              <a:t>and weaknesses </a:t>
            </a:r>
            <a:r>
              <a:rPr lang="en-US" dirty="0" smtClean="0"/>
              <a:t>of your organization affect the  actions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opportunities </a:t>
            </a:r>
            <a:r>
              <a:rPr lang="en-US" dirty="0"/>
              <a:t>and threats </a:t>
            </a:r>
            <a:r>
              <a:rPr lang="en-US" dirty="0" smtClean="0"/>
              <a:t>of the environment affect the actions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603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en-US" dirty="0"/>
              <a:t>What possible actions can you take to address the situation </a:t>
            </a:r>
          </a:p>
          <a:p>
            <a:pPr marL="0" indent="0">
              <a:buNone/>
            </a:pPr>
            <a:r>
              <a:rPr lang="en-US" dirty="0" smtClean="0"/>
              <a:t>          other </a:t>
            </a:r>
            <a:r>
              <a:rPr lang="en-US" dirty="0"/>
              <a:t>organizations </a:t>
            </a:r>
            <a:r>
              <a:rPr lang="en-US" dirty="0" smtClean="0"/>
              <a:t>doing / done in the past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th-TH" dirty="0" smtClean="0"/>
              <a:t>มีใครทำอะไรอยู่ในเรื่องที่เกี่ยวข้อง มีการประเมินผลที่เกิดขึ้นไหม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851307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792</Words>
  <Application>Microsoft Office PowerPoint</Application>
  <PresentationFormat>กำหนดเอง</PresentationFormat>
  <Paragraphs>88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เหลี่ยมเพชร</vt:lpstr>
      <vt:lpstr>  Situation assessment  in planning Health promotion project  </vt:lpstr>
      <vt:lpstr>การวางแผนโครงการส่งเสริมสุขภาพ  (planning a health promotion project) </vt:lpstr>
      <vt:lpstr>planning a health promotion program </vt:lpstr>
      <vt:lpstr>Competency of public health practitioner</vt:lpstr>
      <vt:lpstr>งานนำเสนอ PowerPoint</vt:lpstr>
      <vt:lpstr>Why conduct the Situational assessments? </vt:lpstr>
      <vt:lpstr>Step 1: Identify key questions </vt:lpstr>
      <vt:lpstr>งานนำเสนอ PowerPoint</vt:lpstr>
      <vt:lpstr>งานนำเสนอ PowerPoint</vt:lpstr>
      <vt:lpstr>Step 2: Develop a data gathering plan </vt:lpstr>
      <vt:lpstr>Step 3: Gather the data </vt:lpstr>
      <vt:lpstr>Step 4: Organize, synthesize and summarize the data </vt:lpstr>
      <vt:lpstr>Step 5: Communicate the information </vt:lpstr>
      <vt:lpstr>Step 6: Consider how to proceed with planning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Situational assessment in developing  Health promotion project</dc:title>
  <dc:creator>CCS_LP</dc:creator>
  <cp:lastModifiedBy>PC070</cp:lastModifiedBy>
  <cp:revision>6</cp:revision>
  <dcterms:created xsi:type="dcterms:W3CDTF">2019-01-30T04:29:12Z</dcterms:created>
  <dcterms:modified xsi:type="dcterms:W3CDTF">2019-01-31T02:18:18Z</dcterms:modified>
</cp:coreProperties>
</file>