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ชื่อเรื่อง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ตัวเชื่อมต่อตรง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วงรี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ตัวยึดวันที่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25/01/62</a:t>
            </a:fld>
            <a:endParaRPr lang="th-TH"/>
          </a:p>
        </p:txBody>
      </p:sp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7" name="ตัวยึดท้ายกระดา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25/01/62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25/01/62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ยึดเนื้อหา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25/01/62</a:t>
            </a:fld>
            <a:endParaRPr lang="th-TH"/>
          </a:p>
        </p:txBody>
      </p:sp>
      <p:sp>
        <p:nvSpPr>
          <p:cNvPr id="15" name="ตัวยึดหมายเลขภาพนิ่ง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6" name="ตัวยึดท้ายกระดาษ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7" name="ชื่อเรื่อง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25/01/62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cxnSp>
        <p:nvCxnSpPr>
          <p:cNvPr id="7" name="ตัวเชื่อมต่อตรง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25/01/62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ยึดเนื้อหา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25/01/62</a:t>
            </a:fld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32" name="ตัวยึดเนื้อหา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34" name="ตัวยึดเนื้อหา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2" name="ตัวยึดข้อความ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cxnSp>
        <p:nvCxnSpPr>
          <p:cNvPr id="10" name="ตัวเชื่อมต่อตรง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ตัวเชื่อมต่อตรง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25/01/62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25/01/62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ตัวยึดเนื้อหา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31" name="ชื่อเรื่อง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ตัวยึดวันที่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25/01/62</a:t>
            </a:fld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ตัวยึดท้ายกระดา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ตัวยึดวันที่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25/01/62</a:t>
            </a:fld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ตัวยึดท้ายกระดาษ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ยึดข้อความ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24" name="ตัวยึดวันที่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F5F293D-20BF-487A-BFA7-792ABC73B8A5}" type="datetimeFigureOut">
              <a:rPr lang="th-TH" smtClean="0"/>
              <a:pPr/>
              <a:t>25/01/62</a:t>
            </a:fld>
            <a:endParaRPr lang="th-TH"/>
          </a:p>
        </p:txBody>
      </p:sp>
      <p:sp>
        <p:nvSpPr>
          <p:cNvPr id="10" name="ตัวยึดท้ายกระดาษ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22" name="ตัวยึดหมายเลขภาพนิ่ง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5" name="ตัวยึดชื่อเรื่อง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28596" y="1500174"/>
            <a:ext cx="8305800" cy="4066970"/>
          </a:xfrm>
        </p:spPr>
        <p:txBody>
          <a:bodyPr>
            <a:normAutofit fontScale="90000"/>
          </a:bodyPr>
          <a:lstStyle/>
          <a:p>
            <a:pPr fontAlgn="base"/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err="1" smtClean="0"/>
              <a:t>อารย</a:t>
            </a:r>
            <a:r>
              <a:rPr lang="th-TH" b="1" dirty="0"/>
              <a:t>ธรรม</a:t>
            </a:r>
            <a:r>
              <a:rPr lang="th-TH" b="1" dirty="0" smtClean="0"/>
              <a:t>โรมัน</a:t>
            </a:r>
            <a:br>
              <a:rPr lang="th-TH" b="1" dirty="0" smtClean="0"/>
            </a:br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smtClean="0"/>
              <a:t>จัดทำโดย นาย </a:t>
            </a:r>
            <a:r>
              <a:rPr lang="th-TH" b="1" dirty="0" err="1" smtClean="0"/>
              <a:t>เศรษฐพงษ์</a:t>
            </a:r>
            <a:r>
              <a:rPr lang="th-TH" b="1" dirty="0" smtClean="0"/>
              <a:t> ทาคำสุข</a:t>
            </a:r>
            <a:br>
              <a:rPr lang="th-TH" b="1" dirty="0" smtClean="0"/>
            </a:br>
            <a:r>
              <a:rPr lang="th-TH" b="1" dirty="0" smtClean="0"/>
              <a:t/>
            </a:r>
            <a:br>
              <a:rPr lang="th-TH" b="1" dirty="0" smtClean="0"/>
            </a:br>
            <a:endParaRPr lang="th-TH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ชาวโรมันพัฒนาภาษาละ</a:t>
            </a:r>
            <a:r>
              <a:rPr lang="th-TH" dirty="0" err="1" smtClean="0"/>
              <a:t>ติน</a:t>
            </a:r>
            <a:r>
              <a:rPr lang="th-TH" dirty="0" smtClean="0"/>
              <a:t>จากตัวพยัญชนะในภาษา</a:t>
            </a:r>
            <a:r>
              <a:rPr lang="th-TH" dirty="0" err="1" smtClean="0"/>
              <a:t>กรีก</a:t>
            </a:r>
            <a:r>
              <a:rPr lang="th-TH" dirty="0" smtClean="0"/>
              <a:t>ที่พวก</a:t>
            </a:r>
            <a:r>
              <a:rPr lang="th-TH" dirty="0" err="1" smtClean="0"/>
              <a:t>อีทรัส</a:t>
            </a:r>
            <a:r>
              <a:rPr lang="th-TH" dirty="0" smtClean="0"/>
              <a:t>กันนำมาใช้ จนใช้กันแพร่หลายในมหาวิทยาลัยของยุโรปสมัยกลาง และเป็นภาษาทางราชการของศาสนาคริสต์นิกายโรมันคาทอลิก ส่วนวรรณกรรมระยะแรกเป็นบันทึกพงศาวดาร กฎหมาย ตำราการทหาร และการเกษตร ต่อมามีการแต่งงานประพันธ์เป็นของตนเอง ได้แก่ เรื่อง </a:t>
            </a:r>
            <a:r>
              <a:rPr lang="th-TH" dirty="0" err="1" smtClean="0"/>
              <a:t>อิเนียด</a:t>
            </a:r>
            <a:r>
              <a:rPr lang="th-TH" dirty="0" smtClean="0"/>
              <a:t> ประพันธ์โดย</a:t>
            </a:r>
            <a:r>
              <a:rPr lang="th-TH" dirty="0" err="1" smtClean="0"/>
              <a:t>เวอร์จิล</a:t>
            </a:r>
            <a:r>
              <a:rPr lang="th-TH" dirty="0" smtClean="0"/>
              <a:t> งานประพันธ์ของซิเซโร เป็นต้น</a:t>
            </a:r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ภาษาและวรรณกรรม</a:t>
            </a:r>
            <a:endParaRPr lang="th-TH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การสร้างถนนคอนกรีต โดยถนนทั้ง 2 ข้างจะมีท่อระบายน้ำ และมีหลักบอกระยะทาง นอกจากนี้ยังมีการสร้างสะพานส่งน้ำ (</a:t>
            </a:r>
            <a:r>
              <a:rPr lang="en-US" dirty="0" smtClean="0"/>
              <a:t>aqueduct) </a:t>
            </a:r>
            <a:r>
              <a:rPr lang="th-TH" dirty="0" smtClean="0"/>
              <a:t>ขนาดสูงใหญ่จำนวนมากเพื่อนำน้ำวันละ 300 ล้านแกลลอนหรือประมาณ 8,505 ล้านลิตร จากภูเขาไปยังเมืองเพื่อให้ชาวเมืองได้ใช้</a:t>
            </a:r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วิศวกรรม</a:t>
            </a:r>
            <a:endParaRPr lang="th-TH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th-TH" b="1" i="1" dirty="0" smtClean="0"/>
              <a:t>สะพานส่งน้ำ (</a:t>
            </a:r>
            <a:r>
              <a:rPr b="1" i="1" smtClean="0"/>
              <a:t>aqueduct)</a:t>
            </a:r>
            <a:endParaRPr lang="th-TH" dirty="0"/>
          </a:p>
        </p:txBody>
      </p:sp>
      <p:pic>
        <p:nvPicPr>
          <p:cNvPr id="70658" name="Picture 2" descr="https://panupong088.files.wordpress.com/2012/12/2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71612"/>
            <a:ext cx="5210175" cy="3295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i="1" dirty="0" smtClean="0"/>
              <a:t>สภาพถนนภายในกรุงโรมที่อดีตมีมากจนมีคำกล่าวว่า “ถนนทุกสายมุ่งสู่กรุงโรม”</a:t>
            </a:r>
            <a:endParaRPr lang="th-TH" dirty="0"/>
          </a:p>
        </p:txBody>
      </p:sp>
      <p:pic>
        <p:nvPicPr>
          <p:cNvPr id="74754" name="Picture 2" descr="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85926"/>
            <a:ext cx="5648325" cy="3990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 ปฏิทินจูเลียน (แบบสุริ</a:t>
            </a:r>
            <a:r>
              <a:rPr lang="th-TH" dirty="0" err="1" smtClean="0"/>
              <a:t>ยคติ</a:t>
            </a:r>
            <a:r>
              <a:rPr lang="th-TH" dirty="0" smtClean="0"/>
              <a:t>) ปีหนึ่งมี 12 เดือน แต่ละปีมี 365 วัน และเพิ่มเดือนกุมภาพันธ์ให้ทุก ๆ 4 ปีมี 366 วัน ต่อมาได้เปลี่ยนมาใช้เก</a:t>
            </a:r>
            <a:r>
              <a:rPr lang="th-TH" dirty="0" err="1" smtClean="0"/>
              <a:t>รกอ</a:t>
            </a:r>
            <a:r>
              <a:rPr lang="th-TH" dirty="0" smtClean="0"/>
              <a:t>เรียน</a:t>
            </a:r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ปฏิทิน</a:t>
            </a:r>
            <a:endParaRPr lang="th-TH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   ระยะแรกโรมันไม่ได้เขียนเป็นลายลักษณ์อักษรและไม่เป็นระบบ แต่มีลักษณะกลมกลืนไปกับศาสนา ต่อมาเปลี่ยนเป็นกฎหมายบ้านเมือง จนในที่สุดก็ได้มีการตรากฎหมายสิบสองโต๊ะ (</a:t>
            </a:r>
            <a:r>
              <a:rPr lang="en-US" dirty="0" smtClean="0"/>
              <a:t>Law of the Twelve Tables) </a:t>
            </a:r>
            <a:r>
              <a:rPr lang="th-TH" dirty="0" smtClean="0"/>
              <a:t>ซึ่งประมวล</a:t>
            </a:r>
            <a:r>
              <a:rPr lang="th-TH" dirty="0" err="1" smtClean="0"/>
              <a:t>กฏหมาย</a:t>
            </a:r>
            <a:r>
              <a:rPr lang="th-TH" dirty="0" smtClean="0"/>
              <a:t>โรมันนี้เป็นรากฐานประมวลกฎหมายของประเทศต่าง ๆ แม้แต่กฎหมายของวัดในสมัยกลาง และยังแสดงให้เห็นถึงอิทธิพลในกฎหมายโรมันในสมัยจักรพรรดิ</a:t>
            </a:r>
            <a:r>
              <a:rPr lang="th-TH" dirty="0" err="1" smtClean="0"/>
              <a:t>จัส</a:t>
            </a:r>
            <a:r>
              <a:rPr lang="th-TH" dirty="0" smtClean="0"/>
              <a:t>ติเนียน ซึ่งได้และจัดเป็นหมวดหมู่ เรียกว่า ประมวลกฎหมาย</a:t>
            </a:r>
            <a:r>
              <a:rPr lang="th-TH" dirty="0" err="1" smtClean="0"/>
              <a:t>จัส</a:t>
            </a:r>
            <a:r>
              <a:rPr lang="th-TH" dirty="0" smtClean="0"/>
              <a:t>ติเนียน (</a:t>
            </a:r>
            <a:r>
              <a:rPr lang="en-US" dirty="0" smtClean="0"/>
              <a:t>Justinian Code) </a:t>
            </a:r>
            <a:r>
              <a:rPr lang="th-TH" dirty="0" smtClean="0"/>
              <a:t>และทิ้งไว้เป็นมรดกล้ำค่าของโลกตะวันตก</a:t>
            </a:r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 กฎหมาย</a:t>
            </a:r>
            <a:endParaRPr lang="th-TH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แพทย์โรมันสามารถผ่าตัดรักษาโรคได้หลายโรค โดนเฉพาะการผ่าตัดทำคลอดทารกทางหน้าท้องของมารดา ซึ่งเรียกว่า ศัลยกรรมซี</a:t>
            </a:r>
            <a:r>
              <a:rPr lang="th-TH" dirty="0" err="1" smtClean="0"/>
              <a:t>ซาร์</a:t>
            </a:r>
            <a:r>
              <a:rPr lang="th-TH" dirty="0" smtClean="0"/>
              <a:t> </a:t>
            </a:r>
          </a:p>
          <a:p>
            <a:r>
              <a:rPr lang="th-TH" dirty="0" smtClean="0"/>
              <a:t>(</a:t>
            </a:r>
            <a:r>
              <a:rPr lang="en-US" dirty="0" smtClean="0"/>
              <a:t>Caesarean Operation) </a:t>
            </a:r>
            <a:r>
              <a:rPr lang="th-TH" dirty="0" smtClean="0"/>
              <a:t>นอกจากนี้ยังมีการสร้างโรงพยาบาล ระบบบำบัดน้ำเสียและสิ่งปฏิกูล</a:t>
            </a:r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การแพทย์</a:t>
            </a:r>
            <a:endParaRPr lang="th-TH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th-TH" dirty="0" smtClean="0"/>
              <a:t>อ้างอิง </a:t>
            </a:r>
            <a:r>
              <a:rPr lang="en-US" dirty="0" smtClean="0"/>
              <a:t>: https://panupong088.wordpress.com/2012/12/06/%E0%B8%AD%E0%B8%B2%E0%B8%A3%E0%B8%A2%E0%B8%98%E0%B8%A3%E0%B8%A3%E0%B8%A1%E0%B9%82%E0%B8%A3%E0%B8%A1%E0%B8%B1%E0%B8%99/</a:t>
            </a:r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th-TH" b="1" dirty="0" smtClean="0"/>
              <a:t>สภาพสุขาของชาวโรมันในอดีต</a:t>
            </a:r>
            <a:endParaRPr lang="th-TH" dirty="0"/>
          </a:p>
        </p:txBody>
      </p:sp>
      <p:pic>
        <p:nvPicPr>
          <p:cNvPr id="75778" name="Picture 2" descr="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428736"/>
            <a:ext cx="56483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  </a:t>
            </a:r>
            <a:r>
              <a:rPr lang="th-TH" dirty="0" err="1" smtClean="0"/>
              <a:t>อารย</a:t>
            </a:r>
            <a:r>
              <a:rPr lang="th-TH" dirty="0" smtClean="0"/>
              <a:t>ธรรมโรมันกำเนิดที่คาบสมุทรอิตาลี  ซึ่งตั้งอยู่ทางตอนใต้ของทวีปยุโรป โดยมีลักษณะเป็นแหลมยื่นลงไปในทะเล</a:t>
            </a:r>
            <a:r>
              <a:rPr lang="th-TH" dirty="0" err="1" smtClean="0"/>
              <a:t>เมดิเตอร์เร</a:t>
            </a:r>
            <a:r>
              <a:rPr lang="th-TH" dirty="0" smtClean="0"/>
              <a:t>เนียน ลักษณะภูมิประเทศส่วนใหญ่เป็นภูเขา และเนินเขา ได้แก่ เทือกเขา</a:t>
            </a:r>
            <a:r>
              <a:rPr lang="th-TH" dirty="0" err="1" smtClean="0"/>
              <a:t>แอลป์</a:t>
            </a:r>
            <a:r>
              <a:rPr lang="th-TH" dirty="0" smtClean="0"/>
              <a:t>ทางทิศเหนือซึ่งกั้นคาบสมุทรอิตาลีออกจากดินแดนส่วนอื่นของทวีปยุโรป และเทือกเขา</a:t>
            </a:r>
            <a:r>
              <a:rPr lang="th-TH" dirty="0" err="1" smtClean="0"/>
              <a:t>แอเพนไนน์</a:t>
            </a:r>
            <a:r>
              <a:rPr lang="th-TH" dirty="0" smtClean="0"/>
              <a:t>ซึ่งเป็นแกนกลางของคาบสมุทร ส่วนบริเวณที่ราบมีน้อยและมีที่ราบน้อย จึงทำให้การตั้งถิ่นฐานของชุมชนอยู่อย่างกระจัดกระจายเป็นชุมชนเล็กๆ พื้นที่การเกษตรมีไม่มากนัก แต่เมื่อประชากรเพิ่มขึ้น บริเวณดังกล่าวไม่สามารถรองรับการเกษตรที่ขยายตัวได้ จึงเป็นสาเหตุที่ชาวโรมันขยายดินแดนไปยังดินแดนอื่นๆ</a:t>
            </a:r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ปัจจัยทางภูมิศาสตร์ที่มีผลต่อ</a:t>
            </a:r>
            <a:r>
              <a:rPr lang="th-TH" b="1" dirty="0" err="1" smtClean="0"/>
              <a:t>อารย</a:t>
            </a:r>
            <a:r>
              <a:rPr lang="th-TH" b="1" dirty="0" smtClean="0"/>
              <a:t>ธรรมโรมัน</a:t>
            </a:r>
            <a:endParaRPr lang="th-TH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th-TH" b="1" i="1" dirty="0" smtClean="0"/>
              <a:t>แผนที่กายภาพแสดงที่ตั้งของ</a:t>
            </a:r>
            <a:r>
              <a:rPr lang="th-TH" b="1" i="1" dirty="0" err="1" smtClean="0"/>
              <a:t>อารย</a:t>
            </a:r>
            <a:r>
              <a:rPr lang="th-TH" b="1" i="1" dirty="0" smtClean="0"/>
              <a:t>ธรรมโรมัน</a:t>
            </a:r>
            <a:endParaRPr lang="th-TH" dirty="0"/>
          </a:p>
        </p:txBody>
      </p:sp>
      <p:pic>
        <p:nvPicPr>
          <p:cNvPr id="1026" name="Picture 2" descr="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71612"/>
            <a:ext cx="5648325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th-TH" dirty="0" err="1" smtClean="0"/>
              <a:t>พวกอิทรัส</a:t>
            </a:r>
            <a:r>
              <a:rPr lang="th-TH" dirty="0" smtClean="0"/>
              <a:t>กัน โดยได้รับ</a:t>
            </a:r>
            <a:r>
              <a:rPr lang="th-TH" dirty="0" err="1" smtClean="0"/>
              <a:t>อารย</a:t>
            </a:r>
            <a:r>
              <a:rPr lang="th-TH" dirty="0" smtClean="0"/>
              <a:t>ธรรมของ</a:t>
            </a:r>
            <a:r>
              <a:rPr lang="th-TH" dirty="0" err="1" smtClean="0"/>
              <a:t>กรีก</a:t>
            </a:r>
            <a:r>
              <a:rPr lang="th-TH" dirty="0" smtClean="0"/>
              <a:t> ซึ่งต่อมาได้อพยพเข้ามาในแหลมอิตาลี จึงได้นำเอาความเชื่อในศาสนาและเทพเจ้าของ</a:t>
            </a:r>
            <a:r>
              <a:rPr lang="th-TH" dirty="0" err="1" smtClean="0"/>
              <a:t>กรีก</a:t>
            </a:r>
            <a:r>
              <a:rPr lang="th-TH" dirty="0" smtClean="0"/>
              <a:t> ศิลปะการแกะสลัก การทำเครื่องปั้นดินเผา ตัวอักษร การทำนายจากการดูเครื่องในของสัตว์และการบินของนก การสร้างซุ้มประตูโค้ง (</a:t>
            </a:r>
            <a:r>
              <a:rPr lang="en-US" dirty="0" smtClean="0"/>
              <a:t>Arch) </a:t>
            </a:r>
            <a:r>
              <a:rPr lang="th-TH" dirty="0" smtClean="0"/>
              <a:t>และประติมากรรมเทพเจ้าเข้ามาเผยแพร่ นอกจาก</a:t>
            </a:r>
            <a:r>
              <a:rPr lang="th-TH" dirty="0" err="1" smtClean="0"/>
              <a:t>พวกอิทรัส</a:t>
            </a:r>
            <a:r>
              <a:rPr lang="th-TH" dirty="0" smtClean="0"/>
              <a:t>กันแล้วยังมีชนเผ่าอื่น ๆ อีก เช่น พวกละ</a:t>
            </a:r>
            <a:r>
              <a:rPr lang="th-TH" dirty="0" err="1" smtClean="0"/>
              <a:t>ติน</a:t>
            </a:r>
            <a:r>
              <a:rPr lang="th-TH" dirty="0" smtClean="0"/>
              <a:t> ต่อมาได้ตกมาอยู่ภายใต้การปกครอง</a:t>
            </a:r>
            <a:r>
              <a:rPr lang="th-TH" dirty="0" err="1" smtClean="0"/>
              <a:t>พวกอิทรัส</a:t>
            </a:r>
            <a:r>
              <a:rPr lang="th-TH" dirty="0" smtClean="0"/>
              <a:t>กัน</a:t>
            </a:r>
          </a:p>
          <a:p>
            <a:pPr fontAlgn="base"/>
            <a:r>
              <a:rPr lang="th-TH" dirty="0" smtClean="0"/>
              <a:t>          ในระยะแรกปกครองระบอบกษัตริย์ เรียกว่า </a:t>
            </a:r>
            <a:r>
              <a:rPr lang="th-TH" dirty="0" err="1" smtClean="0"/>
              <a:t>อิมพิ</a:t>
            </a:r>
            <a:r>
              <a:rPr lang="th-TH" dirty="0" smtClean="0"/>
              <a:t>เรียม (</a:t>
            </a:r>
            <a:r>
              <a:rPr lang="en-US" dirty="0" err="1" smtClean="0"/>
              <a:t>Imperium</a:t>
            </a:r>
            <a:r>
              <a:rPr lang="en-US" dirty="0" smtClean="0"/>
              <a:t>) </a:t>
            </a:r>
            <a:r>
              <a:rPr lang="th-TH" dirty="0" smtClean="0"/>
              <a:t>กษัตริย์จะสภาซีเนตหรือสภาขุนนางเป็นที่ปรึกษาโดยสมาชิกจะอยู่ในชนชั้นพาทรี</a:t>
            </a:r>
            <a:r>
              <a:rPr lang="th-TH" dirty="0" err="1" smtClean="0"/>
              <a:t>เชียน</a:t>
            </a:r>
            <a:r>
              <a:rPr lang="th-TH" dirty="0" smtClean="0"/>
              <a:t> (</a:t>
            </a:r>
            <a:r>
              <a:rPr lang="en-US" dirty="0" smtClean="0"/>
              <a:t>patrician) </a:t>
            </a:r>
            <a:r>
              <a:rPr lang="th-TH" dirty="0" smtClean="0"/>
              <a:t>แต่ต่อมาพวกละ</a:t>
            </a:r>
            <a:r>
              <a:rPr lang="th-TH" dirty="0" err="1" smtClean="0"/>
              <a:t>ติน</a:t>
            </a:r>
            <a:r>
              <a:rPr lang="th-TH" dirty="0" smtClean="0"/>
              <a:t>ได้ขับ</a:t>
            </a:r>
            <a:r>
              <a:rPr lang="th-TH" dirty="0" err="1" smtClean="0"/>
              <a:t>ไล่อิทรัส</a:t>
            </a:r>
            <a:r>
              <a:rPr lang="th-TH" dirty="0" smtClean="0"/>
              <a:t>กันออกจากบัลลังก์และตั้งกรุงโรมขึ้น แต่อำนาจการปกครองยังเป็นดินแดนของพวกพาทริ</a:t>
            </a:r>
            <a:r>
              <a:rPr lang="th-TH" dirty="0" err="1" smtClean="0"/>
              <a:t>เชียน</a:t>
            </a:r>
            <a:r>
              <a:rPr lang="th-TH" dirty="0" smtClean="0"/>
              <a:t> (</a:t>
            </a:r>
            <a:r>
              <a:rPr lang="en-US" dirty="0" smtClean="0"/>
              <a:t>patrician) </a:t>
            </a:r>
            <a:r>
              <a:rPr lang="th-TH" dirty="0" smtClean="0"/>
              <a:t>เท่านั้น ส่วนราษฎรที่เรียกว่า เพลเบียน (</a:t>
            </a:r>
            <a:r>
              <a:rPr lang="en-US" dirty="0" smtClean="0"/>
              <a:t>plebeian) </a:t>
            </a:r>
            <a:r>
              <a:rPr lang="th-TH" dirty="0" smtClean="0"/>
              <a:t>ซึ่งเป็นสามัญชนหรือประชาชนส่วนใหญ่ เช่น ชาวไร่ ชาวนา ช่างฝีมือ ไม่มีสิทธิใดๆทางการเมืองและสังคมจนนำไปสู่ความขัดแย้งระหว่าง 2 ชนชั้น จนพวกเพลเบียนมีสิทธิออกกฎหมายร่วมกับพวกพาทริ</a:t>
            </a:r>
            <a:r>
              <a:rPr lang="th-TH" dirty="0" err="1" smtClean="0"/>
              <a:t>เชียน</a:t>
            </a:r>
            <a:r>
              <a:rPr lang="th-TH" dirty="0" smtClean="0"/>
              <a:t> เรียกว่า กฎหมายสิบสองโต๊ะ (</a:t>
            </a:r>
            <a:r>
              <a:rPr lang="en-US" dirty="0" smtClean="0"/>
              <a:t>Law of the Twelve Tables) </a:t>
            </a:r>
            <a:r>
              <a:rPr lang="th-TH" dirty="0" smtClean="0"/>
              <a:t>เพื่อใช้บังคับกับชาวโรมันทุกคน ซึ่งกฎหมายสิบสองโต๊ะนับเป็นมรดกชิ้นสำคัญของโรมที่ถือเป็นแม่แบบของกฎหมายโลกตะวันตก ต่อมาโรมันได้ทำสงคราม</a:t>
            </a:r>
            <a:r>
              <a:rPr lang="th-TH" dirty="0" err="1" smtClean="0"/>
              <a:t>พิวนิก</a:t>
            </a:r>
            <a:r>
              <a:rPr lang="th-TH" dirty="0" smtClean="0"/>
              <a:t>กับพวก</a:t>
            </a:r>
            <a:r>
              <a:rPr lang="th-TH" dirty="0" err="1" smtClean="0"/>
              <a:t>คาร์เทจ</a:t>
            </a:r>
            <a:r>
              <a:rPr lang="th-TH" dirty="0" smtClean="0"/>
              <a:t> โดยมีสาเหตุมาจากการแย่งผลประโยชน์ในเกาะชิชิลี ผลคือฝ่าย</a:t>
            </a:r>
            <a:r>
              <a:rPr lang="th-TH" dirty="0" err="1" smtClean="0"/>
              <a:t>คาร์เทจ</a:t>
            </a:r>
            <a:r>
              <a:rPr lang="th-TH" dirty="0" smtClean="0"/>
              <a:t>แพ้ จึงทำให้โรมันกลายเป็นรัฐที่มีอำนาจสูงสุดในขณะนั้น</a:t>
            </a:r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สมัยสาธารณรัฐ</a:t>
            </a:r>
            <a:endParaRPr lang="th-TH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h-TH" dirty="0" smtClean="0"/>
              <a:t>    ชาวโรมันเปลี่ยนการปกครองจากสาธารณรัฐมาใช้เป็นจักรวรรดิ และออ</a:t>
            </a:r>
            <a:r>
              <a:rPr lang="th-TH" dirty="0" err="1" smtClean="0"/>
              <a:t>กุสตุส</a:t>
            </a:r>
            <a:r>
              <a:rPr lang="th-TH" dirty="0" smtClean="0"/>
              <a:t> (</a:t>
            </a:r>
            <a:r>
              <a:rPr lang="en-US" dirty="0" smtClean="0"/>
              <a:t>Augustus) </a:t>
            </a:r>
            <a:r>
              <a:rPr lang="th-TH" dirty="0" smtClean="0"/>
              <a:t>เป็นจักรพรรดิหรือซี</a:t>
            </a:r>
            <a:r>
              <a:rPr lang="th-TH" dirty="0" err="1" smtClean="0"/>
              <a:t>ซาร์</a:t>
            </a:r>
            <a:r>
              <a:rPr lang="th-TH" dirty="0" smtClean="0"/>
              <a:t> (</a:t>
            </a:r>
            <a:r>
              <a:rPr lang="en-US" dirty="0" smtClean="0"/>
              <a:t>Caesar ) </a:t>
            </a:r>
            <a:r>
              <a:rPr lang="th-TH" dirty="0" smtClean="0"/>
              <a:t>พระองค์แรกของจักรวรรดิโรมัน ในสมัยนี้โรมันเจริญถึงขีดสุดละได้ขยายอำนาจไปยังภูมิภาคต่าง ๆ และเมื่อศาสนาคริสต์ได้แผ่ขยายมาถึงดินแดนทางภาคตะวันตกของปาเลสไตน์ซึ่งอยู่ภายใต้การปกครองของจักรวรรดิโรมัน ทำให้จักรวรรดิโรมันต่อต้านศาสนานี้อย่างรุนแรง แต่ในสมัยจักรพรรดิ</a:t>
            </a:r>
            <a:r>
              <a:rPr lang="th-TH" dirty="0" err="1" smtClean="0"/>
              <a:t>คอนส</a:t>
            </a:r>
            <a:r>
              <a:rPr lang="th-TH" dirty="0" smtClean="0"/>
              <a:t>แตนตินมหาราชพระองค์ (</a:t>
            </a:r>
            <a:r>
              <a:rPr lang="en-US" dirty="0" smtClean="0"/>
              <a:t>Constantine the Great) </a:t>
            </a:r>
            <a:r>
              <a:rPr lang="th-TH" dirty="0" smtClean="0"/>
              <a:t>ทรงให้เสรีภาพในการนับถือศาสนา ทำให้จักรวรรดิโรมันกลายเป็นจักรวรรดิของคริสต์ศาสนา ทรงสร้างกรุง</a:t>
            </a:r>
            <a:r>
              <a:rPr lang="th-TH" dirty="0" err="1" smtClean="0"/>
              <a:t>คอนส</a:t>
            </a:r>
            <a:r>
              <a:rPr lang="th-TH" dirty="0" smtClean="0"/>
              <a:t>แตนติโน</a:t>
            </a:r>
            <a:r>
              <a:rPr lang="th-TH" dirty="0" err="1" smtClean="0"/>
              <a:t>เปิล</a:t>
            </a:r>
            <a:r>
              <a:rPr lang="th-TH" dirty="0" smtClean="0"/>
              <a:t> (ปัจจุบันคือ นครอิส</a:t>
            </a:r>
            <a:r>
              <a:rPr lang="th-TH" dirty="0" err="1" smtClean="0"/>
              <a:t>ตันบูล</a:t>
            </a:r>
            <a:r>
              <a:rPr lang="th-TH" dirty="0" smtClean="0"/>
              <a:t>ในประเทศตุรกี) ทางตะวันตกของจักรวรรดิโรมัน ต่อมาเรียกว่า จักรวรรดิโรมันตะวันออกหรือ</a:t>
            </a:r>
            <a:r>
              <a:rPr lang="th-TH" dirty="0" err="1" smtClean="0"/>
              <a:t>จักรวรรดิไบแซนไทน์</a:t>
            </a:r>
            <a:r>
              <a:rPr lang="th-TH" dirty="0" smtClean="0"/>
              <a:t> (</a:t>
            </a:r>
            <a:r>
              <a:rPr lang="en-US" dirty="0" smtClean="0"/>
              <a:t>Byzantine) </a:t>
            </a:r>
            <a:r>
              <a:rPr lang="th-TH" dirty="0" smtClean="0"/>
              <a:t>จนกระทั่งสมัยปลายจักรวรรดิ โรมันเผชิญปัญหาภายในทำให้ถูกพวก </a:t>
            </a:r>
            <a:r>
              <a:rPr lang="th-TH" dirty="0" err="1" smtClean="0"/>
              <a:t>อนารย</a:t>
            </a:r>
            <a:r>
              <a:rPr lang="th-TH" dirty="0" smtClean="0"/>
              <a:t>ชนเผ่าเยอรมันหรือเผ่า</a:t>
            </a:r>
            <a:r>
              <a:rPr lang="th-TH" dirty="0" err="1" smtClean="0"/>
              <a:t>กอธ</a:t>
            </a:r>
            <a:r>
              <a:rPr lang="th-TH" dirty="0" smtClean="0"/>
              <a:t>เข้าปล้นสะดม และขับไล่กษัตริย์ออกจากบัลลังก์ ถือเป็นการสิ้นสุดของจักรวรรดิโรมันตะวันตก และประวัติศาสตร์สมัยโบราณ</a:t>
            </a:r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th-TH" b="1" dirty="0" smtClean="0"/>
              <a:t> สมัยจักรวรรดิ</a:t>
            </a:r>
            <a:endParaRPr lang="th-TH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th-TH" dirty="0" smtClean="0"/>
              <a:t>ความโดดเด่นของ</a:t>
            </a:r>
            <a:r>
              <a:rPr lang="th-TH" dirty="0" err="1" smtClean="0"/>
              <a:t>อารย</a:t>
            </a:r>
            <a:r>
              <a:rPr lang="th-TH" dirty="0" smtClean="0"/>
              <a:t>ธรรมโรมันเกิดจากรากฐานที่แข็งแรง ซึ่งได้รับอิทธิพลจาก</a:t>
            </a:r>
            <a:r>
              <a:rPr lang="th-TH" dirty="0" err="1" smtClean="0"/>
              <a:t>อารย</a:t>
            </a:r>
            <a:r>
              <a:rPr lang="th-TH" dirty="0" smtClean="0"/>
              <a:t>ธรรม</a:t>
            </a:r>
            <a:r>
              <a:rPr lang="th-TH" dirty="0" err="1" smtClean="0"/>
              <a:t>กรีก</a:t>
            </a:r>
            <a:r>
              <a:rPr lang="th-TH" dirty="0" smtClean="0"/>
              <a:t>และ</a:t>
            </a:r>
            <a:r>
              <a:rPr lang="th-TH" dirty="0" err="1" smtClean="0"/>
              <a:t>อารย</a:t>
            </a:r>
            <a:r>
              <a:rPr lang="th-TH" dirty="0" smtClean="0"/>
              <a:t>ธรรมของดินแดนรอบๆ ทะเล</a:t>
            </a:r>
            <a:r>
              <a:rPr lang="th-TH" dirty="0" err="1" smtClean="0"/>
              <a:t>เมดิเตอร์เร</a:t>
            </a:r>
            <a:r>
              <a:rPr lang="th-TH" dirty="0" smtClean="0"/>
              <a:t>เนียน ผสานกับความเจริญก้าวหน้าที่เป็นภูมิปัญญาของชาวโรมันเองที่พยายามคิดค้นสร้างระบบต่างๆ เพื่อดำรงความยิ่งใหญ่ของจักรวรรดิโรมันไว้</a:t>
            </a:r>
          </a:p>
          <a:p>
            <a:pPr fontAlgn="base">
              <a:buNone/>
            </a:pPr>
            <a:endParaRPr lang="en-US" dirty="0" smtClean="0"/>
          </a:p>
          <a:p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มรดกของ</a:t>
            </a:r>
            <a:r>
              <a:rPr lang="th-TH" b="1" dirty="0" err="1" smtClean="0"/>
              <a:t>อารย</a:t>
            </a:r>
            <a:r>
              <a:rPr lang="th-TH" b="1" dirty="0" smtClean="0"/>
              <a:t>ธรรมโรมัน</a:t>
            </a:r>
            <a:endParaRPr lang="th-TH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เน้นความใหญ่โต แข็งแรงทนทาน โดยชาวโรมันได้พัฒนาเทคนิคการก่อสร้างของ</a:t>
            </a:r>
            <a:r>
              <a:rPr lang="th-TH" dirty="0" err="1" smtClean="0"/>
              <a:t>กรีก</a:t>
            </a:r>
            <a:r>
              <a:rPr lang="th-TH" dirty="0" smtClean="0"/>
              <a:t>เป็นประตูโค้ง  (</a:t>
            </a:r>
            <a:r>
              <a:rPr lang="en-US" dirty="0" smtClean="0"/>
              <a:t>arch) </a:t>
            </a:r>
            <a:r>
              <a:rPr lang="th-TH" dirty="0" smtClean="0"/>
              <a:t>และเปลี่ยนหลังคาจากจั่วเป็นโดม และสร้างอาคารต่าง ๆ เพื่อสนองความต้องการของรัฐและ    </a:t>
            </a:r>
            <a:r>
              <a:rPr lang="th-TH" dirty="0" err="1" smtClean="0"/>
              <a:t>สาธาณ</a:t>
            </a:r>
            <a:r>
              <a:rPr lang="th-TH" dirty="0" smtClean="0"/>
              <a:t>ชน เช่น </a:t>
            </a:r>
            <a:r>
              <a:rPr lang="th-TH" dirty="0" err="1" smtClean="0"/>
              <a:t>โคลอสเซียม</a:t>
            </a:r>
            <a:r>
              <a:rPr lang="th-TH" dirty="0" smtClean="0"/>
              <a:t>  สถานที่อาบน้ำสาธารณะ วิหาร</a:t>
            </a:r>
            <a:r>
              <a:rPr lang="th-TH" dirty="0" err="1" smtClean="0"/>
              <a:t>แพนธีออน</a:t>
            </a:r>
            <a:r>
              <a:rPr lang="th-TH" dirty="0" smtClean="0"/>
              <a:t> (</a:t>
            </a:r>
            <a:r>
              <a:rPr lang="en-US" dirty="0" smtClean="0"/>
              <a:t>Pantheon</a:t>
            </a:r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  สถาปัตยกรรม</a:t>
            </a:r>
            <a:endParaRPr lang="th-TH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th-TH" b="1" i="1" dirty="0" err="1" smtClean="0"/>
              <a:t>โคลอสเซียม</a:t>
            </a:r>
            <a:r>
              <a:rPr lang="th-TH" b="1" i="1" dirty="0" smtClean="0"/>
              <a:t> สถานที่บันเทิงของชาวโรมัน</a:t>
            </a:r>
            <a:endParaRPr lang="th-TH" dirty="0"/>
          </a:p>
        </p:txBody>
      </p:sp>
      <p:pic>
        <p:nvPicPr>
          <p:cNvPr id="16386" name="Picture 2" descr="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714488"/>
            <a:ext cx="5086350" cy="2971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   สะท้อนบุคลิกภาพของมนุษย์อย่างสมจริงตามธรรมชาติ และมีสัดส่วนงดงามเหมือน</a:t>
            </a:r>
            <a:r>
              <a:rPr lang="th-TH" dirty="0" err="1" smtClean="0"/>
              <a:t>กรีก</a:t>
            </a:r>
            <a:r>
              <a:rPr lang="th-TH" dirty="0" smtClean="0"/>
              <a:t> แต่โรมันจะเน้นพัฒนาศิลปะด้านการแกะสลักรูปเหมือนบุคคลสำคัญๆ เช่น จักรพรรดิ นักการเมือง โดยเฉพาะในครึ่งท่อนบนจะสามารถแกะสลักได้อย่างสมบูรณ์ซึ่งแสดงให้เห็นถึงความมีชีวิตชีวา ชาวโรมันเชื่อว่าการแกะสลักรูปเหมือนจริงที่สุดจะช่วยรักษาวิญญาณของคนนั้นเมื่อตายไปแล้วไว้ได้  นอกจากนี้ยังมีการแกะสลักภาพนูนต่ำ เพื่อบันทึกเรื่องรามทางประวัติศาสตร์และสดุดีวีรกรรมของนักรบ</a:t>
            </a:r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ประติมากรรม</a:t>
            </a:r>
            <a:endParaRPr lang="th-TH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กระดาษ">
  <a:themeElements>
    <a:clrScheme name="กระดาษ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กระดาษ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กระดาษ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</TotalTime>
  <Words>418</Words>
  <PresentationFormat>นำเสนอทางหน้าจอ (4:3)</PresentationFormat>
  <Paragraphs>38</Paragraphs>
  <Slides>17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17</vt:i4>
      </vt:variant>
    </vt:vector>
  </HeadingPairs>
  <TitlesOfParts>
    <vt:vector size="18" baseType="lpstr">
      <vt:lpstr>กระดาษ</vt:lpstr>
      <vt:lpstr>             อารยธรรมโรมัน   จัดทำโดย นาย เศรษฐพงษ์ ทาคำสุข  </vt:lpstr>
      <vt:lpstr>ปัจจัยทางภูมิศาสตร์ที่มีผลต่ออารยธรรมโรมัน</vt:lpstr>
      <vt:lpstr>แผนที่กายภาพแสดงที่ตั้งของอารยธรรมโรมัน</vt:lpstr>
      <vt:lpstr>สมัยสาธารณรัฐ</vt:lpstr>
      <vt:lpstr> สมัยจักรวรรดิ</vt:lpstr>
      <vt:lpstr>มรดกของอารยธรรมโรมัน</vt:lpstr>
      <vt:lpstr>  สถาปัตยกรรม</vt:lpstr>
      <vt:lpstr>โคลอสเซียม สถานที่บันเทิงของชาวโรมัน</vt:lpstr>
      <vt:lpstr>ประติมากรรม</vt:lpstr>
      <vt:lpstr>ภาษาและวรรณกรรม</vt:lpstr>
      <vt:lpstr>วิศวกรรม</vt:lpstr>
      <vt:lpstr>สะพานส่งน้ำ (aqueduct)</vt:lpstr>
      <vt:lpstr>สภาพถนนภายในกรุงโรมที่อดีตมีมากจนมีคำกล่าวว่า “ถนนทุกสายมุ่งสู่กรุงโรม”</vt:lpstr>
      <vt:lpstr>ปฏิทิน</vt:lpstr>
      <vt:lpstr> กฎหมาย</vt:lpstr>
      <vt:lpstr>การแพทย์</vt:lpstr>
      <vt:lpstr>สภาพสุขาของชาวโรมันในอดีต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อารยธรรมโรมัน   จัดทำโดย นาย เศรษฐพงษ์ ทาคำสุข  </dc:title>
  <dc:creator>com</dc:creator>
  <cp:lastModifiedBy>com</cp:lastModifiedBy>
  <cp:revision>3</cp:revision>
  <dcterms:created xsi:type="dcterms:W3CDTF">2019-01-25T08:00:27Z</dcterms:created>
  <dcterms:modified xsi:type="dcterms:W3CDTF">2019-01-25T08:13:42Z</dcterms:modified>
</cp:coreProperties>
</file>