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24/01/62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24/01/62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24/01/62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24/01/62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24/01/62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24/01/62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24/01/62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24/01/62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24/01/62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24/01/62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24/01/62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F293D-20BF-487A-BFA7-792ABC73B8A5}" type="datetimeFigureOut">
              <a:rPr lang="th-TH" smtClean="0"/>
              <a:t>24/01/62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467544" y="27809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h-TH" b="1" dirty="0" err="1"/>
              <a:t>อารยธรรมซูเมอร์</a:t>
            </a:r>
            <a:r>
              <a:rPr lang="th-TH" b="1" dirty="0"/>
              <a:t/>
            </a:r>
            <a:br>
              <a:rPr lang="th-TH" b="1" dirty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th-TH" dirty="0"/>
              <a:t/>
            </a:r>
            <a:br>
              <a:rPr lang="th-TH" dirty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จัดทำ</a:t>
            </a:r>
            <a:br>
              <a:rPr lang="th-TH" dirty="0" smtClean="0"/>
            </a:br>
            <a:r>
              <a:rPr lang="th-TH" dirty="0" smtClean="0"/>
              <a:t>โดน นาย </a:t>
            </a:r>
            <a:r>
              <a:rPr lang="th-TH" dirty="0"/>
              <a:t>ธรรมรัตน์ บ้านขอม ม.5/1 เลขที่4</a:t>
            </a:r>
            <a:r>
              <a:rPr lang="th-TH" b="1" dirty="0"/>
              <a:t/>
            </a:r>
            <a:br>
              <a:rPr lang="th-TH" b="1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2241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/>
              <a:t>ปฏิทิน</a:t>
            </a:r>
          </a:p>
          <a:p>
            <a:r>
              <a:rPr lang="th-TH" dirty="0"/>
              <a:t>เป็นแบบจันทรคติ เดือนหนึ่งมีประมาณ 29.5 วัน ปีหนึ่งมี 12 เดือน ปีหนึ่งมี 354 วัน เดือนหนึ่งแบ่งออกเป็น 4 สัปดาห์ๆ ละ 7-8 วัน วันหนึ่งแบ่งเป็นกลางวัน 6 ชั่วโมง กลางคืน 6 ชั่วโมง (1 ช.ม. = 2 ช.ม. ในปัจจุบัน) </a:t>
            </a:r>
          </a:p>
        </p:txBody>
      </p:sp>
    </p:spTree>
    <p:extLst>
      <p:ext uri="{BB962C8B-B14F-4D97-AF65-F5344CB8AC3E}">
        <p14:creationId xmlns:p14="http://schemas.microsoft.com/office/powerpoint/2010/main" val="121598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/>
          </a:bodyPr>
          <a:lstStyle/>
          <a:p>
            <a:r>
              <a:rPr lang="th-TH" dirty="0"/>
              <a:t>วรรณกรรม</a:t>
            </a:r>
          </a:p>
          <a:p>
            <a:r>
              <a:rPr lang="th-TH" dirty="0"/>
              <a:t>มีนิยาย กาพย์ กลอน ซึ่งท่องจำต่อๆกันมา งานส่วนใหญ่เกี่ยวกับศาสนา เช่น บทสวด คำโคลงสดุดีเทพเจ้า ฯลฯ ที่เด่นที่สุดคือ มหากาพย์</a:t>
            </a:r>
            <a:r>
              <a:rPr lang="th-TH" dirty="0" err="1"/>
              <a:t>กิล</a:t>
            </a:r>
            <a:r>
              <a:rPr lang="th-TH" dirty="0"/>
              <a:t>กา</a:t>
            </a:r>
            <a:r>
              <a:rPr lang="th-TH" dirty="0" err="1"/>
              <a:t>เมช</a:t>
            </a:r>
            <a:r>
              <a:rPr lang="th-TH" dirty="0"/>
              <a:t>ซึ่งเป็นเรื่องราวของวีรบุรุษ</a:t>
            </a:r>
            <a:r>
              <a:rPr lang="th-TH" dirty="0" err="1"/>
              <a:t>กิล</a:t>
            </a:r>
            <a:r>
              <a:rPr lang="th-TH" dirty="0"/>
              <a:t>กา</a:t>
            </a:r>
            <a:r>
              <a:rPr lang="th-TH" dirty="0" err="1"/>
              <a:t>เมซ</a:t>
            </a:r>
            <a:r>
              <a:rPr lang="th-TH" dirty="0"/>
              <a:t>ซึ่งเป็นกษัตริย์ชาวอูรุก </a:t>
            </a:r>
          </a:p>
          <a:p>
            <a:r>
              <a:rPr lang="th-TH" dirty="0" err="1"/>
              <a:t>ชาวซูเมอร์</a:t>
            </a:r>
            <a:r>
              <a:rPr lang="th-TH" dirty="0"/>
              <a:t>มีอำนาจปกครอง</a:t>
            </a:r>
            <a:r>
              <a:rPr lang="th-TH" dirty="0" err="1"/>
              <a:t>บริเวณซูเมอร์</a:t>
            </a:r>
            <a:r>
              <a:rPr lang="th-TH" dirty="0"/>
              <a:t>เกือบพันปี ต่อมาพวกชนเผ่าเซ</a:t>
            </a:r>
            <a:r>
              <a:rPr lang="th-TH" dirty="0" err="1"/>
              <a:t>มิติก</a:t>
            </a:r>
            <a:r>
              <a:rPr lang="th-TH" dirty="0"/>
              <a:t>แทรกซึมทางตะวันตก ผู้นำชนเผ่าคือ พระเจ้า</a:t>
            </a:r>
            <a:r>
              <a:rPr lang="th-TH" dirty="0" err="1"/>
              <a:t>ซาร์กอน</a:t>
            </a:r>
            <a:r>
              <a:rPr lang="th-TH" dirty="0"/>
              <a:t>แห่งแอก</a:t>
            </a:r>
            <a:r>
              <a:rPr lang="th-TH" dirty="0" err="1"/>
              <a:t>แคด</a:t>
            </a:r>
            <a:r>
              <a:rPr lang="th-TH" dirty="0"/>
              <a:t>ได้ยกกำลังกองทัพลงมา</a:t>
            </a:r>
            <a:r>
              <a:rPr lang="th-TH" dirty="0" err="1"/>
              <a:t>ในเชตซูเมอร์</a:t>
            </a:r>
            <a:r>
              <a:rPr lang="th-TH" dirty="0"/>
              <a:t> ทำให้นคร</a:t>
            </a:r>
            <a:r>
              <a:rPr lang="th-TH" dirty="0" err="1"/>
              <a:t>รัฐซูเมอร์</a:t>
            </a:r>
            <a:r>
              <a:rPr lang="th-TH" dirty="0"/>
              <a:t>ยอมแพ้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053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อ้างอิง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https://th.wikipedia.org/wiki/%E0%B8%8B%E0%B8%B9%E0%B9%80%E0%B8%A1%E0%B8%AD%E0%B8%A3%E0%B9%8C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18733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err="1"/>
              <a:t>ซูเมอร์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err="1"/>
              <a:t>ซูเมอร์</a:t>
            </a:r>
            <a:r>
              <a:rPr lang="th-TH" dirty="0"/>
              <a:t> (อังกฤษ: </a:t>
            </a:r>
            <a:r>
              <a:rPr lang="en-US" dirty="0"/>
              <a:t>Sumer) </a:t>
            </a:r>
            <a:r>
              <a:rPr lang="th-TH" dirty="0"/>
              <a:t>เป็น</a:t>
            </a:r>
            <a:r>
              <a:rPr lang="th-TH" dirty="0" err="1"/>
              <a:t>อารย</a:t>
            </a:r>
            <a:r>
              <a:rPr lang="th-TH" dirty="0"/>
              <a:t>ธรรมโบราณและเขตบริเวณ</a:t>
            </a:r>
            <a:r>
              <a:rPr lang="th-TH" dirty="0" err="1"/>
              <a:t>เมโส</a:t>
            </a:r>
            <a:r>
              <a:rPr lang="th-TH" dirty="0"/>
              <a:t>โปเตเมียตอนใต้ </a:t>
            </a:r>
            <a:r>
              <a:rPr lang="th-TH" dirty="0" err="1"/>
              <a:t>ชาวซูเมอร์</a:t>
            </a:r>
            <a:r>
              <a:rPr lang="th-TH" dirty="0"/>
              <a:t>เป็นชนชาติแรกที่สร้างความเจริญขึ้นในบริเวณดังกล่าว เข้ามาอยู่ทางตะวันออกของแม่น้ำ</a:t>
            </a:r>
            <a:r>
              <a:rPr lang="th-TH" dirty="0" err="1"/>
              <a:t>ไทกริส</a:t>
            </a:r>
            <a:r>
              <a:rPr lang="th-TH" dirty="0"/>
              <a:t>เมื่อประมาณ 4000 ปีก่อนคริสตกาล บริเวณที่เข้ามาตอนแรกคือ </a:t>
            </a:r>
            <a:r>
              <a:rPr lang="th-TH" dirty="0" err="1"/>
              <a:t>แคว้นซูเมอร์</a:t>
            </a:r>
            <a:r>
              <a:rPr lang="th-TH" dirty="0"/>
              <a:t>ซึ่งอยู่ทางตอนใต้สุดของ</a:t>
            </a:r>
            <a:r>
              <a:rPr lang="th-TH" dirty="0" err="1"/>
              <a:t>เมโส</a:t>
            </a:r>
            <a:r>
              <a:rPr lang="th-TH" dirty="0"/>
              <a:t>โปเตเมียติดกับอ่าวเปอร์เซีย มีลักษณะเป็นนครรัฐ แต่ละนครรัฐมีอิสระไม่ขึ้นต่อกัน เช่น ลากาซ บาบิโลน </a:t>
            </a:r>
            <a:r>
              <a:rPr lang="th-TH" dirty="0" err="1"/>
              <a:t>อูร์</a:t>
            </a:r>
            <a:r>
              <a:rPr lang="th-TH" dirty="0"/>
              <a:t> อูรุก </a:t>
            </a:r>
            <a:r>
              <a:rPr lang="th-TH" dirty="0" err="1"/>
              <a:t>นิปเปอร์</a:t>
            </a:r>
            <a:r>
              <a:rPr lang="th-TH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8444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  <p:pic>
        <p:nvPicPr>
          <p:cNvPr id="1026" name="Picture 2" descr="ผลการค้นหารูปภาพสำหรับ ซูเมอร์ อารยธรรม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0848"/>
            <a:ext cx="6010275" cy="4505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121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การปกครองและกฎหมาย</a:t>
            </a:r>
          </a:p>
          <a:p>
            <a:r>
              <a:rPr lang="th-TH" dirty="0"/>
              <a:t>ผู้ปกครองนครรัฐ</a:t>
            </a:r>
            <a:r>
              <a:rPr lang="th-TH" dirty="0" err="1"/>
              <a:t>เมโส</a:t>
            </a:r>
            <a:r>
              <a:rPr lang="th-TH" dirty="0"/>
              <a:t>โปเตเมียเป็นพระ พระมีอำนาจในการปกครองแผ่นดินและเป็นประมุขสูงสุดเรียกว่า </a:t>
            </a:r>
            <a:r>
              <a:rPr lang="en-US" dirty="0" err="1"/>
              <a:t>Patesi</a:t>
            </a:r>
            <a:r>
              <a:rPr lang="en-US" dirty="0"/>
              <a:t> </a:t>
            </a:r>
            <a:r>
              <a:rPr lang="th-TH" dirty="0"/>
              <a:t>ทำการปกครองในนามของพระเจ้าดูแลควบคุมกิจการภายในนครรัฐ ปกครองโดยถือว่าเป็นตัวแทนพระเจ้า มีอำนาจในการรบ ทำสงคราม ศาสนา ตลอดจนทางด้านการศาลได้มีประมวลกฎหมายแบบตอบสนอง ทำผิดอย่างไรจะต้องได้รับโทษอย่างนั้น และกลายเป็นรากฐานของกฎหมายที่มีชื่อเสียง </a:t>
            </a:r>
          </a:p>
        </p:txBody>
      </p:sp>
    </p:spTree>
    <p:extLst>
      <p:ext uri="{BB962C8B-B14F-4D97-AF65-F5344CB8AC3E}">
        <p14:creationId xmlns:p14="http://schemas.microsoft.com/office/powerpoint/2010/main" val="383469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/>
              <a:t>เศรษฐกิจและสังคม</a:t>
            </a:r>
          </a:p>
          <a:p>
            <a:endParaRPr lang="th-TH" dirty="0"/>
          </a:p>
          <a:p>
            <a:r>
              <a:rPr lang="th-TH" dirty="0"/>
              <a:t>อาชีพหลักคือเกษตรกรรม มีความชำนาญ มีการใช้ระบบชลประทาน ขุดคลองระบายน้ำ ทำการเพาะปลูกโดยเป็นไร่ขนาดใหญ่ ปลูกผลไม้ ประดิษฐ์คันไถ เครื่องหยอดเมล็ด มีการเลี้ยงสัตว์ เครื่องปั้นดินเผา มีมาตราชั่งตวงวัด การทอผ้าและย้อมผ้า มีการแบ่งชนชั้นทางสังคมเป็น 3 กลุ่มคือ</a:t>
            </a:r>
          </a:p>
          <a:p>
            <a:endParaRPr lang="th-TH" dirty="0"/>
          </a:p>
          <a:p>
            <a:r>
              <a:rPr lang="th-TH" dirty="0"/>
              <a:t>    ชนชั้นสูง ได้แก่ กษัตริย์ พระราชวงศ์ พระชั้นผู้ใหญ่ ขุนนาง</a:t>
            </a:r>
          </a:p>
          <a:p>
            <a:r>
              <a:rPr lang="th-TH" dirty="0"/>
              <a:t>    ชนชั้นสามัญ เป็นเสรีชน ลูกจ้างของขุนนาง</a:t>
            </a:r>
          </a:p>
          <a:p>
            <a:r>
              <a:rPr lang="th-TH" dirty="0"/>
              <a:t>    ทาส ชาวต่างประเทศและเชลยสงคราม หรืออาชญากรที่ถูกลงโทษ</a:t>
            </a:r>
          </a:p>
        </p:txBody>
      </p:sp>
    </p:spTree>
    <p:extLst>
      <p:ext uri="{BB962C8B-B14F-4D97-AF65-F5344CB8AC3E}">
        <p14:creationId xmlns:p14="http://schemas.microsoft.com/office/powerpoint/2010/main" val="173999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2050" name="Picture 2" descr="Mesopotamia ma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3184" y="116632"/>
            <a:ext cx="7313312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262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การเขียนหนังสือ</a:t>
            </a:r>
          </a:p>
          <a:p>
            <a:r>
              <a:rPr lang="th-TH" dirty="0" err="1"/>
              <a:t>ชาวซูเมอร์</a:t>
            </a:r>
            <a:r>
              <a:rPr lang="th-TH" dirty="0"/>
              <a:t>เป็นชนชนาติแรกใน</a:t>
            </a:r>
            <a:r>
              <a:rPr lang="th-TH" dirty="0" err="1"/>
              <a:t>เมโส</a:t>
            </a:r>
            <a:r>
              <a:rPr lang="th-TH" dirty="0"/>
              <a:t>โปเตเมียที่รู้จักการเขียนหนังสือตั้งแต่ 3000 ปีก่อนคริสตกาล โดยการประดิษฐ์อักษรรูปลิ่ม หรือที่เรียกว่า คูนิฟอร์ม (</a:t>
            </a:r>
            <a:r>
              <a:rPr lang="en-US" dirty="0"/>
              <a:t>Cuneiform) </a:t>
            </a:r>
            <a:r>
              <a:rPr lang="th-TH" dirty="0"/>
              <a:t>ภายหลังได้ดัดแปลงแก้ไข มีการคิดเครื่องหมายต่างๆ เพื่อใช้แทนภาพ </a:t>
            </a:r>
          </a:p>
        </p:txBody>
      </p:sp>
    </p:spTree>
    <p:extLst>
      <p:ext uri="{BB962C8B-B14F-4D97-AF65-F5344CB8AC3E}">
        <p14:creationId xmlns:p14="http://schemas.microsoft.com/office/powerpoint/2010/main" val="222084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/>
          <a:lstStyle/>
          <a:p>
            <a:r>
              <a:rPr lang="th-TH" dirty="0"/>
              <a:t>เส้นทางของเกษตรกรที่ใช้</a:t>
            </a:r>
            <a:r>
              <a:rPr lang="th-TH" dirty="0" err="1"/>
              <a:t>ภาษานี</a:t>
            </a:r>
            <a:r>
              <a:rPr lang="th-TH" dirty="0"/>
              <a:t>โอ</a:t>
            </a:r>
            <a:r>
              <a:rPr lang="th-TH" dirty="0" err="1"/>
              <a:t>ลิทิก</a:t>
            </a:r>
            <a:r>
              <a:rPr lang="th-TH" dirty="0"/>
              <a:t>ที่อพยพมาพร้อมกับ</a:t>
            </a:r>
            <a:r>
              <a:rPr lang="th-TH" dirty="0" err="1"/>
              <a:t>อารย</a:t>
            </a:r>
            <a:r>
              <a:rPr lang="th-TH" dirty="0"/>
              <a:t>ธรรมซามาราสู่บริเวณนี้เมื่อ ประมาณ 6,000ปีก่อน </a:t>
            </a:r>
            <a:r>
              <a:rPr lang="th-TH" dirty="0" err="1"/>
              <a:t>ค.ศ</a:t>
            </a:r>
            <a:endParaRPr lang="th-TH" dirty="0"/>
          </a:p>
        </p:txBody>
      </p:sp>
      <p:pic>
        <p:nvPicPr>
          <p:cNvPr id="3074" name="Picture 2" descr="https://upload.wikimedia.org/wikipedia/commons/thumb/b/b0/Ancient_cities_of_Sumer%2C_Akad_and_Elam.jpg/400px-Ancient_cities_of_Sumer%2C_Akad_and_El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57" y="1988840"/>
            <a:ext cx="6306276" cy="4729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456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/>
              <a:t>สถาปัตยกรรม</a:t>
            </a:r>
          </a:p>
          <a:p>
            <a:r>
              <a:rPr lang="th-TH" dirty="0"/>
              <a:t>ส่วนใหญ่ก่อสร้างด้วยอิฐ เนื่องจากมีดินเหนียวบริเวณนี้มาก มีสองประเภทคือ อิฐตากแห้ง (</a:t>
            </a:r>
            <a:r>
              <a:rPr lang="en-US" dirty="0"/>
              <a:t>Sun dried brick) </a:t>
            </a:r>
            <a:r>
              <a:rPr lang="th-TH" dirty="0"/>
              <a:t>และอิฐเผาไฟ (</a:t>
            </a:r>
            <a:r>
              <a:rPr lang="en-US" dirty="0"/>
              <a:t>baked brick) </a:t>
            </a:r>
            <a:r>
              <a:rPr lang="th-TH" dirty="0"/>
              <a:t>ซึ่งป้องกันความชื้นได้ดี ใช้สร้างยกพื้น กำแพงและส่วนก่อสร้างที่ต้องการความมั่นคงถาวร </a:t>
            </a:r>
          </a:p>
        </p:txBody>
      </p:sp>
    </p:spTree>
    <p:extLst>
      <p:ext uri="{BB962C8B-B14F-4D97-AF65-F5344CB8AC3E}">
        <p14:creationId xmlns:p14="http://schemas.microsoft.com/office/powerpoint/2010/main" val="378164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กำหนดเอง 2">
      <a:dk1>
        <a:sysClr val="windowText" lastClr="000000"/>
      </a:dk1>
      <a:lt1>
        <a:sysClr val="window" lastClr="FFFFFF"/>
      </a:lt1>
      <a:dk2>
        <a:srgbClr val="FEB2FF"/>
      </a:dk2>
      <a:lt2>
        <a:srgbClr val="FE66FF"/>
      </a:lt2>
      <a:accent1>
        <a:srgbClr val="FE19FF"/>
      </a:accent1>
      <a:accent2>
        <a:srgbClr val="FE19FF"/>
      </a:accent2>
      <a:accent3>
        <a:srgbClr val="FE19FF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สำนักงา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สำนักงา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</TotalTime>
  <Words>563</Words>
  <Application>Microsoft Office PowerPoint</Application>
  <PresentationFormat>นำเสนอทางหน้าจอ (4:3)</PresentationFormat>
  <Paragraphs>24</Paragraphs>
  <Slides>12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12</vt:i4>
      </vt:variant>
    </vt:vector>
  </HeadingPairs>
  <TitlesOfParts>
    <vt:vector size="17" baseType="lpstr">
      <vt:lpstr>Angsana New</vt:lpstr>
      <vt:lpstr>Arial</vt:lpstr>
      <vt:lpstr>Calibri</vt:lpstr>
      <vt:lpstr>Cordia New</vt:lpstr>
      <vt:lpstr>ชุดรูปแบบของ Office</vt:lpstr>
      <vt:lpstr>อารยธรรมซูเมอร์    จัดทำ โดน นาย ธรรมรัตน์ บ้านขอม ม.5/1 เลขที่4 </vt:lpstr>
      <vt:lpstr>ซูเมอร์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อ้างอิง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อารยธรรมซูเมอร์   จัดทำ โดน นาย ธรรมรัตน์ บ้านขอม ม.5/1 เลขที่4 </dc:title>
  <dc:creator>USER</dc:creator>
  <cp:lastModifiedBy>ห้องสมุด</cp:lastModifiedBy>
  <cp:revision>5</cp:revision>
  <dcterms:created xsi:type="dcterms:W3CDTF">2019-01-05T07:39:55Z</dcterms:created>
  <dcterms:modified xsi:type="dcterms:W3CDTF">2019-01-24T05:18:52Z</dcterms:modified>
</cp:coreProperties>
</file>