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87" r:id="rId5"/>
    <p:sldId id="298" r:id="rId6"/>
    <p:sldId id="299" r:id="rId7"/>
    <p:sldId id="294" r:id="rId8"/>
    <p:sldId id="264" r:id="rId9"/>
    <p:sldId id="297" r:id="rId10"/>
    <p:sldId id="260" r:id="rId11"/>
    <p:sldId id="295" r:id="rId12"/>
    <p:sldId id="265" r:id="rId13"/>
    <p:sldId id="283" r:id="rId14"/>
    <p:sldId id="282" r:id="rId15"/>
    <p:sldId id="268" r:id="rId16"/>
    <p:sldId id="270" r:id="rId17"/>
    <p:sldId id="271" r:id="rId18"/>
    <p:sldId id="301" r:id="rId19"/>
    <p:sldId id="302" r:id="rId20"/>
    <p:sldId id="288" r:id="rId21"/>
    <p:sldId id="273" r:id="rId22"/>
    <p:sldId id="284" r:id="rId23"/>
    <p:sldId id="285" r:id="rId24"/>
    <p:sldId id="276" r:id="rId25"/>
    <p:sldId id="286" r:id="rId26"/>
    <p:sldId id="279" r:id="rId27"/>
    <p:sldId id="300" r:id="rId28"/>
    <p:sldId id="289" r:id="rId29"/>
    <p:sldId id="290" r:id="rId30"/>
    <p:sldId id="291" r:id="rId31"/>
    <p:sldId id="292" r:id="rId32"/>
    <p:sldId id="293" r:id="rId33"/>
    <p:sldId id="303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216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FE73-001C-4372-8B98-7EBD5FDBCCEF}" type="datetimeFigureOut">
              <a:rPr lang="th-TH" smtClean="0"/>
              <a:pPr/>
              <a:t>09/11/61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025F-1DC3-4D23-8C54-63391242A69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5224" y="982400"/>
            <a:ext cx="7990656" cy="318703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ประสบการณ์</a:t>
            </a:r>
            <a:br>
              <a:rPr lang="th-TH" sz="5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การจัดการเรียนการสอนสำหรับนักศึกษาพยาบาล</a:t>
            </a:r>
            <a:b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โดยใช้วิธี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การสะท้อนคิด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(Reflective Thinking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</a:rPr>
              <a:t>)”</a:t>
            </a:r>
            <a:endParaRPr lang="th-TH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28662" y="4472897"/>
            <a:ext cx="73581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ไพ</a:t>
            </a:r>
            <a:r>
              <a:rPr lang="th-TH" sz="4000" b="1" dirty="0" err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ทูรย์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มาผิว </a:t>
            </a:r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.ม. (การพยาบาลผู้สูงอายุ)</a:t>
            </a:r>
          </a:p>
          <a:p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อาจารย์ประจำภาควิชาการพยาบาลเด็ก ผู้ใหญ่ และผู้สูงอายุ</a:t>
            </a:r>
          </a:p>
          <a:p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วิทยาลัยพยาบาลบรมราชชนนี อุตรดิตถ์</a:t>
            </a:r>
            <a:endParaRPr lang="th-TH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5720" y="140439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2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การวางแผนการบูร</a:t>
            </a:r>
            <a:r>
              <a:rPr lang="th-TH" sz="2400" b="1" dirty="0" err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ณา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การการเรียนการสอนในรายวิชา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	1. กำหนดให้เป็นหนึ่งวิธีการสอน คือ การเรียนรู้แบบสะท้อนคิด </a:t>
            </a: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(Reflection) 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	    โดยกำหนดอย่างชัดเจนใน </a:t>
            </a:r>
            <a:r>
              <a:rPr lang="th-TH" sz="2400" b="1" dirty="0" err="1">
                <a:latin typeface="FreesiaUPC" pitchFamily="34" charset="-34"/>
                <a:cs typeface="FreesiaUPC" pitchFamily="34" charset="-34"/>
              </a:rPr>
              <a:t>มคอ.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4 หมวดที่ 3 การพัฒนาผลการเรียนรู้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79066"/>
            <a:ext cx="8928992" cy="5362302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4276017" y="3381294"/>
            <a:ext cx="27363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015"/>
            <a:ext cx="9144000" cy="6669361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265862" y="5625036"/>
            <a:ext cx="280831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08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23528" y="570160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2   (ต่อ)</a:t>
            </a:r>
          </a:p>
          <a:p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2. กำหนดให้เป็นหนึ่งใน    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รายงาน/ชิ้นงานที่นักศึกษา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ได้รับมอบหมาย 	     	     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โดยกำหนดอย่างชัดเจน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ใน </a:t>
            </a:r>
            <a:r>
              <a:rPr lang="th-TH" sz="2400" b="1" dirty="0" err="1">
                <a:latin typeface="FreesiaUPC" pitchFamily="34" charset="-34"/>
                <a:cs typeface="FreesiaUPC" pitchFamily="34" charset="-34"/>
              </a:rPr>
              <a:t>มคอ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.4 </a:t>
            </a:r>
          </a:p>
          <a:p>
            <a:r>
              <a:rPr lang="th-TH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	</a:t>
            </a:r>
            <a:r>
              <a:rPr lang="th-TH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หมวดที่ 4  	ลักษณะและ                     	การดำเนินการ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47260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3563888" y="4941168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7020272" y="5013176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0454" y="1268760"/>
            <a:ext cx="3350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2   (ต่อ)</a:t>
            </a:r>
          </a:p>
          <a:p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2. กำหนดให้เป็นหนึ่งใน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 รายงาน/ชิ้นงานที่นักศึกษา    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 ต้องถูกประเมิน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 โดยกำหนดอย่างชัดเจนใน    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    </a:t>
            </a:r>
            <a:r>
              <a:rPr lang="th-TH" sz="2400" b="1" dirty="0" err="1">
                <a:latin typeface="FreesiaUPC" pitchFamily="34" charset="-34"/>
                <a:cs typeface="FreesiaUPC" pitchFamily="34" charset="-34"/>
              </a:rPr>
              <a:t>มคอ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.4  </a:t>
            </a:r>
          </a:p>
          <a:p>
            <a:r>
              <a:rPr lang="th-TH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หมวดที่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th-TH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การประเมิน 	นักศึกษา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61662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3779912" y="5085184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7020272" y="908720"/>
            <a:ext cx="100811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7308304" y="5085184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380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5720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2	(ต่อ)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	3. </a:t>
            </a:r>
            <a:r>
              <a:rPr lang="th-TH" sz="2400" b="1" dirty="0"/>
              <a:t>ออกแบบฟอร์มการบันทึกการเรียนรู้ สำหรับนักศึกษา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	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14422"/>
            <a:ext cx="824729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747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5" y="57292"/>
            <a:ext cx="8358247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ea typeface="Calibri" pitchFamily="34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>
                <a:latin typeface="JasmineUPC" pitchFamily="18" charset="-34"/>
                <a:ea typeface="Calibri" pitchFamily="34" charset="0"/>
                <a:cs typeface="JasmineUPC" pitchFamily="18" charset="-34"/>
              </a:rPr>
              <a:t> 	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คำชี้แจงการบันทึกการสะท้อนคิด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(Reflection)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JasmineUPC" pitchFamily="18" charset="-34"/>
              <a:ea typeface="Calibri" pitchFamily="34" charset="0"/>
              <a:cs typeface="Jasmine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	ให้นักศึกษาแต่ละคน ทำการสะท้อนคิดการฝึกปฏิบัติการพยาบาลบุคคลที่มีปัญหาสุขภาพ </a:t>
            </a:r>
            <a:r>
              <a:rPr lang="en-US" sz="2400" dirty="0">
                <a:latin typeface="JasmineUPC" pitchFamily="18" charset="-34"/>
                <a:ea typeface="Calibri" pitchFamily="34" charset="0"/>
                <a:cs typeface="JasmineUPC" pitchFamily="18" charset="-34"/>
              </a:rPr>
              <a:t>3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lang="th-TH" sz="2400" dirty="0">
                <a:latin typeface="JasmineUPC" pitchFamily="18" charset="-34"/>
                <a:ea typeface="Calibri" pitchFamily="34" charset="0"/>
                <a:cs typeface="JasmineUPC" pitchFamily="18" charset="-34"/>
              </a:rPr>
              <a:t>(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ผู้ป่วยสูงอายุ)</a:t>
            </a:r>
            <a:r>
              <a:rPr kumimoji="0" lang="th-TH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ปีการศึกษา 25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60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โดยเขียนเป็นความเรียงลงในแบบฟอร์มที่กำหนดให้ ภายใต้คำถามนำ ดังต่อไปนี้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เกิดอะไรขึ้น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(บรรยายถึง</a:t>
            </a:r>
            <a:r>
              <a:rPr kumimoji="0" lang="th-TH" sz="2200" b="1" i="1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Calibri" pitchFamily="34" charset="0"/>
                <a:cs typeface="JasmineUPC" pitchFamily="18" charset="-34"/>
              </a:rPr>
              <a:t>เหตุการณ์สำคัญๆ </a:t>
            </a:r>
            <a:r>
              <a:rPr kumimoji="0" lang="th-TH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ที่เกิดขึ้นกับท่าน ขณะฝึกปฏิบัติงาน</a:t>
            </a:r>
            <a:r>
              <a:rPr kumimoji="0" 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)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รู้สึกอย่างไรต่อเหตุการณ์ที่เกิดขึ้นบ้าง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(บรรยายความคิดและความรู้สึกที่เกิดขึ้นต่อเหตุการณ์นั้น)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ความรู้สึกที่เกิดขึ้นเป็นอย่างไร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(บรรยายและระบุว่าความคิดและความรู้สึกที่เกิดขึ้นเป็นด้านบวกและ/หรือด้านลบ หรือดีและ/หรือไม่ดีอย่างไร)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สถานการณ์ที่เกิดขึ้นเป็นอย่างไร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(ให้ใช้ประสบการณ์เดิมมาช่วยในการมองว่า สถานการณ์นี้เป็นอย่างไร เหตุใดจึงเกิดเหตุการณ์เช่นนั้น)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มีอะไรที่จะทำให้สถานการณ์ดีขึ้นได้อีกบ้าง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(ให้ใช้ประสบการณ์เดิมมาช่วยในการบรรยายสรุปว่า มีอะไรที่ท่านสามารถทำในสถานการณ์ดังกล่าวได้อีก/ทำให้สถานการณ์ดีขึ้น)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- </a:t>
            </a:r>
            <a:r>
              <a:rPr lang="th-TH" sz="2400" b="1" dirty="0">
                <a:solidFill>
                  <a:srgbClr val="FF0000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เรา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จะทำอะไร อย่างไร ถ้าเกิดสถานการณ์เช่นนี้ขึ้น</a:t>
            </a:r>
            <a:r>
              <a:rPr kumimoji="0" lang="th-TH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อีก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(บรรยายสิ่งที่คุณจะทำ/ปรับปรุง/อยากจะทำที่แตกต่างจากครั้งนี้)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5720" y="357166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3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3200" b="1" dirty="0"/>
              <a:t>การดำเนินการฝึกทักษะการสะท้อนคิดของนักศึกษาพยาบาล โดยผ่านการ</a:t>
            </a:r>
            <a:r>
              <a:rPr lang="th-TH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พูดและเขียน</a:t>
            </a:r>
            <a:r>
              <a:rPr lang="th-TH" sz="3200" b="1" dirty="0"/>
              <a:t>บันทึกการเรียนรู้ ดังนี้</a:t>
            </a:r>
            <a:endParaRPr lang="en-US" sz="3200" b="1" dirty="0"/>
          </a:p>
          <a:p>
            <a:pPr algn="thaiDist"/>
            <a:r>
              <a:rPr lang="en-US" sz="2400" dirty="0"/>
              <a:t>	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3.1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แบ่งนักศึกษาออกเป็นกลุ่มย่อยๆ ละ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-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คน พร้อมทั้งมอบหมายผู้ป่วยสูงอายุในชุมชนไว้ในความดูแลกลุ่มละ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คน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b="1" dirty="0">
                <a:cs typeface="+mj-cs"/>
              </a:rPr>
              <a:t>	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3.2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นำนักศึกษาแต่ละกลุ่มไปพบผู้ป่วยสูงอายุที่ได้รับมอบหมาย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thaiDist"/>
            <a:r>
              <a:rPr lang="th-TH" b="1" dirty="0">
                <a:cs typeface="+mj-cs"/>
              </a:rPr>
              <a:t>	</a:t>
            </a:r>
            <a:r>
              <a:rPr lang="en-US" b="1" dirty="0">
                <a:cs typeface="+mj-cs"/>
              </a:rPr>
              <a:t>3.3</a:t>
            </a:r>
            <a:r>
              <a:rPr lang="th-TH" b="1" dirty="0">
                <a:cs typeface="+mj-cs"/>
              </a:rPr>
              <a:t> กระตุ้นให้นักศึกษาได้ร่วมกันแลกเปลี่ยนเรียนรู้และสะท้อนคิดเกี่ยวกับผู้ป่วยสูงอายุและสภาพแวดล้อมตามสภาพจริง ตามกรอบแนวคิดกระบวนการสะท้อนคิด ของ </a:t>
            </a:r>
            <a:r>
              <a:rPr lang="en-US" b="1" dirty="0">
                <a:cs typeface="+mj-cs"/>
              </a:rPr>
              <a:t>Gibbs Reflective Cycle</a:t>
            </a:r>
            <a:r>
              <a:rPr lang="th-TH" b="1" dirty="0">
                <a:cs typeface="+mj-cs"/>
              </a:rPr>
              <a:t> </a:t>
            </a:r>
            <a:r>
              <a:rPr lang="en-US" b="1" dirty="0">
                <a:cs typeface="+mj-cs"/>
              </a:rPr>
              <a:t>6</a:t>
            </a:r>
            <a:r>
              <a:rPr lang="th-TH" b="1" dirty="0">
                <a:cs typeface="+mj-cs"/>
              </a:rPr>
              <a:t> ขั้นตอน ภายหลังที่นักศึกษาได้เข้าไปพบหรือดูแลผู้ป่วยสูงอายุทุกครั้ง ตลอดระยะเวลาที่ฝึกปฏิบัติงาน </a:t>
            </a:r>
            <a:r>
              <a:rPr lang="en-US" b="1" dirty="0">
                <a:cs typeface="+mj-cs"/>
              </a:rPr>
              <a:t>2</a:t>
            </a:r>
            <a:r>
              <a:rPr lang="th-TH" b="1" dirty="0">
                <a:cs typeface="+mj-cs"/>
              </a:rPr>
              <a:t> สัปดาห์</a:t>
            </a:r>
            <a:endParaRPr lang="en-US" b="1" dirty="0">
              <a:cs typeface="+mj-cs"/>
            </a:endParaRPr>
          </a:p>
          <a:p>
            <a:pPr algn="thaiDist"/>
            <a:r>
              <a:rPr lang="th-TH" sz="2400" b="1" dirty="0">
                <a:cs typeface="+mj-cs"/>
              </a:rPr>
              <a:t>	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3.4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มอบหมายให้นักศึกษาแต่ละคนบันทึกการสะท้อนคิดการฝึกปฏิบัติการพยาบาลบุคคลที่มีปัญหาสุขภาพ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ผู้ป่วยวัยสูงอายุ </a:t>
            </a:r>
            <a:r>
              <a:rPr lang="th-TH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ในวันสุดท้าย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ของการฝึกปฏิบัติงาน โดยเขียนเป็นความเรียงหรือเรื่องราวลงตามแบบฟอร์มที่กำหนดให้ ภายใต้กรอบแนวคิดกระบวนการสะท้อนคิดของ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GIbbs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Reflective Cycle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ขั้นตอนการ โดยจะมีคำชี้แจงการบันทึกการสะท้อนคิด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(Reflection)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และคำถามนำเพื่อใช้เป็นแนวทางในการเขียนไว้ในคู่มือการฝึกปฏิบัติงาน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5720" y="35716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ขั้นที่ 4 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การประเมินผล</a:t>
            </a:r>
          </a:p>
          <a:p>
            <a:endParaRPr lang="th-TH" sz="2000" b="1" dirty="0">
              <a:latin typeface="FreesiaUPC" pitchFamily="34" charset="-34"/>
              <a:cs typeface="+mj-cs"/>
            </a:endParaRPr>
          </a:p>
          <a:p>
            <a:r>
              <a:rPr lang="th-TH" sz="3200" b="1" dirty="0">
                <a:latin typeface="FreesiaUPC" pitchFamily="34" charset="-34"/>
                <a:cs typeface="+mj-cs"/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4.1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อาจารย์ผู้สอนภาคปฏิบัติอ่านการเขียนบันทึกการเรียนรู้ของนักศึกษาในความดูแลทุกคน เพื่อประเมินผลการเรียนรู้ โดยผ่านการสะท้อนคิดของนักศึกษา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thaiDist"/>
            <a:r>
              <a:rPr lang="th-TH" sz="3200" b="1" dirty="0">
                <a:cs typeface="+mj-cs"/>
              </a:rPr>
              <a:t>	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4.2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อาจารย์ผู้สอนภาคปฏิบัติและผู้รับผิดชอบรายวิชารวบรวมข้อมูลการเขียนบันทึก และวิเคราะห์ข้อมูลบันทึกการสะท้อนคิด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(Journal Writing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เพื่อเชื่อมโยงหาความสัมพันธ์ของข้อมูลที่จะสะท้อนให้เห็นถึงผลลัพธ์ของการพัฒนาทักษะการสะท้อนคิดของนักศึกษ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3200" b="1" dirty="0">
                <a:cs typeface="+mj-cs"/>
              </a:rPr>
              <a:t>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4.3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ผู้รับผิดชอบรายวิชาสรุปการถอดบทเรียนจากการสะท้อนคิดของนักศึกษา สู่ผลลัพธ์การเรียนรู้ของรายวิชา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3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ความสำคัญของการสะท้อนคิด </a:t>
            </a:r>
            <a:r>
              <a:rPr lang="en-US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(Reflection)</a:t>
            </a:r>
            <a:endParaRPr lang="th-TH" sz="36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071546"/>
            <a:ext cx="8372476" cy="5429288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การสะท้อนคิด (</a:t>
            </a:r>
            <a:r>
              <a:rPr lang="en-US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Reflection)</a:t>
            </a:r>
            <a:r>
              <a:rPr lang="en-US" sz="2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หมายถึง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กระบวนการคิดไตร่ตรองทบทวน (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Reflective Thinking)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พินิจพิเคราะห์และพิจารณาสิ่งต่างๆ อย่างรอบคอบ                โดย</a:t>
            </a:r>
            <a:r>
              <a:rPr lang="th-TH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ใช้สติ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มีสมาธิ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ซึ่งเป็นวิธีการที่ทำให้บุคคลได้ทบทวนและสะท้อนการกระทำของตน (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Reflective Practice)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ช่วยให้เกิดความเข้าใจและเกิดการเรียนรู้จากประสบการณ์ นำไปสู่การพัฒนาปรับปรุงตนเอง ปรับปรุงงาน และการแก้ปัญหาต่างๆ ได้อย่างมีประสิทธิภาพมากขึ้น (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Johns. 2000: 34)</a:t>
            </a:r>
          </a:p>
          <a:p>
            <a:pPr algn="thaiDist"/>
            <a:endParaRPr lang="en-US" sz="1200" dirty="0"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ดังนั้น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ส่งเสริมให้นักศึกษาพยาบาลได้มี</a:t>
            </a:r>
            <a:r>
              <a:rPr lang="th-TH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การสะท้อนคิดในสิ่งที่ตนเองคิด           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ย่อมเป็นการเปิดโอกาสให้นักศึกษาได้</a:t>
            </a: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สังเกตและวิเคราะห์ความคิดของตน               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เกิดการ</a:t>
            </a:r>
            <a:r>
              <a:rPr lang="th-TH" sz="28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พัฒนาความเป็นระเบียบ </a:t>
            </a: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สร้างสรรค์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 และ</a:t>
            </a:r>
            <a:r>
              <a:rPr lang="th-TH" sz="2800" b="1" dirty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จัดลำดับทาง</a:t>
            </a:r>
            <a:r>
              <a:rPr lang="th-TH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ความคิด    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ในสิ่งที่ตนรับรู้ให้เกิด</a:t>
            </a:r>
            <a:r>
              <a:rPr lang="th-TH" sz="2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ความเข้าใจอย่างถ่องแท้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ก่อนที่จะสื่อสารกับผู้อื่นด้วยการพูดหรือเขียน และเชื่อมโยงสู่การพัฒนา/ปรังปรุงปฏิบัติที่ดีขึ้น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th-TH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การพัฒนาทักษะการสะท้อนคิดของนักศึกษาพยาบาลครั้งนี้                                                            กำลังอยู่ในช่วงรวบรวมข้อมูลเพื่อเปรียบเทียบผลการดำเนินงานก่อนและหลังการนำผลงานไปใช้ </a:t>
            </a:r>
          </a:p>
          <a:p>
            <a:pPr algn="thaiDist">
              <a:buFont typeface="Symbol" pitchFamily="18" charset="2"/>
              <a:buChar char="·"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อย่างไรก็ตาม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การประเมินผลการเขียนบันทึกการเรียนรู้              ของนักศึกษาพยาบาล  ภายหลังจากการเผชิญสถานการณ์ต่างๆ ขณะฝึกปฏิบัติการพยาบาลผู้ป่วยสูงอายุในชุมชน      และถูกกระตุ้นด้วยคำถามให้สะท้อนคิดอย่างต่อเนื่องตามกรอบแนวคิดของ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GIbbs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Reflective Cycle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ขั้นตอน                 </a:t>
            </a:r>
            <a:r>
              <a:rPr lang="th-TH" sz="43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มีผลการดำเนินการ</a:t>
            </a:r>
            <a:r>
              <a:rPr lang="th-TH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th-TH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การเปรียบเทียบผลการดำเนินงานก่อนและหลังการนำผลงานไปใช้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498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ผลการดำเนินการ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071546"/>
            <a:ext cx="8372476" cy="5429288"/>
          </a:xfrm>
        </p:spPr>
        <p:txBody>
          <a:bodyPr>
            <a:normAutofit/>
          </a:bodyPr>
          <a:lstStyle/>
          <a:p>
            <a:pPr algn="thaiDist"/>
            <a:r>
              <a:rPr lang="th-TH" sz="2800" b="1" u="sng" dirty="0">
                <a:solidFill>
                  <a:srgbClr val="FF0000"/>
                </a:solidFill>
                <a:latin typeface="FreesiaUPC" pitchFamily="34" charset="-34"/>
                <a:cs typeface="+mj-cs"/>
              </a:rPr>
              <a:t>การถอดบทเรียนจากการจัดประสบการณ์ให้นักศึกษาได้พูดและเขียนบันทึกการสะท้อนคิด</a:t>
            </a:r>
            <a:r>
              <a:rPr lang="th-TH" sz="2800" b="1" dirty="0">
                <a:solidFill>
                  <a:srgbClr val="FF0000"/>
                </a:solidFill>
                <a:latin typeface="FreesiaUPC" pitchFamily="34" charset="-34"/>
                <a:cs typeface="+mj-cs"/>
              </a:rPr>
              <a:t> </a:t>
            </a:r>
            <a:r>
              <a:rPr lang="th-TH" sz="2800" b="1" dirty="0">
                <a:latin typeface="FreesiaUPC" pitchFamily="34" charset="-34"/>
                <a:cs typeface="+mj-cs"/>
              </a:rPr>
              <a:t>จากการเผชิญสถานการณ์ต่างๆ ขณะฝึกปฏิบัติการพยาบาลผู้ป่วยสูงอายุในชุมชน มีดังนี้</a:t>
            </a:r>
          </a:p>
          <a:p>
            <a:pPr algn="thaiDist"/>
            <a:endParaRPr lang="en-US" sz="2800" b="1" dirty="0">
              <a:latin typeface="FreesiaUPC" pitchFamily="34" charset="-34"/>
              <a:cs typeface="+mj-cs"/>
            </a:endParaRPr>
          </a:p>
          <a:p>
            <a:pPr algn="just">
              <a:buNone/>
            </a:pP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	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1. เพิ่มความตระหนักรู้ในตนเอง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 (Self-awareness)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และผู้อื่น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(Other-awareness)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ของนักศึกษา </a:t>
            </a:r>
            <a:r>
              <a:rPr lang="th-TH" sz="2800" b="1" dirty="0">
                <a:cs typeface="+mj-cs"/>
              </a:rPr>
              <a:t>โดยการฝึกทักษะการสะท้อนคิดของนักศึกษาพยาบาล โดยผ่าน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การพูดและ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การเขียนบันทึกการเรียนรู้ </a:t>
            </a:r>
            <a:r>
              <a:rPr lang="th-TH" sz="2800" b="1" dirty="0">
                <a:latin typeface="FreesiaUPC" pitchFamily="34" charset="-34"/>
                <a:cs typeface="+mj-cs"/>
              </a:rPr>
              <a:t>จะเป็น</a:t>
            </a:r>
            <a:r>
              <a:rPr lang="th-T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กิจกรรมที่ช่วยกระตุ้น</a:t>
            </a:r>
            <a:r>
              <a:rPr lang="th-TH" sz="2800" b="1" dirty="0">
                <a:latin typeface="FreesiaUPC" pitchFamily="34" charset="-34"/>
                <a:cs typeface="+mj-cs"/>
              </a:rPr>
              <a:t>ให้นักศึกษาทบทวนและตระหนักรู้ในความรู้สึก ความคิดของตนเองและต่อผู้อื่นอย่างต่อเนื่อง ซึ่งการตระหนักรู้ดังกล่าว จะทำให้เกิดความเข้าใจที่ลึกล้ำในความเป็นมนุษย์ ความเป็นปัจเจกบุคคล 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		</a:t>
            </a:r>
            <a:endParaRPr lang="th-TH" sz="2800" dirty="0">
              <a:latin typeface="FreesiaUPC" pitchFamily="34" charset="-34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7000" y="69269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i="1" dirty="0"/>
              <a:t>“...กรณีศึกษาพูดไม่ได้ และหูไม่ค่อยได้ยิน ส่ายหน้าปฏิเสธตลอดเวลา พร้อมแสดงอารมณ์หงุดหงิดเวลานักศึกษาและญาติเข้าใกล้หรือเวลาขอร้องให้ทำอะไร  </a:t>
            </a:r>
            <a:r>
              <a:rPr lang="th-TH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เหตุการณ์ในครั้งนี้ทำให้รู้สึกเสียใจที่ไม่ได้ความร่วมมือจากกรณีศึกษา </a:t>
            </a:r>
            <a:r>
              <a:rPr lang="th-TH" sz="3200" b="1" i="1" u="sng" dirty="0"/>
              <a:t>แต่ก็สงสัยว่า </a:t>
            </a:r>
            <a:r>
              <a:rPr lang="th-TH" sz="3200" b="1" i="1" dirty="0"/>
              <a:t>เพราะอะไร(กรณีศึกษา)ถึงปฏิเสธให้นักศึกษาเข้าเยี่ยม หรือหงุดหงิดทุกครั้งที่คนเยอะเข้ามาเยี่ยม จึงตั้งคำถามกับตนเองว่า “เหตุใดพฤติกรรมและอารมณ์ผู้ป่วยกรณีศึกษา จึงเป็นเช่นนั้น...</a:t>
            </a:r>
            <a:r>
              <a:rPr lang="th-TH" sz="3200" b="1" i="1" u="sng" dirty="0"/>
              <a:t>.ภายหลังการศึกษาข้อมูลเพิ่มเติม สอบถามผู้ดูแลที่ใกล้ชิด</a:t>
            </a:r>
            <a:r>
              <a:rPr lang="th-TH" sz="3200" b="1" i="1" dirty="0"/>
              <a:t> </a:t>
            </a:r>
            <a:r>
              <a:rPr lang="th-TH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ทำให้เข้าใจผู้สูงอายุกรณีศึกษามากยิ่งขึ้น</a:t>
            </a:r>
            <a:r>
              <a:rPr lang="th-TH" sz="3200" b="1" i="1" dirty="0"/>
              <a:t> ซึ่งมันอาจมาจาก</a:t>
            </a:r>
            <a:r>
              <a:rPr lang="th-TH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ผู้สูงอายุเคยเป็นหัวหน้าครอบครัว เป็นเสาหลักให้ครอบครัวทุกอย่าง </a:t>
            </a:r>
            <a:r>
              <a:rPr lang="th-TH" sz="3200" b="1" i="1" u="sng" dirty="0"/>
              <a:t>ดังนั้น</a:t>
            </a:r>
            <a:r>
              <a:rPr lang="th-TH" sz="3200" b="1" i="1" dirty="0"/>
              <a:t> เมื่อเกิดเหตุการณ์แบบนี้ก็ทำให้ผู้สูงอายุท้อแท้ สิ้นหวัง หงุดหงิด และไม่อยากทำอะไร หรือให้ความมือกับใคร..”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5" y="44625"/>
            <a:ext cx="187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8383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7000" y="692696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i="1" dirty="0"/>
              <a:t>“...ฉันได้เข้าไปพูดคุยกับกรณีศึกษา แต่กรณีศึกษามีสีหน้าเรียบเฉย      ถามคำตอบคำ ไม่ค่อยพูด พยายามก้มหน้า ซึ่งในขณะนั้น </a:t>
            </a:r>
            <a:r>
              <a:rPr lang="th-TH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ฉันรู้สึกอึกอัดใจมาก เพราะไม่รู้ว่าจะพูดอะไรกับกรณีศึกษา ไม่รู้ว่ากรณีศึกษาคิดอะไรอยู่ </a:t>
            </a:r>
            <a:r>
              <a:rPr lang="th-TH" sz="3000" b="1" i="1" dirty="0"/>
              <a:t>จึงเก็บเรื่องราวของกรณีศึกษาไปคิดต่อหลังจากกลับจากบ้านกรณีศึกษา เหตุการณ์ดังกล่าว ทำให้ฉันรู้สึกกังวลใจ และคิดว่า “อะไรที่ทำให้กรณีศึกษารายนี้ถึงมีสีหน้าเรียบเฉย ไม่ค่อยแสดงอารมณ์                 ดูซึมเศร้า” จากนั้นจึงไปสืบค้นข้อมูลเพิ่มเติม....แล้วกลับมาทบทวนกับเหตุการณ์ที่เกิดขึ้นกับกรณีศึกษาพบว่า </a:t>
            </a:r>
            <a:r>
              <a:rPr lang="th-TH" sz="3000" b="1" i="1" dirty="0">
                <a:solidFill>
                  <a:srgbClr val="FF0000"/>
                </a:solidFill>
              </a:rPr>
              <a:t>สาเหตุที่ผู้สูงอายุมีภาวะซึมเศร้า </a:t>
            </a:r>
            <a:r>
              <a:rPr lang="th-TH" sz="3000" b="1" i="1" dirty="0">
                <a:solidFill>
                  <a:srgbClr val="0000FF"/>
                </a:solidFill>
              </a:rPr>
              <a:t>เนื่องจาก</a:t>
            </a:r>
            <a:r>
              <a:rPr lang="th-TH" sz="3000" b="1" i="1" dirty="0"/>
              <a:t> กรณีศึกษามีโรคเรื้อรังและยังประสบอุบัติเหตุล้ม ทำให้เดินไม่ได้ การเคลื่อนไหวลดลง ต้องมีคนคอยช่วยเหลือในการทำกิจวัตรประจำวัน เช่น อาบน้ำ ทำกับข้าว การขับถ่าย เป็นต้น </a:t>
            </a:r>
            <a:r>
              <a:rPr lang="th-TH" sz="3000" b="1" i="1" dirty="0">
                <a:solidFill>
                  <a:srgbClr val="FF0000"/>
                </a:solidFill>
              </a:rPr>
              <a:t>จึงทำให้คุณค่าในตนเอง มองชีวิตตนเองไร้ค่า ซึ่งฉันเองต้องเข้าใจและยอมรับพฤติกรรมดังกล่าวของกรณีศึกษา.....”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44625"/>
            <a:ext cx="20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63372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ผลการดำเนินการ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071546"/>
            <a:ext cx="8372476" cy="5429288"/>
          </a:xfrm>
        </p:spPr>
        <p:txBody>
          <a:bodyPr>
            <a:normAutofit fontScale="92500" lnSpcReduction="10000"/>
          </a:bodyPr>
          <a:lstStyle/>
          <a:p>
            <a:pPr algn="thaiDist">
              <a:buNone/>
            </a:pP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	</a:t>
            </a:r>
            <a:r>
              <a:rPr lang="th-TH" sz="2800" b="1" dirty="0">
                <a:latin typeface="FreesiaUPC" pitchFamily="34" charset="-34"/>
                <a:cs typeface="+mj-cs"/>
              </a:rPr>
              <a:t>	</a:t>
            </a:r>
            <a:r>
              <a:rPr lang="th-TH" sz="3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2. สร้างเสริมทักษะการคิดขั้นสูง </a:t>
            </a:r>
            <a:r>
              <a:rPr lang="th-TH" sz="3900" b="1" dirty="0">
                <a:latin typeface="FreesiaUPC" pitchFamily="34" charset="-34"/>
                <a:cs typeface="+mj-cs"/>
              </a:rPr>
              <a:t>โดยเฉพาะ</a:t>
            </a:r>
            <a:r>
              <a:rPr lang="th-TH" sz="3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การคิดอย่างมีวิจารณญาณ </a:t>
            </a:r>
            <a:r>
              <a:rPr lang="th-TH" sz="2800" dirty="0">
                <a:cs typeface="+mj-cs"/>
              </a:rPr>
              <a:t>เพราะการถูกกระตุ้นให้คิดจากสถานการณ์จริงที่เผชิญอยู่ แล้วสะท้อนคิดออกมาเป็นคำพูดบ่อยๆ และสุดท้ายให้เขียนเป็น</a:t>
            </a:r>
            <a:r>
              <a:rPr lang="th-TH" sz="2800" dirty="0">
                <a:latin typeface="FreesiaUPC" pitchFamily="34" charset="-34"/>
                <a:cs typeface="+mj-cs"/>
              </a:rPr>
              <a:t>การเขียนบันทึกการเรียนรู้แต่ละครั้ง นักศึกษาจะต้องคิดทบทวน วิเคราะห์และเชื่อมโยงเหตุการณ์ต่างๆ ที่ผ่านมาในแต่ละวัน ก่อนที่จะเขียนลงในสมุดบันทึกการเรียนรู้</a:t>
            </a:r>
          </a:p>
          <a:p>
            <a:pPr algn="thaiDist">
              <a:buNone/>
            </a:pPr>
            <a:r>
              <a:rPr lang="th-TH" sz="2800" dirty="0">
                <a:latin typeface="FreesiaUPC" pitchFamily="34" charset="-34"/>
                <a:cs typeface="+mj-cs"/>
              </a:rPr>
              <a:t>  		   </a:t>
            </a:r>
            <a:r>
              <a:rPr lang="th-TH" sz="2800" u="sng" dirty="0">
                <a:latin typeface="FreesiaUPC" pitchFamily="34" charset="-34"/>
                <a:cs typeface="+mj-cs"/>
              </a:rPr>
              <a:t>นั้นก็หมายความว่า </a:t>
            </a:r>
            <a:r>
              <a:rPr lang="th-TH" sz="2800" b="1" dirty="0">
                <a:solidFill>
                  <a:srgbClr val="FF0000"/>
                </a:solidFill>
                <a:latin typeface="FreesiaUPC" pitchFamily="34" charset="-34"/>
                <a:cs typeface="+mj-cs"/>
              </a:rPr>
              <a:t>การพูดและเขียนบันทึกการสะท้อนคิด 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จะเป็นวิธีการสื่อสารในสิ่งที่นักศึกษาคิดและรู้สึกอย่างเป็นรูปธรรม </a:t>
            </a:r>
            <a:endParaRPr lang="th-TH" sz="2800" b="1" dirty="0">
              <a:latin typeface="FreesiaUPC" pitchFamily="34" charset="-34"/>
              <a:cs typeface="+mj-cs"/>
            </a:endParaRPr>
          </a:p>
          <a:p>
            <a:pPr algn="thaiDist">
              <a:buNone/>
            </a:pPr>
            <a:r>
              <a:rPr lang="th-TH" sz="2800" b="1" dirty="0">
                <a:latin typeface="FreesiaUPC" pitchFamily="34" charset="-34"/>
                <a:cs typeface="+mj-cs"/>
              </a:rPr>
              <a:t> 		   </a:t>
            </a:r>
            <a:r>
              <a:rPr lang="th-TH" sz="2800" u="sng" dirty="0">
                <a:latin typeface="FreesiaUPC" pitchFamily="34" charset="-34"/>
                <a:cs typeface="+mj-cs"/>
              </a:rPr>
              <a:t>ยิ่งไปกว่านั้น </a:t>
            </a:r>
            <a:r>
              <a:rPr lang="th-TH" sz="2800" b="1" dirty="0">
                <a:solidFill>
                  <a:srgbClr val="FF0000"/>
                </a:solidFill>
                <a:latin typeface="FreesiaUPC" pitchFamily="34" charset="-34"/>
                <a:cs typeface="+mj-cs"/>
              </a:rPr>
              <a:t>การกำหนดให้นักนักศึกษาสะท้อนคิด ภายใต้กรอบ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Gibbs Reflective Cycle </a:t>
            </a:r>
            <a:r>
              <a:rPr lang="th-TH" sz="2800" i="1" dirty="0">
                <a:latin typeface="FreesiaUPC" pitchFamily="34" charset="-34"/>
                <a:cs typeface="+mj-cs"/>
              </a:rPr>
              <a:t>จะช่วยนำพาให้นักศึกษาคิดทบทวน วิเคราะห์ และเชื่อมโยงเหตุการณ์ต่างๆ ตลอดจนตั้งคำถามว่า เหตุใดจึงเป็นเช่นนั้น มีการพิจารณาความเป็นไปได้ว่า อะไรบ้างที่จะทำให้สถานการณ์นั้นๆ ดีขึ้น</a:t>
            </a:r>
          </a:p>
          <a:p>
            <a:pPr algn="thaiDist">
              <a:buNone/>
            </a:pPr>
            <a:r>
              <a:rPr lang="th-TH" sz="2800" i="1" dirty="0">
                <a:latin typeface="FreesiaUPC" pitchFamily="34" charset="-34"/>
                <a:cs typeface="+mj-cs"/>
              </a:rPr>
              <a:t> 		   </a:t>
            </a:r>
            <a:r>
              <a:rPr lang="th-TH" sz="2800" dirty="0">
                <a:latin typeface="FreesiaUPC" pitchFamily="34" charset="-34"/>
                <a:cs typeface="+mj-cs"/>
              </a:rPr>
              <a:t> </a:t>
            </a:r>
            <a:r>
              <a:rPr lang="th-TH" sz="2800" u="sng" dirty="0">
                <a:latin typeface="FreesiaUPC" pitchFamily="34" charset="-34"/>
                <a:cs typeface="+mj-cs"/>
              </a:rPr>
              <a:t>ท้ายที่สุด</a:t>
            </a:r>
            <a:r>
              <a:rPr lang="th-TH" sz="2800" dirty="0">
                <a:latin typeface="FreesiaUPC" pitchFamily="34" charset="-34"/>
                <a:cs typeface="+mj-cs"/>
              </a:rPr>
              <a:t> </a:t>
            </a:r>
            <a:r>
              <a:rPr lang="th-TH" sz="2800" b="1" i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จะเกิดการคิดหาแนวทางการพัฒนาการปฏิบัติที่ดีขึ้น</a:t>
            </a:r>
          </a:p>
          <a:p>
            <a:pPr algn="thaiDist">
              <a:buNone/>
            </a:pPr>
            <a:r>
              <a:rPr lang="th-TH" sz="2800" b="1" i="1" dirty="0">
                <a:solidFill>
                  <a:srgbClr val="0000FF"/>
                </a:solidFill>
                <a:latin typeface="FreesiaUPC" pitchFamily="34" charset="-34"/>
                <a:cs typeface="+mj-cs"/>
              </a:rPr>
              <a:t> 		     ดังการระบุว่า......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40466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/>
              <a:t>“...การที่ได้พบผู้สูงอายุครั้งแรก ผู้สูงอายุรายนี้เป็นผู้สูงอายุชายวัย ๘๓ ปี นอนติดเตียงเป็นเวลา ๗ เดือน จากการประเมินร่างกาย พบว่า มีผลกดทับเกิดขึ้น ร่างกายซีกซ้ายอ่อนแรง ซูบผอม สีหน้าแววตาเศร้าหมอง </a:t>
            </a:r>
            <a:r>
              <a:rPr lang="th-TH" sz="2400" i="1" u="sng" dirty="0">
                <a:solidFill>
                  <a:srgbClr val="FF0000"/>
                </a:solidFill>
              </a:rPr>
              <a:t>ภาพที่ข้าพเจ้าได้เห็น ทำให้ข้าพเจ้ารู้สึกสงสาร</a:t>
            </a:r>
            <a:r>
              <a:rPr lang="th-TH" sz="2400" i="1" dirty="0">
                <a:solidFill>
                  <a:srgbClr val="FF0000"/>
                </a:solidFill>
              </a:rPr>
              <a:t> </a:t>
            </a:r>
            <a:r>
              <a:rPr lang="th-TH" sz="2400" i="1" dirty="0"/>
              <a:t>และเกรงว่าหากไม่ได้รับการดูแลหรือแก้ไข ผู้สูงอายุอาจเกิดภาวะแทรกซ้อนจากการนอนนานๆ ที่รุนแรง หรืออาจเป็นอันตรายแก่ชีวิตได้....</a:t>
            </a:r>
            <a:r>
              <a:rPr lang="th-TH" sz="2400" i="1" u="sng" dirty="0"/>
              <a:t>เมื่อพิจารณาสาเหตุที่ทำให้ผู้สูงอายุรายนี้เกิดภาวะแทรกซ้อนจากการนอนติดเตียง</a:t>
            </a:r>
            <a:r>
              <a:rPr lang="th-TH" sz="2400" i="1" dirty="0"/>
              <a:t> พบว่า </a:t>
            </a:r>
            <a:r>
              <a:rPr lang="th-TH" sz="2400" i="1" u="sng" dirty="0">
                <a:solidFill>
                  <a:srgbClr val="0000FF"/>
                </a:solidFill>
              </a:rPr>
              <a:t>ผู้สูงอายุมีร่างกายซีกขวาอ่อนแรงและยังไม่ได้ทำการฟื้นฟูร่างกายอย่างเป็นแบบแผนหรือสม่ำเสมอ</a:t>
            </a:r>
            <a:r>
              <a:rPr lang="th-TH" sz="2400" i="1" dirty="0"/>
              <a:t> อีกทั้งใน</a:t>
            </a:r>
            <a:r>
              <a:rPr lang="th-TH" sz="2400" i="1" u="sng" dirty="0">
                <a:solidFill>
                  <a:srgbClr val="FF0000"/>
                </a:solidFill>
              </a:rPr>
              <a:t>ช่วงเวลากลางวัน ผู้ดูแลคือภรรยา ซึ่งเป็นผู้สูงอายุเช่นกัน และยังมีปัญหาเกี่ยวกับข้อเข่าและหลัง   ทำให้มีเคลื่อนไหวร่างกายที่ช้า จึงไม่สามารถช่วยพลิกตะแคงตัวหรือช่วยให้กรณีศึกษาได้มีการเคลื่อนไหวร่างกายหรือออกกำลังได้อย่างเหมาะสม</a:t>
            </a:r>
            <a:r>
              <a:rPr lang="th-TH" sz="2400" i="1" dirty="0"/>
              <a:t> ต้องรอให้ลูกสาวที่ทำงานเป็นครูกลับมาช่วยในเรื่องของการทำกายบริหารหรือการเครื่องไหวร่างกาย การพลิกตะแคงตัวและการทำความสะอาดร่างกายในทุกวันตอนเย็น </a:t>
            </a:r>
            <a:r>
              <a:rPr lang="th-TH" sz="2400" i="1" u="sng" dirty="0"/>
              <a:t>และหลังจากที่ได้พูดคุยกับลูกสาวกรณีศึกษา</a:t>
            </a:r>
            <a:r>
              <a:rPr lang="th-TH" sz="2400" i="1" dirty="0"/>
              <a:t> พบว่า ลูกสาวนั้น ไม่ทราบวิธีการฟื้นฟูผู้ป่วยที่เป็นอัมพาตหรือผู้ป่วยที่นอนติดเตียง ตนเองและครอบครัว จึงได้ทำอุปกรณ์ที่ช่วยฟื้นฟูกำลังแขน โดยใช้ยางในรถยนต์ต่อกันมัดไว้ที่ปลายเตียงเพื่อให้ผู้สูงอายุได้ดึงออกกำลังกาย.....</a:t>
            </a:r>
            <a:r>
              <a:rPr lang="th-TH" sz="2400" i="1" u="sng" dirty="0"/>
              <a:t>ข้าพเจ้าจึงได้คิดแนวทางในการดูแลช่วยเหลือผู้สูงอายุนี้ </a:t>
            </a:r>
            <a:r>
              <a:rPr lang="th-TH" sz="2400" i="1" dirty="0"/>
              <a:t>โดยการให้ความรู้แก่ผู้ดูแลในการแก้ไขภาวะแทรกซ้อนที่เกิดขึ้นและได้นำ(คิดค้นและสร้าง)</a:t>
            </a:r>
            <a:r>
              <a:rPr lang="th-TH" sz="2400" i="1" u="sng" dirty="0">
                <a:solidFill>
                  <a:srgbClr val="FF0000"/>
                </a:solidFill>
              </a:rPr>
              <a:t>นวัตกรรม รอกล้อเลื่อน เคลื่อนข้อติด </a:t>
            </a:r>
            <a:r>
              <a:rPr lang="th-TH" sz="2400" i="1" dirty="0"/>
              <a:t>ที่ได้คิดต่อยอดจากอุปกรณ์เดิมที่ผู้สูงอายุมีอยู่แล้ว เพื่อช่วยในการออกแรงเสริมสร้างความแข็งแรงของกล้ามเนื้อและยังช่วยแก้ไขภาวะข้อติด ซึ่งเป็นอุปกรณ์ที่ช่วยฟื้นฟูสภาพร่างกายผู้สูงอายุระยะยาว....”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-44645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31174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ข้อเสนอแนะ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0052" y="1071546"/>
            <a:ext cx="8372476" cy="5429288"/>
          </a:xfrm>
        </p:spPr>
        <p:txBody>
          <a:bodyPr>
            <a:noAutofit/>
          </a:bodyPr>
          <a:lstStyle/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</a:p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1.	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การสร้างความเข้าใจในการเขียนบันทึกการสะท้อนคิด </a:t>
            </a:r>
          </a:p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		ทั้งตัวนักศึกษา และอาจารย์ผู้นิเทศ เป็นสิ่งที่ต้อง</a:t>
            </a:r>
          </a:p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		ให้ความสำคัญ	และจำเป็นอย่างยิ่ง</a:t>
            </a:r>
          </a:p>
          <a:p>
            <a:pPr marL="514350" indent="-514350" algn="thaiDist">
              <a:buNone/>
            </a:pPr>
            <a:endParaRPr lang="th-TH" sz="12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2. 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อาจารย์ผู้สอนควรได้รับการส่งเสริมความเข้าใจและทักษะการใช้ 	</a:t>
            </a: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คำถามกระตุ้น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และแนวคิดการเขียนบันทึกการเรียนรู้ อันจะนำไปสู่ 	การสะท้อนคิดอย่างสร้างสรรค์และออกมาจากแก่นแท้ของจิตใจของ 	นักศึกษาพยาบาลต่อไป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514350" indent="-514350" algn="thaiDist">
              <a:buNone/>
            </a:pPr>
            <a:endParaRPr lang="th-TH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 marL="514350" indent="-514350" algn="thaiDist">
              <a:buNone/>
            </a:pPr>
            <a:r>
              <a:rPr lang="th-TH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	</a:t>
            </a:r>
            <a:endParaRPr lang="th-TH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68599"/>
              </p:ext>
            </p:extLst>
          </p:nvPr>
        </p:nvGraphicFramePr>
        <p:xfrm>
          <a:off x="323528" y="548680"/>
          <a:ext cx="8568953" cy="609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แนวคำถาม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Description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เกิดอะไรขึ้น</a:t>
                      </a:r>
                    </a:p>
                    <a:p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มีเหตุการณ์อะไรเกิดขึ้นบ้าง</a:t>
                      </a:r>
                      <a:endParaRPr lang="th-TH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Feeling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Evaluation</a:t>
                      </a:r>
                      <a:endParaRPr lang="th-TH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รู้สึกอะไร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อย่างไร ต่อเหตุการณ์ที่เกิดขึ้น</a:t>
                      </a:r>
                    </a:p>
                    <a:p>
                      <a:r>
                        <a:rPr lang="th-TH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คิดเห็นอะไร อย่างไรต่อเหตุการณ์ที่เกิดขึ้น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ความรู้สึก/ความคิดเห็นที่เกิดขึ้น</a:t>
                      </a:r>
                      <a:r>
                        <a:rPr lang="th-TH" sz="24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ดีหรือไม่ดี อย่างไร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Analysis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เหตุใด/ทำไมจึงรู้สึก/คิดเห็นเช่นนั้น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สถานการณ์นี้เป็นอย่างไร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เหตุใดจึงเกิดเหตุการณ์เช่นนั้น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มีอะไรที่ทำให้เกิดเหตุการณ์เช่นนั้นบ้าง</a:t>
                      </a:r>
                      <a:endParaRPr lang="th-TH" sz="2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Conclusion</a:t>
                      </a:r>
                      <a:endParaRPr lang="th-TH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ในสถานการณ์มีอะไรที่จะทำให้ดีขึ้นได้บ้าง</a:t>
                      </a:r>
                    </a:p>
                    <a:p>
                      <a:r>
                        <a:rPr lang="th-TH" sz="2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มีอะไรที่ควรทำ</a:t>
                      </a:r>
                      <a:r>
                        <a:rPr lang="th-TH" sz="24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แต่ทำไม่ได้ทำบ้าง/ถ้าทำต่างจากนี้ จะได้ผลต่างกันหรือไม่ อย่างไร</a:t>
                      </a:r>
                    </a:p>
                    <a:p>
                      <a:r>
                        <a:rPr lang="th-TH" sz="24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ได้เรียนรู้อะไร อย่างไร จากเหตุการณ์ที่เกิดขึ้น</a:t>
                      </a:r>
                      <a:endParaRPr lang="th-TH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Action</a:t>
                      </a:r>
                      <a:r>
                        <a:rPr lang="en-US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Plan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จะทำอะไร อย่างไร ถ้าเกิดสถานการณ์เช่นนี้ขึ้นอีก </a:t>
                      </a:r>
                    </a:p>
                    <a:p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จะนำสิ่งที่ได้เรียนรู้ไปปรับใช้ในอนาคตอย่างไร</a:t>
                      </a:r>
                      <a:endParaRPr lang="th-TH" sz="2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467544" y="7652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ผู้ร่วมสอนตระหนักในความสำคัญของการตั้งคำถาม จึงร่วมคิดแนวคำถามไว้</a:t>
            </a:r>
          </a:p>
        </p:txBody>
      </p:sp>
    </p:spTree>
    <p:extLst>
      <p:ext uri="{BB962C8B-B14F-4D97-AF65-F5344CB8AC3E}">
        <p14:creationId xmlns:p14="http://schemas.microsoft.com/office/powerpoint/2010/main" val="543760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5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5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ผู้บริหาร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ต้องมีแนวทางหรือนโยบายส่งเสริม/พัฒนาผู้เรียน                  โดยใช้กระบวนการสะท้อนคิด อีกทั้ง จะต้องมีการกำกับติดตามอย่างต่อเนื่อง จริงจัง</a:t>
            </a: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อาจารย์ผู้ร่วมสอน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ต้องมีความรู้ความเข้าใจในกระบวน และความสำคัญของการสะท้อนคิด </a:t>
            </a: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ผู้เรียน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ต้องได้ประโยชน์/มีส่วนได้ส่วนเสียในกระบวนการสะท้อนคิดอย่างชัดเจน อันจะนำไปสู่การพัฒนาแนวปฏิบัติที่ดีอย่างแท้จริงและยั่งยืน</a:t>
            </a: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การจัดการความรู้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ซึ่งจะช่วยให้เกิดการพัฒนาแนวปฏิบัติที่ดี สำหรับการพัฒนาทักษะการสะท้อนคิดของนักศึกษาพยาบาลอย่างต่อเนื่อง เป็นรูปธรรม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กลยุทธ์หรือปัจจัยที่นำไปสู่แนวปฏิบัติที่ดี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71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5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ได้แนวปฏิบัติสำหรับการพัฒนาทักษะการสะท้อนคิดของนักศึกษาพยาบาลอย่างเป็นรูปธรรม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อาจารย์ผู้ร่วมสอนภาคปฏิบัติมีสมรรถนะ (ความรู้ ทักษะ และทัศคติที่ดี) ในกระบวนการจัดการเรียนการสอนที่ส่งเสริมให้ผู้เรียนการสะท้อนคิดเพิ่มขึ้น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ประโยชน์ที่ได้จากผลงาน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53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Browallia New" pitchFamily="34" charset="-34"/>
                <a:cs typeface="Browallia New" pitchFamily="34" charset="-34"/>
              </a:rPr>
              <a:t>การเรียนการสอนที่จะส่งเสริมให้มีการสะท้อนคิดสามารถทำได้หลายวิธี หนึ่งในนั้น ก็คือ </a:t>
            </a:r>
            <a:r>
              <a:rPr lang="th-TH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“การพูดและเขียนบันทึกการเรียนรู้”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/>
              <a:t>ซึ่งการส่งเสริมให้นักศึกษาได้พูดคุยแลกเปลี่ยนความรู้สึก ความคิดเห็น หรือประสบการณ์อย่างต่อเนื่อง จากนั้น จึงมอบหมายให้นักศึกษาเขียนบันทึกการเรียนรู้               จะ</a:t>
            </a:r>
            <a:r>
              <a:rPr lang="th-TH" b="1" dirty="0">
                <a:solidFill>
                  <a:srgbClr val="FF0000"/>
                </a:solidFill>
              </a:rPr>
              <a:t>ช่วยพัฒนาทักษะสะท้อนคิดของผู้เรียน</a:t>
            </a:r>
            <a:r>
              <a:rPr lang="th-TH" dirty="0"/>
              <a:t> โดยสามารถอธิบายได้ว่า</a:t>
            </a:r>
          </a:p>
          <a:p>
            <a:pPr algn="thaiDist">
              <a:buNone/>
            </a:pPr>
            <a:r>
              <a:rPr lang="th-TH" dirty="0"/>
              <a:t> 		</a:t>
            </a:r>
            <a:r>
              <a:rPr lang="th-TH" b="1" i="1" dirty="0">
                <a:solidFill>
                  <a:srgbClr val="0000FF"/>
                </a:solidFill>
              </a:rPr>
              <a:t>“ทักษะสะท้อนคิดของนักศึกษานั้น จะเกิดขึ้นในขณะที่นักศึกษาทำการคิดทบทวนประสบการณ์และวิเคราะห์เชื่อมโยงเหตุการณ์ต่างๆ แล้ว ก่อนที่จะพูดและเขียนลงในบันทึกการเรียนรู้”</a:t>
            </a:r>
          </a:p>
          <a:p>
            <a:pPr algn="thaiDist">
              <a:buNone/>
            </a:pPr>
            <a:r>
              <a:rPr lang="th-TH" i="1" dirty="0"/>
              <a:t> 		</a:t>
            </a:r>
            <a:r>
              <a:rPr lang="th-TH" b="1" i="1" dirty="0">
                <a:solidFill>
                  <a:srgbClr val="FF0000"/>
                </a:solidFill>
              </a:rPr>
              <a:t>นอกจากนี้</a:t>
            </a:r>
            <a:r>
              <a:rPr lang="th-TH" i="1" dirty="0"/>
              <a:t> การที่ผู้สอนนำประเด็นที่พบในบันทึกการเรียนรู้มาใช้เป็นหัวข้อในการอภิปรายเชิงลึก/ใช้คำถามกระตุ้น ก็ช่วยให้นักศึกษาเกิดการพัฒนากระบวนการคิดขั้นสูงได้อีก</a:t>
            </a:r>
            <a:endParaRPr lang="th-TH" i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h-TH" sz="3600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ความสำคัญของการสะท้อนคิด </a:t>
            </a:r>
            <a:r>
              <a:rPr lang="en-US" sz="3600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(Reflection)</a:t>
            </a:r>
            <a:endParaRPr lang="th-TH" sz="3600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604867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การออกแบบหรือวิธีการสะท้อ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คิด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โดยการพัฒนาทักษะการสะท้อนคิดครั้งนี้                  เน้นวิธีการ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อย่าง คือ </a:t>
            </a:r>
            <a:r>
              <a:rPr lang="th-TH" sz="2800" b="1" u="sng" dirty="0">
                <a:latin typeface="TH SarabunPSK" pitchFamily="34" charset="-34"/>
                <a:cs typeface="TH SarabunPSK" pitchFamily="34" charset="-34"/>
              </a:rPr>
              <a:t>การพูดและการเขียน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ซึ่งเป็นการเพิ่มความหลายหลายในการสะท้อนคิด ไม่น่าเบื่อ และที่สำคัญจะต้องไม่มากหรือไม่น้อยเกินไป เช่น การพูดช่วยให้ผู้เรียนสะท้อนได้เร็ว ส่วนการเขียนสะท้อนคิดที่บ่อยหรือมากเกินไป จะเป็นภาระแก่นักศึกษา เพราะต้องใช้เวลามาก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ความต่อเนื่อง/ความถี่ของการฝึกสะท้อนคิด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โดยการกระตุ้นให้นักศึกษาพยาบาลได้ฝึกการทักษะสะท้อนคิด ทั้งการพูดและการเขียนอย่างต่อเนื่องและเหมาะสม จะช่วยให้นักศึกษามีความคล่องตัวในการคิด ทั้งความรวดเร็วและสาระในการสะท้อนคิดที่ชัดเจน ตรงประเด็น </a:t>
            </a:r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(ไม่มาก จนเป็นภาระแก่นักศึกษา ไม่น้อย จนไม่เห็นความสำคัญ)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อาจารย์ผู้ร่วมสอน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ต้องมีความความรู้ความเข้าใจในกระบวนการสะท้อนคิด ตลอดจนมีทักษะการใช้คำถามกระตุ้นเพื่อให้นักศึกษาได้สะท้อนคิด ภายใต้บุคลิกภาพที่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เป็นมิตร ผ่อนคลาย ไม่คุกคาม </a:t>
            </a:r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Creative space)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อันจะนำไปสู่การสะท้อนคิดอย่างสร้างสรรค์และออกมาจากแก่นแท้ของจิตใจ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ปัจจัยเกื้อหนุนความสำเร็จ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044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Autofit/>
          </a:bodyPr>
          <a:lstStyle/>
          <a:p>
            <a:pPr marL="514350" indent="-514350" algn="thaiDist">
              <a:buAutoNum type="arabicPeriod"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การเปรียบเทียบผลการดำเนินงานก่อนและหลังการนำผลงานไปใช้ โดยการเขียนบันทึกสะท้อนคิดก่อนและหลังกระบวนการพัฒนาทักษะการสะท้อนคิดของนักศึกษาพยาบาล</a:t>
            </a:r>
          </a:p>
          <a:p>
            <a:pPr marL="457200" indent="-457200" algn="thaiDist">
              <a:buAutoNum type="arabicPeriod"/>
            </a:pP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การพัฒนาอาจารย์ผู้ร่วมสอน ทั้งด้านความความรู้ความเข้าใจในกระบวนการสะท้อนคิด ตลอดจน ทักษะการใช้คำถามกระตุ้นเพื่อให้นักศึกษาได้สะท้อนคิด บุคลิกภาพที่เป็นมิตร ผ่อนคลาย ไม่คุกคาม อันจะนำไปสู่การสะท้อนคิดอย่างสร้างสรรค์และออกมาจากแก่นแท้ของจิตใจ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520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แนวทางการพัฒนาในอนาคต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9627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y questions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72738" cy="39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3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Autofit/>
          </a:bodyPr>
          <a:lstStyle/>
          <a:p>
            <a:pPr marL="514350" indent="-514350" algn="thaiDist">
              <a:buAutoNum type="arabicPeriod"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การเปรียบเทียบผลการดำเนินงานก่อนและหลังการนำผลงานไปใช้ โดยการเขียนบันทึกสะท้อนคิดก่อนและหลังกระบวนการพัฒนาทักษะการสะท้อนคิดของนักศึกษาพยาบาล</a:t>
            </a:r>
          </a:p>
          <a:p>
            <a:pPr marL="457200" indent="-457200" algn="thaiDist">
              <a:buAutoNum type="arabicPeriod"/>
            </a:pP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การพัฒนาอาจารย์ผู้ร่วมสอน ทั้งด้านความความรู้ความเข้าใจในกระบวนการสะท้อนคิด ตลอดจน ทักษะการใช้คำถามกระตุ้นเพื่อให้นักศึกษาได้สะท้อนคิด บุคลิกภาพที่เป็นมิตร ผ่อนคลาย ไม่คุกคาม อันจะนำไปสู่การสะท้อนคิดอย่างสร้างสรรค์และออกมาจากแก่นแท้ของจิตใจ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520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แนวทางการพัฒนาในอนาคต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8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2367" y="1844824"/>
            <a:ext cx="8229600" cy="3653598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 panose="05050102010706020507" pitchFamily="18" charset="2"/>
              </a:rPr>
              <a:t>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 panose="05050102010706020507" pitchFamily="18" charset="2"/>
              </a:rPr>
              <a:t> 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เพื่อพัฒนาทักษะการสะท้อนคิดของนักศึกษาพยาบาล 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โดยผ่านกระบวนการ</a:t>
            </a:r>
          </a:p>
          <a:p>
            <a:pPr marL="0" indent="0" algn="thaiDist">
              <a:buNone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	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/>
              </a:rPr>
              <a:t>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การเขียนบันทึกการสะท้อนคิด </a:t>
            </a:r>
          </a:p>
          <a:p>
            <a:pPr marL="0" indent="0" algn="thaiDist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	    (Journal Writing) </a:t>
            </a:r>
            <a:endParaRPr lang="th-TH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	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/>
              </a:rPr>
              <a:t>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การพูด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Dialogue) </a:t>
            </a: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วัตถุประสงค์และเป้าหมาย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99992" y="992922"/>
            <a:ext cx="4215982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เพื่อพัฒนาทักษะการสะท้อนคิดของนักศึกษาพยาบาล โดยผ่านกระบวนการ</a:t>
            </a:r>
            <a:r>
              <a:rPr lang="th-TH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เขียนบันทึกการสะท้อนคิด</a:t>
            </a:r>
          </a:p>
        </p:txBody>
      </p:sp>
      <p:sp>
        <p:nvSpPr>
          <p:cNvPr id="4" name="ลูกศรโค้งขวา 3"/>
          <p:cNvSpPr/>
          <p:nvPr/>
        </p:nvSpPr>
        <p:spPr>
          <a:xfrm>
            <a:off x="3923928" y="1196752"/>
            <a:ext cx="504056" cy="864096"/>
          </a:xfrm>
          <a:prstGeom prst="curvedRightArrow">
            <a:avLst>
              <a:gd name="adj1" fmla="val 25000"/>
              <a:gd name="adj2" fmla="val 50000"/>
              <a:gd name="adj3" fmla="val 37620"/>
            </a:avLst>
          </a:prstGeom>
          <a:solidFill>
            <a:srgbClr val="FF0000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24770" y="1311151"/>
            <a:ext cx="8472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</a:t>
            </a:r>
            <a:endParaRPr lang="th-TH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68344" y="3356992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</a:t>
            </a:r>
            <a:endParaRPr lang="th-TH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987824" y="5766800"/>
            <a:ext cx="5789540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 panose="05050102010706020507" pitchFamily="18" charset="2"/>
              </a:rPr>
              <a:t>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Symbol" panose="05050102010706020507" pitchFamily="18" charset="2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Move to Critical Reflection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668344" y="5821719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Future</a:t>
            </a:r>
            <a:endParaRPr lang="th-TH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67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ข้อเสนอแนะจากการจัดประสบการณ์ในระยะแรกๆ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0052" y="1071546"/>
            <a:ext cx="8372476" cy="5429288"/>
          </a:xfrm>
        </p:spPr>
        <p:txBody>
          <a:bodyPr>
            <a:normAutofit/>
          </a:bodyPr>
          <a:lstStyle/>
          <a:p>
            <a:pPr marL="514350" indent="-514350" algn="thaiDist">
              <a:buNone/>
            </a:pP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</a:p>
          <a:p>
            <a:pPr marL="514350" indent="-514350" algn="thaiDist">
              <a:buNone/>
            </a:pP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การสร้างความเข้าใจในการเขียนบันทึกการสะท้อนคิด ทั้งตัวนักศึกษา และอาจารย์ผู้</a:t>
            </a:r>
            <a:r>
              <a:rPr lang="th-TH" sz="2800" b="1" dirty="0" err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นิเทศก์</a:t>
            </a: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เป็นสิ่งที่ต้องให้ความสำคัญและจำเป็นอย่างยิ่ง</a:t>
            </a:r>
          </a:p>
          <a:p>
            <a:pPr marL="514350" indent="-514350" algn="thaiDist">
              <a:buNone/>
            </a:pPr>
            <a:endParaRPr lang="th-TH" sz="28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 marL="514350" indent="-514350" algn="thaiDist">
              <a:buNone/>
            </a:pPr>
            <a:r>
              <a:rPr lang="th-TH" sz="28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	</a:t>
            </a:r>
            <a:r>
              <a:rPr lang="th-TH" sz="28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เพราะ...</a:t>
            </a:r>
            <a:r>
              <a:rPr lang="th-TH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จากการอ่านการเขียนบันทึกการเรียนรู้ ในระยะแรกๆ                จะพบว่า นักศึกษาจะเขียนบันทึกเหตุการณ์ทั่วไป ว่า วันนี้ เวลานี้ ทำอะไร            กับใคร ที่ไหน </a:t>
            </a:r>
            <a:r>
              <a:rPr lang="th-TH" sz="2800" i="1" u="sng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ไม่ได้</a:t>
            </a:r>
            <a:r>
              <a:rPr lang="th-TH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เขียนภายใต้ กรอบคำถามที่ชี้แจงไว้ตามกรอบแนวคิด 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Gibbs Reflective Cycle </a:t>
            </a:r>
            <a:r>
              <a:rPr lang="th-TH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ประกอบกับอาจารย์ผู้</a:t>
            </a:r>
            <a:r>
              <a:rPr lang="th-TH" sz="2800" i="1" dirty="0" err="1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นิเทศก์</a:t>
            </a:r>
            <a:r>
              <a:rPr lang="th-TH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อ่านบันทึกแล้วไม่ได้ </a:t>
            </a:r>
            <a:r>
              <a:rPr lang="en-US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feedback </a:t>
            </a:r>
            <a:r>
              <a:rPr lang="th-TH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หรือใช้คำถามกระตุ้นให้เกิดการสะท้อนคิด</a:t>
            </a:r>
            <a:r>
              <a:rPr lang="en-US" sz="2800" i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จึงส่งผลให้</a:t>
            </a:r>
            <a:r>
              <a:rPr lang="th-TH" sz="2800" i="1" dirty="0">
                <a:latin typeface="FreesiaUPC" pitchFamily="34" charset="-34"/>
                <a:cs typeface="FreesiaUPC" pitchFamily="34" charset="-34"/>
              </a:rPr>
              <a:t> การเขียนบันทึกการเรียนรู้ นั้น ไม่เกิดคุณค่าตามวัตถุประสงค์ที่ควรเป็น</a:t>
            </a:r>
          </a:p>
          <a:p>
            <a:pPr algn="thaiDist"/>
            <a:endParaRPr lang="th-TH" sz="2800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390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bcdn-sphotos-h-a.akamaihd.net/hphotos-ak-xft1/v/t34.0-12/11418365_10152962203826519_1754166147_n.jpg?oh=3d9615f8702859164662768142d1f767&amp;oe=557AD83F&amp;__gda__=1434129402_49531cab3b08d85c86d001d6763c5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33513" y="0"/>
            <a:ext cx="201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02042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9224"/>
            <a:ext cx="8229600" cy="5715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ระดับของการสะท้อนคิด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0312"/>
              </p:ext>
            </p:extLst>
          </p:nvPr>
        </p:nvGraphicFramePr>
        <p:xfrm>
          <a:off x="251520" y="1264436"/>
          <a:ext cx="8640960" cy="52609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388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รูปแบบ/วิธีการ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เป้าประสงค์การพัฒนา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Descriptive Reflection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บันทึกการสะท้อนคิด</a:t>
                      </a:r>
                      <a:r>
                        <a:rPr lang="th-TH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journal writing) </a:t>
                      </a:r>
                    </a:p>
                    <a:p>
                      <a:r>
                        <a:rPr lang="th-TH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รายงานอุบัติการณ์ </a:t>
                      </a:r>
                      <a:r>
                        <a:rPr lang="en-US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(reporting incidents)</a:t>
                      </a:r>
                      <a:endParaRPr lang="th-TH" b="1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โดยเน้นมุมมองตนเองเป็นหลัก</a:t>
                      </a:r>
                      <a:endParaRPr lang="en-US" b="1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เกิดการตระหนักรู้ในตนเอง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Dialogic Reflection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สนทนากับผู้อื่น แล้วกลับมา</a:t>
                      </a:r>
                      <a:r>
                        <a:rPr lang="th-TH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สะท้อนคิดในสิ่งที่คนอื่นคิด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เกิดการเปลี่ยนแปลงทางความคิด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Critical Reflection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สนทนากับผู้อื่น/กลุ่มในประเด็นที่สำคัญ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จากการปฏิบัติของตนเอง/ผู้อื่น/ร่วมกับผู้อื่น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ปรับเปลี่ยนการปฏิบัติใหม่</a:t>
                      </a:r>
                      <a:r>
                        <a:rPr lang="th-TH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(Transformative practice)</a:t>
                      </a:r>
                    </a:p>
                    <a:p>
                      <a:pPr marL="90488" indent="-90488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เกิดนวัตกรรม (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move</a:t>
                      </a:r>
                      <a:r>
                        <a:rPr lang="en-US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to innovation)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251520" y="5877272"/>
            <a:ext cx="4631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Freshwater, 2008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อ้างใน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Sherwood &amp; Deutsch, 2014)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endParaRPr lang="th-TH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5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  <a:solidFill>
            <a:srgbClr val="FFFF00"/>
          </a:solidFill>
          <a:ln>
            <a:solidFill>
              <a:srgbClr val="FF0000">
                <a:alpha val="78000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ระบบและกลไก/แนวทางการดำเนินงาน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857232"/>
            <a:ext cx="8501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ขั้นที่ 1 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สร้างความเข้าใจเกี่ยวกับกระบวนการสะท้อนคิดร่วมกับอาจารย์ผู้สอนภาคปฏิบัติ </a:t>
            </a:r>
          </a:p>
          <a:p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วิชา ปฏิบัติการพยาบาลบุคคลที่มีปัญหาสุขภาพ </a:t>
            </a:r>
            <a:r>
              <a:rPr lang="en-US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3 (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ผู้ป่วยสูงอายุ)</a:t>
            </a:r>
          </a:p>
          <a:p>
            <a:pPr lvl="0"/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ตามแนวคิดกระบวนการสะท้อนคิด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+mj-cs"/>
              </a:rPr>
              <a:t>GIbbs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Reflective Cycle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     	</a:t>
            </a:r>
            <a:r>
              <a:rPr lang="th-TH" sz="2400" dirty="0">
                <a:latin typeface="FreesiaUPC" pitchFamily="34" charset="-34"/>
                <a:cs typeface="FreesiaUPC" pitchFamily="34" charset="-34"/>
              </a:rPr>
              <a:t>ประกอบด้วย </a:t>
            </a:r>
            <a:r>
              <a:rPr lang="th-TH" sz="2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2400" dirty="0">
                <a:latin typeface="FreesiaUPC" pitchFamily="34" charset="-34"/>
                <a:cs typeface="FreesiaUPC" pitchFamily="34" charset="-34"/>
              </a:rPr>
              <a:t> ขั้นตอน ดังนี้</a:t>
            </a:r>
          </a:p>
          <a:p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	</a:t>
            </a:r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1. อธิบายสถานการณ์ที่เกิดขึ้น 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Describe what happened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)</a:t>
            </a:r>
            <a:endParaRPr lang="en-US" sz="2400" b="1" i="1" dirty="0">
              <a:solidFill>
                <a:srgbClr val="00B050"/>
              </a:solidFill>
              <a:latin typeface="FreesiaUPC" pitchFamily="34" charset="-34"/>
              <a:cs typeface="FreesiaUPC" pitchFamily="34" charset="-34"/>
            </a:endParaRP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2. ตรวจสอบความรู้สึก 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Examine feelings)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3. ประเมินความรู้สึกต่อเหตุการณ์นั้นเป็นทางบวก/ลบ 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    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Evaluate positive and negative of the event)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4. วิเคราะห์และทำความเข้าใจอย่างไตร่ตรอง 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    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Analyze to determine sense-making)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5. กำหนดทางเลือกที่จะทำอย่างอื่นได้อีกหรือไม่ 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    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Ask what else could you have done)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6. กำหนดแบบแผนแนวทางการปฏิบัติในอนาคต </a:t>
            </a:r>
          </a:p>
          <a:p>
            <a:pPr lvl="0"/>
            <a:r>
              <a:rPr lang="th-TH" sz="2400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	</a:t>
            </a:r>
            <a:r>
              <a:rPr lang="th-TH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    (</a:t>
            </a:r>
            <a:r>
              <a:rPr lang="en-US" sz="2400" b="1" i="1" dirty="0">
                <a:solidFill>
                  <a:srgbClr val="00B050"/>
                </a:solidFill>
                <a:latin typeface="FreesiaUPC" pitchFamily="34" charset="-34"/>
                <a:cs typeface="FreesiaUPC" pitchFamily="34" charset="-34"/>
              </a:rPr>
              <a:t>Set action plan for future occurrences)</a:t>
            </a:r>
          </a:p>
        </p:txBody>
      </p:sp>
      <p:pic>
        <p:nvPicPr>
          <p:cNvPr id="7" name="รูปภาพ 6" descr="gibbs-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000372"/>
            <a:ext cx="332363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gibbs-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973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1863</Words>
  <Application>Microsoft Office PowerPoint</Application>
  <PresentationFormat>นำเสนอทางหน้าจอ (4:3)</PresentationFormat>
  <Paragraphs>174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3" baseType="lpstr">
      <vt:lpstr>Angsana New</vt:lpstr>
      <vt:lpstr>Arial</vt:lpstr>
      <vt:lpstr>Browallia New</vt:lpstr>
      <vt:lpstr>Calibri</vt:lpstr>
      <vt:lpstr>Cordia New</vt:lpstr>
      <vt:lpstr>FreesiaUPC</vt:lpstr>
      <vt:lpstr>JasmineUPC</vt:lpstr>
      <vt:lpstr>Symbol</vt:lpstr>
      <vt:lpstr>TH SarabunPSK</vt:lpstr>
      <vt:lpstr>ชุดรูปแบบของ Office</vt:lpstr>
      <vt:lpstr>ประสบการณ์ การจัดการเรียนการสอนสำหรับนักศึกษาพยาบาล โดยใช้วิธี การสะท้อนคิด  (Reflective Thinking)”</vt:lpstr>
      <vt:lpstr>ความสำคัญของการสะท้อนคิด (Reflection)</vt:lpstr>
      <vt:lpstr>ความสำคัญของการสะท้อนคิด (Reflection)</vt:lpstr>
      <vt:lpstr>วัตถุประสงค์และเป้าหมาย</vt:lpstr>
      <vt:lpstr>ข้อเสนอแนะจากการจัดประสบการณ์ในระยะแรกๆ</vt:lpstr>
      <vt:lpstr>งานนำเสนอ PowerPoint</vt:lpstr>
      <vt:lpstr>ระดับของการสะท้อนคิด</vt:lpstr>
      <vt:lpstr>ระบบและกลไก/แนวทางการดำเนินงาน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การเปรียบเทียบผลการดำเนินงานก่อนและหลังการนำผลงานไปใช้</vt:lpstr>
      <vt:lpstr>ผลการดำเนินการ</vt:lpstr>
      <vt:lpstr>งานนำเสนอ PowerPoint</vt:lpstr>
      <vt:lpstr>งานนำเสนอ PowerPoint</vt:lpstr>
      <vt:lpstr>ผลการดำเนินการ</vt:lpstr>
      <vt:lpstr>งานนำเสนอ PowerPoint</vt:lpstr>
      <vt:lpstr>ข้อเสนอแนะ</vt:lpstr>
      <vt:lpstr>งานนำเสนอ PowerPoint</vt:lpstr>
      <vt:lpstr>กลยุทธ์หรือปัจจัยที่นำไปสู่แนวปฏิบัติที่ดี</vt:lpstr>
      <vt:lpstr>ประโยชน์ที่ได้จากผลงาน</vt:lpstr>
      <vt:lpstr>ปัจจัยเกื้อหนุนความสำเร็จ</vt:lpstr>
      <vt:lpstr>แนวทางการพัฒนาในอนาคต</vt:lpstr>
      <vt:lpstr>งานนำเสนอ PowerPoint</vt:lpstr>
      <vt:lpstr>แนวทางการพัฒนาในอนาคต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การพัฒนาทักษะสะท้อนคิดของนักศึกษาพยาบาล โดยผ่านการเขียนบันทึกการเรียนรู้</dc:title>
  <dc:creator>pitol</dc:creator>
  <cp:lastModifiedBy>Admin</cp:lastModifiedBy>
  <cp:revision>139</cp:revision>
  <dcterms:created xsi:type="dcterms:W3CDTF">2015-06-10T15:29:23Z</dcterms:created>
  <dcterms:modified xsi:type="dcterms:W3CDTF">2018-11-09T08:29:57Z</dcterms:modified>
</cp:coreProperties>
</file>