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8443238" cy="39604950"/>
  <p:notesSz cx="6858000" cy="9144000"/>
  <p:defaultTextStyle>
    <a:defPPr>
      <a:defRPr lang="th-TH"/>
    </a:defPPr>
    <a:lvl1pPr marL="0" algn="l" defTabSz="3888395" rtl="0" eaLnBrk="1" latinLnBrk="0" hangingPunct="1">
      <a:defRPr sz="11900" kern="1200">
        <a:solidFill>
          <a:schemeClr val="tx1"/>
        </a:solidFill>
        <a:latin typeface="+mn-lt"/>
        <a:ea typeface="+mn-ea"/>
        <a:cs typeface="+mn-cs"/>
      </a:defRPr>
    </a:lvl1pPr>
    <a:lvl2pPr marL="1944197" algn="l" defTabSz="3888395" rtl="0" eaLnBrk="1" latinLnBrk="0" hangingPunct="1">
      <a:defRPr sz="11900" kern="1200">
        <a:solidFill>
          <a:schemeClr val="tx1"/>
        </a:solidFill>
        <a:latin typeface="+mn-lt"/>
        <a:ea typeface="+mn-ea"/>
        <a:cs typeface="+mn-cs"/>
      </a:defRPr>
    </a:lvl2pPr>
    <a:lvl3pPr marL="3888395" algn="l" defTabSz="3888395" rtl="0" eaLnBrk="1" latinLnBrk="0" hangingPunct="1">
      <a:defRPr sz="11900" kern="1200">
        <a:solidFill>
          <a:schemeClr val="tx1"/>
        </a:solidFill>
        <a:latin typeface="+mn-lt"/>
        <a:ea typeface="+mn-ea"/>
        <a:cs typeface="+mn-cs"/>
      </a:defRPr>
    </a:lvl3pPr>
    <a:lvl4pPr marL="5832592" algn="l" defTabSz="3888395" rtl="0" eaLnBrk="1" latinLnBrk="0" hangingPunct="1">
      <a:defRPr sz="11900" kern="1200">
        <a:solidFill>
          <a:schemeClr val="tx1"/>
        </a:solidFill>
        <a:latin typeface="+mn-lt"/>
        <a:ea typeface="+mn-ea"/>
        <a:cs typeface="+mn-cs"/>
      </a:defRPr>
    </a:lvl4pPr>
    <a:lvl5pPr marL="7776789" algn="l" defTabSz="3888395" rtl="0" eaLnBrk="1" latinLnBrk="0" hangingPunct="1">
      <a:defRPr sz="11900" kern="1200">
        <a:solidFill>
          <a:schemeClr val="tx1"/>
        </a:solidFill>
        <a:latin typeface="+mn-lt"/>
        <a:ea typeface="+mn-ea"/>
        <a:cs typeface="+mn-cs"/>
      </a:defRPr>
    </a:lvl5pPr>
    <a:lvl6pPr marL="9720986" algn="l" defTabSz="3888395" rtl="0" eaLnBrk="1" latinLnBrk="0" hangingPunct="1">
      <a:defRPr sz="11900" kern="1200">
        <a:solidFill>
          <a:schemeClr val="tx1"/>
        </a:solidFill>
        <a:latin typeface="+mn-lt"/>
        <a:ea typeface="+mn-ea"/>
        <a:cs typeface="+mn-cs"/>
      </a:defRPr>
    </a:lvl6pPr>
    <a:lvl7pPr marL="11665184" algn="l" defTabSz="3888395" rtl="0" eaLnBrk="1" latinLnBrk="0" hangingPunct="1">
      <a:defRPr sz="11900" kern="1200">
        <a:solidFill>
          <a:schemeClr val="tx1"/>
        </a:solidFill>
        <a:latin typeface="+mn-lt"/>
        <a:ea typeface="+mn-ea"/>
        <a:cs typeface="+mn-cs"/>
      </a:defRPr>
    </a:lvl7pPr>
    <a:lvl8pPr marL="13609381" algn="l" defTabSz="3888395" rtl="0" eaLnBrk="1" latinLnBrk="0" hangingPunct="1">
      <a:defRPr sz="11900" kern="1200">
        <a:solidFill>
          <a:schemeClr val="tx1"/>
        </a:solidFill>
        <a:latin typeface="+mn-lt"/>
        <a:ea typeface="+mn-ea"/>
        <a:cs typeface="+mn-cs"/>
      </a:defRPr>
    </a:lvl8pPr>
    <a:lvl9pPr marL="15553578" algn="l" defTabSz="3888395" rtl="0" eaLnBrk="1" latinLnBrk="0" hangingPunct="1">
      <a:defRPr sz="1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474">
          <p15:clr>
            <a:srgbClr val="A4A3A4"/>
          </p15:clr>
        </p15:guide>
        <p15:guide id="2" pos="89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CC"/>
    <a:srgbClr val="FF99FF"/>
    <a:srgbClr val="FF9999"/>
    <a:srgbClr val="FFDBF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7001" autoAdjust="0"/>
    <p:restoredTop sz="94660"/>
  </p:normalViewPr>
  <p:slideViewPr>
    <p:cSldViewPr>
      <p:cViewPr>
        <p:scale>
          <a:sx n="55" d="100"/>
          <a:sy n="55" d="100"/>
        </p:scale>
        <p:origin x="1776" y="7722"/>
      </p:cViewPr>
      <p:guideLst>
        <p:guide orient="horz" pos="12474"/>
        <p:guide pos="89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view3D>
      <c:rAngAx val="1"/>
    </c:view3D>
    <c:plotArea>
      <c:layout>
        <c:manualLayout>
          <c:layoutTarget val="inner"/>
          <c:xMode val="edge"/>
          <c:yMode val="edge"/>
          <c:x val="9.7490700175997563E-2"/>
          <c:y val="5.529298596562493E-2"/>
          <c:w val="0.66983847666822305"/>
          <c:h val="0.59517446350716063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ก่อนเข้ากลุ่ม</c:v>
                </c:pt>
              </c:strCache>
            </c:strRef>
          </c:tx>
          <c:dLbls>
            <c:dLbl>
              <c:idx val="0"/>
              <c:layout>
                <c:manualLayout>
                  <c:x val="-1.5807418893281543E-2"/>
                  <c:y val="-7.9037099931729485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11.4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F4B-499D-B6A4-02B4AE314BB0}"/>
                </c:ext>
              </c:extLst>
            </c:dLbl>
            <c:dLbl>
              <c:idx val="1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F4B-499D-B6A4-02B4AE314BB0}"/>
                </c:ext>
              </c:extLst>
            </c:dLbl>
            <c:dLbl>
              <c:idx val="2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F4B-499D-B6A4-02B4AE314BB0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ความรู้ในการปฏิบัติตัว</c:v>
                </c:pt>
                <c:pt idx="1">
                  <c:v>ความวิตกกังวล</c:v>
                </c:pt>
                <c:pt idx="2">
                  <c:v>ความซึมเศร้า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11.4</c:v>
                </c:pt>
                <c:pt idx="1">
                  <c:v>12.75</c:v>
                </c:pt>
                <c:pt idx="2">
                  <c:v>10.4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F4B-499D-B6A4-02B4AE314B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หลังเข้ากลุ่ม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17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F4B-499D-B6A4-02B4AE314BB0}"/>
                </c:ext>
              </c:extLst>
            </c:dLbl>
            <c:dLbl>
              <c:idx val="1"/>
              <c:layout>
                <c:manualLayout>
                  <c:x val="1.2294659139218976E-2"/>
                  <c:y val="-5.2691399954486367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6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F4B-499D-B6A4-02B4AE314BB0}"/>
                </c:ext>
              </c:extLst>
            </c:dLbl>
            <c:dLbl>
              <c:idx val="2"/>
              <c:layout>
                <c:manualLayout>
                  <c:x val="2.9858457909531781E-2"/>
                  <c:y val="-1.053827999089725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3.95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F4B-499D-B6A4-02B4AE314B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th-TH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ความรู้ในการปฏิบัติตัว</c:v>
                </c:pt>
                <c:pt idx="1">
                  <c:v>ความวิตกกังวล</c:v>
                </c:pt>
                <c:pt idx="2">
                  <c:v>ความซึมเศร้า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17</c:v>
                </c:pt>
                <c:pt idx="1">
                  <c:v>6</c:v>
                </c:pt>
                <c:pt idx="2">
                  <c:v>3.9499999999999997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F4B-499D-B6A4-02B4AE314B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คอลัมน์1</c:v>
                </c:pt>
              </c:strCache>
            </c:strRef>
          </c:tx>
          <c:cat>
            <c:strRef>
              <c:f>Sheet1!$A$2:$A$5</c:f>
              <c:strCache>
                <c:ptCount val="3"/>
                <c:pt idx="0">
                  <c:v>ความรู้ในการปฏิบัติตัว</c:v>
                </c:pt>
                <c:pt idx="1">
                  <c:v>ความวิตกกังวล</c:v>
                </c:pt>
                <c:pt idx="2">
                  <c:v>ความซึมเศร้า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F4B-499D-B6A4-02B4AE314BB0}"/>
            </c:ext>
          </c:extLst>
        </c:ser>
        <c:shape val="box"/>
        <c:axId val="69210496"/>
        <c:axId val="69212032"/>
        <c:axId val="0"/>
      </c:bar3DChart>
      <c:catAx>
        <c:axId val="6921049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n-US"/>
            </a:pPr>
            <a:endParaRPr lang="th-TH"/>
          </a:p>
        </c:txPr>
        <c:crossAx val="69212032"/>
        <c:crosses val="autoZero"/>
        <c:auto val="1"/>
        <c:lblAlgn val="ctr"/>
        <c:lblOffset val="100"/>
      </c:catAx>
      <c:valAx>
        <c:axId val="692120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th-TH"/>
          </a:p>
        </c:txPr>
        <c:crossAx val="69210496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txPr>
        <a:bodyPr/>
        <a:lstStyle/>
        <a:p>
          <a:pPr>
            <a:defRPr lang="en-US"/>
          </a:pPr>
          <a:endParaRPr lang="th-TH"/>
        </a:p>
      </c:txPr>
    </c:legend>
    <c:plotVisOnly val="1"/>
    <c:dispBlanksAs val="gap"/>
  </c:chart>
  <c:txPr>
    <a:bodyPr/>
    <a:lstStyle/>
    <a:p>
      <a:pPr>
        <a:defRPr sz="1800"/>
      </a:pPr>
      <a:endParaRPr lang="th-TH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ความพึงพอใจ</c:v>
                </c:pt>
              </c:strCache>
            </c:strRef>
          </c:tx>
          <c:dLbls>
            <c:dLbl>
              <c:idx val="0"/>
              <c:layout>
                <c:manualLayout>
                  <c:x val="-7.3229473548157203E-2"/>
                  <c:y val="-0.3355953920672122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CCF-4668-A82E-269FFB4E156E}"/>
                </c:ext>
              </c:extLst>
            </c:dLbl>
            <c:dLbl>
              <c:idx val="1"/>
              <c:layout>
                <c:manualLayout>
                  <c:x val="1.4325032172676271E-2"/>
                  <c:y val="-1.792747696881291E-2"/>
                </c:manualLayout>
              </c:layout>
              <c:tx>
                <c:rich>
                  <a:bodyPr/>
                  <a:lstStyle/>
                  <a:p>
                    <a:pPr>
                      <a:defRPr lang="en-US">
                        <a:solidFill>
                          <a:schemeClr val="bg1"/>
                        </a:solidFill>
                      </a:defRPr>
                    </a:pPr>
                    <a:r>
                      <a:rPr lang="en-US" dirty="0">
                        <a:solidFill>
                          <a:srgbClr val="FF0000"/>
                        </a:solidFill>
                      </a:rPr>
                      <a:t>20.1</a:t>
                    </a:r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CCF-4668-A82E-269FFB4E156E}"/>
                </c:ext>
              </c:extLst>
            </c:dLbl>
            <c:dLbl>
              <c:idx val="2"/>
              <c:layout>
                <c:manualLayout>
                  <c:x val="2.3517818724851411E-2"/>
                  <c:y val="1.13500385102953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CCF-4668-A82E-269FFB4E156E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ดีมาก</c:v>
                </c:pt>
                <c:pt idx="1">
                  <c:v>ดี</c:v>
                </c:pt>
                <c:pt idx="2">
                  <c:v>ปานกลาง</c:v>
                </c:pt>
                <c:pt idx="3">
                  <c:v>น้อย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76.3</c:v>
                </c:pt>
                <c:pt idx="1">
                  <c:v>20.100000000000001</c:v>
                </c:pt>
                <c:pt idx="2">
                  <c:v>3.6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CCF-4668-A82E-269FFB4E156E}"/>
            </c:ext>
          </c:extLst>
        </c:ser>
      </c:pie3DChart>
    </c:plotArea>
    <c:legend>
      <c:legendPos val="r"/>
      <c:layout/>
      <c:txPr>
        <a:bodyPr/>
        <a:lstStyle/>
        <a:p>
          <a:pPr>
            <a:defRPr lang="en-US"/>
          </a:pPr>
          <a:endParaRPr lang="th-TH"/>
        </a:p>
      </c:txPr>
    </c:legend>
    <c:plotVisOnly val="1"/>
    <c:dispBlanksAs val="zero"/>
  </c:chart>
  <c:txPr>
    <a:bodyPr/>
    <a:lstStyle/>
    <a:p>
      <a:pPr>
        <a:defRPr sz="1800"/>
      </a:pPr>
      <a:endParaRPr lang="th-TH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view3D>
      <c:rAngAx val="1"/>
    </c:view3D>
    <c:plotArea>
      <c:layout>
        <c:manualLayout>
          <c:layoutTarget val="inner"/>
          <c:xMode val="edge"/>
          <c:yMode val="edge"/>
          <c:x val="0.14859215595035719"/>
          <c:y val="7.209344469809259E-2"/>
          <c:w val="0.72227506636628425"/>
          <c:h val="0.5443069815750462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ก่อนเข้ากลุ่ม</c:v>
                </c:pt>
              </c:strCache>
            </c:strRef>
          </c:tx>
          <c:dLbls>
            <c:dLbl>
              <c:idx val="0"/>
              <c:layout>
                <c:manualLayout>
                  <c:x val="-1.8390675879059827E-2"/>
                  <c:y val="-3.065112646509975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218-4D42-AC75-1DB926E122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>
                    <a:solidFill>
                      <a:srgbClr val="FF0000"/>
                    </a:solidFill>
                  </a:defRPr>
                </a:pPr>
                <a:endParaRPr lang="th-TH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ความรู้ในการปฏิบัติตัว</c:v>
                </c:pt>
                <c:pt idx="1">
                  <c:v>ความวิตกกังวล</c:v>
                </c:pt>
                <c:pt idx="2">
                  <c:v>ความซึมเศร้า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10.62</c:v>
                </c:pt>
                <c:pt idx="1">
                  <c:v>12.350000000000009</c:v>
                </c:pt>
                <c:pt idx="2">
                  <c:v>10.27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218-4D42-AC75-1DB926E122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หลังเข้ากลุ่ม</c:v>
                </c:pt>
              </c:strCache>
            </c:strRef>
          </c:tx>
          <c:dLbls>
            <c:dLbl>
              <c:idx val="1"/>
              <c:layout>
                <c:manualLayout>
                  <c:x val="1.8390675879059827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218-4D42-AC75-1DB926E1229C}"/>
                </c:ext>
              </c:extLst>
            </c:dLbl>
            <c:dLbl>
              <c:idx val="2"/>
              <c:layout>
                <c:manualLayout>
                  <c:x val="3.0651126465099755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218-4D42-AC75-1DB926E122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>
                    <a:solidFill>
                      <a:srgbClr val="FF0000"/>
                    </a:solidFill>
                  </a:defRPr>
                </a:pPr>
                <a:endParaRPr lang="th-TH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ความรู้ในการปฏิบัติตัว</c:v>
                </c:pt>
                <c:pt idx="1">
                  <c:v>ความวิตกกังวล</c:v>
                </c:pt>
                <c:pt idx="2">
                  <c:v>ความซึมเศร้า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16.600000000000001</c:v>
                </c:pt>
                <c:pt idx="1">
                  <c:v>6.1</c:v>
                </c:pt>
                <c:pt idx="2">
                  <c:v>4.3099999999999996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218-4D42-AC75-1DB926E1229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คอลัมน์1</c:v>
                </c:pt>
              </c:strCache>
            </c:strRef>
          </c:tx>
          <c:cat>
            <c:strRef>
              <c:f>Sheet1!$A$2:$A$5</c:f>
              <c:strCache>
                <c:ptCount val="3"/>
                <c:pt idx="0">
                  <c:v>ความรู้ในการปฏิบัติตัว</c:v>
                </c:pt>
                <c:pt idx="1">
                  <c:v>ความวิตกกังวล</c:v>
                </c:pt>
                <c:pt idx="2">
                  <c:v>ความซึมเศร้า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218-4D42-AC75-1DB926E1229C}"/>
            </c:ext>
          </c:extLst>
        </c:ser>
        <c:shape val="cylinder"/>
        <c:axId val="70924544"/>
        <c:axId val="70934528"/>
        <c:axId val="0"/>
      </c:bar3DChart>
      <c:catAx>
        <c:axId val="7092454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n-US"/>
            </a:pPr>
            <a:endParaRPr lang="th-TH"/>
          </a:p>
        </c:txPr>
        <c:crossAx val="70934528"/>
        <c:crosses val="autoZero"/>
        <c:auto val="1"/>
        <c:lblAlgn val="ctr"/>
        <c:lblOffset val="100"/>
      </c:catAx>
      <c:valAx>
        <c:axId val="709345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th-TH"/>
          </a:p>
        </c:txPr>
        <c:crossAx val="70924544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txPr>
        <a:bodyPr/>
        <a:lstStyle/>
        <a:p>
          <a:pPr>
            <a:defRPr lang="en-US"/>
          </a:pPr>
          <a:endParaRPr lang="th-TH"/>
        </a:p>
      </c:txPr>
    </c:legend>
    <c:plotVisOnly val="1"/>
    <c:dispBlanksAs val="gap"/>
  </c:chart>
  <c:txPr>
    <a:bodyPr/>
    <a:lstStyle/>
    <a:p>
      <a:pPr>
        <a:defRPr sz="1800"/>
      </a:pPr>
      <a:endParaRPr lang="th-TH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ความพึงพอใจ</c:v>
                </c:pt>
              </c:strCache>
            </c:strRef>
          </c:tx>
          <c:spPr>
            <a:solidFill>
              <a:schemeClr val="tx2"/>
            </a:solidFill>
          </c:spPr>
          <c:explosion val="27"/>
          <c:dPt>
            <c:idx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C9-4945-B740-C485A642377D}"/>
              </c:ext>
            </c:extLst>
          </c:dPt>
          <c:dPt>
            <c:idx val="1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1"/>
                <c:pt idx="0">
                  <c:v>ดีมาก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C9-4945-B740-C485A642377D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50279767200656755"/>
          <c:y val="0.77956402462135366"/>
          <c:w val="0.43418540971110536"/>
          <c:h val="0.2080898883477690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F781C-F53A-46B3-9DB8-7E9550068A24}" type="datetimeFigureOut">
              <a:rPr lang="th-TH" smtClean="0"/>
              <a:pPr/>
              <a:t>18/06/61</a:t>
            </a:fld>
            <a:endParaRPr lang="th-TH" dirty="0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85800"/>
            <a:ext cx="2463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6DFF1-42CA-45A6-A566-1E6A057D44A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3705287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6DFF1-42CA-45A6-A566-1E6A057D44A1}" type="slidenum">
              <a:rPr lang="th-TH" smtClean="0"/>
              <a:pPr/>
              <a:t>1</a:t>
            </a:fld>
            <a:endParaRPr lang="th-TH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133243" y="12303207"/>
            <a:ext cx="24176752" cy="8489394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266486" y="22442805"/>
            <a:ext cx="19910267" cy="10121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44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88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832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76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720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665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609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553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3FE6-E71F-427D-B4C0-CF13B400B667}" type="datetimeFigureOut">
              <a:rPr lang="th-TH" smtClean="0"/>
              <a:pPr/>
              <a:t>18/06/61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7D3E-3CB8-41EC-A7CB-0EF605569277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3FE6-E71F-427D-B4C0-CF13B400B667}" type="datetimeFigureOut">
              <a:rPr lang="th-TH" smtClean="0"/>
              <a:pPr/>
              <a:t>18/06/61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7D3E-3CB8-41EC-A7CB-0EF605569277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4145429" y="9158647"/>
            <a:ext cx="19905330" cy="19515522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424505" y="9158647"/>
            <a:ext cx="59246870" cy="19515522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3FE6-E71F-427D-B4C0-CF13B400B667}" type="datetimeFigureOut">
              <a:rPr lang="th-TH" smtClean="0"/>
              <a:pPr/>
              <a:t>18/06/61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7D3E-3CB8-41EC-A7CB-0EF605569277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3FE6-E71F-427D-B4C0-CF13B400B667}" type="datetimeFigureOut">
              <a:rPr lang="th-TH" smtClean="0"/>
              <a:pPr/>
              <a:t>18/06/61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7D3E-3CB8-41EC-A7CB-0EF605569277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46820" y="25449850"/>
            <a:ext cx="24176752" cy="7865983"/>
          </a:xfrm>
        </p:spPr>
        <p:txBody>
          <a:bodyPr anchor="t"/>
          <a:lstStyle>
            <a:lvl1pPr algn="l">
              <a:defRPr sz="17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2246820" y="16786270"/>
            <a:ext cx="24176752" cy="8663580"/>
          </a:xfrm>
        </p:spPr>
        <p:txBody>
          <a:bodyPr anchor="b"/>
          <a:lstStyle>
            <a:lvl1pPr marL="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1pPr>
            <a:lvl2pPr marL="1944197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2pPr>
            <a:lvl3pPr marL="3888395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3pPr>
            <a:lvl4pPr marL="5832592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4pPr>
            <a:lvl5pPr marL="7776789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5pPr>
            <a:lvl6pPr marL="9720986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6pPr>
            <a:lvl7pPr marL="11665184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7pPr>
            <a:lvl8pPr marL="13609381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8pPr>
            <a:lvl9pPr marL="15553578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3FE6-E71F-427D-B4C0-CF13B400B667}" type="datetimeFigureOut">
              <a:rPr lang="th-TH" smtClean="0"/>
              <a:pPr/>
              <a:t>18/06/61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7D3E-3CB8-41EC-A7CB-0EF605569277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424505" y="53365842"/>
            <a:ext cx="39573630" cy="150948030"/>
          </a:xfrm>
        </p:spPr>
        <p:txBody>
          <a:bodyPr/>
          <a:lstStyle>
            <a:lvl1pPr>
              <a:defRPr sz="11900"/>
            </a:lvl1pPr>
            <a:lvl2pPr>
              <a:defRPr sz="10200"/>
            </a:lvl2pPr>
            <a:lvl3pPr>
              <a:defRPr sz="85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4472189" y="53365842"/>
            <a:ext cx="39578570" cy="150948030"/>
          </a:xfrm>
        </p:spPr>
        <p:txBody>
          <a:bodyPr/>
          <a:lstStyle>
            <a:lvl1pPr>
              <a:defRPr sz="11900"/>
            </a:lvl1pPr>
            <a:lvl2pPr>
              <a:defRPr sz="10200"/>
            </a:lvl2pPr>
            <a:lvl3pPr>
              <a:defRPr sz="85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3FE6-E71F-427D-B4C0-CF13B400B667}" type="datetimeFigureOut">
              <a:rPr lang="th-TH" smtClean="0"/>
              <a:pPr/>
              <a:t>18/06/61</a:t>
            </a:fld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7D3E-3CB8-41EC-A7CB-0EF605569277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22162" y="1586034"/>
            <a:ext cx="25598914" cy="6600825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422162" y="8865277"/>
            <a:ext cx="12567370" cy="3694626"/>
          </a:xfrm>
        </p:spPr>
        <p:txBody>
          <a:bodyPr anchor="b"/>
          <a:lstStyle>
            <a:lvl1pPr marL="0" indent="0">
              <a:buNone/>
              <a:defRPr sz="10200" b="1"/>
            </a:lvl1pPr>
            <a:lvl2pPr marL="1944197" indent="0">
              <a:buNone/>
              <a:defRPr sz="8500" b="1"/>
            </a:lvl2pPr>
            <a:lvl3pPr marL="3888395" indent="0">
              <a:buNone/>
              <a:defRPr sz="7700" b="1"/>
            </a:lvl3pPr>
            <a:lvl4pPr marL="5832592" indent="0">
              <a:buNone/>
              <a:defRPr sz="6800" b="1"/>
            </a:lvl4pPr>
            <a:lvl5pPr marL="7776789" indent="0">
              <a:buNone/>
              <a:defRPr sz="6800" b="1"/>
            </a:lvl5pPr>
            <a:lvl6pPr marL="9720986" indent="0">
              <a:buNone/>
              <a:defRPr sz="6800" b="1"/>
            </a:lvl6pPr>
            <a:lvl7pPr marL="11665184" indent="0">
              <a:buNone/>
              <a:defRPr sz="6800" b="1"/>
            </a:lvl7pPr>
            <a:lvl8pPr marL="13609381" indent="0">
              <a:buNone/>
              <a:defRPr sz="6800" b="1"/>
            </a:lvl8pPr>
            <a:lvl9pPr marL="15553578" indent="0">
              <a:buNone/>
              <a:defRPr sz="68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1422162" y="12559903"/>
            <a:ext cx="12567370" cy="22818688"/>
          </a:xfrm>
        </p:spPr>
        <p:txBody>
          <a:bodyPr/>
          <a:lstStyle>
            <a:lvl1pPr>
              <a:defRPr sz="10200"/>
            </a:lvl1pPr>
            <a:lvl2pPr>
              <a:defRPr sz="8500"/>
            </a:lvl2pPr>
            <a:lvl3pPr>
              <a:defRPr sz="77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14448772" y="8865277"/>
            <a:ext cx="12572306" cy="3694626"/>
          </a:xfrm>
        </p:spPr>
        <p:txBody>
          <a:bodyPr anchor="b"/>
          <a:lstStyle>
            <a:lvl1pPr marL="0" indent="0">
              <a:buNone/>
              <a:defRPr sz="10200" b="1"/>
            </a:lvl1pPr>
            <a:lvl2pPr marL="1944197" indent="0">
              <a:buNone/>
              <a:defRPr sz="8500" b="1"/>
            </a:lvl2pPr>
            <a:lvl3pPr marL="3888395" indent="0">
              <a:buNone/>
              <a:defRPr sz="7700" b="1"/>
            </a:lvl3pPr>
            <a:lvl4pPr marL="5832592" indent="0">
              <a:buNone/>
              <a:defRPr sz="6800" b="1"/>
            </a:lvl4pPr>
            <a:lvl5pPr marL="7776789" indent="0">
              <a:buNone/>
              <a:defRPr sz="6800" b="1"/>
            </a:lvl5pPr>
            <a:lvl6pPr marL="9720986" indent="0">
              <a:buNone/>
              <a:defRPr sz="6800" b="1"/>
            </a:lvl6pPr>
            <a:lvl7pPr marL="11665184" indent="0">
              <a:buNone/>
              <a:defRPr sz="6800" b="1"/>
            </a:lvl7pPr>
            <a:lvl8pPr marL="13609381" indent="0">
              <a:buNone/>
              <a:defRPr sz="6800" b="1"/>
            </a:lvl8pPr>
            <a:lvl9pPr marL="15553578" indent="0">
              <a:buNone/>
              <a:defRPr sz="68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14448772" y="12559903"/>
            <a:ext cx="12572306" cy="22818688"/>
          </a:xfrm>
        </p:spPr>
        <p:txBody>
          <a:bodyPr/>
          <a:lstStyle>
            <a:lvl1pPr>
              <a:defRPr sz="10200"/>
            </a:lvl1pPr>
            <a:lvl2pPr>
              <a:defRPr sz="8500"/>
            </a:lvl2pPr>
            <a:lvl3pPr>
              <a:defRPr sz="77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3FE6-E71F-427D-B4C0-CF13B400B667}" type="datetimeFigureOut">
              <a:rPr lang="th-TH" smtClean="0"/>
              <a:pPr/>
              <a:t>18/06/61</a:t>
            </a:fld>
            <a:endParaRPr lang="th-TH" dirty="0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7D3E-3CB8-41EC-A7CB-0EF605569277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3FE6-E71F-427D-B4C0-CF13B400B667}" type="datetimeFigureOut">
              <a:rPr lang="th-TH" smtClean="0"/>
              <a:pPr/>
              <a:t>18/06/61</a:t>
            </a:fld>
            <a:endParaRPr lang="th-TH" dirty="0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7D3E-3CB8-41EC-A7CB-0EF605569277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3FE6-E71F-427D-B4C0-CF13B400B667}" type="datetimeFigureOut">
              <a:rPr lang="th-TH" smtClean="0"/>
              <a:pPr/>
              <a:t>18/06/61</a:t>
            </a:fld>
            <a:endParaRPr lang="th-TH" dirty="0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7D3E-3CB8-41EC-A7CB-0EF605569277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22164" y="1576864"/>
            <a:ext cx="9357629" cy="6710839"/>
          </a:xfrm>
        </p:spPr>
        <p:txBody>
          <a:bodyPr anchor="b"/>
          <a:lstStyle>
            <a:lvl1pPr algn="l">
              <a:defRPr sz="85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1120516" y="1576866"/>
            <a:ext cx="15900560" cy="33801728"/>
          </a:xfrm>
        </p:spPr>
        <p:txBody>
          <a:bodyPr/>
          <a:lstStyle>
            <a:lvl1pPr>
              <a:defRPr sz="13600"/>
            </a:lvl1pPr>
            <a:lvl2pPr>
              <a:defRPr sz="11900"/>
            </a:lvl2pPr>
            <a:lvl3pPr>
              <a:defRPr sz="102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422164" y="8287705"/>
            <a:ext cx="9357629" cy="27090889"/>
          </a:xfrm>
        </p:spPr>
        <p:txBody>
          <a:bodyPr/>
          <a:lstStyle>
            <a:lvl1pPr marL="0" indent="0">
              <a:buNone/>
              <a:defRPr sz="6000"/>
            </a:lvl1pPr>
            <a:lvl2pPr marL="1944197" indent="0">
              <a:buNone/>
              <a:defRPr sz="5100"/>
            </a:lvl2pPr>
            <a:lvl3pPr marL="3888395" indent="0">
              <a:buNone/>
              <a:defRPr sz="4300"/>
            </a:lvl3pPr>
            <a:lvl4pPr marL="5832592" indent="0">
              <a:buNone/>
              <a:defRPr sz="3800"/>
            </a:lvl4pPr>
            <a:lvl5pPr marL="7776789" indent="0">
              <a:buNone/>
              <a:defRPr sz="3800"/>
            </a:lvl5pPr>
            <a:lvl6pPr marL="9720986" indent="0">
              <a:buNone/>
              <a:defRPr sz="3800"/>
            </a:lvl6pPr>
            <a:lvl7pPr marL="11665184" indent="0">
              <a:buNone/>
              <a:defRPr sz="3800"/>
            </a:lvl7pPr>
            <a:lvl8pPr marL="13609381" indent="0">
              <a:buNone/>
              <a:defRPr sz="3800"/>
            </a:lvl8pPr>
            <a:lvl9pPr marL="15553578" indent="0">
              <a:buNone/>
              <a:defRPr sz="3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3FE6-E71F-427D-B4C0-CF13B400B667}" type="datetimeFigureOut">
              <a:rPr lang="th-TH" smtClean="0"/>
              <a:pPr/>
              <a:t>18/06/61</a:t>
            </a:fld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7D3E-3CB8-41EC-A7CB-0EF605569277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575074" y="27723465"/>
            <a:ext cx="17065943" cy="3272912"/>
          </a:xfrm>
        </p:spPr>
        <p:txBody>
          <a:bodyPr anchor="b"/>
          <a:lstStyle>
            <a:lvl1pPr algn="l">
              <a:defRPr sz="85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5575074" y="3538776"/>
            <a:ext cx="17065943" cy="23762970"/>
          </a:xfrm>
        </p:spPr>
        <p:txBody>
          <a:bodyPr/>
          <a:lstStyle>
            <a:lvl1pPr marL="0" indent="0">
              <a:buNone/>
              <a:defRPr sz="13600"/>
            </a:lvl1pPr>
            <a:lvl2pPr marL="1944197" indent="0">
              <a:buNone/>
              <a:defRPr sz="11900"/>
            </a:lvl2pPr>
            <a:lvl3pPr marL="3888395" indent="0">
              <a:buNone/>
              <a:defRPr sz="10200"/>
            </a:lvl3pPr>
            <a:lvl4pPr marL="5832592" indent="0">
              <a:buNone/>
              <a:defRPr sz="8500"/>
            </a:lvl4pPr>
            <a:lvl5pPr marL="7776789" indent="0">
              <a:buNone/>
              <a:defRPr sz="8500"/>
            </a:lvl5pPr>
            <a:lvl6pPr marL="9720986" indent="0">
              <a:buNone/>
              <a:defRPr sz="8500"/>
            </a:lvl6pPr>
            <a:lvl7pPr marL="11665184" indent="0">
              <a:buNone/>
              <a:defRPr sz="8500"/>
            </a:lvl7pPr>
            <a:lvl8pPr marL="13609381" indent="0">
              <a:buNone/>
              <a:defRPr sz="8500"/>
            </a:lvl8pPr>
            <a:lvl9pPr marL="15553578" indent="0">
              <a:buNone/>
              <a:defRPr sz="8500"/>
            </a:lvl9pPr>
          </a:lstStyle>
          <a:p>
            <a:endParaRPr lang="th-TH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5575074" y="30996377"/>
            <a:ext cx="17065943" cy="4648078"/>
          </a:xfrm>
        </p:spPr>
        <p:txBody>
          <a:bodyPr/>
          <a:lstStyle>
            <a:lvl1pPr marL="0" indent="0">
              <a:buNone/>
              <a:defRPr sz="6000"/>
            </a:lvl1pPr>
            <a:lvl2pPr marL="1944197" indent="0">
              <a:buNone/>
              <a:defRPr sz="5100"/>
            </a:lvl2pPr>
            <a:lvl3pPr marL="3888395" indent="0">
              <a:buNone/>
              <a:defRPr sz="4300"/>
            </a:lvl3pPr>
            <a:lvl4pPr marL="5832592" indent="0">
              <a:buNone/>
              <a:defRPr sz="3800"/>
            </a:lvl4pPr>
            <a:lvl5pPr marL="7776789" indent="0">
              <a:buNone/>
              <a:defRPr sz="3800"/>
            </a:lvl5pPr>
            <a:lvl6pPr marL="9720986" indent="0">
              <a:buNone/>
              <a:defRPr sz="3800"/>
            </a:lvl6pPr>
            <a:lvl7pPr marL="11665184" indent="0">
              <a:buNone/>
              <a:defRPr sz="3800"/>
            </a:lvl7pPr>
            <a:lvl8pPr marL="13609381" indent="0">
              <a:buNone/>
              <a:defRPr sz="3800"/>
            </a:lvl8pPr>
            <a:lvl9pPr marL="15553578" indent="0">
              <a:buNone/>
              <a:defRPr sz="3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3FE6-E71F-427D-B4C0-CF13B400B667}" type="datetimeFigureOut">
              <a:rPr lang="th-TH" smtClean="0"/>
              <a:pPr/>
              <a:t>18/06/61</a:t>
            </a:fld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7D3E-3CB8-41EC-A7CB-0EF605569277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1422162" y="1586034"/>
            <a:ext cx="25598914" cy="6600825"/>
          </a:xfrm>
          <a:prstGeom prst="rect">
            <a:avLst/>
          </a:prstGeom>
        </p:spPr>
        <p:txBody>
          <a:bodyPr vert="horz" lIns="388839" tIns="194420" rIns="388839" bIns="1944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422162" y="9241158"/>
            <a:ext cx="25598914" cy="26137436"/>
          </a:xfrm>
          <a:prstGeom prst="rect">
            <a:avLst/>
          </a:prstGeom>
        </p:spPr>
        <p:txBody>
          <a:bodyPr vert="horz" lIns="388839" tIns="194420" rIns="388839" bIns="1944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1422162" y="36707924"/>
            <a:ext cx="6636756" cy="2108597"/>
          </a:xfrm>
          <a:prstGeom prst="rect">
            <a:avLst/>
          </a:prstGeom>
        </p:spPr>
        <p:txBody>
          <a:bodyPr vert="horz" lIns="388839" tIns="194420" rIns="388839" bIns="194420" rtlCol="0" anchor="ctr"/>
          <a:lstStyle>
            <a:lvl1pPr algn="l">
              <a:defRPr sz="5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F3FE6-E71F-427D-B4C0-CF13B400B667}" type="datetimeFigureOut">
              <a:rPr lang="th-TH" smtClean="0"/>
              <a:pPr/>
              <a:t>18/06/61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9718107" y="36707924"/>
            <a:ext cx="9007025" cy="2108597"/>
          </a:xfrm>
          <a:prstGeom prst="rect">
            <a:avLst/>
          </a:prstGeom>
        </p:spPr>
        <p:txBody>
          <a:bodyPr vert="horz" lIns="388839" tIns="194420" rIns="388839" bIns="194420" rtlCol="0" anchor="ctr"/>
          <a:lstStyle>
            <a:lvl1pPr algn="ctr">
              <a:defRPr sz="5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20384320" y="36707924"/>
            <a:ext cx="6636756" cy="2108597"/>
          </a:xfrm>
          <a:prstGeom prst="rect">
            <a:avLst/>
          </a:prstGeom>
        </p:spPr>
        <p:txBody>
          <a:bodyPr vert="horz" lIns="388839" tIns="194420" rIns="388839" bIns="194420" rtlCol="0" anchor="ctr"/>
          <a:lstStyle>
            <a:lvl1pPr algn="r">
              <a:defRPr sz="5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C7D3E-3CB8-41EC-A7CB-0EF605569277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888395" rtl="0" eaLnBrk="1" latinLnBrk="0" hangingPunct="1">
        <a:spcBef>
          <a:spcPct val="0"/>
        </a:spcBef>
        <a:buNone/>
        <a:defRPr sz="18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8148" indent="-1458148" algn="l" defTabSz="3888395" rtl="0" eaLnBrk="1" latinLnBrk="0" hangingPunct="1">
        <a:spcBef>
          <a:spcPct val="20000"/>
        </a:spcBef>
        <a:buFont typeface="Arial" pitchFamily="34" charset="0"/>
        <a:buChar char="•"/>
        <a:defRPr sz="13600" kern="1200">
          <a:solidFill>
            <a:schemeClr val="tx1"/>
          </a:solidFill>
          <a:latin typeface="+mn-lt"/>
          <a:ea typeface="+mn-ea"/>
          <a:cs typeface="+mn-cs"/>
        </a:defRPr>
      </a:lvl1pPr>
      <a:lvl2pPr marL="3159321" indent="-1215123" algn="l" defTabSz="3888395" rtl="0" eaLnBrk="1" latinLnBrk="0" hangingPunct="1">
        <a:spcBef>
          <a:spcPct val="20000"/>
        </a:spcBef>
        <a:buFont typeface="Arial" pitchFamily="34" charset="0"/>
        <a:buChar char="–"/>
        <a:defRPr sz="119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493" indent="-972099" algn="l" defTabSz="3888395" rtl="0" eaLnBrk="1" latinLnBrk="0" hangingPunct="1">
        <a:spcBef>
          <a:spcPct val="20000"/>
        </a:spcBef>
        <a:buFont typeface="Arial" pitchFamily="34" charset="0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3pPr>
      <a:lvl4pPr marL="6804690" indent="-972099" algn="l" defTabSz="3888395" rtl="0" eaLnBrk="1" latinLnBrk="0" hangingPunct="1">
        <a:spcBef>
          <a:spcPct val="20000"/>
        </a:spcBef>
        <a:buFont typeface="Arial" pitchFamily="34" charset="0"/>
        <a:buChar char="–"/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748888" indent="-972099" algn="l" defTabSz="3888395" rtl="0" eaLnBrk="1" latinLnBrk="0" hangingPunct="1">
        <a:spcBef>
          <a:spcPct val="20000"/>
        </a:spcBef>
        <a:buFont typeface="Arial" pitchFamily="34" charset="0"/>
        <a:buChar char="»"/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693085" indent="-972099" algn="l" defTabSz="3888395" rtl="0" eaLnBrk="1" latinLnBrk="0" hangingPunct="1">
        <a:spcBef>
          <a:spcPct val="20000"/>
        </a:spcBef>
        <a:buFont typeface="Arial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637282" indent="-972099" algn="l" defTabSz="3888395" rtl="0" eaLnBrk="1" latinLnBrk="0" hangingPunct="1">
        <a:spcBef>
          <a:spcPct val="20000"/>
        </a:spcBef>
        <a:buFont typeface="Arial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4581480" indent="-972099" algn="l" defTabSz="3888395" rtl="0" eaLnBrk="1" latinLnBrk="0" hangingPunct="1">
        <a:spcBef>
          <a:spcPct val="20000"/>
        </a:spcBef>
        <a:buFont typeface="Arial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6525677" indent="-972099" algn="l" defTabSz="3888395" rtl="0" eaLnBrk="1" latinLnBrk="0" hangingPunct="1">
        <a:spcBef>
          <a:spcPct val="20000"/>
        </a:spcBef>
        <a:buFont typeface="Arial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3888395" rtl="0" eaLnBrk="1" latinLnBrk="0" hangingPunct="1">
        <a:defRPr sz="11900" kern="1200">
          <a:solidFill>
            <a:schemeClr val="tx1"/>
          </a:solidFill>
          <a:latin typeface="+mn-lt"/>
          <a:ea typeface="+mn-ea"/>
          <a:cs typeface="+mn-cs"/>
        </a:defRPr>
      </a:lvl1pPr>
      <a:lvl2pPr marL="1944197" algn="l" defTabSz="3888395" rtl="0" eaLnBrk="1" latinLnBrk="0" hangingPunct="1">
        <a:defRPr sz="11900" kern="1200">
          <a:solidFill>
            <a:schemeClr val="tx1"/>
          </a:solidFill>
          <a:latin typeface="+mn-lt"/>
          <a:ea typeface="+mn-ea"/>
          <a:cs typeface="+mn-cs"/>
        </a:defRPr>
      </a:lvl2pPr>
      <a:lvl3pPr marL="3888395" algn="l" defTabSz="3888395" rtl="0" eaLnBrk="1" latinLnBrk="0" hangingPunct="1">
        <a:defRPr sz="11900" kern="1200">
          <a:solidFill>
            <a:schemeClr val="tx1"/>
          </a:solidFill>
          <a:latin typeface="+mn-lt"/>
          <a:ea typeface="+mn-ea"/>
          <a:cs typeface="+mn-cs"/>
        </a:defRPr>
      </a:lvl3pPr>
      <a:lvl4pPr marL="5832592" algn="l" defTabSz="3888395" rtl="0" eaLnBrk="1" latinLnBrk="0" hangingPunct="1">
        <a:defRPr sz="11900" kern="1200">
          <a:solidFill>
            <a:schemeClr val="tx1"/>
          </a:solidFill>
          <a:latin typeface="+mn-lt"/>
          <a:ea typeface="+mn-ea"/>
          <a:cs typeface="+mn-cs"/>
        </a:defRPr>
      </a:lvl4pPr>
      <a:lvl5pPr marL="7776789" algn="l" defTabSz="3888395" rtl="0" eaLnBrk="1" latinLnBrk="0" hangingPunct="1">
        <a:defRPr sz="11900" kern="1200">
          <a:solidFill>
            <a:schemeClr val="tx1"/>
          </a:solidFill>
          <a:latin typeface="+mn-lt"/>
          <a:ea typeface="+mn-ea"/>
          <a:cs typeface="+mn-cs"/>
        </a:defRPr>
      </a:lvl5pPr>
      <a:lvl6pPr marL="9720986" algn="l" defTabSz="3888395" rtl="0" eaLnBrk="1" latinLnBrk="0" hangingPunct="1">
        <a:defRPr sz="11900" kern="1200">
          <a:solidFill>
            <a:schemeClr val="tx1"/>
          </a:solidFill>
          <a:latin typeface="+mn-lt"/>
          <a:ea typeface="+mn-ea"/>
          <a:cs typeface="+mn-cs"/>
        </a:defRPr>
      </a:lvl6pPr>
      <a:lvl7pPr marL="11665184" algn="l" defTabSz="3888395" rtl="0" eaLnBrk="1" latinLnBrk="0" hangingPunct="1">
        <a:defRPr sz="11900" kern="1200">
          <a:solidFill>
            <a:schemeClr val="tx1"/>
          </a:solidFill>
          <a:latin typeface="+mn-lt"/>
          <a:ea typeface="+mn-ea"/>
          <a:cs typeface="+mn-cs"/>
        </a:defRPr>
      </a:lvl7pPr>
      <a:lvl8pPr marL="13609381" algn="l" defTabSz="3888395" rtl="0" eaLnBrk="1" latinLnBrk="0" hangingPunct="1">
        <a:defRPr sz="11900" kern="1200">
          <a:solidFill>
            <a:schemeClr val="tx1"/>
          </a:solidFill>
          <a:latin typeface="+mn-lt"/>
          <a:ea typeface="+mn-ea"/>
          <a:cs typeface="+mn-cs"/>
        </a:defRPr>
      </a:lvl8pPr>
      <a:lvl9pPr marL="15553578" algn="l" defTabSz="3888395" rtl="0" eaLnBrk="1" latinLnBrk="0" hangingPunct="1">
        <a:defRPr sz="1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18" Type="http://schemas.openxmlformats.org/officeDocument/2006/relationships/image" Target="../media/image14.jpeg"/><Relationship Id="rId3" Type="http://schemas.openxmlformats.org/officeDocument/2006/relationships/image" Target="../media/image2.jpeg"/><Relationship Id="rId21" Type="http://schemas.openxmlformats.org/officeDocument/2006/relationships/image" Target="../media/image16.emf"/><Relationship Id="rId7" Type="http://schemas.openxmlformats.org/officeDocument/2006/relationships/image" Target="../media/image3.jpeg"/><Relationship Id="rId12" Type="http://schemas.openxmlformats.org/officeDocument/2006/relationships/image" Target="../media/image8.jpe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eg"/><Relationship Id="rId20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11" Type="http://schemas.openxmlformats.org/officeDocument/2006/relationships/image" Target="../media/image7.jpeg"/><Relationship Id="rId5" Type="http://schemas.openxmlformats.org/officeDocument/2006/relationships/chart" Target="../charts/chart2.xml"/><Relationship Id="rId15" Type="http://schemas.openxmlformats.org/officeDocument/2006/relationships/image" Target="../media/image11.jpeg"/><Relationship Id="rId10" Type="http://schemas.openxmlformats.org/officeDocument/2006/relationships/image" Target="../media/image6.jpeg"/><Relationship Id="rId19" Type="http://schemas.openxmlformats.org/officeDocument/2006/relationships/image" Target="../media/image15.jpeg"/><Relationship Id="rId4" Type="http://schemas.openxmlformats.org/officeDocument/2006/relationships/chart" Target="../charts/chart1.xml"/><Relationship Id="rId9" Type="http://schemas.openxmlformats.org/officeDocument/2006/relationships/image" Target="../media/image5.jpeg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05653" y="12903769"/>
            <a:ext cx="12522334" cy="1113301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 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หน่วยโรคเอดส์ งานบริการพยาบาล โรงพยาบาลศรีนครินทร์ ให้การดูแลรักษาผู้ติดเชื้อ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/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ผู้ป่วยเอดส์ทั่วภาคตะวันออกเฉียงเหนือ รวมทั้งหมดประมาณ 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2,200 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คน โดยใช้แนวคิด </a:t>
            </a:r>
            <a:r>
              <a:rPr lang="en-US" sz="3200" i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‘</a:t>
            </a:r>
            <a:r>
              <a:rPr lang="th-TH" sz="3200" b="1" i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การดูแลด้วยหัวใจความเป็นมนุษย์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200" b="1" i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ที่เน้นการดูแลรักษาทั้งโรค ความเจ็บป่วย และความทุกข์</a:t>
            </a:r>
            <a:r>
              <a:rPr lang="en-US" sz="3200" b="1" i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 </a:t>
            </a:r>
            <a:r>
              <a:rPr lang="th-TH" sz="3200" b="1" i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ละเอียดอ่อนต่อมิติทางจิตสังคมวัฒนธรรม</a:t>
            </a:r>
            <a:r>
              <a:rPr lang="en-US" sz="3200" b="1" i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 </a:t>
            </a:r>
            <a:r>
              <a:rPr lang="th-TH" sz="3200" b="1" i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สร้างวัฒนธรรมจิตอาสา พัฒนาและปรับระบบงานให้เอื้อต่อการเรียนรู้</a:t>
            </a:r>
            <a:r>
              <a:rPr lang="en-US" sz="3200" b="1" i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’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ให้บริการในคลินิก 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อังคาร พุธ   ศุกร์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มีผู้มารับบริการ 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60 – 80 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คน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/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วัน ทีมให้บริการประกอบด้วย พยาบาล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3 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คน แพทย์ 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 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คน ทำให้การบริการผู้ป่วยเป็นไปอย่างเร่งรีบ เสี่ยงต่อการให้บริการไม่ครอบคลุม เนื่องจากกระบวนการให้คำปรึกษาโดยเฉพาะผู้ป่วยรายใหม่ต้องใช้เวลา 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20-30 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นาที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/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ราย  ในผู้ป่วยเก่าที่มีปัญหาในการกินยาไม่สม่ำเสมอต้องใช้เวลาในการให้คำปรึกษา ผลจากการดำเนินงานปี 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2560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ที่ผ่านมา ผู้รับบริการพึงพอใจในการบริการ ระดับดี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+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ดีมาก ร้อยละ 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94  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ยังมีเรื่องความวิตกกังวล ความซึมเศร้า ในระดับปานกลาง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+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สูง ร้อยละ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45 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และขาดความรู้ความเข้าใจเกี่ยวกับโรค ร้อยละ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42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ปัญหาเหล่านี้ยังต้องการการพัฒนาอย่างต่อเนื่อง โดยเฉพาะในผู้ติดเชื้อรายใหม่ยังไม่รู้จักห้องตรวจต่างๆ กลัวคนอื่นรู้สถานะ ในรายเก่าที่ต้องนอนโรงพยาบาลเนื่องจากมีโรคติดเชื้อฉวยโอกาส  เหล่านี้ล้วนมีผลต่อ ความวิตกกังวล และความซึมเศร้า รวมทั้งประชาชนทั่วไป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/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ลุ่มเสี่ยงที่ไม่เคยตรวจเลือดหาเชื้อเอชไอวีมาก่อนเพราะอายกลัวคนอื่นรู้ว่าตัวเองอยู่ในกลุ่มเสี่ยง จึงทำให้ภาพรวมยังมีผู้รับบริการมาขอเจาะเลือดหาเชื้อเอชไอวีไม่มากนัก  ดังนั้นเพื่อให้การบริการ</a:t>
            </a:r>
            <a:endParaRPr lang="en-US" sz="3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ผู้ติดเชื้อ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/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ผู้ป่วยเอดส์ และกลุ่มเสี่ยง มีประสิทธิภาพ หน่วยโรคเอดส์ งานบริการพยาบาล โรงพยาบาลศรีนครินทร์ จึงได้จัดโครงการ 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ดูแลด้วยหัวใจ </a:t>
            </a:r>
            <a:endParaRPr lang="en-US" sz="3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ใส่ใจดุจญาติมิตร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”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ขึ้นเพื่อพัฒนาระบบบริการในผู้ติดเชื้อ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/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ผู้ป่วยเอดส์</a:t>
            </a:r>
            <a:r>
              <a:rPr lang="en-US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 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53"/>
          <p:cNvSpPr txBox="1">
            <a:spLocks noGrp="1"/>
          </p:cNvSpPr>
          <p:nvPr>
            <p:ph type="ctrTitle"/>
          </p:nvPr>
        </p:nvSpPr>
        <p:spPr>
          <a:xfrm>
            <a:off x="2220035" y="5806133"/>
            <a:ext cx="23860292" cy="197768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 algn="l" defTabSz="432054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4400" b="1" kern="0" dirty="0">
                <a:solidFill>
                  <a:srgbClr val="000000"/>
                </a:solidFill>
                <a:latin typeface="Leelawadee" pitchFamily="34" charset="-34"/>
                <a:ea typeface="Tahoma" pitchFamily="34"/>
                <a:cs typeface="Angsana New"/>
              </a:rPr>
              <a:t>นำเสนอ</a:t>
            </a:r>
            <a:r>
              <a:rPr lang="th-TH" sz="4400" b="1" kern="0" dirty="0" smtClean="0">
                <a:solidFill>
                  <a:srgbClr val="000000"/>
                </a:solidFill>
                <a:latin typeface="Leelawadee" pitchFamily="34" charset="-34"/>
                <a:ea typeface="Tahoma" pitchFamily="34"/>
                <a:cs typeface="Angsana New"/>
              </a:rPr>
              <a:t>โดย</a:t>
            </a:r>
            <a:r>
              <a:rPr lang="en-US" sz="4400" b="1" kern="0" dirty="0" smtClean="0">
                <a:solidFill>
                  <a:srgbClr val="000000"/>
                </a:solidFill>
                <a:latin typeface="Leelawadee" pitchFamily="34" charset="-34"/>
                <a:ea typeface="Tahoma" pitchFamily="34"/>
                <a:cs typeface="Angsana New"/>
              </a:rPr>
              <a:t>:</a:t>
            </a:r>
            <a:r>
              <a:rPr lang="th-TH" sz="4400" b="1" kern="0" dirty="0" smtClean="0">
                <a:solidFill>
                  <a:srgbClr val="000000"/>
                </a:solidFill>
                <a:latin typeface="Leelawadee" pitchFamily="34" charset="-34"/>
                <a:ea typeface="Tahoma" pitchFamily="34"/>
                <a:cs typeface="Angsana New"/>
              </a:rPr>
              <a:t> </a:t>
            </a:r>
            <a:r>
              <a:rPr lang="th-TH" altLang="en-US" sz="4400" dirty="0" smtClean="0">
                <a:solidFill>
                  <a:srgbClr val="000000"/>
                </a:solidFill>
                <a:latin typeface="Angsana New" pitchFamily="18" charset="-34"/>
                <a:cs typeface="Angsana New"/>
              </a:rPr>
              <a:t>นางอรอรุณ  สุริสาร  หน่วย</a:t>
            </a:r>
            <a:r>
              <a:rPr lang="th-TH" altLang="en-US" sz="4400" dirty="0">
                <a:solidFill>
                  <a:srgbClr val="000000"/>
                </a:solidFill>
                <a:latin typeface="Angsana New" pitchFamily="18" charset="-34"/>
                <a:cs typeface="Angsana New"/>
              </a:rPr>
              <a:t>โรคเอดส์ งานบริการพยาบาล โรงพยาบาลศรีนครินทร์    </a:t>
            </a:r>
            <a:r>
              <a:rPr lang="th-TH" altLang="en-US" sz="4400" dirty="0">
                <a:solidFill>
                  <a:srgbClr val="FF0000"/>
                </a:solidFill>
                <a:latin typeface="Angsana New" pitchFamily="18" charset="-34"/>
                <a:ea typeface="Angsana New" pitchFamily="18" charset="-34"/>
                <a:cs typeface="Angsana New"/>
              </a:rPr>
              <a:t> </a:t>
            </a:r>
            <a:endParaRPr lang="th-TH" altLang="en-US" sz="4400" dirty="0">
              <a:solidFill>
                <a:srgbClr val="000000"/>
              </a:solidFill>
              <a:latin typeface="Angsana New" pitchFamily="18" charset="-34"/>
              <a:cs typeface="Angsana New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4400" b="1" kern="0" dirty="0">
              <a:solidFill>
                <a:srgbClr val="0070C0"/>
              </a:solidFill>
              <a:latin typeface="Leelawadee" pitchFamily="34" charset="-34"/>
              <a:cs typeface="Angsana New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500" b="1" kern="0" dirty="0">
                <a:solidFill>
                  <a:srgbClr val="0070C0"/>
                </a:solidFill>
                <a:latin typeface="Calibri"/>
                <a:cs typeface="Cordia New"/>
              </a:rPr>
              <a:t>โ</a:t>
            </a:r>
          </a:p>
        </p:txBody>
      </p:sp>
      <p:sp>
        <p:nvSpPr>
          <p:cNvPr id="5" name="สี่เหลี่ยมผืนผ้า 18"/>
          <p:cNvSpPr/>
          <p:nvPr/>
        </p:nvSpPr>
        <p:spPr>
          <a:xfrm>
            <a:off x="2220035" y="6800759"/>
            <a:ext cx="23860292" cy="15696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  <a:prstDash val="solid"/>
          </a:ln>
          <a:effectLst>
            <a:outerShdw dist="25402" dir="5400000" algn="tl">
              <a:srgbClr val="000000">
                <a:alpha val="35000"/>
              </a:srgbClr>
            </a:outerShdw>
          </a:effectLst>
        </p:spPr>
        <p:txBody>
          <a:bodyPr wrap="square" lIns="91421" tIns="45710" rIns="91421" bIns="45710" anchorCtr="1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9600" b="1" kern="0" dirty="0">
                <a:solidFill>
                  <a:srgbClr val="FFC000"/>
                </a:solidFill>
                <a:latin typeface="Leelawadee" pitchFamily="34" charset="-34"/>
                <a:ea typeface="Verdana" pitchFamily="34" charset="0"/>
                <a:cs typeface="Angsana New"/>
              </a:rPr>
              <a:t>โครงการ ดูแลด้วยหัวใจ ใส่ใจดุจญาติมิตร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87438" y="8553563"/>
            <a:ext cx="4656198" cy="7786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0584" tIns="50292" rIns="100584" bIns="50292" anchor="ctr">
            <a:spAutoFit/>
          </a:bodyPr>
          <a:lstStyle/>
          <a:p>
            <a:pPr algn="ctr" defTabSz="1004888"/>
            <a:r>
              <a:rPr lang="th-TH" altLang="en-US" sz="4000" b="1" dirty="0">
                <a:solidFill>
                  <a:srgbClr val="000000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 </a:t>
            </a:r>
            <a:r>
              <a:rPr lang="th-TH" altLang="en-US" sz="4400" b="1" dirty="0" smtClean="0">
                <a:solidFill>
                  <a:srgbClr val="000000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สรุปผลงานโดยย่อ</a:t>
            </a:r>
            <a:endParaRPr lang="th-TH" altLang="en-US" sz="4400" dirty="0">
              <a:solidFill>
                <a:srgbClr val="000000"/>
              </a:solidFill>
              <a:latin typeface="Angsana New" pitchFamily="18" charset="-34"/>
              <a:ea typeface="Calibri" pitchFamily="34" charset="0"/>
              <a:cs typeface="Angsana New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141606" y="9607643"/>
            <a:ext cx="24545188" cy="206210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algn="thaiDist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     การดูแลด้วยหัวใจความเป็นมนุษย์ คือรูปแบบการรักษาพยาบาลที่บูรณาการสุขภาพกับความเป็นมนุษย์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 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เชื่อมโยงมิติทางสังคม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 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อ่อนโยนต่อชีวิต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 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มีความเป็นกัลยาณมิตร ระหว่างผู้ดูแลรักษากับคนป่วย โดยเฉพาะในกลุ่มผู้ติดเชื้อ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/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ผู้ป่วยเอดส์ที่ได้รับผลกระทบทางจิตสังคมสูง การให้ความสำคัญโดยการ รับฟังปัญหา เข้าใจและให้กำลังใจ การรักษาความลับ ไม่ตีตรา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/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แบ่งแยก หรือลดทอนสิทธิอื่นๆ ทำให้ผู้รับบริการ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)ได้รับบริการที่เอื้ออาทร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)ได้รับบริการตามสิทธิประโยชน์ เข้าถึงบริการอย่างรวดเร็ว เป็นความลับ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3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) ผู้รับบริการพึงพอใจ ประทับใจในบริการที่ได้รับ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54964" y="11898109"/>
            <a:ext cx="11906615" cy="923330"/>
          </a:xfrm>
          <a:prstGeom prst="rect">
            <a:avLst/>
          </a:prstGeom>
          <a:solidFill>
            <a:srgbClr val="FF99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Angsana New" pitchFamily="18" charset="-34"/>
                <a:cs typeface="Angsana New" pitchFamily="18" charset="-34"/>
              </a:rPr>
              <a:t>ความสำคัญของ</a:t>
            </a:r>
            <a:r>
              <a:rPr lang="th-TH" sz="5400" b="1" dirty="0">
                <a:latin typeface="Angsana New" pitchFamily="18" charset="-34"/>
                <a:cs typeface="Angsana New" pitchFamily="18" charset="-34"/>
              </a:rPr>
              <a:t>ปัญหา</a:t>
            </a:r>
            <a:endParaRPr lang="en-US" sz="5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07371" y="11884444"/>
            <a:ext cx="12426064" cy="923330"/>
          </a:xfrm>
          <a:prstGeom prst="rect">
            <a:avLst/>
          </a:prstGeom>
          <a:solidFill>
            <a:srgbClr val="FF99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altLang="en-US" sz="5400" b="1" dirty="0" smtClean="0">
                <a:latin typeface="Angsana New" pitchFamily="18" charset="-34"/>
                <a:cs typeface="Angsana New" pitchFamily="18" charset="-34"/>
              </a:rPr>
              <a:t>ผลการดำเนินงาน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005589" y="17730772"/>
            <a:ext cx="26860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5400" dirty="0" smtClean="0">
                <a:latin typeface="Angsana New" pitchFamily="18" charset="-34"/>
              </a:rPr>
              <a:t> </a:t>
            </a:r>
            <a:endParaRPr lang="th-TH" sz="5400" dirty="0" smtClean="0">
              <a:latin typeface="Angsana New" pitchFamily="18" charset="-34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th-TH" sz="5400" dirty="0" smtClean="0">
              <a:latin typeface="Angsana New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88708" y="13281912"/>
            <a:ext cx="12426065" cy="507831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ระยะเวลาดำเนินการ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ตุลาคม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 2560- 30 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พฤษภาคม 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2561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)</a:t>
            </a:r>
            <a:endParaRPr lang="en-US" sz="3600" dirty="0"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      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มี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ผู้รับบริการ 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walk in 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มาเจาะเลือดหาเชื้อเอชไอวี ทราบผลในวันเดียว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Same day result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 410 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คน มีผลเลือดบวก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54 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ราย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(ปี 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งบ 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2560 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 มีมาเจาะเลือด  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385  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มีคนผลเลือดบวก 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41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ราย) 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ส่งเข้าสู่การรักษาทุกคน ทำให้ผู้รับบริการทราบผลเลือดเร็วในวันเดียวไม่ต้องเสียเวลามาหลายครั้ง และในรายที่ผลเลือดผิดปกติก็นำเข้าสู่การรักษาโดยเร็ว  ผลการประเมิน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ผู้รับบริการพึง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พอใจต่อโครงการนี้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 100% (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ระดับดี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+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ดีมาก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สิ่งที่ประทับใจ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คือการ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ให้คำแนะนำ การเอาใจใส่ การบริการยิ้มแย้มแจ่มใส และได้เข้าสู่กระบวนการดูแลรักษาอย่าง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รวดเร็ว</a:t>
            </a:r>
            <a:endParaRPr lang="en-US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1605" y="24604985"/>
            <a:ext cx="9697787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atin typeface="Angsana New" pitchFamily="18" charset="-34"/>
                <a:cs typeface="Angsana New" pitchFamily="18" charset="-34"/>
              </a:rPr>
              <a:t>กิจกรรมการพัฒนา</a:t>
            </a:r>
            <a:endParaRPr lang="th-TH" sz="5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1605" y="26108540"/>
            <a:ext cx="11908532" cy="827919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thaiDist"/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ใช้แนวคิดในการพัฒนาแบบ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PDCA 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 marL="400050" indent="-400050" algn="thaiDist">
              <a:buAutoNum type="arabicPeriod"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ประชุม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คณะทำงาน สำรวจปัญหาและ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วางแผน (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Plan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) 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 marL="457200" indent="-57150" algn="thaiDist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พัฒนา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ระบบการดูแลรักษาผู้ติดเชื้อ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/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ผู้ป่วยเอดส์ ใช้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แนวคิด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 marL="457200" indent="-57150" algn="thaiDist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การดูแลด้วย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หัวใจความเป็นมนุษย์ ที่เอื้ออาทรต่อความทุกข์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ยาก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 marL="457200" indent="-57150" algn="thaiDist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ของผู้ป่วยส่งเสริม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ให้ได้รับการดูแลรักษาอย่างรวดเร็ว 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 marL="457200" indent="-57150" algn="thaiDist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ให้ความสำคัญการ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รักษา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ความลับ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ไม่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ตีตรา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หรือ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ลดทอนสิทธิอื่นๆ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marL="400050" indent="-400050"/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นำ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แผนสู่การปฏิบัติ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Do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) ระยะเวลา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ดำเนินงาน ระหว่าง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1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ตุลาคม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2560- 30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กันยายน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2561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จัด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ให้มีบริการ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1)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ให้คำปรึกษารายบุคคล รายกลุ่ม ทางโทรศัพท์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social network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เช่น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Application Line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Page: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เพร็พศรีนครินทร์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2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มีบริการเจาะเลือดหาเชื้อเอชไอวีโดยสมัครใจ และรู้ผลในวันเดียว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ใน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รายที่มีผลเลือดผิดปกติส่งพบแพทย์โดยเร็ว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3)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บริการเยี่ยมไข้ ในรายที่นอนรักษาในโรงพยาบาล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โครงการด้วย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รักและห่วงใย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”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เพื่อให้ข้อมูลเกี่ยวกับโรค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ให้กำลังใจ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) ทำกิจกรรมกลุ่มเพื่อนช่วยเพื่อนระหว่างรอพบแพทย์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5)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จัดกิจกรรมให้ความรู้โรคเอดส์ตามวาระต่างๆ เช่น วันเอดส์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โลก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วัน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วาเลนไทน์ฯ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 algn="thaiDist"/>
            <a:r>
              <a:rPr lang="en-US" sz="2800" dirty="0">
                <a:latin typeface="Angsana New" pitchFamily="18" charset="-34"/>
                <a:cs typeface="Angsana New" pitchFamily="18" charset="-34"/>
              </a:rPr>
              <a:t>3. 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ตรวจสอบติดตามผลการดำเนินงาน (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Check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)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 marL="514350" indent="-514350">
              <a:buAutoNum type="arabicPeriod" startAt="4"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นำ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ผลการติดตามตรวจสอบงาน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มาอภิปรายในทีม ในส่วนที่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ยังมีปัญหา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ปรับเปลี่ยน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 </a:t>
            </a:r>
          </a:p>
          <a:p>
            <a:r>
              <a:rPr lang="en-US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แผนการทำงาน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ให้เหมาะสมกับสถานการณ์ และกับผู้ป่วยแต่ละราย (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Act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marL="514350" indent="-514350" algn="thaiDist">
              <a:buAutoNum type="arabicPeriod" startAt="5"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ประเมินผล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หลังเสร็จกิจกรรมต่างๆ และทบทวนร่วมกับทีมทำงานถ้ายังพบว่ามีส่วนไหนสามารถปรับปรุง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ให้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ดีขึ้นกว่าเดิม จัดให้มีการพัฒนาอย่าง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ต่อเนื่อง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 algn="thaiDist"/>
            <a:endParaRPr lang="en-US" sz="2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658404" y="31643835"/>
            <a:ext cx="12408438" cy="2123658"/>
          </a:xfrm>
          <a:prstGeom prst="rect">
            <a:avLst/>
          </a:prstGeom>
          <a:solidFill>
            <a:srgbClr val="FF99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171450" algn="thaiDist"/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บทเรียนที่ได้รับ </a:t>
            </a:r>
            <a:endParaRPr lang="en-US" sz="3600" dirty="0">
              <a:latin typeface="Angsana New" pitchFamily="18" charset="-34"/>
              <a:cs typeface="Angsana New" pitchFamily="18" charset="-34"/>
            </a:endParaRPr>
          </a:p>
          <a:p>
            <a:pPr indent="171450" algn="thaiDist"/>
            <a:r>
              <a:rPr lang="en-US" sz="2800" dirty="0">
                <a:latin typeface="Angsana New" pitchFamily="18" charset="-34"/>
                <a:cs typeface="Angsana New" pitchFamily="18" charset="-34"/>
              </a:rPr>
              <a:t>1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 เรียนรู้การทำงานเป็นทีม 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pPr indent="171450"/>
            <a:r>
              <a:rPr lang="en-US" sz="3200" dirty="0"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ได้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พัฒนาทักษะในการให้คำปรึกษา เรียนรู้จากเรื่องเล่าของผู้รับบริการแต่ละคน 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en-US" sz="32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ทำ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ให้เข้า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ใจความแตกต่าง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ของแต่ละบุคคล 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7" name="รูปภาพ 16" descr="plan-do-check-act-pdca-solution-conceptdraw-intended-for-continuous-improvement-cycle-diagr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78479" y="23588689"/>
            <a:ext cx="4745437" cy="4484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9" name="แผนภูมิ 18"/>
          <p:cNvGraphicFramePr/>
          <p:nvPr>
            <p:extLst>
              <p:ext uri="{D42A27DB-BD31-4B8C-83A1-F6EECF244321}">
                <p14:modId xmlns="" xmlns:p14="http://schemas.microsoft.com/office/powerpoint/2010/main" val="264845245"/>
              </p:ext>
            </p:extLst>
          </p:nvPr>
        </p:nvGraphicFramePr>
        <p:xfrm>
          <a:off x="15339398" y="19620852"/>
          <a:ext cx="6845353" cy="3637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5721817" y="18834363"/>
            <a:ext cx="443618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latin typeface="Angsana New" pitchFamily="18" charset="-34"/>
                <a:cs typeface="Angsana New" pitchFamily="18" charset="-34"/>
              </a:rPr>
              <a:t>ภายหลังดำเนินกิจกรรมเยี่ยมไข้  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21" name="แผนภูมิ 20"/>
          <p:cNvGraphicFramePr/>
          <p:nvPr>
            <p:extLst>
              <p:ext uri="{D42A27DB-BD31-4B8C-83A1-F6EECF244321}">
                <p14:modId xmlns="" xmlns:p14="http://schemas.microsoft.com/office/powerpoint/2010/main" val="1544394097"/>
              </p:ext>
            </p:extLst>
          </p:nvPr>
        </p:nvGraphicFramePr>
        <p:xfrm>
          <a:off x="22294920" y="28230710"/>
          <a:ext cx="4456457" cy="3071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2087511" y="26525354"/>
            <a:ext cx="4676799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8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ความพึงพอใจต่อกิจกรรม</a:t>
            </a:r>
            <a:endParaRPr lang="en-US" sz="280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28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กลุ่มเพื่อนช่วยเพื่อน</a:t>
            </a:r>
            <a:endParaRPr lang="th-TH" sz="2800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23" name="แผนภูมิ 22"/>
          <p:cNvGraphicFramePr/>
          <p:nvPr>
            <p:extLst>
              <p:ext uri="{D42A27DB-BD31-4B8C-83A1-F6EECF244321}">
                <p14:modId xmlns="" xmlns:p14="http://schemas.microsoft.com/office/powerpoint/2010/main" val="2660906264"/>
              </p:ext>
            </p:extLst>
          </p:nvPr>
        </p:nvGraphicFramePr>
        <p:xfrm>
          <a:off x="17289767" y="27718185"/>
          <a:ext cx="5129919" cy="3966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7566826" y="26643469"/>
            <a:ext cx="354557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กิจกรรมเพื่อนช่วยเพื่อน</a:t>
            </a:r>
            <a:endParaRPr lang="th-TH" sz="2800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5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28" y="34637158"/>
            <a:ext cx="4566410" cy="21985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8486" y="34232758"/>
            <a:ext cx="3408356" cy="47958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1" descr="C:\Users\Hospital\Desktop\รูป PrEP\5473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4308" y="34382085"/>
            <a:ext cx="4563848" cy="22803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878" y="34464497"/>
            <a:ext cx="4463430" cy="21219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514" y="34564685"/>
            <a:ext cx="4382852" cy="21840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รูปภาพ 7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7521" y="36754815"/>
            <a:ext cx="4692938" cy="28820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 descr="D:\อรอรุณ\family tree\23283437_1615016408519880_1869475994_n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3146" y="23361948"/>
            <a:ext cx="4450555" cy="26283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2" name="รูปภาพ 70" descr="E:\CV ขอรางวัลปขมท พรนิภา หาญละคร\IMG2017121913004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9436" y="36795110"/>
            <a:ext cx="4228086" cy="27136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083" y="36876157"/>
            <a:ext cx="3104860" cy="25291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366" y="34564685"/>
            <a:ext cx="4793978" cy="21901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2"/>
          <p:cNvPicPr/>
          <p:nvPr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9505" y="23378062"/>
            <a:ext cx="4327289" cy="26391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6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97" y="36880941"/>
            <a:ext cx="4493227" cy="25291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42" descr="151971669373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847" y="36829868"/>
            <a:ext cx="4320000" cy="26441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สี่เหลี่ยมผืนผ้า 59"/>
          <p:cNvSpPr/>
          <p:nvPr/>
        </p:nvSpPr>
        <p:spPr>
          <a:xfrm>
            <a:off x="2042604" y="34967955"/>
            <a:ext cx="285752" cy="2436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1" name="สี่เหลี่ยมผืนผ้า 60"/>
          <p:cNvSpPr/>
          <p:nvPr/>
        </p:nvSpPr>
        <p:spPr>
          <a:xfrm>
            <a:off x="2431090" y="34852147"/>
            <a:ext cx="342473" cy="2376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2" name="สี่เหลี่ยมผืนผ้า 61"/>
          <p:cNvSpPr/>
          <p:nvPr/>
        </p:nvSpPr>
        <p:spPr>
          <a:xfrm>
            <a:off x="3953523" y="35089786"/>
            <a:ext cx="285752" cy="2169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3" name="สี่เหลี่ยมผืนผ้า 62"/>
          <p:cNvSpPr/>
          <p:nvPr/>
        </p:nvSpPr>
        <p:spPr>
          <a:xfrm>
            <a:off x="3304939" y="37905899"/>
            <a:ext cx="357190" cy="1866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4" name="สี่เหลี่ยมผืนผ้า 63"/>
          <p:cNvSpPr/>
          <p:nvPr/>
        </p:nvSpPr>
        <p:spPr>
          <a:xfrm>
            <a:off x="12278261" y="37626256"/>
            <a:ext cx="357190" cy="1428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5" name="สี่เหลี่ยมผืนผ้า 64"/>
          <p:cNvSpPr/>
          <p:nvPr/>
        </p:nvSpPr>
        <p:spPr>
          <a:xfrm>
            <a:off x="15268654" y="37660717"/>
            <a:ext cx="546623" cy="4585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6" name="สี่เหลี่ยมผืนผ้า 65"/>
          <p:cNvSpPr/>
          <p:nvPr/>
        </p:nvSpPr>
        <p:spPr>
          <a:xfrm>
            <a:off x="15721817" y="37447661"/>
            <a:ext cx="357190" cy="1794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7" name="สี่เหลี่ยมผืนผ้า 66"/>
          <p:cNvSpPr/>
          <p:nvPr/>
        </p:nvSpPr>
        <p:spPr>
          <a:xfrm>
            <a:off x="18466960" y="37677334"/>
            <a:ext cx="357190" cy="1632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8" name="สี่เหลี่ยมผืนผ้า 67"/>
          <p:cNvSpPr/>
          <p:nvPr/>
        </p:nvSpPr>
        <p:spPr>
          <a:xfrm>
            <a:off x="16932577" y="37589279"/>
            <a:ext cx="357190" cy="1428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9" name="สี่เหลี่ยมผืนผ้า 68"/>
          <p:cNvSpPr/>
          <p:nvPr/>
        </p:nvSpPr>
        <p:spPr>
          <a:xfrm>
            <a:off x="16148602" y="37534458"/>
            <a:ext cx="357190" cy="1428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0" name="สี่เหลี่ยมผืนผ้า 69"/>
          <p:cNvSpPr/>
          <p:nvPr/>
        </p:nvSpPr>
        <p:spPr>
          <a:xfrm>
            <a:off x="21212454" y="37981546"/>
            <a:ext cx="285752" cy="1428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1" name="สี่เหลี่ยมผืนผ้า 70"/>
          <p:cNvSpPr/>
          <p:nvPr/>
        </p:nvSpPr>
        <p:spPr>
          <a:xfrm>
            <a:off x="22555653" y="38060766"/>
            <a:ext cx="285752" cy="2834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2" name="สี่เหลี่ยมผืนผ้า 71"/>
          <p:cNvSpPr/>
          <p:nvPr/>
        </p:nvSpPr>
        <p:spPr>
          <a:xfrm>
            <a:off x="22343777" y="37983999"/>
            <a:ext cx="285752" cy="2525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3" name="สี่เหลี่ยมผืนผ้า 72"/>
          <p:cNvSpPr/>
          <p:nvPr/>
        </p:nvSpPr>
        <p:spPr>
          <a:xfrm flipV="1">
            <a:off x="22943662" y="38060766"/>
            <a:ext cx="285752" cy="2477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4" name="สี่เหลี่ยมผืนผ้า 73"/>
          <p:cNvSpPr/>
          <p:nvPr/>
        </p:nvSpPr>
        <p:spPr>
          <a:xfrm>
            <a:off x="20358334" y="37989329"/>
            <a:ext cx="197135" cy="2065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5" name="สี่เหลี่ยมผืนผ้า 74"/>
          <p:cNvSpPr/>
          <p:nvPr/>
        </p:nvSpPr>
        <p:spPr>
          <a:xfrm>
            <a:off x="20568474" y="37989329"/>
            <a:ext cx="161150" cy="2471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6" name="สี่เหลี่ยมผืนผ้า 75"/>
          <p:cNvSpPr/>
          <p:nvPr/>
        </p:nvSpPr>
        <p:spPr>
          <a:xfrm>
            <a:off x="20158004" y="38162710"/>
            <a:ext cx="200330" cy="2198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="" xmlns:p14="http://schemas.microsoft.com/office/powerpoint/2010/main" val="1554536433"/>
              </p:ext>
            </p:extLst>
          </p:nvPr>
        </p:nvGraphicFramePr>
        <p:xfrm>
          <a:off x="22160506" y="18842515"/>
          <a:ext cx="4350236" cy="3812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078479" y="36947595"/>
            <a:ext cx="3019591" cy="2417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Rectangle 38"/>
          <p:cNvSpPr/>
          <p:nvPr/>
        </p:nvSpPr>
        <p:spPr>
          <a:xfrm>
            <a:off x="10792595" y="37519099"/>
            <a:ext cx="377201" cy="376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0" name="Rectangle 39"/>
          <p:cNvSpPr/>
          <p:nvPr/>
        </p:nvSpPr>
        <p:spPr>
          <a:xfrm>
            <a:off x="12792859" y="38233479"/>
            <a:ext cx="394339" cy="30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5" name="TextBox 54"/>
          <p:cNvSpPr txBox="1"/>
          <p:nvPr/>
        </p:nvSpPr>
        <p:spPr>
          <a:xfrm>
            <a:off x="23222807" y="18873781"/>
            <a:ext cx="228601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 lang="en-US"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ความพึงพอใจ</a:t>
            </a: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590</Words>
  <Application>Microsoft Office PowerPoint</Application>
  <PresentationFormat>กำหนดเอง</PresentationFormat>
  <Paragraphs>48</Paragraphs>
  <Slides>1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ชุดรูปแบบของ Office</vt:lpstr>
      <vt:lpstr>นำเสนอโดย: นางอรอรุณ  สุริสาร  หน่วยโรคเอดส์ งานบริการพยาบาล โรงพยาบาลศรีนครินทร์       โ</vt:lpstr>
    </vt:vector>
  </TitlesOfParts>
  <Company>KhonKaen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Hospital</dc:creator>
  <cp:lastModifiedBy>Hospital</cp:lastModifiedBy>
  <cp:revision>46</cp:revision>
  <dcterms:created xsi:type="dcterms:W3CDTF">2018-05-08T08:27:43Z</dcterms:created>
  <dcterms:modified xsi:type="dcterms:W3CDTF">2018-06-18T03:23:00Z</dcterms:modified>
</cp:coreProperties>
</file>