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7" autoAdjust="0"/>
    <p:restoredTop sz="94660"/>
  </p:normalViewPr>
  <p:slideViewPr>
    <p:cSldViewPr snapToGrid="0">
      <p:cViewPr>
        <p:scale>
          <a:sx n="75" d="100"/>
          <a:sy n="75" d="100"/>
        </p:scale>
        <p:origin x="678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532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255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18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0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453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179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894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94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82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85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872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D1E7-756E-4FAF-8AE5-FA07C20E4434}" type="datetimeFigureOut">
              <a:rPr lang="th-TH" smtClean="0"/>
              <a:t>09/06/61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8130-D1C6-4C88-88E3-4AB3FE195D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675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10.png"/><Relationship Id="rId5" Type="http://schemas.openxmlformats.org/officeDocument/2006/relationships/image" Target="../media/image48.png"/><Relationship Id="rId10" Type="http://schemas.openxmlformats.org/officeDocument/2006/relationships/slide" Target="slide1.xml"/><Relationship Id="rId4" Type="http://schemas.openxmlformats.org/officeDocument/2006/relationships/image" Target="../media/image47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0.jpe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52.png"/><Relationship Id="rId10" Type="http://schemas.openxmlformats.org/officeDocument/2006/relationships/slide" Target="slide1.xml"/><Relationship Id="rId4" Type="http://schemas.openxmlformats.org/officeDocument/2006/relationships/image" Target="../media/image51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slide" Target="slide1.xml"/><Relationship Id="rId5" Type="http://schemas.openxmlformats.org/officeDocument/2006/relationships/image" Target="../media/image55.png"/><Relationship Id="rId10" Type="http://schemas.openxmlformats.org/officeDocument/2006/relationships/image" Target="../media/image19.png"/><Relationship Id="rId4" Type="http://schemas.openxmlformats.org/officeDocument/2006/relationships/image" Target="../media/image5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12" Type="http://schemas.openxmlformats.org/officeDocument/2006/relationships/slide" Target="slide3.xml"/><Relationship Id="rId17" Type="http://schemas.openxmlformats.org/officeDocument/2006/relationships/slide" Target="slide11.xml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2.xml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slide" Target="slide1.xml"/><Relationship Id="rId5" Type="http://schemas.openxmlformats.org/officeDocument/2006/relationships/hyperlink" Target="http://www.dkd.ac.th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3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10.png"/><Relationship Id="rId5" Type="http://schemas.openxmlformats.org/officeDocument/2006/relationships/image" Target="../media/image39.png"/><Relationship Id="rId10" Type="http://schemas.openxmlformats.org/officeDocument/2006/relationships/slide" Target="slide1.xml"/><Relationship Id="rId4" Type="http://schemas.openxmlformats.org/officeDocument/2006/relationships/image" Target="../media/image3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slide" Target="slide1.xml"/><Relationship Id="rId5" Type="http://schemas.openxmlformats.org/officeDocument/2006/relationships/image" Target="../media/image43.png"/><Relationship Id="rId10" Type="http://schemas.openxmlformats.org/officeDocument/2006/relationships/image" Target="../media/image19.png"/><Relationship Id="rId4" Type="http://schemas.openxmlformats.org/officeDocument/2006/relationships/image" Target="../media/image4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BA4BC0A-35F2-4E44-99D4-A25CCE974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39" y="85115"/>
            <a:ext cx="3639813" cy="4962237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1F0FCA75-B1F0-47B8-92C3-BEA6AA487E38}"/>
              </a:ext>
            </a:extLst>
          </p:cNvPr>
          <p:cNvSpPr txBox="1"/>
          <p:nvPr/>
        </p:nvSpPr>
        <p:spPr>
          <a:xfrm>
            <a:off x="4712233" y="471462"/>
            <a:ext cx="4641489" cy="830997"/>
          </a:xfrm>
          <a:prstGeom prst="rect">
            <a:avLst/>
          </a:prstGeom>
          <a:noFill/>
          <a:effectLst>
            <a:outerShdw blurRad="50800" dist="50800" dir="5400000" sx="61000" sy="61000" algn="ctr" rotWithShape="0">
              <a:srgbClr val="000000">
                <a:alpha val="7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kkamai Standard" panose="02000506000000020003" pitchFamily="2" charset="0"/>
                <a:cs typeface="Ekkamai Standard" panose="02000506000000020003" pitchFamily="2" charset="0"/>
              </a:rPr>
              <a:t>การเชื่อมโยงใน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kkamai Standard" panose="02000506000000020003" pitchFamily="2" charset="0"/>
                <a:cs typeface="Ekkamai Standard" panose="02000506000000020003" pitchFamily="2" charset="0"/>
              </a:rPr>
              <a:t>Adobe dreamweaver CS6 </a:t>
            </a:r>
            <a:endParaRPr lang="th-TH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D6660BF6-50BE-4529-B105-B9FD2DA07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95" y="1536636"/>
            <a:ext cx="3255147" cy="1784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47207802-6ABA-4D54-8D88-98531ECBE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586">
            <a:off x="5879352" y="3264217"/>
            <a:ext cx="2588277" cy="1298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FFA36CA-9A41-4A6A-A835-979EF3C40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11" y="1665834"/>
            <a:ext cx="1260156" cy="126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D75B33F-079F-4B85-BA9F-93C466CD4B20}"/>
              </a:ext>
            </a:extLst>
          </p:cNvPr>
          <p:cNvSpPr/>
          <p:nvPr/>
        </p:nvSpPr>
        <p:spPr>
          <a:xfrm>
            <a:off x="1164823" y="2968030"/>
            <a:ext cx="2594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Adobe dreamweaver CS6 </a:t>
            </a:r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3F1BB2E-7791-4A40-B4AA-A95515FE7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756" y="-10510"/>
            <a:ext cx="437745" cy="51435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AA7576A-BE8F-4013-A8F0-D3EA8FBDD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115" y="0"/>
            <a:ext cx="437745" cy="51435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2C147A3-96EE-453C-B9B3-4D21283CC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2338" y="0"/>
            <a:ext cx="3473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9D46EE77-29D3-49B6-BE3E-C01D5114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1" y="169718"/>
            <a:ext cx="3523793" cy="480406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63AA3DBB-BE98-40CE-BD1F-F84F0EA73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67CB3C0-B371-44F0-9BEC-0A4ABD9E15A6}"/>
              </a:ext>
            </a:extLst>
          </p:cNvPr>
          <p:cNvSpPr/>
          <p:nvPr/>
        </p:nvSpPr>
        <p:spPr>
          <a:xfrm>
            <a:off x="691445" y="559031"/>
            <a:ext cx="331676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6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การเชื่อมโยงด้วย </a:t>
            </a:r>
            <a:r>
              <a:rPr lang="en-US" sz="16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Rollover Image</a:t>
            </a:r>
            <a:endParaRPr lang="en-US" sz="16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Rollover Image </a:t>
            </a:r>
            <a:r>
              <a:rPr 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เป็นการสลับรูปภาพที่แสดงภาพหนึ่งเป็นภาพก่อนวางเมาส์ ส่วนอีกภาพสำหรับให้ปรากฏตอนวางเมาส์เหนือภาพนั้น มีวิธีการดังนี้</a:t>
            </a:r>
            <a:endParaRPr lang="en-US" sz="16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357DB33-A852-4238-83E3-2DC0AC6B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45" y="1722717"/>
            <a:ext cx="3191229" cy="161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551E662-CEEE-4FE8-85F0-68E769CB4F44}"/>
              </a:ext>
            </a:extLst>
          </p:cNvPr>
          <p:cNvSpPr/>
          <p:nvPr/>
        </p:nvSpPr>
        <p:spPr>
          <a:xfrm>
            <a:off x="711709" y="3517331"/>
            <a:ext cx="3600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คลิกเมาส์วางเคอร์เซอร์ตรงตำแหน่งที่ต้องการ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คลิกที่เมนู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Insert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คลิกที่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Image Objects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แล้วเลือก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Rollover Image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E7E6B3-C013-459D-8C04-EDE27FF7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282" y="652928"/>
            <a:ext cx="35237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จะปรากฏหน้าต่าง 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Insert Rollover Image 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ให้กำหนดค่าต่างๆ ดังนี้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รูปภาพ 2" descr="http://www.kruwan-d.info/images/752.jpg">
            <a:extLst>
              <a:ext uri="{FF2B5EF4-FFF2-40B4-BE49-F238E27FC236}">
                <a16:creationId xmlns:a16="http://schemas.microsoft.com/office/drawing/2014/main" id="{0E33A60D-E122-46A3-AB04-E892AF38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12" y="1368365"/>
            <a:ext cx="3027224" cy="1405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AA0FB0B-83E1-48B2-86EC-79B7DEF77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282" y="2773994"/>
            <a:ext cx="37664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 </a:t>
            </a:r>
            <a:r>
              <a:rPr kumimoji="0" lang="en-US" alt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Image Name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: ชื่อของรูปภาพ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</a:t>
            </a:r>
            <a:r>
              <a:rPr kumimoji="0" lang="en-US" alt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Original image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: การกำหนดรูปภาพแรกที่จะแสดง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</a:t>
            </a:r>
            <a:r>
              <a:rPr kumimoji="0" lang="en-US" alt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Rollover image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: การกำหนดรูปภาพที่ 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 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ที่จะแสดง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เมื่อนำเมาส์วางเหนือรูปภาพ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 </a:t>
            </a:r>
            <a:r>
              <a:rPr kumimoji="0" lang="en-US" alt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Alternate text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: การกำหนดข้อความกำกับรูปภาพ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 </a:t>
            </a:r>
            <a:r>
              <a:rPr kumimoji="0" lang="en-US" altLang="th-TH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When clicked, Go to URL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: กำหนดไฟล์หรือ 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URL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ที่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ต้องการจะเชื่อมโยง</a:t>
            </a:r>
            <a:endParaRPr kumimoji="0" lang="th-TH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B5020F1-A4E7-48F3-80F9-58E6FF2DA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15" y="81241"/>
            <a:ext cx="590632" cy="59063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643F6A7-3405-4F68-A65A-E0777722A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920" y="69114"/>
            <a:ext cx="590632" cy="59063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C68A6625-7C05-47FE-8455-7F3C2054C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12EEC445-9175-4D7E-BE6D-88F3A985B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2" name="รูปภาพ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97C234-88AA-4B81-A4FE-0F0456DCA8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3" name="รูปภาพ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03B33C-32A6-4B90-9214-AF5BA048D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4" name="รูปภาพ 23">
            <a:hlinkClick r:id="rId10" action="ppaction://hlinksldjump"/>
            <a:extLst>
              <a:ext uri="{FF2B5EF4-FFF2-40B4-BE49-F238E27FC236}">
                <a16:creationId xmlns:a16="http://schemas.microsoft.com/office/drawing/2014/main" id="{5489061B-190D-4E92-BF04-35EC99EED2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5" name="รูปภาพ 24">
            <a:hlinkClick r:id="rId10" action="ppaction://hlinksldjump"/>
            <a:extLst>
              <a:ext uri="{FF2B5EF4-FFF2-40B4-BE49-F238E27FC236}">
                <a16:creationId xmlns:a16="http://schemas.microsoft.com/office/drawing/2014/main" id="{EA72DD62-91A4-4DBC-A445-338B47BCDF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26" name="แผนผังลําดับงาน: กระบวนการสำรอง 25">
            <a:hlinkClick r:id="rId12" action="ppaction://hlinksldjump"/>
            <a:extLst>
              <a:ext uri="{FF2B5EF4-FFF2-40B4-BE49-F238E27FC236}">
                <a16:creationId xmlns:a16="http://schemas.microsoft.com/office/drawing/2014/main" id="{116ECE3D-AA34-42BE-B62B-25D5FB763573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C1E0B6B2-42C4-4771-9972-D39DB45B647D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28" name="แผนผังลําดับงาน: กระบวนการสำรอง 27">
            <a:hlinkClick r:id="rId12" action="ppaction://hlinksldjump"/>
            <a:extLst>
              <a:ext uri="{FF2B5EF4-FFF2-40B4-BE49-F238E27FC236}">
                <a16:creationId xmlns:a16="http://schemas.microsoft.com/office/drawing/2014/main" id="{6F42BFDE-B5BE-45F6-8414-5B6FDB606E03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สี่เหลี่ยมผืนผ้า 28">
            <a:hlinkClick r:id="rId12" action="ppaction://hlinksldjump"/>
            <a:extLst>
              <a:ext uri="{FF2B5EF4-FFF2-40B4-BE49-F238E27FC236}">
                <a16:creationId xmlns:a16="http://schemas.microsoft.com/office/drawing/2014/main" id="{E545B72F-44D9-468E-B62E-826917FD25D6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155003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DEFEA931-F7E0-4959-8F42-3CA6FE38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B397514F-8B7A-4902-BA13-4645AD7D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1" y="169718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BE8B77-370B-48F0-8C4A-942AC977A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4" y="848947"/>
            <a:ext cx="37449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 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4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เมื่อกำหนดค่าต่าง ๆ เสร็จเรียบร้อยแล้ว จะได้ดังรูป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รูปภาพ 1" descr="http://www.kruwan-d.info/images/753.jpg">
            <a:extLst>
              <a:ext uri="{FF2B5EF4-FFF2-40B4-BE49-F238E27FC236}">
                <a16:creationId xmlns:a16="http://schemas.microsoft.com/office/drawing/2014/main" id="{134435F2-9519-4124-AE38-EC483B58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7" y="1394247"/>
            <a:ext cx="3052847" cy="1667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99DB714-EE92-4C56-8090-35BEA5C7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02" y="3067058"/>
            <a:ext cx="4222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  5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.ทดสอบการเชื่อมโยง โดยกดปุ่ม 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F12 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เพื่อดูการแสดงผลจาก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    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เว็บเบราว์เซอร์</a:t>
            </a:r>
            <a:endParaRPr kumimoji="0" lang="th-TH" altLang="th-TH" sz="1600" b="0" i="0" u="none" strike="noStrike" cap="none" normalizeH="0" baseline="0" dirty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0FA94D6-A1A2-45E9-ACF4-205A1CA62493}"/>
              </a:ext>
            </a:extLst>
          </p:cNvPr>
          <p:cNvSpPr/>
          <p:nvPr/>
        </p:nvSpPr>
        <p:spPr>
          <a:xfrm>
            <a:off x="5372635" y="596315"/>
            <a:ext cx="3415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แหล่งอ้างอิง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เว็บไซต์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http://dreamweaver.com/</a:t>
            </a:r>
          </a:p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2.http://www.notebookcom/tips/article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59FCFD48-C820-4017-8B9C-84132A4A1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41" y="1895244"/>
            <a:ext cx="1953872" cy="253411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22175EB-444C-4101-BD5C-4F7632804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84" y="85633"/>
            <a:ext cx="590632" cy="59063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30F9C8E-B109-451E-A6F0-3E3DF206C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449" y="113199"/>
            <a:ext cx="590632" cy="59063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925AF1F-5D78-4800-AE0F-654E8E5FB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C6AA16E-F9ED-467E-883A-9F89D368C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5" name="รูปภาพ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21832D-476D-454A-AE7C-2FC144004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6" name="รูปภาพ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0F7A8D-93FF-4157-A9C2-28B238BA6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7" name="รูปภาพ 26">
            <a:hlinkClick r:id="rId10" action="ppaction://hlinksldjump"/>
            <a:extLst>
              <a:ext uri="{FF2B5EF4-FFF2-40B4-BE49-F238E27FC236}">
                <a16:creationId xmlns:a16="http://schemas.microsoft.com/office/drawing/2014/main" id="{FD1CF40B-14AF-4CD0-BDBB-7A3DE8E392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8" name="รูปภาพ 27">
            <a:hlinkClick r:id="rId10" action="ppaction://hlinksldjump"/>
            <a:extLst>
              <a:ext uri="{FF2B5EF4-FFF2-40B4-BE49-F238E27FC236}">
                <a16:creationId xmlns:a16="http://schemas.microsoft.com/office/drawing/2014/main" id="{2FE0ECA5-11B6-4B5C-B3D1-7C32D23CCF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29" name="แผนผังลําดับงาน: กระบวนการสำรอง 28">
            <a:hlinkClick r:id="rId12" action="ppaction://hlinksldjump"/>
            <a:extLst>
              <a:ext uri="{FF2B5EF4-FFF2-40B4-BE49-F238E27FC236}">
                <a16:creationId xmlns:a16="http://schemas.microsoft.com/office/drawing/2014/main" id="{AAA4890E-9A4A-4971-BE62-8EBD8EEACC3B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6047D0E6-7970-4CF0-85F5-A388547D27EE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1" name="แผนผังลําดับงาน: กระบวนการสำรอง 30">
            <a:hlinkClick r:id="rId12" action="ppaction://hlinksldjump"/>
            <a:extLst>
              <a:ext uri="{FF2B5EF4-FFF2-40B4-BE49-F238E27FC236}">
                <a16:creationId xmlns:a16="http://schemas.microsoft.com/office/drawing/2014/main" id="{A7B03FFA-CF90-4BCB-A735-08AB19CA5FD0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สี่เหลี่ยมผืนผ้า 31">
            <a:hlinkClick r:id="rId12" action="ppaction://hlinksldjump"/>
            <a:extLst>
              <a:ext uri="{FF2B5EF4-FFF2-40B4-BE49-F238E27FC236}">
                <a16:creationId xmlns:a16="http://schemas.microsoft.com/office/drawing/2014/main" id="{6A1BD558-9D52-45F9-9493-992089E8848B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98914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9F6C7CFF-5777-426E-9ABD-6CC75A71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D46756C1-A635-45E9-9AC1-3D34CE74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1" y="169718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3064E9-AEBC-4117-A450-97248C094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5" y="664905"/>
            <a:ext cx="2162476" cy="267659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581CDA8-8330-4E90-8D83-74B0CCFE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62" y="3282066"/>
            <a:ext cx="2158171" cy="981541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4611CB1-7965-4037-961B-B0E2CABB9F0F}"/>
              </a:ext>
            </a:extLst>
          </p:cNvPr>
          <p:cNvSpPr/>
          <p:nvPr/>
        </p:nvSpPr>
        <p:spPr>
          <a:xfrm>
            <a:off x="-242037" y="34793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นางสาว สมปฤดี  เสนเดช</a:t>
            </a:r>
          </a:p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รหัสนักศึกษา 5981135050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AAC7032-AB6F-4B9A-AACE-170091B93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93" y="1133821"/>
            <a:ext cx="2766745" cy="2207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E0DA4B3-ABAD-480A-ADA7-8138E103B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12" y="121996"/>
            <a:ext cx="590632" cy="59063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23B5F069-2F61-4BB7-8E70-9CA08689C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403" y="86636"/>
            <a:ext cx="590632" cy="59063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84616B41-D79D-4592-899A-C5D6B4A1BD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0C6B9B2-E524-45F3-AA0C-D663B4127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6" name="รูปภาพ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03BCFE7-11CF-44A7-82FD-34D5D0C23C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7" name="รูปภาพ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8307EB-D31C-4391-9427-8737AC6180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8" name="รูปภาพ 27">
            <a:hlinkClick r:id="rId11" action="ppaction://hlinksldjump"/>
            <a:extLst>
              <a:ext uri="{FF2B5EF4-FFF2-40B4-BE49-F238E27FC236}">
                <a16:creationId xmlns:a16="http://schemas.microsoft.com/office/drawing/2014/main" id="{3477A9FD-2B64-4EED-8361-A986C4A926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9" name="รูปภาพ 28">
            <a:hlinkClick r:id="rId11" action="ppaction://hlinksldjump"/>
            <a:extLst>
              <a:ext uri="{FF2B5EF4-FFF2-40B4-BE49-F238E27FC236}">
                <a16:creationId xmlns:a16="http://schemas.microsoft.com/office/drawing/2014/main" id="{27813A14-A926-429A-B3B2-6C2B85A380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30" name="แผนผังลําดับงาน: กระบวนการสำรอง 29">
            <a:hlinkClick r:id="rId13" action="ppaction://hlinksldjump"/>
            <a:extLst>
              <a:ext uri="{FF2B5EF4-FFF2-40B4-BE49-F238E27FC236}">
                <a16:creationId xmlns:a16="http://schemas.microsoft.com/office/drawing/2014/main" id="{ECCDD7CB-13E7-42A5-A073-BF49F1432678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358738B8-08F1-483C-91D2-8FDAB29345FC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2" name="แผนผังลําดับงาน: กระบวนการสำรอง 31">
            <a:hlinkClick r:id="rId13" action="ppaction://hlinksldjump"/>
            <a:extLst>
              <a:ext uri="{FF2B5EF4-FFF2-40B4-BE49-F238E27FC236}">
                <a16:creationId xmlns:a16="http://schemas.microsoft.com/office/drawing/2014/main" id="{B485B358-B052-40C1-9C6F-BC4B9A8F3E76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สี่เหลี่ยมผืนผ้า 32">
            <a:hlinkClick r:id="rId13" action="ppaction://hlinksldjump"/>
            <a:extLst>
              <a:ext uri="{FF2B5EF4-FFF2-40B4-BE49-F238E27FC236}">
                <a16:creationId xmlns:a16="http://schemas.microsoft.com/office/drawing/2014/main" id="{4B5B2D73-C16D-489D-B9F5-5269ABCBBBEB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339550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3F1BB2E-7791-4A40-B4AA-A95515FE7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AA7576A-BE8F-4013-A8F0-D3EA8FBD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2C147A3-96EE-453C-B9B3-4D21283C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638" y="0"/>
            <a:ext cx="347369" cy="514350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F48EF8C-6D63-4B28-A0AF-07FD90D7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72" y="189185"/>
            <a:ext cx="3523793" cy="480406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8890E37-99BD-4FF7-BFA6-056200058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C0A5729-C0AD-4D0C-803A-5624B6BE7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08" y="1053086"/>
            <a:ext cx="3359187" cy="2554544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898F049-9FA3-4545-AF45-3DE59C4ED423}"/>
              </a:ext>
            </a:extLst>
          </p:cNvPr>
          <p:cNvSpPr/>
          <p:nvPr/>
        </p:nvSpPr>
        <p:spPr>
          <a:xfrm>
            <a:off x="782986" y="1053086"/>
            <a:ext cx="2969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คู่มือเล่มนี้เป็นส่วนหนึ่งของวิชาเทคโนโลยีการพัฒนาเว็บไซต์(4123413) เรื่อง การเชื่อมโยงใน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Adobe dreamweaver CS6 </a:t>
            </a: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จัดทำขึ้นเพื่อศึกษาความรู้เพิ่มเติมจากการเรียนในห้องเรียน ซึ่งคู่มือเล่มนี้ประกอบด้วย </a:t>
            </a:r>
            <a:r>
              <a:rPr lang="th-TH" sz="1600" dirty="0">
                <a:ln w="0"/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ความหมายของการเชื่อมโยง รูปแบบในการเชื่อมโยง ลักษณะของเพจใหม่ที่เชื่อมโยง         </a:t>
            </a: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ผู้ศึกษาขอขอบคุณ อาจารย์นพรัตน์ หมีพลัด ผู้ให้ความรู้และคำแนะนำในการศึกษาครั้งนี้เป็นอย่างยิ่ง จนคู่มือเล่มนี้เสร็จสมบูรณ์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237D361-EF1A-4204-AEFF-42C8DDCDA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991" y="370688"/>
            <a:ext cx="969348" cy="755970"/>
          </a:xfrm>
          <a:prstGeom prst="rect">
            <a:avLst/>
          </a:prstGeom>
        </p:spPr>
      </p:pic>
      <p:pic>
        <p:nvPicPr>
          <p:cNvPr id="22" name="รูปภาพ 21">
            <a:hlinkClick r:id="rId7" action="ppaction://hlinksldjump"/>
            <a:extLst>
              <a:ext uri="{FF2B5EF4-FFF2-40B4-BE49-F238E27FC236}">
                <a16:creationId xmlns:a16="http://schemas.microsoft.com/office/drawing/2014/main" id="{328DA85C-06AF-45C4-8FFF-6B569CA72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151" y="4772812"/>
            <a:ext cx="304826" cy="310923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E3E5B629-9A73-4F04-B11F-2068059BBB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361" y="84677"/>
            <a:ext cx="418140" cy="418140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7FE07F7-88B8-46EF-911B-4151E22B69C9}"/>
              </a:ext>
            </a:extLst>
          </p:cNvPr>
          <p:cNvSpPr txBox="1"/>
          <p:nvPr/>
        </p:nvSpPr>
        <p:spPr>
          <a:xfrm>
            <a:off x="556699" y="97701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5835A020-1691-42FF-AAED-136A9477C15F}"/>
              </a:ext>
            </a:extLst>
          </p:cNvPr>
          <p:cNvSpPr/>
          <p:nvPr/>
        </p:nvSpPr>
        <p:spPr>
          <a:xfrm>
            <a:off x="6382797" y="437887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kamai Standard" panose="02000506000000020003" pitchFamily="2" charset="0"/>
                <a:cs typeface="Ekkamai Standard" panose="02000506000000020003" pitchFamily="2" charset="0"/>
              </a:rPr>
              <a:t>สารบัญ</a:t>
            </a: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36E1E95-1D18-4742-97D7-380F6ECE6B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9985" y="786648"/>
            <a:ext cx="774259" cy="524301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1702947-7964-4B33-8648-6704DDD792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2662" y="836647"/>
            <a:ext cx="725487" cy="524301"/>
          </a:xfrm>
          <a:prstGeom prst="rect">
            <a:avLst/>
          </a:prstGeom>
        </p:spPr>
      </p:pic>
      <p:sp>
        <p:nvSpPr>
          <p:cNvPr id="33" name="สี่เหลี่ยมผืนผ้า 32">
            <a:hlinkClick r:id="rId12" action="ppaction://hlinksldjump"/>
            <a:extLst>
              <a:ext uri="{FF2B5EF4-FFF2-40B4-BE49-F238E27FC236}">
                <a16:creationId xmlns:a16="http://schemas.microsoft.com/office/drawing/2014/main" id="{FEDBF19E-29B5-49CD-AD7C-0BF275C32F9E}"/>
              </a:ext>
            </a:extLst>
          </p:cNvPr>
          <p:cNvSpPr/>
          <p:nvPr/>
        </p:nvSpPr>
        <p:spPr>
          <a:xfrm>
            <a:off x="5287836" y="1422786"/>
            <a:ext cx="3045294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ln w="0"/>
                <a:solidFill>
                  <a:schemeClr val="tx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ความหมายของการเชื่อมโยง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7F098E0-FA33-4165-ADDC-3533DB973D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438" y="1338281"/>
            <a:ext cx="591363" cy="591363"/>
          </a:xfrm>
          <a:prstGeom prst="rect">
            <a:avLst/>
          </a:prstGeom>
        </p:spPr>
      </p:pic>
      <p:sp>
        <p:nvSpPr>
          <p:cNvPr id="34" name="สี่เหลี่ยมผืนผ้า 33">
            <a:hlinkClick r:id="rId14" action="ppaction://hlinksldjump"/>
            <a:extLst>
              <a:ext uri="{FF2B5EF4-FFF2-40B4-BE49-F238E27FC236}">
                <a16:creationId xmlns:a16="http://schemas.microsoft.com/office/drawing/2014/main" id="{282C4EEA-0A46-4AF5-B717-1BC6E0020921}"/>
              </a:ext>
            </a:extLst>
          </p:cNvPr>
          <p:cNvSpPr/>
          <p:nvPr/>
        </p:nvSpPr>
        <p:spPr>
          <a:xfrm>
            <a:off x="5270986" y="3005120"/>
            <a:ext cx="3045294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ln w="0"/>
                <a:solidFill>
                  <a:schemeClr val="tx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รูปแบบในการเชื่อมโยง               </a:t>
            </a:r>
          </a:p>
        </p:txBody>
      </p:sp>
      <p:sp>
        <p:nvSpPr>
          <p:cNvPr id="36" name="สี่เหลี่ยมผืนผ้า 35">
            <a:hlinkClick r:id="rId12" action="ppaction://hlinksldjump"/>
            <a:extLst>
              <a:ext uri="{FF2B5EF4-FFF2-40B4-BE49-F238E27FC236}">
                <a16:creationId xmlns:a16="http://schemas.microsoft.com/office/drawing/2014/main" id="{146EB669-9AC9-4CAE-83EB-CF2E76008FBE}"/>
              </a:ext>
            </a:extLst>
          </p:cNvPr>
          <p:cNvSpPr/>
          <p:nvPr/>
        </p:nvSpPr>
        <p:spPr>
          <a:xfrm>
            <a:off x="5291495" y="2217388"/>
            <a:ext cx="3045294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600" b="1" dirty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r>
              <a:rPr lang="th-TH" sz="1600" b="1" dirty="0">
                <a:solidFill>
                  <a:schemeClr val="tx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ลักษณะของเพจใหม่ที่เชื่อมโยง      </a:t>
            </a:r>
          </a:p>
          <a:p>
            <a:endParaRPr lang="th-TH" sz="1600" b="1" dirty="0">
              <a:ln w="0"/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B8E08226-BC51-4168-9D1D-E33D6C319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0438" y="2126013"/>
            <a:ext cx="591363" cy="591363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249F97E8-4482-4EF2-9F3B-EFA464AF7D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1169" y="2855615"/>
            <a:ext cx="590632" cy="590632"/>
          </a:xfrm>
          <a:prstGeom prst="rect">
            <a:avLst/>
          </a:prstGeom>
        </p:spPr>
      </p:pic>
      <p:sp>
        <p:nvSpPr>
          <p:cNvPr id="38" name="สี่เหลี่ยมผืนผ้า 37">
            <a:hlinkClick r:id="rId17" action="ppaction://hlinksldjump"/>
            <a:extLst>
              <a:ext uri="{FF2B5EF4-FFF2-40B4-BE49-F238E27FC236}">
                <a16:creationId xmlns:a16="http://schemas.microsoft.com/office/drawing/2014/main" id="{CFEE4FB8-9E4A-4B95-B07E-D58A72332832}"/>
              </a:ext>
            </a:extLst>
          </p:cNvPr>
          <p:cNvSpPr/>
          <p:nvPr/>
        </p:nvSpPr>
        <p:spPr>
          <a:xfrm>
            <a:off x="5270987" y="3757559"/>
            <a:ext cx="3045294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solidFill>
                  <a:schemeClr val="tx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แหล่งอ้างอิง</a:t>
            </a:r>
            <a:r>
              <a:rPr lang="en-US" sz="1600" b="1" dirty="0">
                <a:solidFill>
                  <a:schemeClr val="tx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                            </a:t>
            </a:r>
            <a:endParaRPr lang="th-TH" sz="1600" b="1" dirty="0">
              <a:ln w="0"/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A3000C5F-23F2-41BB-AF25-363F3004C9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11169" y="3662298"/>
            <a:ext cx="590632" cy="590632"/>
          </a:xfrm>
          <a:prstGeom prst="rect">
            <a:avLst/>
          </a:prstGeom>
        </p:spPr>
      </p:pic>
      <p:pic>
        <p:nvPicPr>
          <p:cNvPr id="40" name="รูปภาพ 39">
            <a:hlinkClick r:id="rId7" action="ppaction://hlinksldjump"/>
            <a:extLst>
              <a:ext uri="{FF2B5EF4-FFF2-40B4-BE49-F238E27FC236}">
                <a16:creationId xmlns:a16="http://schemas.microsoft.com/office/drawing/2014/main" id="{84B169E3-28D2-44B2-B508-D843EB432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pic>
        <p:nvPicPr>
          <p:cNvPr id="41" name="รูปภาพ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667538-94AD-4143-96F5-6F6C8648EF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42" name="รูปภาพ 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B64491-5916-4C19-A5CA-0DF4E1C166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7FFE9A7-E883-4212-955B-7D555903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1A47893-9AA3-4F6C-8076-A718A030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92" y="189185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9ECE78-DFF0-4C1D-BAED-7CF13D47E89C}"/>
              </a:ext>
            </a:extLst>
          </p:cNvPr>
          <p:cNvSpPr txBox="1"/>
          <p:nvPr/>
        </p:nvSpPr>
        <p:spPr>
          <a:xfrm>
            <a:off x="5131876" y="484549"/>
            <a:ext cx="40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5D920BB9-657C-427E-883F-2A1270DA6830}"/>
              </a:ext>
            </a:extLst>
          </p:cNvPr>
          <p:cNvSpPr/>
          <p:nvPr/>
        </p:nvSpPr>
        <p:spPr>
          <a:xfrm>
            <a:off x="660190" y="618902"/>
            <a:ext cx="3406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 (</a:t>
            </a:r>
            <a:r>
              <a:rPr lang="en-US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Links) </a:t>
            </a:r>
          </a:p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ความหมายของการเชื่อมโยง (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Links)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b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  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Links)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เป็นการกำหนดตำแหน่งต้นทางและปลาย ทางไว้เพื่อให้ผู้ใช้สามารถกระ โดดข้ามไปยังส่วนที่เลือกไว้ซึ่งเป็นการ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Links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ภายในเว็บเพจและในอินเตอร์เน็ตเข้าด้วยกัน เป็นสิ่งที่ทำให้เว็บเพจมีความแตกต่างจากเอกสาธรรมดา เพราะมันทำให้ผู้ใช้ไม่ต้องเปิดดูตั้งแต่หน้าแรกแต่สามารถคลิกเมาส์เปิดดูเฉพาะหน้าเว็บเพจที่สนใจได้ สำหรับในบทนี้เราจะกล่าวถึงการเชื่อมโยงข้อมูลในเว็บเพจเข้าด้วยกัน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90FF10A-C7C6-49C2-82F9-CE92777E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5" y="97698"/>
            <a:ext cx="590632" cy="59063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143B1ABE-3F6D-48D6-9599-A9FFE0EC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718" y="64561"/>
            <a:ext cx="590632" cy="590632"/>
          </a:xfrm>
          <a:prstGeom prst="rect">
            <a:avLst/>
          </a:prstGeom>
        </p:spPr>
      </p:pic>
      <p:pic>
        <p:nvPicPr>
          <p:cNvPr id="20" name="รูปภาพ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735D3B-2E10-4142-AA83-C8AACB843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4" name="รูปภาพ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401D2DF-04AF-4C86-A4CF-4EDD0D64D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14" name="รูปภาพ 13">
            <a:hlinkClick r:id="rId7" action="ppaction://hlinksldjump"/>
            <a:extLst>
              <a:ext uri="{FF2B5EF4-FFF2-40B4-BE49-F238E27FC236}">
                <a16:creationId xmlns:a16="http://schemas.microsoft.com/office/drawing/2014/main" id="{8C335559-2E2B-449F-B703-97250D9FD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B92C2F0-3864-4C33-8199-B4CA898CD032}"/>
              </a:ext>
            </a:extLst>
          </p:cNvPr>
          <p:cNvSpPr txBox="1"/>
          <p:nvPr/>
        </p:nvSpPr>
        <p:spPr>
          <a:xfrm>
            <a:off x="5254150" y="628386"/>
            <a:ext cx="337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กำหนดลักษณะของเพจใหม่ที่เชื่อมโยง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b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  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เมื่อมีการ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Click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ที่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เราสามารกำหนดการเปิดหน้าเว็บที่เชื่อมโยงได้ เช่น ให้แสดหน้าเว็บที่เชื่อมโยงในหน้าต่างบราวเซอร์ใหม่หรือให้แสดงแทนหน้าเพจเดิม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โดยกำหนดได้จากส่วนของ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Target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ที่แถบ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Properties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หรือเลือกได้จากเมนู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Modify&gt; LinkTarget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9F6A00D-E51A-459D-84B5-B400F2F11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3019" y="2820634"/>
            <a:ext cx="3682951" cy="165150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4255F6EF-593C-4815-A398-57E9D41E37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E6015D7B-49A0-48B2-8C3F-A5C64058F0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7" name="รูปภาพ 26">
            <a:hlinkClick r:id="rId7" action="ppaction://hlinksldjump"/>
            <a:extLst>
              <a:ext uri="{FF2B5EF4-FFF2-40B4-BE49-F238E27FC236}">
                <a16:creationId xmlns:a16="http://schemas.microsoft.com/office/drawing/2014/main" id="{5E138B35-29DA-42A4-8733-4E610F531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29" name="แผนผังลําดับงาน: กระบวนการสำรอง 28">
            <a:hlinkClick r:id="rId11" action="ppaction://hlinksldjump"/>
            <a:extLst>
              <a:ext uri="{FF2B5EF4-FFF2-40B4-BE49-F238E27FC236}">
                <a16:creationId xmlns:a16="http://schemas.microsoft.com/office/drawing/2014/main" id="{E8F314A6-C1DC-4D0E-9A22-458EFBCFDC45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สี่เหลี่ยมผืนผ้า 29">
            <a:hlinkClick r:id="rId11" action="ppaction://hlinksldjump"/>
            <a:extLst>
              <a:ext uri="{FF2B5EF4-FFF2-40B4-BE49-F238E27FC236}">
                <a16:creationId xmlns:a16="http://schemas.microsoft.com/office/drawing/2014/main" id="{715EB221-BD24-403F-A271-F56632F94BC4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1" name="แผนผังลําดับงาน: กระบวนการสำรอง 30">
            <a:hlinkClick r:id="rId11" action="ppaction://hlinksldjump"/>
            <a:extLst>
              <a:ext uri="{FF2B5EF4-FFF2-40B4-BE49-F238E27FC236}">
                <a16:creationId xmlns:a16="http://schemas.microsoft.com/office/drawing/2014/main" id="{B1CF1B9C-8A26-409D-9E53-A5B692E0A041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สี่เหลี่ยมผืนผ้า 31">
            <a:hlinkClick r:id="rId11" action="ppaction://hlinksldjump"/>
            <a:extLst>
              <a:ext uri="{FF2B5EF4-FFF2-40B4-BE49-F238E27FC236}">
                <a16:creationId xmlns:a16="http://schemas.microsoft.com/office/drawing/2014/main" id="{6B3C127A-38DE-4982-8C35-30101D19DFB1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269160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C855CDF-29A0-4DA1-90E7-47889A83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DC7D5A33-5472-4A9E-9797-CA2FB47F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2" y="189185"/>
            <a:ext cx="3523793" cy="4804064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EFF2C38-756F-4588-BBC8-90C22344EEE7}"/>
              </a:ext>
            </a:extLst>
          </p:cNvPr>
          <p:cNvSpPr/>
          <p:nvPr/>
        </p:nvSpPr>
        <p:spPr>
          <a:xfrm>
            <a:off x="704547" y="770555"/>
            <a:ext cx="33744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การเชื่อมโยงแบบต่าง ๆ 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การเชื่อมโยงบนเว็บเพจมีด้วยกันหลายรูปแบบ อาจแบ่งตามการใช้งาน หรือตามลักษณะของการเชื่อมโยงก็ได้ ถ้าแบ่งตามลักษณะการเชื่อมโยงจะแบ่งการเชื่อมโยงออกเป็น    2 ประเภทคือ การเชื่อมโยงภายในเว็บเพจและการเชื่อมโยงภายนอกเว็บเพจแต่ถ้าแบ่งตามวัตถุประสงค์ของรูปแบบการใช้งานจะแบ่งการเชื่อม โยงบนเว็บเพจออกเป็นประเภทต่าง ๆ ดังต่อไปนี้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การเชื่อมโยงภายในเว็บเพจหน้าเดียวกัน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การเชื่อมโยงภายในเว็บไซต์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การเชื่อมโยงไปยังเว็บไซต์อื่น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การเชื่อมโยงด้วยอีเมล์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การเชื่อมโยงด้วย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Map Link</a:t>
            </a:r>
            <a:endParaRPr lang="th-TH" sz="1600" dirty="0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D96D8C0-4979-4035-B5E3-035AFC5302DD}"/>
              </a:ext>
            </a:extLst>
          </p:cNvPr>
          <p:cNvSpPr/>
          <p:nvPr/>
        </p:nvSpPr>
        <p:spPr>
          <a:xfrm>
            <a:off x="5289207" y="424136"/>
            <a:ext cx="32309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การเชื่อมโยงภายในหน้าเว็บเพจ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ในกรณีที่เว็บเพจมีเนื้อหาและมีขนาดยาวมากทำให้ต้องใช้เมาส์เลื่อนแถบ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Scroll bar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เราสามารถสร้างการเชื่อมโยงภายในเว็บเพจ เพื่อให้สะดวกในการดูเนื้อหาในหน้าเว็บเพจ มีวิธีการดังนี้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  </a:t>
            </a:r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กำหนดจุดเป้าหมายที่ต้องการจะเชื่อมโยง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 1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คลิกวาง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เค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อร์เซอร์ตรงตำแหน่งที่ต้องการ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 2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.คลิกที่เมนู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Insert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แล้วเลือก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Named Anchor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หรือกดปุ่ม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  <a:r>
              <a:rPr lang="en-US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cvtrl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Alt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  3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แถบ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Insert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ให้เลือก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Common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แล้วคลิก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NamedAnchor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714F987-8547-4B49-B270-BA298942D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2" y="57031"/>
            <a:ext cx="590632" cy="590632"/>
          </a:xfrm>
          <a:prstGeom prst="rect">
            <a:avLst/>
          </a:prstGeom>
        </p:spPr>
      </p:pic>
      <p:sp>
        <p:nvSpPr>
          <p:cNvPr id="14" name="วงรี 13">
            <a:extLst>
              <a:ext uri="{FF2B5EF4-FFF2-40B4-BE49-F238E27FC236}">
                <a16:creationId xmlns:a16="http://schemas.microsoft.com/office/drawing/2014/main" id="{8016F169-1E60-41B4-9779-79A227B01262}"/>
              </a:ext>
            </a:extLst>
          </p:cNvPr>
          <p:cNvSpPr>
            <a:spLocks/>
          </p:cNvSpPr>
          <p:nvPr/>
        </p:nvSpPr>
        <p:spPr>
          <a:xfrm>
            <a:off x="8075832" y="93321"/>
            <a:ext cx="587375" cy="5873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222A3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endParaRPr lang="en-US" sz="110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942C078-2C57-402D-AC27-9220BE176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1" name="รูปภาพ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F0CCD0-56F6-4F69-AEAD-07A12FD0D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2" name="รูปภาพ 21">
            <a:hlinkClick r:id="rId6" action="ppaction://hlinksldjump"/>
            <a:extLst>
              <a:ext uri="{FF2B5EF4-FFF2-40B4-BE49-F238E27FC236}">
                <a16:creationId xmlns:a16="http://schemas.microsoft.com/office/drawing/2014/main" id="{22526735-6125-4775-BA19-B2D400EBE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838F85F8-A18B-473F-A3EE-5B60F0C13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5" name="รูปภาพ 24">
            <a:hlinkClick r:id="rId6" action="ppaction://hlinksldjump"/>
            <a:extLst>
              <a:ext uri="{FF2B5EF4-FFF2-40B4-BE49-F238E27FC236}">
                <a16:creationId xmlns:a16="http://schemas.microsoft.com/office/drawing/2014/main" id="{FFB8B4B4-DAF1-4883-930A-ED4E7BBDA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pic>
        <p:nvPicPr>
          <p:cNvPr id="26" name="รูปภาพ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550007-2DA0-4DD5-98D5-1A203464D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DD82806D-5B92-45CB-810E-1B188E901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9207" y="3155651"/>
            <a:ext cx="3172276" cy="1410466"/>
          </a:xfrm>
          <a:prstGeom prst="rect">
            <a:avLst/>
          </a:prstGeom>
        </p:spPr>
      </p:pic>
      <p:sp>
        <p:nvSpPr>
          <p:cNvPr id="31" name="แผนผังลําดับงาน: กระบวนการสำรอง 30">
            <a:hlinkClick r:id="rId10" action="ppaction://hlinksldjump"/>
            <a:extLst>
              <a:ext uri="{FF2B5EF4-FFF2-40B4-BE49-F238E27FC236}">
                <a16:creationId xmlns:a16="http://schemas.microsoft.com/office/drawing/2014/main" id="{32F19645-0737-4E4D-BAE1-BFD0E26802FC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FEF91AC0-BF82-4DDB-9DB4-A4D8D2E92397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3" name="แผนผังลําดับงาน: กระบวนการสำรอง 32">
            <a:hlinkClick r:id="rId10" action="ppaction://hlinksldjump"/>
            <a:extLst>
              <a:ext uri="{FF2B5EF4-FFF2-40B4-BE49-F238E27FC236}">
                <a16:creationId xmlns:a16="http://schemas.microsoft.com/office/drawing/2014/main" id="{6BC38112-FD3A-4990-A787-14A8BF771B58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สี่เหลี่ยมผืนผ้า 33">
            <a:hlinkClick r:id="rId10" action="ppaction://hlinksldjump"/>
            <a:extLst>
              <a:ext uri="{FF2B5EF4-FFF2-40B4-BE49-F238E27FC236}">
                <a16:creationId xmlns:a16="http://schemas.microsoft.com/office/drawing/2014/main" id="{21CA825C-B5BB-4C81-A62D-E7F84761E549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215329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36553F1-E75F-449F-95BD-389671359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3C89208-D8F2-4EB5-98B1-3EFF0182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2" y="189185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2E0E41D-A063-4C47-B894-F2EC4439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2" y="649783"/>
            <a:ext cx="2899294" cy="1167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64E347FA-BE69-4817-8684-2BDD17F5BED7}"/>
              </a:ext>
            </a:extLst>
          </p:cNvPr>
          <p:cNvSpPr/>
          <p:nvPr/>
        </p:nvSpPr>
        <p:spPr>
          <a:xfrm>
            <a:off x="783728" y="1965392"/>
            <a:ext cx="3504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จะปรากฏหน้าต่าง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Named Anchor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ให้ตั้งชื่อจุดเชื่อมโยงแล้วคลิก ที่ปุ่ม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OK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296DB67-2CAB-48C2-8F60-E2999BD97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62" y="2980619"/>
            <a:ext cx="3211121" cy="1059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A1609E4-E2E8-49FB-BC58-DC61EB5E41C0}"/>
              </a:ext>
            </a:extLst>
          </p:cNvPr>
          <p:cNvSpPr/>
          <p:nvPr/>
        </p:nvSpPr>
        <p:spPr>
          <a:xfrm>
            <a:off x="5105700" y="556343"/>
            <a:ext cx="3523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การสร้างจุดเชื่อมโยงไปยังเป้าหมาย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การกำหนดตำแหน่งการสร้างจุดเชื่อมโยงอาจใช้ข้อความหรือรูปภาพเป็นจุดเชื่อมโยงก็ได้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3CBA17E-85CA-455F-8E27-00E3CD87044E}"/>
              </a:ext>
            </a:extLst>
          </p:cNvPr>
          <p:cNvSpPr/>
          <p:nvPr/>
        </p:nvSpPr>
        <p:spPr>
          <a:xfrm>
            <a:off x="5128692" y="1436344"/>
            <a:ext cx="351961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เลือกข้อความหรือรูปภาพที่จะสร้างเป็นจุดเชื่อมโยง</a:t>
            </a:r>
            <a:endParaRPr lang="en-US" sz="17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คลิกที่ปุ่ม </a:t>
            </a:r>
            <a:r>
              <a:rPr lang="en-US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HTML</a:t>
            </a:r>
          </a:p>
          <a:p>
            <a:r>
              <a:rPr lang="en-US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ช่อง </a:t>
            </a:r>
            <a:r>
              <a:rPr lang="en-US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ให้พิมพ์เครื่องหมาย </a:t>
            </a:r>
            <a:r>
              <a:rPr lang="en-US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# </a:t>
            </a:r>
            <a:r>
              <a:rPr lang="th-TH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แล้วตามด้วยชื่อจุดเป้าหมาย (ตาม  หัวข้อ</a:t>
            </a:r>
            <a:r>
              <a:rPr lang="en-US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1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 จุดเป้าหมาย ที่ต้องการจะเชื่อมโยง)</a:t>
            </a:r>
            <a:endParaRPr lang="en-US" sz="17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</a:p>
          <a:p>
            <a:endParaRPr lang="th-TH" dirty="0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9593A8C-077E-4D98-A0C2-BF48019AD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81" y="59151"/>
            <a:ext cx="590632" cy="59063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B7D4B3E9-AC30-47F7-B61A-9A92B99E5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003" y="67555"/>
            <a:ext cx="590632" cy="59063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8AC9BA79-1124-46FD-A604-6FBE55D85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3" name="รูปภาพ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D3940B-516A-4E88-B01A-9E660DAF5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4" name="รูปภาพ 23">
            <a:hlinkClick r:id="rId9" action="ppaction://hlinksldjump"/>
            <a:extLst>
              <a:ext uri="{FF2B5EF4-FFF2-40B4-BE49-F238E27FC236}">
                <a16:creationId xmlns:a16="http://schemas.microsoft.com/office/drawing/2014/main" id="{74514524-06B6-49BC-BC50-C4436E9DA6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1EB07790-884D-4DC2-8A03-9AC3257E6E4F}"/>
              </a:ext>
            </a:extLst>
          </p:cNvPr>
          <p:cNvSpPr/>
          <p:nvPr/>
        </p:nvSpPr>
        <p:spPr>
          <a:xfrm>
            <a:off x="809506" y="2590158"/>
            <a:ext cx="2383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จะปรากฏสัญลักษณ์การเชื่อมโยงดังรูป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31F8670-51AF-43AE-BB5B-FD1B86505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8" name="รูปภาพ 27">
            <a:hlinkClick r:id="rId9" action="ppaction://hlinksldjump"/>
            <a:extLst>
              <a:ext uri="{FF2B5EF4-FFF2-40B4-BE49-F238E27FC236}">
                <a16:creationId xmlns:a16="http://schemas.microsoft.com/office/drawing/2014/main" id="{15A960EC-000F-4990-91D5-B47DD0F198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pic>
        <p:nvPicPr>
          <p:cNvPr id="29" name="รูปภาพ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D983BB-03F0-4801-A8F6-04314D9434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7FE6528-0D14-4571-B9F8-9FCE61AD73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820" y="2896518"/>
            <a:ext cx="2637156" cy="1374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แผนผังลําดับงาน: กระบวนการสำรอง 30">
            <a:hlinkClick r:id="rId13" action="ppaction://hlinksldjump"/>
            <a:extLst>
              <a:ext uri="{FF2B5EF4-FFF2-40B4-BE49-F238E27FC236}">
                <a16:creationId xmlns:a16="http://schemas.microsoft.com/office/drawing/2014/main" id="{766144BD-963B-41EE-8E7D-65ADD0B33662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47F0230D-BFCC-4BC1-A137-505F3D7BF6B8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3" name="แผนผังลําดับงาน: กระบวนการสำรอง 32">
            <a:hlinkClick r:id="rId13" action="ppaction://hlinksldjump"/>
            <a:extLst>
              <a:ext uri="{FF2B5EF4-FFF2-40B4-BE49-F238E27FC236}">
                <a16:creationId xmlns:a16="http://schemas.microsoft.com/office/drawing/2014/main" id="{900B6AA9-AF23-4DFC-BD1D-C5882876E855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สี่เหลี่ยมผืนผ้า 33">
            <a:hlinkClick r:id="rId13" action="ppaction://hlinksldjump"/>
            <a:extLst>
              <a:ext uri="{FF2B5EF4-FFF2-40B4-BE49-F238E27FC236}">
                <a16:creationId xmlns:a16="http://schemas.microsoft.com/office/drawing/2014/main" id="{87D2FFDB-DDF9-408E-B4E3-0F4384FF452D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349909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D01B3C2A-FEF4-48A6-8CE5-B989B18E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038FF1FE-AE03-436D-AF9D-631A0B69C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2" y="189185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6065A16-8653-4A6F-BEFB-79F6408D1492}"/>
              </a:ext>
            </a:extLst>
          </p:cNvPr>
          <p:cNvSpPr txBox="1"/>
          <p:nvPr/>
        </p:nvSpPr>
        <p:spPr>
          <a:xfrm>
            <a:off x="661059" y="632951"/>
            <a:ext cx="3312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การเชื่อมโยงภายในเว็บไซต์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การจัดทำเว็บไซต์ ซึ่งประกอบไปด้วยหลายๆ เว็บเพจแต่ละเว็บเพจสามารถเชื่อมโยงกันได้มีวิธีการดังนี้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EE936A9-30E0-454A-98DF-D09A81F0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76" y="2425742"/>
            <a:ext cx="2593986" cy="1733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667D6B3-6D00-4BD5-9C40-5BC0BB797695}"/>
              </a:ext>
            </a:extLst>
          </p:cNvPr>
          <p:cNvSpPr/>
          <p:nvPr/>
        </p:nvSpPr>
        <p:spPr>
          <a:xfrm>
            <a:off x="631894" y="1433170"/>
            <a:ext cx="32673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เลือกข้อความหรือรูปภาพที่ต้องการใช้เป็นจุดเชื่อมโยง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E950527-A4D5-4E4B-88BD-5BB414B753D3}"/>
              </a:ext>
            </a:extLst>
          </p:cNvPr>
          <p:cNvSpPr/>
          <p:nvPr/>
        </p:nvSpPr>
        <p:spPr>
          <a:xfrm>
            <a:off x="5287336" y="2615561"/>
            <a:ext cx="3260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จะปรากฏหน้าต่าง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Select File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ให้เลือกโฟลเดอร์ที่เก็บไฟล์เว็บเพจ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เลือกไฟล์เว็บเพจที่ต้องการจะเชื่อมโยง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คลิกที่ปุ่ม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OK</a:t>
            </a:r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6058C9C-A725-42B7-8A8F-EC872943C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303" y="90610"/>
            <a:ext cx="590632" cy="59063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063AAEE-C578-4578-940E-184BF167F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6" y="44282"/>
            <a:ext cx="590632" cy="59063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71D6DE85-20FC-47D4-B8E3-93FAEC0C6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6B68738-2710-4969-9425-904530085CF3}"/>
              </a:ext>
            </a:extLst>
          </p:cNvPr>
          <p:cNvSpPr/>
          <p:nvPr/>
        </p:nvSpPr>
        <p:spPr>
          <a:xfrm>
            <a:off x="646463" y="1740946"/>
            <a:ext cx="339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ที่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Properties Inspector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ในช่อง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ให้คลิกที่ปุ่ม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Browse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เพื่อเลือกไฟล์ที่จะทำการเชื่อมโยง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รูปภาพ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543843D-4485-425D-BA1D-543500108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5" name="รูปภาพ 24">
            <a:hlinkClick r:id="rId8" action="ppaction://hlinksldjump"/>
            <a:extLst>
              <a:ext uri="{FF2B5EF4-FFF2-40B4-BE49-F238E27FC236}">
                <a16:creationId xmlns:a16="http://schemas.microsoft.com/office/drawing/2014/main" id="{01636670-2BF3-4672-A3FC-CF62C6D8FA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C1E843B4-79ED-4105-B0AF-29AEE13ED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8" name="รูปภาพ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EA472D-7B27-4A8A-AE79-96F8A47B94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9" name="รูปภาพ 28">
            <a:hlinkClick r:id="rId8" action="ppaction://hlinksldjump"/>
            <a:extLst>
              <a:ext uri="{FF2B5EF4-FFF2-40B4-BE49-F238E27FC236}">
                <a16:creationId xmlns:a16="http://schemas.microsoft.com/office/drawing/2014/main" id="{3A2B7B66-1631-44CA-A000-9BA3F2957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78C7FF2E-89AD-4B87-9462-1B44AB120A58}"/>
              </a:ext>
            </a:extLst>
          </p:cNvPr>
          <p:cNvSpPr/>
          <p:nvPr/>
        </p:nvSpPr>
        <p:spPr>
          <a:xfrm>
            <a:off x="5278280" y="3570049"/>
            <a:ext cx="3249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ช่อง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จะปรากฏไฟล์เว็บเพจที่เลือก 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ช่อง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Target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เป็นการกำหนดวิธีเปิดหน้าเว็บที่เชื่อมโยง 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8. ทดสอบการเชื่อมโยง โดยกดปุ่ม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F12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เพื่อดูการแสดงผลจากเว็บเบราว์เซอร์ แล้วคลิกจุดเชื่อมโยง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1" name="รูปภาพ 30" descr="http://www.kruwan-d.info/images/723.jpg">
            <a:extLst>
              <a:ext uri="{FF2B5EF4-FFF2-40B4-BE49-F238E27FC236}">
                <a16:creationId xmlns:a16="http://schemas.microsoft.com/office/drawing/2014/main" id="{9AC748B2-4A8D-4232-A5F0-A169AF4CCEBC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87" y="478914"/>
            <a:ext cx="2445573" cy="2111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2" name="แผนผังลําดับงาน: กระบวนการสำรอง 31">
            <a:hlinkClick r:id="rId12" action="ppaction://hlinksldjump"/>
            <a:extLst>
              <a:ext uri="{FF2B5EF4-FFF2-40B4-BE49-F238E27FC236}">
                <a16:creationId xmlns:a16="http://schemas.microsoft.com/office/drawing/2014/main" id="{B7D6384B-429D-412D-9431-ADE6BF2102A8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05A791AF-D1B9-4FE0-B636-141218928812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4" name="แผนผังลําดับงาน: กระบวนการสำรอง 33">
            <a:hlinkClick r:id="rId12" action="ppaction://hlinksldjump"/>
            <a:extLst>
              <a:ext uri="{FF2B5EF4-FFF2-40B4-BE49-F238E27FC236}">
                <a16:creationId xmlns:a16="http://schemas.microsoft.com/office/drawing/2014/main" id="{9FEEA17B-B8E9-4E7C-9ED0-7EC375857E19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สี่เหลี่ยมผืนผ้า 34">
            <a:hlinkClick r:id="rId12" action="ppaction://hlinksldjump"/>
            <a:extLst>
              <a:ext uri="{FF2B5EF4-FFF2-40B4-BE49-F238E27FC236}">
                <a16:creationId xmlns:a16="http://schemas.microsoft.com/office/drawing/2014/main" id="{F36EFB7F-CF6C-488D-99DB-2569F484ABA0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249575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CB8D8EC0-1DE2-4F44-BF1F-316ABF2C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A84E0E-ED1B-4888-B4E0-6157E49E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2" y="189185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2FDEBAF-1FB7-4761-9F45-A1892D1D8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0" y="101979"/>
            <a:ext cx="590632" cy="590632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20D1628-4CC2-4BAA-B4B2-0B09C89B9CFF}"/>
              </a:ext>
            </a:extLst>
          </p:cNvPr>
          <p:cNvSpPr txBox="1"/>
          <p:nvPr/>
        </p:nvSpPr>
        <p:spPr>
          <a:xfrm>
            <a:off x="695935" y="654127"/>
            <a:ext cx="3354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การเชื่อมโยงภายนอกเว็บไซต์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การเชื่อมโยงไปยังเว็บไซต์อื่นๆ ที่อยู่ภายนอกเพื่อต้องการให้ผู้ชมเว็บไซต์ของเราสามารถศึกษาข้อมูลเพิ่มเติมได้ มีวิธีการดังนี้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B336D75-F671-4A75-8A51-A3A72F1C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32" y="1746817"/>
            <a:ext cx="2592840" cy="1680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89167A2-05FA-4BEB-A469-DAFDEC7116C9}"/>
              </a:ext>
            </a:extLst>
          </p:cNvPr>
          <p:cNvSpPr txBox="1"/>
          <p:nvPr/>
        </p:nvSpPr>
        <p:spPr>
          <a:xfrm>
            <a:off x="741078" y="3498498"/>
            <a:ext cx="33098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เลือกข้อความหรือรูปภาพที่ต้องการใช้เป็นจุดเชื่อมโยง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ที่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Properties Inspector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ในช่อง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ให้พิมพ์ชื่อ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URL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 เว็บไซต์ที่เราต้องการเชื่อมโยงโดยพิมพ์คำว่า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:// แล้วตามด้วยชื่อของเว็บไซต์ เช่น </a:t>
            </a:r>
            <a:r>
              <a:rPr lang="en-US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http</a:t>
            </a:r>
            <a:r>
              <a:rPr lang="th-TH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://</a:t>
            </a:r>
            <a:r>
              <a:rPr lang="en-US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www</a:t>
            </a:r>
            <a:r>
              <a:rPr lang="th-TH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.</a:t>
            </a:r>
            <a:r>
              <a:rPr lang="en-US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dkd</a:t>
            </a:r>
            <a:r>
              <a:rPr lang="th-TH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.</a:t>
            </a:r>
            <a:r>
              <a:rPr lang="en-US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ac</a:t>
            </a:r>
            <a:r>
              <a:rPr lang="th-TH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.</a:t>
            </a:r>
            <a:r>
              <a:rPr lang="en-US" sz="16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th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271DF82-D9BC-4CFF-A81E-5537852E2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196" y="80621"/>
            <a:ext cx="590632" cy="590632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B2B5418-3E9B-4FD1-A2AD-B1068DDE5553}"/>
              </a:ext>
            </a:extLst>
          </p:cNvPr>
          <p:cNvSpPr/>
          <p:nvPr/>
        </p:nvSpPr>
        <p:spPr>
          <a:xfrm>
            <a:off x="5271912" y="458564"/>
            <a:ext cx="3354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การเชื่อมโยงไปยังอีเมล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เชื่อมโยงไปยังอีเมลเป็นช่องทางในการสื่อสารสำหรับให้ผู้ต้องการจะติดต่อผ่านอีเมลได้อย่างสะดวกรวดเร็วขึ้นมีวิธีการดังนี้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6F8C5F-5D96-42E8-BE5F-35EC2ABD8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917" y="1477431"/>
            <a:ext cx="2606351" cy="1689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C71F3CC-2FDD-4D0C-A0EB-5D4260EA7E34}"/>
              </a:ext>
            </a:extLst>
          </p:cNvPr>
          <p:cNvSpPr/>
          <p:nvPr/>
        </p:nvSpPr>
        <p:spPr>
          <a:xfrm>
            <a:off x="5071596" y="3132335"/>
            <a:ext cx="335470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th-TH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.เลือกข้อความหรือรูปภาพที่ต้องการใช้เป็น	จุดเชื่อมโยง</a:t>
            </a:r>
            <a:endParaRPr lang="en-US" sz="16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        2</a:t>
            </a:r>
            <a:r>
              <a:rPr lang="th-TH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.ที่ </a:t>
            </a:r>
            <a:r>
              <a:rPr lang="en-US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Properties Inspector </a:t>
            </a:r>
            <a:r>
              <a:rPr lang="th-TH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ในช่อง </a:t>
            </a:r>
            <a:r>
              <a:rPr lang="en-US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Link </a:t>
            </a:r>
            <a:r>
              <a:rPr lang="th-TH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	พิมพ์ชื่อ</a:t>
            </a:r>
            <a:r>
              <a:rPr lang="en-US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URL</a:t>
            </a:r>
            <a:r>
              <a:rPr lang="th-TH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ของเว็บไซต์ที่เราต้องการ	เชื่อมโยง โดยพิมพ์คำว่า</a:t>
            </a:r>
            <a:r>
              <a:rPr lang="en-US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mailto</a:t>
            </a:r>
            <a:r>
              <a:rPr lang="th-TH" sz="1600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: แล้วตามด้วย	ชื่อของเว็บไซต์</a:t>
            </a:r>
            <a:endParaRPr lang="en-US" sz="16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4E6AD13-875E-46CB-AB2B-99E0036B3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AE4C7767-1C9B-4098-A137-76684781B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5" name="รูปภาพ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3B6408-C742-4A0A-A97D-DF400590C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6" name="รูปภาพ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730D44-97A6-45A8-9907-CCE7667257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7" name="รูปภาพ 26">
            <a:hlinkClick r:id="rId11" action="ppaction://hlinksldjump"/>
            <a:extLst>
              <a:ext uri="{FF2B5EF4-FFF2-40B4-BE49-F238E27FC236}">
                <a16:creationId xmlns:a16="http://schemas.microsoft.com/office/drawing/2014/main" id="{8CD50EF0-DD4C-4C11-8F8D-34B936850A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8" name="รูปภาพ 27">
            <a:hlinkClick r:id="rId11" action="ppaction://hlinksldjump"/>
            <a:extLst>
              <a:ext uri="{FF2B5EF4-FFF2-40B4-BE49-F238E27FC236}">
                <a16:creationId xmlns:a16="http://schemas.microsoft.com/office/drawing/2014/main" id="{FE25CA30-5A50-44A7-B96B-8A29F7EF1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29" name="แผนผังลําดับงาน: กระบวนการสำรอง 28">
            <a:hlinkClick r:id="rId13" action="ppaction://hlinksldjump"/>
            <a:extLst>
              <a:ext uri="{FF2B5EF4-FFF2-40B4-BE49-F238E27FC236}">
                <a16:creationId xmlns:a16="http://schemas.microsoft.com/office/drawing/2014/main" id="{C17CBDEC-9612-4626-BBA9-E56BF134BDA0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CC52D00A-ED6F-4330-8449-1ACE0C2E5683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1" name="แผนผังลําดับงาน: กระบวนการสำรอง 30">
            <a:hlinkClick r:id="rId13" action="ppaction://hlinksldjump"/>
            <a:extLst>
              <a:ext uri="{FF2B5EF4-FFF2-40B4-BE49-F238E27FC236}">
                <a16:creationId xmlns:a16="http://schemas.microsoft.com/office/drawing/2014/main" id="{4ECE5FD2-D8BB-428A-A4F3-B255BF4EAF78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สี่เหลี่ยมผืนผ้า 31">
            <a:hlinkClick r:id="rId13" action="ppaction://hlinksldjump"/>
            <a:extLst>
              <a:ext uri="{FF2B5EF4-FFF2-40B4-BE49-F238E27FC236}">
                <a16:creationId xmlns:a16="http://schemas.microsoft.com/office/drawing/2014/main" id="{749BB326-3B01-43FB-B3A4-D62806D52051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164814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898A72A5-E7DC-48A4-8DD3-411E6DF9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B451610-15B7-4856-8852-8D3E4EB8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1" y="169718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22079EF-7CDE-499C-939B-D3AFC4937985}"/>
              </a:ext>
            </a:extLst>
          </p:cNvPr>
          <p:cNvSpPr txBox="1"/>
          <p:nvPr/>
        </p:nvSpPr>
        <p:spPr>
          <a:xfrm>
            <a:off x="594666" y="587156"/>
            <a:ext cx="35255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การเชื่อมโยงเพื่อดาวน์โหลด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การเชื่อมโยงเพื่อดาวน์โหลดมีจุดประสงค์ เพื่อต้องการเชื่อมโยงไปยังแฟ้มข้อมูล เช่น ไฟล์รูปภาพ ไฟล์เอกสารหรือไฟล์อื่นๆ มีวิธีการดังนี้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5EBF8F-4CEF-43E4-BBF2-7D8ECA26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" y="1766727"/>
            <a:ext cx="2666992" cy="1728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64E5DA3-1F67-4E1F-98A9-A82E4D8458B9}"/>
              </a:ext>
            </a:extLst>
          </p:cNvPr>
          <p:cNvSpPr/>
          <p:nvPr/>
        </p:nvSpPr>
        <p:spPr>
          <a:xfrm>
            <a:off x="698635" y="3560151"/>
            <a:ext cx="3258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เลือกข้อความหรือรูปภาพที่ต้องการใช้เป็นจุดเชื่อมโยง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ที่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Properties Inspector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ในช่อง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ให้คลิกที่ปุ่ม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Browse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เพื่อเลือกไฟล์ที่จะทำการเชื่อมโยงเพื่อดาวน์โหลด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E58D50B-FB57-4794-9A02-00E676126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9" y="78901"/>
            <a:ext cx="590632" cy="59063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A293AD7-2D0A-419A-9030-8786A9FDC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702" y="771227"/>
            <a:ext cx="2882418" cy="2134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A9E3EBB-3149-432B-9758-297A23B8B319}"/>
              </a:ext>
            </a:extLst>
          </p:cNvPr>
          <p:cNvSpPr/>
          <p:nvPr/>
        </p:nvSpPr>
        <p:spPr>
          <a:xfrm>
            <a:off x="4633763" y="3053616"/>
            <a:ext cx="397202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 3</a:t>
            </a:r>
            <a:r>
              <a:rPr 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จะปรากฏหน้าต่าง </a:t>
            </a:r>
            <a:r>
              <a:rPr lang="en-US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Select File</a:t>
            </a:r>
            <a:r>
              <a:rPr 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ให้เลือกโฟลเดอร์ที่เก็บไฟล์</a:t>
            </a:r>
            <a:endParaRPr lang="en-US" sz="16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          4</a:t>
            </a:r>
            <a:r>
              <a:rPr 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เลือกไฟล์ที่ต้องการ</a:t>
            </a:r>
            <a:endParaRPr lang="en-US" sz="16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           5</a:t>
            </a:r>
            <a:r>
              <a:rPr 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คลิกที่ปุ่ม </a:t>
            </a:r>
            <a:r>
              <a:rPr lang="en-US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OK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0DDA94A-7C37-48F1-BABB-338B10927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227" y="65941"/>
            <a:ext cx="590632" cy="59063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F7F7F860-FE7F-4DEE-AB15-BA7D81139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8E91B288-D8C1-498E-8924-FE30EDF1C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5" name="รูปภาพ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911FA76-105D-4BF0-AF8C-69E6B131F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6" name="รูปภาพ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16C46A-5759-45AE-989F-6201919C3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7" name="รูปภาพ 26">
            <a:hlinkClick r:id="rId10" action="ppaction://hlinksldjump"/>
            <a:extLst>
              <a:ext uri="{FF2B5EF4-FFF2-40B4-BE49-F238E27FC236}">
                <a16:creationId xmlns:a16="http://schemas.microsoft.com/office/drawing/2014/main" id="{39520A8C-472F-4D4F-BA07-F28A7E038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8" name="รูปภาพ 27">
            <a:hlinkClick r:id="rId10" action="ppaction://hlinksldjump"/>
            <a:extLst>
              <a:ext uri="{FF2B5EF4-FFF2-40B4-BE49-F238E27FC236}">
                <a16:creationId xmlns:a16="http://schemas.microsoft.com/office/drawing/2014/main" id="{64889F6E-B306-4252-AB77-1058F72D5C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29" name="แผนผังลําดับงาน: กระบวนการสำรอง 28">
            <a:hlinkClick r:id="rId12" action="ppaction://hlinksldjump"/>
            <a:extLst>
              <a:ext uri="{FF2B5EF4-FFF2-40B4-BE49-F238E27FC236}">
                <a16:creationId xmlns:a16="http://schemas.microsoft.com/office/drawing/2014/main" id="{D84790AE-D6FD-4111-9D4D-3B6085C88B8E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CDB3826A-4348-4848-B4C2-E8CDB3C58593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1" name="แผนผังลําดับงาน: กระบวนการสำรอง 30">
            <a:hlinkClick r:id="rId12" action="ppaction://hlinksldjump"/>
            <a:extLst>
              <a:ext uri="{FF2B5EF4-FFF2-40B4-BE49-F238E27FC236}">
                <a16:creationId xmlns:a16="http://schemas.microsoft.com/office/drawing/2014/main" id="{7FE84AD5-E6D8-4748-9C99-707DA3FBF984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สี่เหลี่ยมผืนผ้า 31">
            <a:hlinkClick r:id="rId12" action="ppaction://hlinksldjump"/>
            <a:extLst>
              <a:ext uri="{FF2B5EF4-FFF2-40B4-BE49-F238E27FC236}">
                <a16:creationId xmlns:a16="http://schemas.microsoft.com/office/drawing/2014/main" id="{635BF76B-58F3-4B55-A093-B868A57CB950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30483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FF8283E5-0F14-4278-901D-434540D6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99" y="220715"/>
            <a:ext cx="3523793" cy="480406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23CF4829-C142-49CC-917A-D7A847C4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1" y="169718"/>
            <a:ext cx="3523793" cy="480406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1D5C429-19FA-4DD3-8DF3-A6A8E284CAB5}"/>
              </a:ext>
            </a:extLst>
          </p:cNvPr>
          <p:cNvSpPr/>
          <p:nvPr/>
        </p:nvSpPr>
        <p:spPr>
          <a:xfrm>
            <a:off x="4572000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25EAE-DDFD-488C-A2F2-F7A92E295922}"/>
              </a:ext>
            </a:extLst>
          </p:cNvPr>
          <p:cNvSpPr/>
          <p:nvPr/>
        </p:nvSpPr>
        <p:spPr>
          <a:xfrm flipH="1">
            <a:off x="4222044" y="0"/>
            <a:ext cx="349956" cy="5143500"/>
          </a:xfrm>
          <a:prstGeom prst="rect">
            <a:avLst/>
          </a:prstGeom>
          <a:gradFill flip="none" rotWithShape="1">
            <a:gsLst>
              <a:gs pos="0">
                <a:srgbClr val="B5DEF4">
                  <a:shade val="30000"/>
                  <a:satMod val="115000"/>
                </a:srgbClr>
              </a:gs>
              <a:gs pos="47000">
                <a:srgbClr val="B5DEF4">
                  <a:shade val="67500"/>
                  <a:satMod val="115000"/>
                </a:srgbClr>
              </a:gs>
              <a:gs pos="80000">
                <a:srgbClr val="B5DEF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F5F2740-F8C1-4D1B-9C44-AC81575FC100}"/>
              </a:ext>
            </a:extLst>
          </p:cNvPr>
          <p:cNvSpPr/>
          <p:nvPr/>
        </p:nvSpPr>
        <p:spPr>
          <a:xfrm>
            <a:off x="708121" y="610636"/>
            <a:ext cx="3353883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6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การเชื่อมโยงด้วย </a:t>
            </a:r>
            <a:r>
              <a:rPr lang="en-US" sz="16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Map Link</a:t>
            </a:r>
            <a:endParaRPr lang="en-US" sz="16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การเชื่อมโยงด้วย </a:t>
            </a:r>
            <a:r>
              <a:rPr lang="en-US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Map Link </a:t>
            </a:r>
            <a:r>
              <a:rPr lang="th-TH" sz="1600" dirty="0">
                <a:solidFill>
                  <a:srgbClr val="000000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เป็นการกำหนดขอบ เขตของการเชื่อมโยงบนรูปภาพ เฉพาะส่วนที่ต้องการซึ่งพื้นที่การเชื่อมโยงเป็นรูปสี่เหลี่ยม รูปวงกลม หรือรูปหลายเหลี่ยมมีวิธีการดังนี้</a:t>
            </a:r>
            <a:endParaRPr lang="en-US" sz="16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7FC6B25-57C7-4781-B3F9-74EE9DEA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1" y="2107342"/>
            <a:ext cx="2811021" cy="1895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1D45C05-0E2A-467B-A5F9-7E437B40F718}"/>
              </a:ext>
            </a:extLst>
          </p:cNvPr>
          <p:cNvSpPr/>
          <p:nvPr/>
        </p:nvSpPr>
        <p:spPr>
          <a:xfrm>
            <a:off x="802671" y="4130942"/>
            <a:ext cx="241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1. คลิกเลือกรูปภาพที่ต้องการให้เชื่อมโยง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AFEAA14-C295-4F0F-B779-A86B9262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23" y="79068"/>
            <a:ext cx="590632" cy="59063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46AC611-DAC9-4AD4-883D-1E9A342BD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446" y="607900"/>
            <a:ext cx="2694451" cy="1828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CB4EFBB-39F8-4F23-8A42-8265C61D7F4D}"/>
              </a:ext>
            </a:extLst>
          </p:cNvPr>
          <p:cNvSpPr/>
          <p:nvPr/>
        </p:nvSpPr>
        <p:spPr>
          <a:xfrm>
            <a:off x="5307445" y="2578406"/>
            <a:ext cx="3306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คลิกเลือกเครื่องมือใน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Properties Inspector</a:t>
            </a:r>
          </a:p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กำหนดพื้นที่ ที่ต้องการจะสร้างจุดเชื่อมโยง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ในช่อง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ให้พิมพ์ชื่อเว็บไซต์หรือเลือกไฟล์ที่ต้องการจะเชื่อมโยง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B11345D-5CBE-402F-A17B-E49DE77E7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406" y="91768"/>
            <a:ext cx="590632" cy="59063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AEC9502-7F29-482F-B90D-DDA2DCD2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61" y="3316240"/>
            <a:ext cx="1372572" cy="137257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5515BCF-4C7C-4551-9CEA-80D945B53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670" y="0"/>
            <a:ext cx="437745" cy="51435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297F9531-1253-4205-8A0A-D74441070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228" y="0"/>
            <a:ext cx="437745" cy="5154010"/>
          </a:xfrm>
          <a:prstGeom prst="rect">
            <a:avLst/>
          </a:prstGeom>
        </p:spPr>
      </p:pic>
      <p:pic>
        <p:nvPicPr>
          <p:cNvPr id="25" name="รูปภาพ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806775-1A1E-48C7-97DC-EFE76D917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32" y="4578817"/>
            <a:ext cx="680948" cy="530398"/>
          </a:xfrm>
          <a:prstGeom prst="rect">
            <a:avLst/>
          </a:prstGeom>
        </p:spPr>
      </p:pic>
      <p:pic>
        <p:nvPicPr>
          <p:cNvPr id="26" name="รูปภาพ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1F18CD-D4B2-4EC9-9EA5-59CDC03979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4217" y="4617225"/>
            <a:ext cx="724991" cy="515765"/>
          </a:xfrm>
          <a:prstGeom prst="rect">
            <a:avLst/>
          </a:prstGeom>
        </p:spPr>
      </p:pic>
      <p:pic>
        <p:nvPicPr>
          <p:cNvPr id="27" name="รูปภาพ 26">
            <a:hlinkClick r:id="rId11" action="ppaction://hlinksldjump"/>
            <a:extLst>
              <a:ext uri="{FF2B5EF4-FFF2-40B4-BE49-F238E27FC236}">
                <a16:creationId xmlns:a16="http://schemas.microsoft.com/office/drawing/2014/main" id="{E1884CB1-DEA5-4C36-9936-AF9FECC61C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0669" y="4680742"/>
            <a:ext cx="304826" cy="310923"/>
          </a:xfrm>
          <a:prstGeom prst="rect">
            <a:avLst/>
          </a:prstGeom>
        </p:spPr>
      </p:pic>
      <p:pic>
        <p:nvPicPr>
          <p:cNvPr id="28" name="รูปภาพ 27">
            <a:hlinkClick r:id="rId11" action="ppaction://hlinksldjump"/>
            <a:extLst>
              <a:ext uri="{FF2B5EF4-FFF2-40B4-BE49-F238E27FC236}">
                <a16:creationId xmlns:a16="http://schemas.microsoft.com/office/drawing/2014/main" id="{E47A07DA-BAAB-4C5D-A7AC-D88F434D07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111" y="4688554"/>
            <a:ext cx="304826" cy="310923"/>
          </a:xfrm>
          <a:prstGeom prst="rect">
            <a:avLst/>
          </a:prstGeom>
        </p:spPr>
      </p:pic>
      <p:sp>
        <p:nvSpPr>
          <p:cNvPr id="29" name="แผนผังลําดับงาน: กระบวนการสำรอง 28">
            <a:hlinkClick r:id="rId13" action="ppaction://hlinksldjump"/>
            <a:extLst>
              <a:ext uri="{FF2B5EF4-FFF2-40B4-BE49-F238E27FC236}">
                <a16:creationId xmlns:a16="http://schemas.microsoft.com/office/drawing/2014/main" id="{D9C59B2A-EC4D-4886-8D63-913881629D78}"/>
              </a:ext>
            </a:extLst>
          </p:cNvPr>
          <p:cNvSpPr/>
          <p:nvPr/>
        </p:nvSpPr>
        <p:spPr>
          <a:xfrm>
            <a:off x="2222516" y="46934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95FB3F9F-29EA-4EAF-9058-72E0BF42DA1A}"/>
              </a:ext>
            </a:extLst>
          </p:cNvPr>
          <p:cNvSpPr/>
          <p:nvPr/>
        </p:nvSpPr>
        <p:spPr>
          <a:xfrm>
            <a:off x="2222516" y="46873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  <p:sp>
        <p:nvSpPr>
          <p:cNvPr id="31" name="แผนผังลําดับงาน: กระบวนการสำรอง 30">
            <a:hlinkClick r:id="rId13" action="ppaction://hlinksldjump"/>
            <a:extLst>
              <a:ext uri="{FF2B5EF4-FFF2-40B4-BE49-F238E27FC236}">
                <a16:creationId xmlns:a16="http://schemas.microsoft.com/office/drawing/2014/main" id="{11454C31-1B7D-434D-A7E2-770708B27AA3}"/>
              </a:ext>
            </a:extLst>
          </p:cNvPr>
          <p:cNvSpPr/>
          <p:nvPr/>
        </p:nvSpPr>
        <p:spPr>
          <a:xfrm>
            <a:off x="6233866" y="4718842"/>
            <a:ext cx="532275" cy="265761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สี่เหลี่ยมผืนผ้า 31">
            <a:hlinkClick r:id="rId13" action="ppaction://hlinksldjump"/>
            <a:extLst>
              <a:ext uri="{FF2B5EF4-FFF2-40B4-BE49-F238E27FC236}">
                <a16:creationId xmlns:a16="http://schemas.microsoft.com/office/drawing/2014/main" id="{8A72FE84-411B-414E-94A4-97D3D94F8E52}"/>
              </a:ext>
            </a:extLst>
          </p:cNvPr>
          <p:cNvSpPr/>
          <p:nvPr/>
        </p:nvSpPr>
        <p:spPr>
          <a:xfrm>
            <a:off x="6233866" y="471279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</a:t>
            </a:r>
          </a:p>
        </p:txBody>
      </p:sp>
    </p:spTree>
    <p:extLst>
      <p:ext uri="{BB962C8B-B14F-4D97-AF65-F5344CB8AC3E}">
        <p14:creationId xmlns:p14="http://schemas.microsoft.com/office/powerpoint/2010/main" val="222665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718</Words>
  <Application>Microsoft Office PowerPoint</Application>
  <PresentationFormat>นำเสนอทางหน้าจอ (16:9)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3" baseType="lpstr">
      <vt:lpstr>Angsana New</vt:lpstr>
      <vt:lpstr>Arial</vt:lpstr>
      <vt:lpstr>Calibri</vt:lpstr>
      <vt:lpstr>Calibri Light</vt:lpstr>
      <vt:lpstr>Cordia New</vt:lpstr>
      <vt:lpstr>Ekkamai Standard</vt:lpstr>
      <vt:lpstr>TH Sarabun New</vt:lpstr>
      <vt:lpstr>TH SarabunPSK</vt:lpstr>
      <vt:lpstr>Times New Roman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5981135037@nstru.ac.th</dc:creator>
  <cp:lastModifiedBy>5981135037@nstru.ac.th</cp:lastModifiedBy>
  <cp:revision>54</cp:revision>
  <dcterms:created xsi:type="dcterms:W3CDTF">2018-05-20T16:03:32Z</dcterms:created>
  <dcterms:modified xsi:type="dcterms:W3CDTF">2018-06-10T03:43:44Z</dcterms:modified>
</cp:coreProperties>
</file>