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B819711-0A95-49C3-A7B1-9B19A7EDD360}" type="datetimeFigureOut">
              <a:rPr lang="th-TH" smtClean="0"/>
              <a:t>03/05/61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6566A30-89F9-4366-9948-349956B062DF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4766" y="3813277"/>
            <a:ext cx="4686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2005_iannnnnUBC" pitchFamily="2" charset="0"/>
                <a:cs typeface="2005_iannnnnUBC" pitchFamily="2" charset="0"/>
              </a:rPr>
              <a:t>นายสุชีพ  		พัฒน์ทอง</a:t>
            </a:r>
          </a:p>
          <a:p>
            <a:r>
              <a:rPr lang="th-TH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2005_iannnnnUBC" pitchFamily="2" charset="0"/>
                <a:cs typeface="2005_iannnnnUBC" pitchFamily="2" charset="0"/>
              </a:rPr>
              <a:t>นางสาวมินนา		นิ่งราวี </a:t>
            </a:r>
          </a:p>
          <a:p>
            <a:r>
              <a:rPr lang="th-TH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2005_iannnnnUBC" pitchFamily="2" charset="0"/>
                <a:cs typeface="2005_iannnnnUBC" pitchFamily="2" charset="0"/>
              </a:rPr>
              <a:t>นางสาวธนชาภา		เอี๋ยวพิพัฒน์</a:t>
            </a:r>
          </a:p>
          <a:p>
            <a:r>
              <a:rPr lang="th-TH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2005_iannnnnUBC" pitchFamily="2" charset="0"/>
                <a:cs typeface="2005_iannnnnUBC" pitchFamily="2" charset="0"/>
              </a:rPr>
              <a:t>นางสาวพิชชาภร 		จัตุรงค์</a:t>
            </a:r>
          </a:p>
          <a:p>
            <a:r>
              <a:rPr lang="th-TH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2005_iannnnnUBC" pitchFamily="2" charset="0"/>
                <a:cs typeface="2005_iannnnnUBC" pitchFamily="2" charset="0"/>
              </a:rPr>
              <a:t>นางสาวกฤษยา		ฤทธิสังข์</a:t>
            </a:r>
            <a:endParaRPr lang="th-TH" sz="3600" b="1" dirty="0">
              <a:solidFill>
                <a:schemeClr val="accent6">
                  <a:lumMod val="40000"/>
                  <a:lumOff val="60000"/>
                </a:schemeClr>
              </a:solidFill>
              <a:latin typeface="2005_iannnnnUBC" pitchFamily="2" charset="0"/>
              <a:cs typeface="2005_iannnnnUBC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791" y="103111"/>
            <a:ext cx="5970544" cy="18281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นวัตกรรมเชิงพาณิชย์</a:t>
            </a:r>
          </a:p>
          <a:p>
            <a:pPr algn="ctr"/>
            <a:r>
              <a:rPr lang="en-US" sz="4800" dirty="0">
                <a:latin typeface="2005_iannnnnUBC" pitchFamily="2" charset="0"/>
                <a:cs typeface="2005_iannnnnUBC" pitchFamily="2" charset="0"/>
              </a:rPr>
              <a:t>Commercial </a:t>
            </a:r>
            <a:r>
              <a:rPr lang="en-US" sz="4800" dirty="0" smtClean="0">
                <a:latin typeface="2005_iannnnnUBC" pitchFamily="2" charset="0"/>
                <a:cs typeface="2005_iannnnnUBC" pitchFamily="2" charset="0"/>
              </a:rPr>
              <a:t>innovation</a:t>
            </a:r>
            <a:endParaRPr lang="th-TH" sz="4800" dirty="0">
              <a:latin typeface="2005_iannnnnUBC" pitchFamily="2" charset="0"/>
              <a:cs typeface="2005_iannnnnUBC" pitchFamily="2" charset="0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70241" y="1239066"/>
            <a:ext cx="7273643" cy="25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" y="0"/>
            <a:ext cx="913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นวัตกรรมเชิงพาณิชย์   </a:t>
            </a:r>
            <a:r>
              <a:rPr lang="en-US" sz="4800" dirty="0" smtClean="0">
                <a:latin typeface="2005_iannnnnUBC" pitchFamily="2" charset="0"/>
                <a:cs typeface="2005_iannnnnUBC" pitchFamily="2" charset="0"/>
              </a:rPr>
              <a:t>C</a:t>
            </a:r>
            <a:r>
              <a:rPr lang="en-US" sz="4000" dirty="0" smtClean="0">
                <a:latin typeface="2005_iannnnnUBC" pitchFamily="2" charset="0"/>
                <a:cs typeface="2005_iannnnnUBC" pitchFamily="2" charset="0"/>
              </a:rPr>
              <a:t>ommercial innovation</a:t>
            </a:r>
            <a:endParaRPr lang="th-TH" sz="4000" dirty="0">
              <a:latin typeface="2005_iannnnnUBC" pitchFamily="2" charset="0"/>
              <a:cs typeface="2005_iannnnnUBC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830997"/>
            <a:ext cx="468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2005_iannnnnUBC" pitchFamily="2" charset="0"/>
                <a:cs typeface="2005_iannnnnUBC" pitchFamily="2" charset="0"/>
              </a:rPr>
              <a:t>1. </a:t>
            </a:r>
            <a:r>
              <a:rPr lang="th-TH" sz="4000" dirty="0" smtClean="0">
                <a:latin typeface="2005_iannnnnUBC" pitchFamily="2" charset="0"/>
                <a:cs typeface="2005_iannnnnUBC" pitchFamily="2" charset="0"/>
              </a:rPr>
              <a:t>นวัตกรรมการจัดการสมัยใหม่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0807" y="1533506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2005_iannnnnUBC" pitchFamily="2" charset="0"/>
                <a:cs typeface="2005_iannnnnUBC" pitchFamily="2" charset="0"/>
              </a:rPr>
              <a:t>- </a:t>
            </a:r>
            <a:r>
              <a:rPr lang="th-TH" sz="3600" dirty="0" smtClean="0">
                <a:latin typeface="2005_iannnnnUBC" pitchFamily="2" charset="0"/>
                <a:cs typeface="2005_iannnnnUBC" pitchFamily="2" charset="0"/>
              </a:rPr>
              <a:t>ลักษณะของพาณิชย์อิเล็กทรอนิกส์</a:t>
            </a:r>
          </a:p>
        </p:txBody>
      </p:sp>
      <p:pic>
        <p:nvPicPr>
          <p:cNvPr id="2054" name="Picture 6" descr="C:\Users\ICT2559\Desktop\OIHHFA1-[Converted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/>
          <a:stretch/>
        </p:blipFill>
        <p:spPr bwMode="auto">
          <a:xfrm>
            <a:off x="-34652" y="1745772"/>
            <a:ext cx="5645410" cy="51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82491" y="2022501"/>
            <a:ext cx="35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2005_iannnnnUBC" pitchFamily="2" charset="0"/>
                <a:cs typeface="2005_iannnnnUBC" pitchFamily="2" charset="0"/>
              </a:rPr>
              <a:t>-  </a:t>
            </a:r>
            <a:r>
              <a:rPr lang="th-TH" sz="3600" dirty="0" smtClean="0">
                <a:latin typeface="2005_iannnnnUBC" pitchFamily="2" charset="0"/>
                <a:cs typeface="2005_iannnnnUBC" pitchFamily="2" charset="0"/>
              </a:rPr>
              <a:t>การกำหนดมาตรการด้าน</a:t>
            </a:r>
          </a:p>
          <a:p>
            <a:r>
              <a:rPr lang="th-TH" sz="3600" dirty="0">
                <a:latin typeface="2005_iannnnnUBC" pitchFamily="2" charset="0"/>
                <a:cs typeface="2005_iannnnnUBC" pitchFamily="2" charset="0"/>
              </a:rPr>
              <a:t> </a:t>
            </a:r>
            <a:r>
              <a:rPr lang="th-TH" sz="3600" dirty="0" smtClean="0">
                <a:latin typeface="2005_iannnnnUBC" pitchFamily="2" charset="0"/>
                <a:cs typeface="2005_iannnnnUBC" pitchFamily="2" charset="0"/>
              </a:rPr>
              <a:t>  ความ มั่นคงปลอดภัยของ</a:t>
            </a:r>
          </a:p>
          <a:p>
            <a:r>
              <a:rPr lang="th-TH" sz="3600" dirty="0">
                <a:latin typeface="2005_iannnnnUBC" pitchFamily="2" charset="0"/>
                <a:cs typeface="2005_iannnnnUBC" pitchFamily="2" charset="0"/>
              </a:rPr>
              <a:t> </a:t>
            </a:r>
            <a:r>
              <a:rPr lang="th-TH" sz="3600" dirty="0" smtClean="0">
                <a:latin typeface="2005_iannnnnUBC" pitchFamily="2" charset="0"/>
                <a:cs typeface="2005_iannnnnUBC" pitchFamily="2" charset="0"/>
              </a:rPr>
              <a:t>  พาณิชย์อิเล็กทรอนิกส์</a:t>
            </a:r>
          </a:p>
        </p:txBody>
      </p:sp>
    </p:spTree>
    <p:extLst>
      <p:ext uri="{BB962C8B-B14F-4D97-AF65-F5344CB8AC3E}">
        <p14:creationId xmlns:p14="http://schemas.microsoft.com/office/powerpoint/2010/main" val="24695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301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นวัตกรรมเชิงพาณิชย์</a:t>
            </a:r>
          </a:p>
          <a:p>
            <a:pPr algn="ctr"/>
            <a:r>
              <a:rPr lang="en-US" sz="4000" dirty="0">
                <a:latin typeface="2005_iannnnnUBC" pitchFamily="2" charset="0"/>
                <a:cs typeface="2005_iannnnnUBC" pitchFamily="2" charset="0"/>
              </a:rPr>
              <a:t>Commercial </a:t>
            </a:r>
            <a:r>
              <a:rPr lang="en-US" sz="4000" dirty="0" smtClean="0">
                <a:latin typeface="2005_iannnnnUBC" pitchFamily="2" charset="0"/>
                <a:cs typeface="2005_iannnnnUBC" pitchFamily="2" charset="0"/>
              </a:rPr>
              <a:t>innovation</a:t>
            </a:r>
            <a:endParaRPr lang="th-TH" sz="4000" dirty="0">
              <a:latin typeface="2005_iannnnnUBC" pitchFamily="2" charset="0"/>
              <a:cs typeface="2005_iannnnnUBC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024" y="2022756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2005_iannnnnUBC" pitchFamily="2" charset="0"/>
                <a:cs typeface="2005_iannnnnUBC" pitchFamily="2" charset="0"/>
              </a:rPr>
              <a:t>2. </a:t>
            </a:r>
            <a:r>
              <a:rPr lang="th-TH" sz="4400" dirty="0" err="1" smtClean="0">
                <a:latin typeface="2005_iannnnnUBC" pitchFamily="2" charset="0"/>
                <a:cs typeface="2005_iannnnnUBC" pitchFamily="2" charset="0"/>
              </a:rPr>
              <a:t>องค์กรดิจิทัล</a:t>
            </a:r>
            <a:r>
              <a:rPr lang="th-TH" sz="4400" dirty="0" smtClean="0">
                <a:latin typeface="2005_iannnnnUBC" pitchFamily="2" charset="0"/>
                <a:cs typeface="2005_iannnnnUBC" pitchFamily="2" charset="0"/>
              </a:rPr>
              <a:t>เชิงพาณิชย์</a:t>
            </a:r>
          </a:p>
          <a:p>
            <a:r>
              <a:rPr lang="en-US" sz="4400" dirty="0" smtClean="0">
                <a:latin typeface="2005_iannnnnUBC" pitchFamily="2" charset="0"/>
                <a:cs typeface="2005_iannnnnUBC" pitchFamily="2" charset="0"/>
              </a:rPr>
              <a:t>   E-Business </a:t>
            </a:r>
            <a:endParaRPr lang="th-TH" sz="4400" dirty="0" smtClean="0">
              <a:latin typeface="2005_iannnnnUBC" pitchFamily="2" charset="0"/>
              <a:cs typeface="2005_iannnnnUBC" pitchFamily="2" charset="0"/>
            </a:endParaRPr>
          </a:p>
          <a:p>
            <a:r>
              <a:rPr lang="th-TH" sz="4400" dirty="0">
                <a:latin typeface="2005_iannnnnUBC" pitchFamily="2" charset="0"/>
                <a:cs typeface="2005_iannnnnUBC" pitchFamily="2" charset="0"/>
              </a:rPr>
              <a:t> </a:t>
            </a:r>
            <a:r>
              <a:rPr lang="th-TH" sz="4400" dirty="0" smtClean="0">
                <a:latin typeface="2005_iannnnnUBC" pitchFamily="2" charset="0"/>
                <a:cs typeface="2005_iannnnnUBC" pitchFamily="2" charset="0"/>
              </a:rPr>
              <a:t>  </a:t>
            </a:r>
            <a:r>
              <a:rPr lang="en-US" sz="4400" dirty="0" smtClean="0">
                <a:latin typeface="2005_iannnnnUBC" pitchFamily="2" charset="0"/>
                <a:cs typeface="2005_iannnnnUBC" pitchFamily="2" charset="0"/>
              </a:rPr>
              <a:t>E-Commerce </a:t>
            </a:r>
            <a:endParaRPr lang="th-TH" sz="4400" dirty="0" smtClean="0">
              <a:latin typeface="2005_iannnnnUBC" pitchFamily="2" charset="0"/>
              <a:cs typeface="2005_iannnnnUBC" pitchFamily="2" charset="0"/>
            </a:endParaRPr>
          </a:p>
          <a:p>
            <a:r>
              <a:rPr lang="th-TH" sz="4400" dirty="0">
                <a:latin typeface="2005_iannnnnUBC" pitchFamily="2" charset="0"/>
                <a:cs typeface="2005_iannnnnUBC" pitchFamily="2" charset="0"/>
              </a:rPr>
              <a:t> </a:t>
            </a:r>
            <a:r>
              <a:rPr lang="th-TH" sz="4400" dirty="0" smtClean="0">
                <a:latin typeface="2005_iannnnnUBC" pitchFamily="2" charset="0"/>
                <a:cs typeface="2005_iannnnnUBC" pitchFamily="2" charset="0"/>
              </a:rPr>
              <a:t>  </a:t>
            </a:r>
            <a:r>
              <a:rPr lang="en-US" sz="4400" dirty="0" smtClean="0">
                <a:latin typeface="2005_iannnnnUBC" pitchFamily="2" charset="0"/>
                <a:cs typeface="2005_iannnnnUBC" pitchFamily="2" charset="0"/>
              </a:rPr>
              <a:t>E-Marketing</a:t>
            </a:r>
          </a:p>
        </p:txBody>
      </p:sp>
      <p:pic>
        <p:nvPicPr>
          <p:cNvPr id="5122" name="Picture 2" descr="C:\Users\ICT2559\Desktop\OKBX0D1-[Converted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79" y="548680"/>
            <a:ext cx="6309319" cy="63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8562"/>
            <a:ext cx="58028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นวัตกรรมเชิงพาณิชย์</a:t>
            </a:r>
          </a:p>
          <a:p>
            <a:pPr algn="ctr"/>
            <a:r>
              <a:rPr lang="en-US" sz="4400" b="1" dirty="0">
                <a:latin typeface="2005_iannnnnUBC" pitchFamily="2" charset="0"/>
                <a:cs typeface="2005_iannnnnUBC" pitchFamily="2" charset="0"/>
              </a:rPr>
              <a:t>Commercial </a:t>
            </a:r>
            <a:r>
              <a:rPr lang="en-US" sz="4400" b="1" dirty="0" smtClean="0">
                <a:latin typeface="2005_iannnnnUBC" pitchFamily="2" charset="0"/>
                <a:cs typeface="2005_iannnnnUBC" pitchFamily="2" charset="0"/>
              </a:rPr>
              <a:t>innovation</a:t>
            </a:r>
            <a:endParaRPr lang="th-TH" sz="4400" b="1" dirty="0">
              <a:latin typeface="2005_iannnnnUBC" pitchFamily="2" charset="0"/>
              <a:cs typeface="2005_iannnnnUBC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971" y="178306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10 </a:t>
            </a:r>
            <a:r>
              <a:rPr lang="th-TH" sz="3600" b="1" dirty="0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เทรน การเปลี่ยนแปลงด้านดิ</a:t>
            </a:r>
            <a:r>
              <a:rPr lang="th-TH" sz="3600" b="1" dirty="0" err="1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จิทัล</a:t>
            </a:r>
            <a:r>
              <a:rPr lang="th-TH" sz="3600" b="1" dirty="0" smtClean="0">
                <a:solidFill>
                  <a:srgbClr val="FFC000"/>
                </a:solidFill>
                <a:latin typeface="2005_iannnnnUBC" pitchFamily="2" charset="0"/>
                <a:cs typeface="2005_iannnnnUBC" pitchFamily="2" charset="0"/>
              </a:rPr>
              <a:t>ของธุรกิจ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0432" y="2342495"/>
            <a:ext cx="47817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Digital Transformation Platforms   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Open API Ecosystem   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Digital Business</a:t>
            </a:r>
          </a:p>
          <a:p>
            <a:pPr marL="514350" indent="-514350">
              <a:buAutoNum type="arabicPeriod" startAt="4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Cloud. 2.0   </a:t>
            </a:r>
          </a:p>
          <a:p>
            <a:pPr marL="514350" indent="-514350">
              <a:buAutoNum type="arabicPeriod" startAt="4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Risk and Trust   </a:t>
            </a:r>
          </a:p>
          <a:p>
            <a:pPr marL="514350" indent="-514350">
              <a:buAutoNum type="arabicPeriod" startAt="4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Digital Transformation Talent</a:t>
            </a:r>
          </a:p>
          <a:p>
            <a:pPr marL="514350" indent="-514350">
              <a:buAutoNum type="arabicPeriod" startAt="7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Digital Assistants   </a:t>
            </a:r>
          </a:p>
          <a:p>
            <a:pPr marL="514350" indent="-514350">
              <a:buAutoNum type="arabicPeriod" startAt="7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5G/ Mobile IOT   </a:t>
            </a:r>
          </a:p>
          <a:p>
            <a:pPr marL="514350" indent="-514350">
              <a:buAutoNum type="arabicPeriod" startAt="7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Home IOT Security   </a:t>
            </a:r>
          </a:p>
          <a:p>
            <a:pPr marL="514350" indent="-514350">
              <a:buAutoNum type="arabicPeriod" startAt="7"/>
            </a:pPr>
            <a:r>
              <a:rPr lang="en-US" b="1" dirty="0" smtClean="0">
                <a:latin typeface="2005_iannnnnUBC" pitchFamily="2" charset="0"/>
                <a:cs typeface="2005_iannnnnUBC" pitchFamily="2" charset="0"/>
              </a:rPr>
              <a:t>Mobile Payment</a:t>
            </a:r>
            <a:endParaRPr lang="th-TH" b="1" dirty="0" smtClean="0">
              <a:latin typeface="2005_iannnnnUBC" pitchFamily="2" charset="0"/>
              <a:cs typeface="2005_iannnnnUBC" pitchFamily="2" charset="0"/>
            </a:endParaRPr>
          </a:p>
        </p:txBody>
      </p:sp>
      <p:pic>
        <p:nvPicPr>
          <p:cNvPr id="4101" name="Picture 5" descr="C:\Users\ICT2559\Desktop\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83" y="1213228"/>
            <a:ext cx="4654718" cy="55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ICT2559\Downloads\Light-bulb-with-yellow-paper-ball\OK8NA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" y="63064"/>
            <a:ext cx="9069968" cy="67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404664"/>
            <a:ext cx="41032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2005_iannnnnUBC" pitchFamily="2" charset="0"/>
                <a:cs typeface="2005_iannnnnUBC" pitchFamily="2" charset="0"/>
              </a:rPr>
              <a:t>The End</a:t>
            </a:r>
            <a:endParaRPr lang="th-TH" sz="11500" b="1" dirty="0">
              <a:latin typeface="2005_iannnnnUBC" pitchFamily="2" charset="0"/>
              <a:cs typeface="2005_iannnnnUB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ขอบฟ้า">
  <a:themeElements>
    <a:clrScheme name="ขอบฟ้า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ขอบฟ้า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ขอบฟ้า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1421</TotalTime>
  <Words>98</Words>
  <Application>Microsoft Office PowerPoint</Application>
  <PresentationFormat>นำเสนอทางหน้าจอ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ขอบฟ้า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ICT2559</dc:creator>
  <cp:lastModifiedBy>ICT2559</cp:lastModifiedBy>
  <cp:revision>21</cp:revision>
  <dcterms:created xsi:type="dcterms:W3CDTF">2018-04-11T03:56:03Z</dcterms:created>
  <dcterms:modified xsi:type="dcterms:W3CDTF">2018-05-04T14:26:05Z</dcterms:modified>
</cp:coreProperties>
</file>