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  <p:sldId id="265" r:id="rId10"/>
    <p:sldId id="266" r:id="rId11"/>
    <p:sldId id="264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CC"/>
    <a:srgbClr val="5EEC3C"/>
    <a:srgbClr val="1D3A00"/>
    <a:srgbClr val="6C1A00"/>
    <a:srgbClr val="003296"/>
    <a:srgbClr val="E39A39"/>
    <a:srgbClr val="FFC901"/>
    <a:srgbClr val="FE9202"/>
    <a:srgbClr val="FEA4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-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9DDDE-D3FF-40CF-AD58-2223E61B7692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AD826-9975-49E8-A3CA-7C9728A43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5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443D0-8AA5-4ECE-B11F-CCA957CC3EF1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E1938-E26E-462B-9484-11E30E175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5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0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0360" y="1808226"/>
            <a:ext cx="5650085" cy="91623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0360" y="2724455"/>
            <a:ext cx="5650085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940925C7-1BBB-4F3B-9E27-8B03ADDD03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610821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512214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AA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433880"/>
            <a:ext cx="8093365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64123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11363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64123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1363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73C0485-325E-470B-BBAE-7BB8B3E1FB7D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Decision Support System : DSS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0360" y="1960930"/>
            <a:ext cx="5910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ระบบสนับสนุนการตัดสินใจ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659" y="926979"/>
            <a:ext cx="212872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4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ระดับการตัดสินใจ</a:t>
            </a:r>
          </a:p>
          <a:p>
            <a:r>
              <a:rPr lang="th-TH" sz="4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ภายในองค์กร</a:t>
            </a:r>
          </a:p>
          <a:p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3 </a:t>
            </a:r>
            <a:r>
              <a:rPr lang="th-TH" sz="4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ระดับ</a:t>
            </a:r>
            <a:endParaRPr lang="en-US" sz="4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8719" y="878257"/>
            <a:ext cx="68717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2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     </a:t>
            </a:r>
            <a:r>
              <a:rPr lang="en-US" sz="2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1</a:t>
            </a:r>
            <a:r>
              <a:rPr lang="en-US" sz="2400" b="1" dirty="0">
                <a:latin typeface="IrisUPC" panose="020B0604020202020204" pitchFamily="34" charset="-34"/>
                <a:cs typeface="IrisUPC" panose="020B0604020202020204" pitchFamily="34" charset="-34"/>
              </a:rPr>
              <a:t>. </a:t>
            </a:r>
            <a:r>
              <a:rPr lang="th-TH" sz="2400" b="1" dirty="0">
                <a:latin typeface="IrisUPC" panose="020B0604020202020204" pitchFamily="34" charset="-34"/>
                <a:cs typeface="IrisUPC" panose="020B0604020202020204" pitchFamily="34" charset="-34"/>
              </a:rPr>
              <a:t>การตัดสินใจเชิงกลยุทธ์ (</a:t>
            </a:r>
            <a:r>
              <a:rPr lang="en-US" sz="2400" b="1" dirty="0">
                <a:latin typeface="IrisUPC" panose="020B0604020202020204" pitchFamily="34" charset="-34"/>
                <a:cs typeface="IrisUPC" panose="020B0604020202020204" pitchFamily="34" charset="-34"/>
              </a:rPr>
              <a:t>Strategic Decision Making)</a:t>
            </a:r>
            <a:r>
              <a:rPr lang="en-US" sz="2400" dirty="0">
                <a:latin typeface="IrisUPC" panose="020B0604020202020204" pitchFamily="34" charset="-34"/>
                <a:cs typeface="IrisUPC" panose="020B0604020202020204" pitchFamily="34" charset="-34"/>
              </a:rPr>
              <a:t> </a:t>
            </a:r>
            <a:r>
              <a:rPr lang="th-TH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เป็น</a:t>
            </a:r>
            <a:r>
              <a:rPr lang="th-TH" sz="2400" dirty="0">
                <a:latin typeface="IrisUPC" panose="020B0604020202020204" pitchFamily="34" charset="-34"/>
                <a:cs typeface="IrisUPC" panose="020B0604020202020204" pitchFamily="34" charset="-34"/>
              </a:rPr>
              <a:t>การตัดสินใจของผู้บริหารระดับสูง ที่ให้ความสนใจในอนาคต </a:t>
            </a:r>
            <a:endParaRPr lang="en-US" sz="24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thaiDist"/>
            <a:r>
              <a:rPr lang="en-US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       2.</a:t>
            </a:r>
            <a:r>
              <a:rPr lang="th-TH" sz="2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การ</a:t>
            </a:r>
            <a:r>
              <a:rPr lang="th-TH" sz="2400" b="1" dirty="0">
                <a:latin typeface="IrisUPC" panose="020B0604020202020204" pitchFamily="34" charset="-34"/>
                <a:cs typeface="IrisUPC" panose="020B0604020202020204" pitchFamily="34" charset="-34"/>
              </a:rPr>
              <a:t>ตัดสินใจเชิงยุทธวิธี (</a:t>
            </a:r>
            <a:r>
              <a:rPr lang="en-US" sz="2400" b="1" dirty="0">
                <a:latin typeface="IrisUPC" panose="020B0604020202020204" pitchFamily="34" charset="-34"/>
                <a:cs typeface="IrisUPC" panose="020B0604020202020204" pitchFamily="34" charset="-34"/>
              </a:rPr>
              <a:t>Tactical Decision Making)</a:t>
            </a:r>
            <a:r>
              <a:rPr lang="en-US" sz="2400" dirty="0">
                <a:latin typeface="IrisUPC" panose="020B0604020202020204" pitchFamily="34" charset="-34"/>
                <a:cs typeface="IrisUPC" panose="020B0604020202020204" pitchFamily="34" charset="-34"/>
              </a:rPr>
              <a:t> </a:t>
            </a:r>
            <a:r>
              <a:rPr lang="th-TH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ของ</a:t>
            </a:r>
            <a:r>
              <a:rPr lang="th-TH" sz="2400" dirty="0">
                <a:latin typeface="IrisUPC" panose="020B0604020202020204" pitchFamily="34" charset="-34"/>
                <a:cs typeface="IrisUPC" panose="020B0604020202020204" pitchFamily="34" charset="-34"/>
              </a:rPr>
              <a:t>ผู้บริหารระดับกลาง ซึ่งจะเกี่ยวกับการจัดการเพื่อให้การดำเนินงานบรรลุตามเป้าหมายและวัตถุประสงค์ตามที่ผู้บริหารระดับสูงกำหนดไว้ การตัดสินในระดับนี้จะเกี่ยวข้องกับปัญหาในลักษณะแบบกึ่ง</a:t>
            </a:r>
            <a:r>
              <a:rPr lang="th-TH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โครงสร้าง</a:t>
            </a:r>
            <a:endParaRPr lang="en-US" sz="24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thaiDist"/>
            <a:r>
              <a:rPr lang="en-US" sz="2400" b="1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      3.</a:t>
            </a:r>
            <a:r>
              <a:rPr lang="th-TH" sz="2400" b="1" dirty="0">
                <a:latin typeface="IrisUPC" panose="020B0604020202020204" pitchFamily="34" charset="-34"/>
                <a:cs typeface="IrisUPC" panose="020B0604020202020204" pitchFamily="34" charset="-34"/>
              </a:rPr>
              <a:t>การตัดสินใจเชิงปฏิบัติการ (</a:t>
            </a:r>
            <a:r>
              <a:rPr lang="en-US" sz="2400" b="1" dirty="0">
                <a:latin typeface="IrisUPC" panose="020B0604020202020204" pitchFamily="34" charset="-34"/>
                <a:cs typeface="IrisUPC" panose="020B0604020202020204" pitchFamily="34" charset="-34"/>
              </a:rPr>
              <a:t>Operational Decision Making</a:t>
            </a:r>
            <a:r>
              <a:rPr lang="en-US" sz="2400" dirty="0">
                <a:latin typeface="IrisUPC" panose="020B0604020202020204" pitchFamily="34" charset="-34"/>
                <a:cs typeface="IrisUPC" panose="020B0604020202020204" pitchFamily="34" charset="-34"/>
              </a:rPr>
              <a:t>)  </a:t>
            </a:r>
            <a:r>
              <a:rPr lang="th-TH" sz="2400" dirty="0">
                <a:latin typeface="IrisUPC" panose="020B0604020202020204" pitchFamily="34" charset="-34"/>
                <a:cs typeface="IrisUPC" panose="020B0604020202020204" pitchFamily="34" charset="-34"/>
              </a:rPr>
              <a:t>การตัดสินใจเชิงปฏิบัติการเป็นการตัดสินใจของผู้บริหารระดับปฏิบัติการหรือหัวหน้างานซึ่งเกี่ยวข้องกับงานประจำหรือการปฏิบัติงานเฉพาะด้านต่างๆ ที่เกิดขึ้นเป็นกิจวัตรเพื่อให้เกิดความมั่นใจว่าสามารถปฏิบัติงานเหล่านั้นได้ตามแผนที่วางไว้อย่างสำเร็จและมีประสิทธิภาพ </a:t>
            </a:r>
            <a:endParaRPr lang="en-US" sz="24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270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7656" y="281175"/>
            <a:ext cx="594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ประเภทของการตัดสินใจ </a:t>
            </a:r>
            <a:r>
              <a:rPr lang="en-US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3 </a:t>
            </a:r>
            <a:r>
              <a:rPr lang="th-TH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ประเภท</a:t>
            </a:r>
            <a:endParaRPr lang="en-US" sz="44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260" y="1109842"/>
            <a:ext cx="8551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	1. </a:t>
            </a:r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การ</a:t>
            </a:r>
            <a:r>
              <a:rPr lang="th-TH" sz="2800" b="1" dirty="0">
                <a:latin typeface="IrisUPC" panose="020B0604020202020204" pitchFamily="34" charset="-34"/>
                <a:cs typeface="IrisUPC" panose="020B0604020202020204" pitchFamily="34" charset="-34"/>
              </a:rPr>
              <a:t>ตัดสินใจแบบโครงสร้าง</a:t>
            </a:r>
            <a:r>
              <a:rPr lang="en-US" sz="2800" b="1" dirty="0">
                <a:latin typeface="IrisUPC" panose="020B0604020202020204" pitchFamily="34" charset="-34"/>
                <a:cs typeface="IrisUPC" panose="020B0604020202020204" pitchFamily="34" charset="-34"/>
              </a:rPr>
              <a:t> ( Structure Decision)</a:t>
            </a: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 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บางครั้งเรียกว่าแบบกำหนดไว้ล่วงหน้าแล้ว</a:t>
            </a: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 (programmed) 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เป็นการตัดสินใจเกี่ยวกับปัญหาที่เกิดขึ้นเป็นประจำ จึงมีมาตรฐานในการตัดสินใจเพื่อแก้ปัญหาอยู่แล้ว โดยวิธีการในการแก้ปัญหาที่ดีที่สุดจะถูกกำหนดไว้อย่างชัดเจน ตามวัตถุประสงค์ที่วางไว้ </a:t>
            </a:r>
            <a:endParaRPr lang="en-US" sz="28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	 </a:t>
            </a:r>
            <a:r>
              <a:rPr lang="en-US" sz="2800" b="1" dirty="0">
                <a:latin typeface="IrisUPC" panose="020B0604020202020204" pitchFamily="34" charset="-34"/>
                <a:cs typeface="IrisUPC" panose="020B0604020202020204" pitchFamily="34" charset="-34"/>
              </a:rPr>
              <a:t>2. </a:t>
            </a:r>
            <a:r>
              <a:rPr lang="th-TH" sz="2800" b="1" dirty="0">
                <a:latin typeface="IrisUPC" panose="020B0604020202020204" pitchFamily="34" charset="-34"/>
                <a:cs typeface="IrisUPC" panose="020B0604020202020204" pitchFamily="34" charset="-34"/>
              </a:rPr>
              <a:t>การตัดสินใจแบบไม่เป็นโครงสร้าง</a:t>
            </a:r>
            <a:r>
              <a:rPr lang="en-US" sz="2800" b="1" dirty="0">
                <a:latin typeface="IrisUPC" panose="020B0604020202020204" pitchFamily="34" charset="-34"/>
                <a:cs typeface="IrisUPC" panose="020B0604020202020204" pitchFamily="34" charset="-34"/>
              </a:rPr>
              <a:t> (Unstructured Decision) 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บางครั้งเรียกว่าแบบไม่เคยกำหนดล่วงหน้ามาก่อน (</a:t>
            </a: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 Nonprogrammer ) 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เป็นการตัดสินใจเกี่ยวกับปัญหาซึ่งมีรูปแบบไม่ชัดเจน หรือมีความซับซ้อน จึงไม่มีแนวทางในการแก้ปัญหาแน่นอน เป็นปัญหาที่ไม่มีการระบุวิธีแก้ไว้อย่างชัดเจนว่าต้องทำอะไรบ้าง การตัดสินใจกับปัญหาลักษณะนี้จะไม่มีเครื่องมืออะไรมาช่วย</a:t>
            </a:r>
            <a:endParaRPr lang="en-US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296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7656" y="281175"/>
            <a:ext cx="594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ประเภทของการตัดสินใจ </a:t>
            </a:r>
            <a:r>
              <a:rPr lang="en-US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3 </a:t>
            </a:r>
            <a:r>
              <a:rPr lang="th-TH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ประเภท</a:t>
            </a:r>
            <a:endParaRPr lang="en-US" sz="44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260" y="1502815"/>
            <a:ext cx="82460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	</a:t>
            </a:r>
            <a:r>
              <a:rPr lang="en-US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3. </a:t>
            </a:r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การ</a:t>
            </a:r>
            <a:r>
              <a:rPr lang="th-TH" sz="2800" b="1" dirty="0">
                <a:latin typeface="IrisUPC" panose="020B0604020202020204" pitchFamily="34" charset="-34"/>
                <a:cs typeface="IrisUPC" panose="020B0604020202020204" pitchFamily="34" charset="-34"/>
              </a:rPr>
              <a:t>ตัดสินใจแบบกึ่งโครงสร้าง</a:t>
            </a:r>
            <a:r>
              <a:rPr lang="en-US" sz="2800" b="1" dirty="0">
                <a:latin typeface="IrisUPC" panose="020B0604020202020204" pitchFamily="34" charset="-34"/>
                <a:cs typeface="IrisUPC" panose="020B0604020202020204" pitchFamily="34" charset="-34"/>
              </a:rPr>
              <a:t> (Semi-Structure Decision</a:t>
            </a: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) 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เป็นการตัดสินใจแบผสมระหว่างแบบโครงสร้าง และแบบไม่เป็นโครงสร้าง คือบางส่วนสามารถตัดสินใจแบบโครงสร้างได้ แต่บางส่วนไม่สามารถทำได้ โดยปัญหาแบบกึ่งโครงสร้างนี้จะใช้วิธีแก้ปัญหาแบบมาตรฐาน และการพิจารณาโดยมนุษย์รวมเข้าไว้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ด้วยกัน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คือ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มีลักษณะเป็นกึ่ง โครงสร้าง แต่มีความซับซ้อนมากขึ้น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endParaRPr lang="en-US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pic>
        <p:nvPicPr>
          <p:cNvPr id="6146" name="Picture 2" descr="à¸à¸¥à¸à¸²à¸£à¸à¹à¸à¸«à¸²à¸£à¸¹à¸à¸ à¸²à¸à¸ªà¸³à¸«à¸£à¸±à¸ à¸£à¸°à¸à¸à¸ªà¸à¸±à¸à¸ªà¸à¸¸à¸à¸à¸²à¸£à¸à¸±à¸à¸ªà¸´à¸à¹à¸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40" y="3029865"/>
            <a:ext cx="2137870" cy="17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978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7405" y="281175"/>
            <a:ext cx="381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ส่วนประกอบของ </a:t>
            </a:r>
            <a:r>
              <a:rPr lang="en-US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DSS</a:t>
            </a:r>
            <a:endParaRPr lang="en-US" sz="44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pic>
        <p:nvPicPr>
          <p:cNvPr id="9218" name="Picture 2" descr="sup_d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1086479"/>
            <a:ext cx="6871725" cy="346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823310" y="4588001"/>
            <a:ext cx="4733855" cy="45909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โครงสร้างระบบสนับสนุนการตัดสินใจ</a:t>
            </a:r>
            <a:endParaRPr lang="en-US" sz="24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230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7405" y="281175"/>
            <a:ext cx="381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ส่วนประกอบของ </a:t>
            </a:r>
            <a:r>
              <a:rPr lang="en-US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DSS</a:t>
            </a:r>
            <a:endParaRPr lang="en-US" sz="44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260" y="1197405"/>
            <a:ext cx="87887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2400" b="1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 1. </a:t>
            </a:r>
            <a:r>
              <a:rPr lang="th-TH" sz="2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ส่วน</a:t>
            </a:r>
            <a:r>
              <a:rPr lang="th-TH" sz="2400" b="1" dirty="0">
                <a:latin typeface="IrisUPC" panose="020B0604020202020204" pitchFamily="34" charset="-34"/>
                <a:cs typeface="IrisUPC" panose="020B0604020202020204" pitchFamily="34" charset="-34"/>
              </a:rPr>
              <a:t>จัดการข้อมูล</a:t>
            </a:r>
            <a:r>
              <a:rPr lang="en-US" sz="2400" b="1" dirty="0">
                <a:latin typeface="IrisUPC" panose="020B0604020202020204" pitchFamily="34" charset="-34"/>
                <a:cs typeface="IrisUPC" panose="020B0604020202020204" pitchFamily="34" charset="-34"/>
              </a:rPr>
              <a:t> (Data Management Subsystem)</a:t>
            </a:r>
            <a:r>
              <a:rPr lang="th-TH" sz="2400" b="1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2400" dirty="0">
                <a:latin typeface="IrisUPC" panose="020B0604020202020204" pitchFamily="34" charset="-34"/>
                <a:cs typeface="IrisUPC" panose="020B0604020202020204" pitchFamily="34" charset="-34"/>
              </a:rPr>
              <a:t>ประกอบด้วยฐานข้อมูล ระบบจัดการ</a:t>
            </a:r>
            <a:endParaRPr lang="en-US" sz="24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r>
              <a:rPr lang="th-TH" sz="2400" dirty="0">
                <a:latin typeface="IrisUPC" panose="020B0604020202020204" pitchFamily="34" charset="-34"/>
                <a:cs typeface="IrisUPC" panose="020B0604020202020204" pitchFamily="34" charset="-34"/>
              </a:rPr>
              <a:t>ฐานข้อมูล ส่วนสอบถามข้อมูล สารบัญข้อมูล ส่วนการดึงข้อมูล และข้อมูลที่ได้รับจากแหล่งต่างๆ ทั้งจากภายในและภายนอกองค์การ ระบบ</a:t>
            </a:r>
            <a:r>
              <a:rPr lang="en-US" sz="2400" dirty="0">
                <a:latin typeface="IrisUPC" panose="020B0604020202020204" pitchFamily="34" charset="-34"/>
                <a:cs typeface="IrisUPC" panose="020B0604020202020204" pitchFamily="34" charset="-34"/>
              </a:rPr>
              <a:t> DSS </a:t>
            </a:r>
            <a:endParaRPr lang="en-US" sz="24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r>
              <a:rPr lang="en-US" sz="2400" dirty="0">
                <a:latin typeface="IrisUPC" panose="020B0604020202020204" pitchFamily="34" charset="-34"/>
                <a:cs typeface="IrisUPC" panose="020B0604020202020204" pitchFamily="34" charset="-34"/>
              </a:rPr>
              <a:t>  </a:t>
            </a:r>
            <a:r>
              <a:rPr lang="en-US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 2. </a:t>
            </a:r>
            <a:r>
              <a:rPr lang="th-TH" sz="2400" b="1" dirty="0">
                <a:latin typeface="IrisUPC" panose="020B0604020202020204" pitchFamily="34" charset="-34"/>
                <a:cs typeface="IrisUPC" panose="020B0604020202020204" pitchFamily="34" charset="-34"/>
              </a:rPr>
              <a:t>ส่วนจัดการโมเดลหรือส่วนจัดการแบบ (</a:t>
            </a:r>
            <a:r>
              <a:rPr lang="en-US" sz="2400" b="1" dirty="0">
                <a:latin typeface="IrisUPC" panose="020B0604020202020204" pitchFamily="34" charset="-34"/>
                <a:cs typeface="IrisUPC" panose="020B0604020202020204" pitchFamily="34" charset="-34"/>
              </a:rPr>
              <a:t>Model Management Subsystem)</a:t>
            </a:r>
            <a:r>
              <a:rPr lang="th-TH" sz="2400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endParaRPr lang="en-US" sz="24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800100" lvl="1" indent="-342900" fontAlgn="base">
              <a:buFont typeface="Wingdings" panose="05000000000000000000" pitchFamily="2" charset="2"/>
              <a:buChar char="q"/>
            </a:pPr>
            <a:r>
              <a:rPr lang="th-TH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แบบจำลอง</a:t>
            </a:r>
            <a:r>
              <a:rPr lang="th-TH" sz="2400" dirty="0">
                <a:latin typeface="IrisUPC" panose="020B0604020202020204" pitchFamily="34" charset="-34"/>
                <a:cs typeface="IrisUPC" panose="020B0604020202020204" pitchFamily="34" charset="-34"/>
              </a:rPr>
              <a:t>(</a:t>
            </a:r>
            <a:r>
              <a:rPr lang="en-US" sz="2400" dirty="0">
                <a:latin typeface="IrisUPC" panose="020B0604020202020204" pitchFamily="34" charset="-34"/>
                <a:cs typeface="IrisUPC" panose="020B0604020202020204" pitchFamily="34" charset="-34"/>
              </a:rPr>
              <a:t>Model Base)</a:t>
            </a:r>
            <a:r>
              <a:rPr lang="th-TH" sz="2400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endParaRPr lang="en-US" sz="24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742950" lvl="1" indent="-285750" fontAlgn="base">
              <a:buFont typeface="Wingdings" panose="05000000000000000000" pitchFamily="2" charset="2"/>
              <a:buChar char="q"/>
            </a:pPr>
            <a:r>
              <a:rPr lang="th-TH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ระบบ</a:t>
            </a:r>
            <a:r>
              <a:rPr lang="th-TH" sz="2400" dirty="0">
                <a:latin typeface="IrisUPC" panose="020B0604020202020204" pitchFamily="34" charset="-34"/>
                <a:cs typeface="IrisUPC" panose="020B0604020202020204" pitchFamily="34" charset="-34"/>
              </a:rPr>
              <a:t>จัดการฐานแบบจำลอง (</a:t>
            </a:r>
            <a:r>
              <a:rPr lang="en-US" sz="2400" dirty="0">
                <a:latin typeface="IrisUPC" panose="020B0604020202020204" pitchFamily="34" charset="-34"/>
                <a:cs typeface="IrisUPC" panose="020B0604020202020204" pitchFamily="34" charset="-34"/>
              </a:rPr>
              <a:t>Model Base Management </a:t>
            </a:r>
            <a:r>
              <a:rPr lang="en-US" sz="2400" dirty="0" err="1">
                <a:latin typeface="IrisUPC" panose="020B0604020202020204" pitchFamily="34" charset="-34"/>
                <a:cs typeface="IrisUPC" panose="020B0604020202020204" pitchFamily="34" charset="-34"/>
              </a:rPr>
              <a:t>Systerm</a:t>
            </a:r>
            <a:r>
              <a:rPr lang="en-US" sz="2400" dirty="0">
                <a:latin typeface="IrisUPC" panose="020B0604020202020204" pitchFamily="34" charset="-34"/>
                <a:cs typeface="IrisUPC" panose="020B0604020202020204" pitchFamily="34" charset="-34"/>
              </a:rPr>
              <a:t> : </a:t>
            </a:r>
            <a:r>
              <a:rPr lang="en-US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MBMS)</a:t>
            </a:r>
          </a:p>
          <a:p>
            <a:pPr marL="742950" lvl="1" indent="-285750" fontAlgn="base">
              <a:buFont typeface="Wingdings" panose="05000000000000000000" pitchFamily="2" charset="2"/>
              <a:buChar char="q"/>
            </a:pPr>
            <a:r>
              <a:rPr lang="th-TH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ภาษ</a:t>
            </a:r>
            <a:r>
              <a:rPr lang="th-TH" sz="2400" dirty="0">
                <a:latin typeface="IrisUPC" panose="020B0604020202020204" pitchFamily="34" charset="-34"/>
                <a:cs typeface="IrisUPC" panose="020B0604020202020204" pitchFamily="34" charset="-34"/>
              </a:rPr>
              <a:t>แบบจำลอง (</a:t>
            </a:r>
            <a:r>
              <a:rPr lang="en-US" sz="2400" dirty="0">
                <a:latin typeface="IrisUPC" panose="020B0604020202020204" pitchFamily="34" charset="-34"/>
                <a:cs typeface="IrisUPC" panose="020B0604020202020204" pitchFamily="34" charset="-34"/>
              </a:rPr>
              <a:t>Model Language)</a:t>
            </a:r>
            <a:r>
              <a:rPr lang="th-TH" sz="2400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endParaRPr lang="en-US" sz="24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742950" lvl="1" indent="-285750" fontAlgn="base">
              <a:buFont typeface="Wingdings" panose="05000000000000000000" pitchFamily="2" charset="2"/>
              <a:buChar char="q"/>
            </a:pPr>
            <a:r>
              <a:rPr lang="th-TH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สารบัญ</a:t>
            </a:r>
            <a:r>
              <a:rPr lang="th-TH" sz="2400" dirty="0">
                <a:latin typeface="IrisUPC" panose="020B0604020202020204" pitchFamily="34" charset="-34"/>
                <a:cs typeface="IrisUPC" panose="020B0604020202020204" pitchFamily="34" charset="-34"/>
              </a:rPr>
              <a:t>แบบจำลอง(</a:t>
            </a:r>
            <a:r>
              <a:rPr lang="en-US" sz="2400" dirty="0">
                <a:latin typeface="IrisUPC" panose="020B0604020202020204" pitchFamily="34" charset="-34"/>
                <a:cs typeface="IrisUPC" panose="020B0604020202020204" pitchFamily="34" charset="-34"/>
              </a:rPr>
              <a:t>Model Directory)</a:t>
            </a:r>
            <a:r>
              <a:rPr lang="th-TH" sz="2400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endParaRPr lang="en-US" sz="24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742950" lvl="1" indent="-285750" fontAlgn="base">
              <a:buFont typeface="Wingdings" panose="05000000000000000000" pitchFamily="2" charset="2"/>
              <a:buChar char="q"/>
            </a:pPr>
            <a:r>
              <a:rPr lang="th-TH" sz="2400" dirty="0">
                <a:latin typeface="IrisUPC" panose="020B0604020202020204" pitchFamily="34" charset="-34"/>
                <a:cs typeface="IrisUPC" panose="020B0604020202020204" pitchFamily="34" charset="-34"/>
              </a:rPr>
              <a:t>ส่วนดำเนินการแบบจำลอง(</a:t>
            </a:r>
            <a:r>
              <a:rPr lang="en-US" sz="2400" dirty="0">
                <a:latin typeface="IrisUPC" panose="020B0604020202020204" pitchFamily="34" charset="-34"/>
                <a:cs typeface="IrisUPC" panose="020B0604020202020204" pitchFamily="34" charset="-34"/>
              </a:rPr>
              <a:t>Model Execution</a:t>
            </a:r>
            <a:r>
              <a:rPr lang="en-US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)</a:t>
            </a:r>
          </a:p>
          <a:p>
            <a:pPr marL="742950" lvl="1" indent="-285750" fontAlgn="base">
              <a:buFont typeface="Wingdings" panose="05000000000000000000" pitchFamily="2" charset="2"/>
              <a:buChar char="q"/>
            </a:pPr>
            <a:r>
              <a:rPr lang="th-TH" sz="2400" dirty="0">
                <a:latin typeface="IrisUPC" panose="020B0604020202020204" pitchFamily="34" charset="-34"/>
                <a:cs typeface="IrisUPC" panose="020B0604020202020204" pitchFamily="34" charset="-34"/>
              </a:rPr>
              <a:t>ฐานแบบจำลอง(</a:t>
            </a:r>
            <a:r>
              <a:rPr lang="en-US" sz="2400" dirty="0">
                <a:latin typeface="IrisUPC" panose="020B0604020202020204" pitchFamily="34" charset="-34"/>
                <a:cs typeface="IrisUPC" panose="020B0604020202020204" pitchFamily="34" charset="-34"/>
              </a:rPr>
              <a:t>Model Base) </a:t>
            </a:r>
            <a:endParaRPr lang="en-US" sz="24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4033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60" y="1197405"/>
            <a:ext cx="870418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สร้าง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แบบจำลองของระบบสนับสนุนการตัดสินใจได้อย่างง่ายและ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รวดเร็ว</a:t>
            </a:r>
            <a:endParaRPr lang="en-US" sz="28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ให้ผู้ตัดสินใจสามารถจัดการหรือใช้แบบจำลองสำหรับการทดลองหรือวิเคราะห์ถึงการเปลี่ยนแปลงตัว</a:t>
            </a: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 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แปรด้านปัจจัยนำเข้าว่า จะส่งผลต่อตัวแปรด้านผลผลิตอย่างไร </a:t>
            </a:r>
            <a:endParaRPr lang="en-US" sz="28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สามารถ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จัดเก็บและจัดการแบบจำลองต่างชนิดกัน</a:t>
            </a:r>
            <a:endParaRPr lang="en-US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สามารถ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เข้าถึงและทำงานร่วมกับแบบจำลองสำเร็จรูปอื่นได้</a:t>
            </a:r>
            <a:endParaRPr lang="en-US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 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สามารถจัดกลุ่มและแสดงสารบัญของแบบจำลอง</a:t>
            </a:r>
            <a:endParaRPr lang="en-US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สามารถ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ติดตามการใช้แบบจำลองและ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ข้อมูล</a:t>
            </a:r>
            <a:endParaRPr lang="en-US" sz="28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 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สามารถเชื่อมโยงแบบจำลองต่าง ๆ เข้าด้วยกันอย่างเหมาะสม </a:t>
            </a:r>
            <a:endParaRPr lang="en-US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97655" y="281175"/>
            <a:ext cx="6099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IrisUPC" panose="020B0604020202020204" pitchFamily="34" charset="-34"/>
                <a:cs typeface="IrisUPC" panose="020B0604020202020204" pitchFamily="34" charset="-34"/>
              </a:rPr>
              <a:t>ระบบจัดการฐานแบบจำลองมีหน้าที่</a:t>
            </a:r>
            <a:r>
              <a:rPr lang="th-TH" sz="4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หลัก</a:t>
            </a:r>
            <a:endParaRPr lang="en-US" sz="44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4613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5555" y="281175"/>
            <a:ext cx="4428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ตัวอย่างแบบจำลอง มีดังนี้</a:t>
            </a:r>
            <a:endParaRPr lang="en-US" sz="44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55" y="1169329"/>
            <a:ext cx="90004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v"/>
            </a:pP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แ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บบจำลอง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ทางสถิติ</a:t>
            </a: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Statistic Model) 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ใช้ในการวิเคราะห์ข้อมูลรูปแบบต่างๆ</a:t>
            </a: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  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เช่น การวิเคราะห์ความถดถอย หรือการหาความสัมพันธ์ระหว่างตัวแปรต่างๆ</a:t>
            </a:r>
            <a:endParaRPr lang="en-US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457200" indent="-457200" fontAlgn="base">
              <a:buFont typeface="Wingdings" panose="05000000000000000000" pitchFamily="2" charset="2"/>
              <a:buChar char="v"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แบบจำลอง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ทางการเงิน (</a:t>
            </a: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Financial Model) 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ใช้แสดงรายได้ รายจ่าย และกระแสการไหลของเงินสด ฯลฯ เพื่อนำมาใช้เป็นข้อมูลในการวางแผนทาง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การเงิน</a:t>
            </a:r>
          </a:p>
          <a:p>
            <a:pPr marL="457200" indent="-457200" fontAlgn="base">
              <a:buFont typeface="Wingdings" panose="05000000000000000000" pitchFamily="2" charset="2"/>
              <a:buChar char="v"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แบบจำลอง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เพื่อหาจุดเหมาะสมที่สุด (</a:t>
            </a: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Optimization Model) 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เป็นการหาค่าเหมาะสมที่สุดของตัวแปรตามเงื่อนไขที่กำหนด เช่น การหาผลตอบแทนที่สูงที่สุดโดยคำนึงถึงค่าใช้จ่าย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ต่ำสุด</a:t>
            </a:r>
            <a:endParaRPr lang="th-TH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457200" indent="-457200" fontAlgn="base">
              <a:buFont typeface="Wingdings" panose="05000000000000000000" pitchFamily="2" charset="2"/>
              <a:buChar char="v"/>
            </a:pP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 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แบบจำลองสถานการณ์ (</a:t>
            </a: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Simulation Model) 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เป็นตัวแบบคณิตศาสตร์ที่ใช้การสร้างชุดของสมการเพื่อแทนสภาพของระบบที่จะทำการศึกษาแล้วทำการทดลองจากตัวแบบเพื่อศึกษาสิ่งที่จะเกิดขึ้นกับ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ระบบ</a:t>
            </a:r>
            <a:endParaRPr lang="en-US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109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1175"/>
            <a:ext cx="212872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4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ส่วนการจัดการโต้ตอบ </a:t>
            </a:r>
            <a:r>
              <a:rPr lang="th-TH" sz="4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(</a:t>
            </a:r>
            <a:r>
              <a:rPr lang="en-US" sz="4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Dialogue Management Subsystem </a:t>
            </a:r>
            <a:r>
              <a:rPr lang="th-TH" sz="4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)</a:t>
            </a:r>
            <a:r>
              <a:rPr lang="th-TH" sz="32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(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2942" y="739290"/>
            <a:ext cx="65663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	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ส่วนการจัดการโต้ตอบหรืออาจเรียกว่าส่วนจัดการประสานผู้ใช้ (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User Interface Management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) ทำหน้าที่เป็นตัวกลางระหว่างผู้ใช้กับระบบ เพื่อให้เกิดการติดต่อสื่อสารระหว่างผู้ใช้กับระบบเป็นไปด้วยความสะดวกและง่ายต่อการใช้งาน ผู้ใช้สามารถควบคุมข้อมูล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นำเข้าและรูปแบบจำลองรวมอยู่ในการวิเคราะห์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ได้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เช่น</a:t>
            </a:r>
            <a:r>
              <a:rPr lang="th-TH" sz="2800" b="1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การใช้เมาส์ การใช้ระบบสัมผัสในการติดต่อกับระบบ</a:t>
            </a: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  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การแสดงข้อมูลในลักษณะหน้าต่าง</a:t>
            </a: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Window)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endParaRPr lang="en-US" sz="2800" dirty="0"/>
          </a:p>
          <a:p>
            <a:endParaRPr lang="en-US" sz="24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pic>
        <p:nvPicPr>
          <p:cNvPr id="8" name="Picture 2" descr="à¸à¸¥à¸à¸²à¸£à¸à¹à¸à¸«à¸²à¸£à¸¹à¸à¸ à¸²à¸à¸ªà¸³à¸«à¸£à¸±à¸ à¸£à¸°à¸à¸à¸ªà¸à¸±à¸à¸ªà¸à¸¸à¸à¸à¸²à¸£à¸à¸±à¸à¸ªà¸´à¸à¹à¸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43" y="3362868"/>
            <a:ext cx="2137870" cy="17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68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2820" y="281175"/>
            <a:ext cx="4123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ประเภทของระบบ </a:t>
            </a:r>
            <a:r>
              <a:rPr lang="en-US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DSS </a:t>
            </a:r>
            <a:endParaRPr lang="en-US" sz="44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965" y="1082680"/>
            <a:ext cx="82405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 fontAlgn="base"/>
            <a:r>
              <a:rPr lang="en-US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     1. DSS </a:t>
            </a:r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แบบให้ความสำคัญกับข้อมูล</a:t>
            </a:r>
            <a:r>
              <a:rPr lang="en-US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 (Data-Oriented DSS)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เป็น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 DSS 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ที่ให้ความสำคัญกับเครื่องมือในการจัดการและการวิเคราะห์ข้อมูล การทดสอบทางสถิติ ตลอดจนการจัดข้อมูลในลักษณะต่างๆ เพื่อให้ผู้ใช้ทำความเข้าใจสารสนเทศ และสามารถตัดสินใจอย่างมีประสิทธิภาพ</a:t>
            </a:r>
            <a:endParaRPr lang="en-US" sz="28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thaiDist" fontAlgn="base"/>
            <a:r>
              <a:rPr lang="en-US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     2. DSS </a:t>
            </a:r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แบบให้ความสำคัญกับแบบจำลอง</a:t>
            </a:r>
            <a:r>
              <a:rPr lang="en-US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 (Model-Based DSS)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 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เป็น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 DSS 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ที่ให้ความสำคัญกับแบบจำลองการประมวลปัญหา โดยเฉพาะแบบจำลอง พื้นฐานทางคณิตศาสตร์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 (Mathematical Model) 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และแบบจำลองการวิจัยขั้นดำเนินงาน (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Operation Research Model) 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ซึ่งช่วยให้ผู้ใช้สามารถวิเคราะห์ปัญหา และปรับตัวแปรที่เกี่ยวข้อง เพื่อพิจารณาเลือกทางเลือกที่เหมาะสมที่สุด</a:t>
            </a:r>
            <a:endParaRPr lang="en-US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059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1180" y="281175"/>
            <a:ext cx="5039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ตัวอย่างการใช้โปรแกรม </a:t>
            </a:r>
            <a:r>
              <a:rPr lang="en-US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DSS</a:t>
            </a:r>
            <a:endParaRPr lang="en-US" sz="44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pic>
        <p:nvPicPr>
          <p:cNvPr id="5122" name="Picture 7" descr="คำอธิบาย: https://acc5606103108.files.wordpress.com/2013/07/01933-19.png?w=7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15" y="1197405"/>
            <a:ext cx="38131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6260" y="2266340"/>
            <a:ext cx="3512215" cy="7635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th-TH" sz="3200" dirty="0">
                <a:latin typeface="IrisUPC" panose="020B0604020202020204" pitchFamily="34" charset="-34"/>
                <a:cs typeface="IrisUPC" panose="020B0604020202020204" pitchFamily="34" charset="-34"/>
              </a:rPr>
              <a:t>การประเมินผลงานพนักงานขาย</a:t>
            </a:r>
            <a:endParaRPr lang="en-US" sz="32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4113885" y="2445942"/>
            <a:ext cx="763525" cy="583923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1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1855" y="1655520"/>
            <a:ext cx="22905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สมาชิก</a:t>
            </a:r>
          </a:p>
          <a:p>
            <a:pPr algn="ctr"/>
            <a:r>
              <a:rPr lang="th-TH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ในกลุ่ม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7655" y="739290"/>
            <a:ext cx="4123035" cy="1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28720" y="586585"/>
            <a:ext cx="68717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th-TH" sz="2400" dirty="0">
                <a:latin typeface="IrisUPC" pitchFamily="34" charset="-34"/>
                <a:cs typeface="IrisUPC" pitchFamily="34" charset="-34"/>
              </a:rPr>
              <a:t>นางสาว</a:t>
            </a:r>
            <a:r>
              <a:rPr lang="th-TH" sz="2400" dirty="0" err="1">
                <a:latin typeface="IrisUPC" pitchFamily="34" charset="-34"/>
                <a:cs typeface="IrisUPC" pitchFamily="34" charset="-34"/>
              </a:rPr>
              <a:t>ณัฐ</a:t>
            </a:r>
            <a:r>
              <a:rPr lang="th-TH" sz="2400" dirty="0" err="1" smtClean="0">
                <a:latin typeface="IrisUPC" pitchFamily="34" charset="-34"/>
                <a:cs typeface="IrisUPC" pitchFamily="34" charset="-34"/>
              </a:rPr>
              <a:t>ภรณ์</a:t>
            </a:r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 เลิศ</a:t>
            </a:r>
            <a:r>
              <a:rPr lang="th-TH" sz="2400" dirty="0">
                <a:latin typeface="IrisUPC" pitchFamily="34" charset="-34"/>
                <a:cs typeface="IrisUPC" pitchFamily="34" charset="-34"/>
              </a:rPr>
              <a:t>ขามป้อม</a:t>
            </a:r>
            <a:r>
              <a:rPr lang="en-US" sz="2400" dirty="0">
                <a:latin typeface="IrisUPC" pitchFamily="34" charset="-34"/>
                <a:cs typeface="IrisUPC" pitchFamily="34" charset="-34"/>
              </a:rPr>
              <a:t>	</a:t>
            </a:r>
            <a:r>
              <a:rPr lang="th-TH" sz="2400" dirty="0">
                <a:latin typeface="IrisUPC" pitchFamily="34" charset="-34"/>
                <a:cs typeface="IrisUPC" pitchFamily="34" charset="-34"/>
              </a:rPr>
              <a:t>รหัสประจำตัวนักศึกษา </a:t>
            </a:r>
            <a:r>
              <a:rPr lang="en-US" sz="2400" dirty="0">
                <a:latin typeface="IrisUPC" pitchFamily="34" charset="-34"/>
                <a:cs typeface="IrisUPC" pitchFamily="34" charset="-34"/>
              </a:rPr>
              <a:t>603861406</a:t>
            </a:r>
          </a:p>
          <a:p>
            <a:pPr marL="514350" lvl="0" indent="-514350">
              <a:buFont typeface="+mj-lt"/>
              <a:buAutoNum type="arabicPeriod"/>
            </a:pPr>
            <a:r>
              <a:rPr lang="th-TH" sz="2400" dirty="0">
                <a:latin typeface="IrisUPC" pitchFamily="34" charset="-34"/>
                <a:cs typeface="IrisUPC" pitchFamily="34" charset="-34"/>
              </a:rPr>
              <a:t>นาง</a:t>
            </a:r>
            <a:r>
              <a:rPr lang="th-TH" sz="2400" dirty="0" err="1">
                <a:latin typeface="IrisUPC" pitchFamily="34" charset="-34"/>
                <a:cs typeface="IrisUPC" pitchFamily="34" charset="-34"/>
              </a:rPr>
              <a:t>ธิรดา</a:t>
            </a:r>
            <a:r>
              <a:rPr lang="th-TH" sz="2400" dirty="0">
                <a:latin typeface="IrisUPC" pitchFamily="34" charset="-34"/>
                <a:cs typeface="IrisUPC" pitchFamily="34" charset="-34"/>
              </a:rPr>
              <a:t> </a:t>
            </a:r>
            <a:r>
              <a:rPr lang="en-US" sz="2400" dirty="0" smtClean="0">
                <a:latin typeface="IrisUPC" pitchFamily="34" charset="-34"/>
                <a:cs typeface="IrisUPC" pitchFamily="34" charset="-34"/>
              </a:rPr>
              <a:t> </a:t>
            </a:r>
            <a:r>
              <a:rPr lang="th-TH" sz="2400" dirty="0" err="1" smtClean="0">
                <a:latin typeface="IrisUPC" pitchFamily="34" charset="-34"/>
                <a:cs typeface="IrisUPC" pitchFamily="34" charset="-34"/>
              </a:rPr>
              <a:t>วัชร</a:t>
            </a:r>
            <a:r>
              <a:rPr lang="th-TH" sz="2400" dirty="0">
                <a:latin typeface="IrisUPC" pitchFamily="34" charset="-34"/>
                <a:cs typeface="IrisUPC" pitchFamily="34" charset="-34"/>
              </a:rPr>
              <a:t>ปรีดา 	</a:t>
            </a:r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	รหัส</a:t>
            </a:r>
            <a:r>
              <a:rPr lang="th-TH" sz="2400" dirty="0">
                <a:latin typeface="IrisUPC" pitchFamily="34" charset="-34"/>
                <a:cs typeface="IrisUPC" pitchFamily="34" charset="-34"/>
              </a:rPr>
              <a:t>ประจำตัวนักศึกษา </a:t>
            </a:r>
            <a:r>
              <a:rPr lang="en-US" sz="2400" dirty="0" smtClean="0">
                <a:latin typeface="IrisUPC" pitchFamily="34" charset="-34"/>
                <a:cs typeface="IrisUPC" pitchFamily="34" charset="-34"/>
              </a:rPr>
              <a:t>603861409</a:t>
            </a:r>
          </a:p>
          <a:p>
            <a:pPr marL="514350" lvl="0" indent="-514350">
              <a:buFont typeface="+mj-lt"/>
              <a:buAutoNum type="arabicPeriod"/>
            </a:pPr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นางสาวประภาพร มั่นคง		รหัส</a:t>
            </a:r>
            <a:r>
              <a:rPr lang="th-TH" sz="2400" dirty="0">
                <a:latin typeface="IrisUPC" pitchFamily="34" charset="-34"/>
                <a:cs typeface="IrisUPC" pitchFamily="34" charset="-34"/>
              </a:rPr>
              <a:t>ประจำตัวนักศึกษา </a:t>
            </a:r>
            <a:r>
              <a:rPr lang="en-US" sz="2400" dirty="0" smtClean="0">
                <a:latin typeface="IrisUPC" pitchFamily="34" charset="-34"/>
                <a:cs typeface="IrisUPC" pitchFamily="34" charset="-34"/>
              </a:rPr>
              <a:t>603861412</a:t>
            </a:r>
          </a:p>
          <a:p>
            <a:pPr marL="514350" lvl="0" indent="-514350">
              <a:buFont typeface="+mj-lt"/>
              <a:buAutoNum type="arabicPeriod"/>
            </a:pPr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นางสาวพิกุล   ดู</a:t>
            </a:r>
            <a:r>
              <a:rPr lang="th-TH" sz="2400" dirty="0" err="1" smtClean="0">
                <a:latin typeface="IrisUPC" pitchFamily="34" charset="-34"/>
                <a:cs typeface="IrisUPC" pitchFamily="34" charset="-34"/>
              </a:rPr>
              <a:t>สันเทียะ</a:t>
            </a:r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		รหัสประจำตัวนักศึกษา </a:t>
            </a:r>
            <a:r>
              <a:rPr lang="en-US" sz="2400" dirty="0" smtClean="0">
                <a:latin typeface="IrisUPC" pitchFamily="34" charset="-34"/>
                <a:cs typeface="IrisUPC" pitchFamily="34" charset="-34"/>
              </a:rPr>
              <a:t>603861415</a:t>
            </a:r>
            <a:endParaRPr lang="th-TH" sz="2400" dirty="0" smtClean="0">
              <a:latin typeface="IrisUPC" pitchFamily="34" charset="-34"/>
              <a:cs typeface="IrisUPC" pitchFamily="34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นางสาว</a:t>
            </a:r>
            <a:r>
              <a:rPr lang="th-TH" sz="2400" dirty="0" err="1" smtClean="0">
                <a:latin typeface="IrisUPC" pitchFamily="34" charset="-34"/>
                <a:cs typeface="IrisUPC" pitchFamily="34" charset="-34"/>
              </a:rPr>
              <a:t>ภัทราวร</a:t>
            </a:r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รณ </a:t>
            </a:r>
            <a:r>
              <a:rPr lang="th-TH" sz="2400" dirty="0" err="1" smtClean="0">
                <a:latin typeface="IrisUPC" pitchFamily="34" charset="-34"/>
                <a:cs typeface="IrisUPC" pitchFamily="34" charset="-34"/>
              </a:rPr>
              <a:t>ศิ</a:t>
            </a:r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ริบุรี		รหัส</a:t>
            </a:r>
            <a:r>
              <a:rPr lang="th-TH" sz="2400" dirty="0">
                <a:latin typeface="IrisUPC" pitchFamily="34" charset="-34"/>
                <a:cs typeface="IrisUPC" pitchFamily="34" charset="-34"/>
              </a:rPr>
              <a:t>ประจำตัวนักศึกษา </a:t>
            </a:r>
            <a:r>
              <a:rPr lang="en-US" sz="2400" dirty="0" smtClean="0">
                <a:latin typeface="IrisUPC" pitchFamily="34" charset="-34"/>
                <a:cs typeface="IrisUPC" pitchFamily="34" charset="-34"/>
              </a:rPr>
              <a:t>603861416</a:t>
            </a:r>
            <a:endParaRPr lang="en-US" sz="2400" dirty="0">
              <a:latin typeface="IrisUPC" pitchFamily="34" charset="-34"/>
              <a:cs typeface="IrisUPC" pitchFamily="34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2400" dirty="0">
                <a:latin typeface="IrisUPC" pitchFamily="34" charset="-34"/>
                <a:cs typeface="IrisUPC" pitchFamily="34" charset="-34"/>
              </a:rPr>
              <a:t>นาง</a:t>
            </a:r>
            <a:r>
              <a:rPr lang="th-TH" sz="2400" dirty="0" err="1">
                <a:latin typeface="IrisUPC" pitchFamily="34" charset="-34"/>
                <a:cs typeface="IrisUPC" pitchFamily="34" charset="-34"/>
              </a:rPr>
              <a:t>เยาว</a:t>
            </a:r>
            <a:r>
              <a:rPr lang="th-TH" sz="2400" dirty="0">
                <a:latin typeface="IrisUPC" pitchFamily="34" charset="-34"/>
                <a:cs typeface="IrisUPC" pitchFamily="34" charset="-34"/>
              </a:rPr>
              <a:t>รัตน์ </a:t>
            </a:r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ไชย</a:t>
            </a:r>
            <a:r>
              <a:rPr lang="th-TH" sz="2400" dirty="0">
                <a:latin typeface="IrisUPC" pitchFamily="34" charset="-34"/>
                <a:cs typeface="IrisUPC" pitchFamily="34" charset="-34"/>
              </a:rPr>
              <a:t>เวช  	</a:t>
            </a:r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	รหัส</a:t>
            </a:r>
            <a:r>
              <a:rPr lang="th-TH" sz="2400" dirty="0">
                <a:latin typeface="IrisUPC" pitchFamily="34" charset="-34"/>
                <a:cs typeface="IrisUPC" pitchFamily="34" charset="-34"/>
              </a:rPr>
              <a:t>ประจำตัวนักศึกษา </a:t>
            </a:r>
            <a:r>
              <a:rPr lang="en-US" sz="2400" dirty="0" smtClean="0">
                <a:latin typeface="IrisUPC" pitchFamily="34" charset="-34"/>
                <a:cs typeface="IrisUPC" pitchFamily="34" charset="-34"/>
              </a:rPr>
              <a:t>603861418</a:t>
            </a:r>
          </a:p>
          <a:p>
            <a:pPr marL="514350" lvl="0" indent="-514350">
              <a:buFont typeface="+mj-lt"/>
              <a:buAutoNum type="arabicPeriod"/>
            </a:pPr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นางสาวรัตนาพร ขุนพรม		รหัส</a:t>
            </a:r>
            <a:r>
              <a:rPr lang="th-TH" sz="2400" dirty="0">
                <a:latin typeface="IrisUPC" pitchFamily="34" charset="-34"/>
                <a:cs typeface="IrisUPC" pitchFamily="34" charset="-34"/>
              </a:rPr>
              <a:t>ประจำตัวนักศึกษา </a:t>
            </a:r>
            <a:r>
              <a:rPr lang="en-US" sz="2400" dirty="0" smtClean="0">
                <a:latin typeface="IrisUPC" pitchFamily="34" charset="-34"/>
                <a:cs typeface="IrisUPC" pitchFamily="34" charset="-34"/>
              </a:rPr>
              <a:t>60386141</a:t>
            </a:r>
            <a:r>
              <a:rPr lang="en-US" sz="2400" dirty="0">
                <a:latin typeface="IrisUPC" pitchFamily="34" charset="-34"/>
                <a:cs typeface="IrisUPC" pitchFamily="34" charset="-34"/>
              </a:rPr>
              <a:t>9</a:t>
            </a:r>
          </a:p>
          <a:p>
            <a:pPr marL="514350" lvl="0" indent="-514350">
              <a:buFont typeface="+mj-lt"/>
              <a:buAutoNum type="arabicPeriod"/>
            </a:pPr>
            <a:r>
              <a:rPr lang="th-TH" sz="2400" dirty="0">
                <a:latin typeface="IrisUPC" pitchFamily="34" charset="-34"/>
                <a:cs typeface="IrisUPC" pitchFamily="34" charset="-34"/>
              </a:rPr>
              <a:t>นางสาว</a:t>
            </a:r>
            <a:r>
              <a:rPr lang="th-TH" sz="2400" dirty="0" err="1">
                <a:latin typeface="IrisUPC" pitchFamily="34" charset="-34"/>
                <a:cs typeface="IrisUPC" pitchFamily="34" charset="-34"/>
              </a:rPr>
              <a:t>วรวิ</a:t>
            </a:r>
            <a:r>
              <a:rPr lang="th-TH" sz="2400" dirty="0">
                <a:latin typeface="IrisUPC" pitchFamily="34" charset="-34"/>
                <a:cs typeface="IrisUPC" pitchFamily="34" charset="-34"/>
              </a:rPr>
              <a:t>ภา พรมโสดา 		รหัสประจำตัวนักศึกษา </a:t>
            </a:r>
            <a:r>
              <a:rPr lang="en-US" sz="2400" dirty="0">
                <a:latin typeface="IrisUPC" pitchFamily="34" charset="-34"/>
                <a:cs typeface="IrisUPC" pitchFamily="34" charset="-34"/>
              </a:rPr>
              <a:t>603861420</a:t>
            </a:r>
          </a:p>
          <a:p>
            <a:pPr marL="514350" lvl="0" indent="-514350">
              <a:buFont typeface="+mj-lt"/>
              <a:buAutoNum type="arabicPeriod"/>
            </a:pPr>
            <a:r>
              <a:rPr lang="th-TH" sz="2400" dirty="0">
                <a:latin typeface="IrisUPC" pitchFamily="34" charset="-34"/>
                <a:cs typeface="IrisUPC" pitchFamily="34" charset="-34"/>
              </a:rPr>
              <a:t>นางศิริพร ดอนหวย 		รหัสประจำตัวนักศึกษา </a:t>
            </a:r>
            <a:r>
              <a:rPr lang="en-US" sz="2400" dirty="0" smtClean="0">
                <a:latin typeface="IrisUPC" pitchFamily="34" charset="-34"/>
                <a:cs typeface="IrisUPC" pitchFamily="34" charset="-34"/>
              </a:rPr>
              <a:t>603861423</a:t>
            </a:r>
          </a:p>
          <a:p>
            <a:pPr marL="514350" lvl="0" indent="-514350">
              <a:buFont typeface="+mj-lt"/>
              <a:buAutoNum type="arabicPeriod"/>
            </a:pPr>
            <a:endParaRPr lang="en-US" sz="2400" dirty="0">
              <a:latin typeface="IrisUPC" pitchFamily="34" charset="-34"/>
              <a:cs typeface="IrisUPC" pitchFamily="34" charset="-34"/>
            </a:endParaRPr>
          </a:p>
          <a:p>
            <a:r>
              <a:rPr lang="en-US" sz="2400" dirty="0" smtClean="0">
                <a:latin typeface="IrisUPC" pitchFamily="34" charset="-34"/>
                <a:cs typeface="IrisUPC" pitchFamily="34" charset="-34"/>
              </a:rPr>
              <a:t>	</a:t>
            </a:r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หลักสูตร</a:t>
            </a:r>
            <a:r>
              <a:rPr lang="th-TH" sz="2400" dirty="0">
                <a:latin typeface="IrisUPC" pitchFamily="34" charset="-34"/>
                <a:cs typeface="IrisUPC" pitchFamily="34" charset="-34"/>
              </a:rPr>
              <a:t>ประกาศนียบัตรบัณฑิต สาขาวิชาชีพครู หมู่เรียน </a:t>
            </a:r>
            <a:r>
              <a:rPr lang="en-US" sz="2400" dirty="0">
                <a:latin typeface="IrisUPC" pitchFamily="34" charset="-34"/>
                <a:cs typeface="IrisUPC" pitchFamily="34" charset="-34"/>
              </a:rPr>
              <a:t>4 </a:t>
            </a:r>
            <a:r>
              <a:rPr lang="th-TH" sz="2400" dirty="0">
                <a:latin typeface="IrisUPC" pitchFamily="34" charset="-34"/>
                <a:cs typeface="IrisUPC" pitchFamily="34" charset="-34"/>
              </a:rPr>
              <a:t>รุ่นที่ </a:t>
            </a:r>
            <a:r>
              <a:rPr lang="en-US" sz="2400" dirty="0">
                <a:latin typeface="IrisUPC" pitchFamily="34" charset="-34"/>
                <a:cs typeface="IrisUPC" pitchFamily="34" charset="-34"/>
              </a:rPr>
              <a:t>3</a:t>
            </a:r>
          </a:p>
          <a:p>
            <a:pPr lvl="0"/>
            <a:endParaRPr lang="en-US" sz="2400" dirty="0">
              <a:latin typeface="IrisUPC" pitchFamily="34" charset="-34"/>
              <a:cs typeface="IrisUPC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98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4252" y="2879772"/>
            <a:ext cx="5955495" cy="221599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THE END</a:t>
            </a:r>
            <a:endParaRPr lang="en-US" sz="13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392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0360" y="281175"/>
            <a:ext cx="6413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ระบบสนับสนุนการตัดสินใจคืออะไร</a:t>
            </a:r>
            <a:endParaRPr lang="en-US" sz="44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pic>
        <p:nvPicPr>
          <p:cNvPr id="2052" name="Picture 4" descr="à¸£à¸°à¸à¸à¸ªà¸à¸±à¸à¸ªà¸à¸¸à¸à¸à¸²à¸£à¸à¸±à¸à¸ªà¸´à¸à¹à¸&#10;à¸à¸·à¸­à¸­à¸°à¹à¸£?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2" t="56900" r="27127" b="6284"/>
          <a:stretch/>
        </p:blipFill>
        <p:spPr bwMode="auto">
          <a:xfrm>
            <a:off x="7656605" y="739290"/>
            <a:ext cx="1466039" cy="8959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8965" y="1508731"/>
            <a:ext cx="83987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	Decision Support 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System </a:t>
            </a:r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หรือ </a:t>
            </a:r>
            <a:r>
              <a:rPr lang="en-US" sz="3200" dirty="0">
                <a:latin typeface="IrisUPC" panose="020B0604020202020204" pitchFamily="34" charset="-34"/>
                <a:cs typeface="IrisUPC" panose="020B0604020202020204" pitchFamily="34" charset="-34"/>
              </a:rPr>
              <a:t>DSS </a:t>
            </a:r>
            <a:r>
              <a:rPr lang="th-TH" sz="3200" dirty="0">
                <a:latin typeface="IrisUPC" panose="020B0604020202020204" pitchFamily="34" charset="-34"/>
                <a:cs typeface="IrisUPC" panose="020B0604020202020204" pitchFamily="34" charset="-34"/>
              </a:rPr>
              <a:t>เป็นซอฟต์แวร์หรือตัวโปรแกรมที่ช่วยในการตัดสินใจเกี่ยวกับการบริหารจัดการ การรวบรวมข้อมูล การวิเคราะห์ข้อมูล และการสร้างตัวแบบที่ซับซ้อนภายใต้ซอฟต์แวร์เดียวกัน เพื่อแก้ปัญหาที่มีความยุ่งยากซับซ้อน</a:t>
            </a:r>
            <a:r>
              <a:rPr lang="en-US" sz="3200" dirty="0">
                <a:latin typeface="IrisUPC" panose="020B0604020202020204" pitchFamily="34" charset="-34"/>
                <a:cs typeface="IrisUPC" panose="020B0604020202020204" pitchFamily="34" charset="-34"/>
              </a:rPr>
              <a:t> DSS </a:t>
            </a:r>
            <a:r>
              <a:rPr lang="th-TH" sz="3200" dirty="0">
                <a:latin typeface="IrisUPC" panose="020B0604020202020204" pitchFamily="34" charset="-34"/>
                <a:cs typeface="IrisUPC" panose="020B0604020202020204" pitchFamily="34" charset="-34"/>
              </a:rPr>
              <a:t>ยังเป็นการประสานการ</a:t>
            </a:r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ทำงาน</a:t>
            </a:r>
            <a:r>
              <a:rPr lang="th-TH" sz="3200" dirty="0">
                <a:latin typeface="IrisUPC" panose="020B0604020202020204" pitchFamily="34" charset="-34"/>
                <a:cs typeface="IrisUPC" panose="020B0604020202020204" pitchFamily="34" charset="-34"/>
              </a:rPr>
              <a:t>ระหว่างบุคลากรกับเทคโนโลยีทางด้านซอฟต์แวร์ โดยเป็นการ</a:t>
            </a:r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กระทำโต้ตอบ</a:t>
            </a:r>
            <a:r>
              <a:rPr lang="th-TH" sz="3200" dirty="0">
                <a:latin typeface="IrisUPC" panose="020B0604020202020204" pitchFamily="34" charset="-34"/>
                <a:cs typeface="IrisUPC" panose="020B0604020202020204" pitchFamily="34" charset="-34"/>
              </a:rPr>
              <a:t>กันเพื่อแก้ปัญหาแบบไม่มีโครงสร้าง และอยู่ภายใต้การควบคุมของผู้ใช้ตั้งแต่เริ่มต้นถึงสิ้นสุด</a:t>
            </a:r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ขั้นตอน</a:t>
            </a:r>
            <a:endParaRPr lang="en-US" sz="32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34130" y="281175"/>
            <a:ext cx="7482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การจัดการกับการตัดสินใจ(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Management</a:t>
            </a:r>
            <a:r>
              <a:rPr lang="th-TH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)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259" y="1254801"/>
            <a:ext cx="42757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ประกอบด้วย</a:t>
            </a:r>
          </a:p>
          <a:p>
            <a:pPr marL="342900" indent="-342900">
              <a:buAutoNum type="arabicPeriod"/>
            </a:pPr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การวางแผน (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Planning</a:t>
            </a:r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)</a:t>
            </a:r>
          </a:p>
          <a:p>
            <a:pPr marL="342900" indent="-342900">
              <a:buAutoNum type="arabicPeriod"/>
            </a:pPr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การจัดองค์การ (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Organizing</a:t>
            </a:r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)</a:t>
            </a:r>
          </a:p>
          <a:p>
            <a:pPr marL="342900" indent="-342900">
              <a:buAutoNum type="arabicPeriod"/>
            </a:pPr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การสั่งการ (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Leading/Directing</a:t>
            </a:r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)</a:t>
            </a:r>
          </a:p>
          <a:p>
            <a:pPr marL="342900" indent="-342900">
              <a:buAutoNum type="arabicPeriod"/>
            </a:pPr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การควบคุม (</a:t>
            </a:r>
            <a:r>
              <a:rPr lang="en-US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Controlling</a:t>
            </a:r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)</a:t>
            </a:r>
            <a:endParaRPr lang="en-US" sz="32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pic>
        <p:nvPicPr>
          <p:cNvPr id="3076" name="Picture 4" descr="à¸£à¸°à¸à¸±à¸à¸à¸²à¸£à¸à¸±à¸à¸à¸²à¸£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34327" r="14092" b="12274"/>
          <a:stretch/>
        </p:blipFill>
        <p:spPr bwMode="auto">
          <a:xfrm>
            <a:off x="4263903" y="2012410"/>
            <a:ext cx="4682006" cy="284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488230" y="1197405"/>
            <a:ext cx="2748690" cy="6108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ระบบการจัดการ</a:t>
            </a:r>
            <a:endParaRPr lang="en-US" sz="40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502816"/>
            <a:ext cx="21287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4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การจัดการ</a:t>
            </a:r>
            <a:r>
              <a:rPr lang="th-TH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กับ</a:t>
            </a:r>
            <a:r>
              <a:rPr lang="th-TH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การตัดสินใจ</a:t>
            </a:r>
          </a:p>
          <a:p>
            <a:r>
              <a:rPr lang="th-TH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(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Management</a:t>
            </a:r>
            <a:r>
              <a:rPr lang="th-TH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)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0842" y="665600"/>
            <a:ext cx="5872077" cy="4581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ระบบด้านการจัดการ แบ่งออกเป็น </a:t>
            </a:r>
            <a:r>
              <a:rPr lang="en-US" sz="36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3 </a:t>
            </a:r>
            <a:r>
              <a:rPr lang="th-TH" sz="36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ระดับ</a:t>
            </a:r>
            <a:endParaRPr lang="en-US" sz="36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45302" y="1540287"/>
            <a:ext cx="6566315" cy="4581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1. </a:t>
            </a:r>
            <a:r>
              <a:rPr lang="th-TH" sz="36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การจัดการระดับสูง (</a:t>
            </a:r>
            <a:r>
              <a:rPr lang="en-US" sz="36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Upper Lever management</a:t>
            </a:r>
            <a:r>
              <a:rPr lang="th-TH" sz="36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)</a:t>
            </a:r>
            <a:endParaRPr lang="en-US" sz="36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5576" y="2266340"/>
            <a:ext cx="6847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	ผู้บริหาร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ระดับสูงเป็นผู้กำหนดวิสัยทัศน์ นโยบาย เป้าหมาย วัตถุประสงค์ รวมถึงวางแผนกลยุทธ์และแผนระยะยาวขององค์การ จึงมีความต้องการสารสนเทศที่มีขอบเขตกว้างและสารสนเทศเกี่ยวกับแนวโน้มต่าง ๆ จากทั้งภายในองค์การและสิ่งแวดล้อม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ภายนอก</a:t>
            </a:r>
            <a:endParaRPr lang="en-US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502816"/>
            <a:ext cx="21287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4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การจัดการ</a:t>
            </a:r>
            <a:r>
              <a:rPr lang="th-TH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กับ</a:t>
            </a:r>
            <a:r>
              <a:rPr lang="th-TH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การตัดสินใจ</a:t>
            </a:r>
          </a:p>
          <a:p>
            <a:r>
              <a:rPr lang="th-TH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(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Management</a:t>
            </a:r>
            <a:r>
              <a:rPr lang="th-TH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)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7370" y="786145"/>
            <a:ext cx="7123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        </a:t>
            </a:r>
            <a:r>
              <a:rPr lang="th-TH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ผู้บริหาร</a:t>
            </a:r>
            <a:r>
              <a:rPr lang="th-TH" sz="2400" dirty="0">
                <a:latin typeface="IrisUPC" panose="020B0604020202020204" pitchFamily="34" charset="-34"/>
                <a:cs typeface="IrisUPC" panose="020B0604020202020204" pitchFamily="34" charset="-34"/>
              </a:rPr>
              <a:t>ระดับกลางมีหน้าที่วางแผนยุทธวิธี (</a:t>
            </a:r>
            <a:r>
              <a:rPr lang="en-US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Tactical Planning</a:t>
            </a:r>
            <a:r>
              <a:rPr lang="en-US" sz="2400" dirty="0">
                <a:latin typeface="IrisUPC" panose="020B0604020202020204" pitchFamily="34" charset="-34"/>
                <a:cs typeface="IrisUPC" panose="020B0604020202020204" pitchFamily="34" charset="-34"/>
              </a:rPr>
              <a:t>) </a:t>
            </a:r>
            <a:r>
              <a:rPr lang="th-TH" sz="2400" dirty="0">
                <a:latin typeface="IrisUPC" panose="020B0604020202020204" pitchFamily="34" charset="-34"/>
                <a:cs typeface="IrisUPC" panose="020B0604020202020204" pitchFamily="34" charset="-34"/>
              </a:rPr>
              <a:t>และประสานงานระหว่างผู้บริหารระดับสูงและผู้บริหารงานระดับต้นหรือหัวหน้างานเพื่อให้การดำเนินงานเป็นไปอย่างราบรื่นและสามารถปฏิบัติงานตามนโยบายหรือแผนงานที่กำหนดโดยผู้บริหาร</a:t>
            </a:r>
            <a:r>
              <a:rPr lang="th-TH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ระดับสูง</a:t>
            </a:r>
            <a:endParaRPr lang="en-US" sz="24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1153" y="281175"/>
            <a:ext cx="6956247" cy="408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2. </a:t>
            </a:r>
            <a:r>
              <a:rPr lang="th-TH" sz="36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การจัดการระดับกลาง (</a:t>
            </a:r>
            <a:r>
              <a:rPr lang="en-US" sz="36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Middle Lever management</a:t>
            </a:r>
            <a:r>
              <a:rPr lang="th-TH" sz="36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)</a:t>
            </a:r>
            <a:endParaRPr lang="en-US" sz="36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13020" y="2391310"/>
            <a:ext cx="6956247" cy="408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3. </a:t>
            </a:r>
            <a:r>
              <a:rPr lang="th-TH" sz="36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การจัดการระดับต้น (</a:t>
            </a:r>
            <a:r>
              <a:rPr lang="en-US" sz="36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Lower Lever management</a:t>
            </a:r>
            <a:r>
              <a:rPr lang="th-TH" sz="36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)</a:t>
            </a:r>
            <a:endParaRPr lang="en-US" sz="36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1152" y="2863435"/>
            <a:ext cx="68392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400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     </a:t>
            </a:r>
            <a:r>
              <a:rPr lang="th-TH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ผู้บริหาร</a:t>
            </a:r>
            <a:r>
              <a:rPr lang="th-TH" sz="2400" dirty="0">
                <a:latin typeface="IrisUPC" panose="020B0604020202020204" pitchFamily="34" charset="-34"/>
                <a:cs typeface="IrisUPC" panose="020B0604020202020204" pitchFamily="34" charset="-34"/>
              </a:rPr>
              <a:t>งานระดับต้นหรือหัวหน้างานมีหน้าที่ควบคุม ดูแลการปฏิบัติงานประจำวัน (</a:t>
            </a:r>
            <a:r>
              <a:rPr lang="en-US" sz="2400" dirty="0">
                <a:latin typeface="IrisUPC" panose="020B0604020202020204" pitchFamily="34" charset="-34"/>
                <a:cs typeface="IrisUPC" panose="020B0604020202020204" pitchFamily="34" charset="-34"/>
              </a:rPr>
              <a:t>Operational Control) </a:t>
            </a:r>
            <a:r>
              <a:rPr lang="th-TH" sz="2400" dirty="0">
                <a:latin typeface="IrisUPC" panose="020B0604020202020204" pitchFamily="34" charset="-34"/>
                <a:cs typeface="IrisUPC" panose="020B0604020202020204" pitchFamily="34" charset="-34"/>
              </a:rPr>
              <a:t>ซึ่งขั้นตอนการทำงานมีรูปแบบที่แน่นอนและทำงานใกล้ชิดกับผู้ปฏิบัติงาน เพื่อให้การทำงานเป็นไปตามแผนที่กำหนดโดยผู้บริหารระดับกลาง การจัดการในระดับนี้ต้องอาศัยข้อมูลจากการดำเนินงานที่เกี่ยวข้องอย่างละเอียดนำมาวิเคราะห์เพื่อสามารถแก้ไขปัญหาที่เกิดขึ้นในการปฏิบัติงานและควบคุมให้สามารถดำเนินงานตามแผนระยะสั้นที่วางไว้</a:t>
            </a:r>
            <a:endParaRPr lang="en-US" sz="24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5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3065" y="281175"/>
            <a:ext cx="5497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การตัดสินใจ (</a:t>
            </a:r>
            <a:r>
              <a:rPr lang="en-US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Decision Making</a:t>
            </a:r>
            <a:r>
              <a:rPr lang="th-TH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)</a:t>
            </a:r>
            <a:endParaRPr lang="en-US" sz="44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261" y="1197405"/>
            <a:ext cx="870418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แบ่งออกได้ 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4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ขั้นดังนี้</a:t>
            </a:r>
          </a:p>
          <a:p>
            <a:pPr algn="thaiDist"/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	</a:t>
            </a:r>
            <a:r>
              <a:rPr lang="en-US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1.</a:t>
            </a:r>
            <a:r>
              <a:rPr lang="th-TH" sz="2800" b="1" dirty="0">
                <a:latin typeface="IrisUPC" panose="020B0604020202020204" pitchFamily="34" charset="-34"/>
                <a:cs typeface="IrisUPC" panose="020B0604020202020204" pitchFamily="34" charset="-34"/>
              </a:rPr>
              <a:t>การใช้ความคิดประกอบเหตุผล (</a:t>
            </a:r>
            <a:r>
              <a:rPr lang="en-US" sz="2800" b="1" dirty="0">
                <a:latin typeface="IrisUPC" panose="020B0604020202020204" pitchFamily="34" charset="-34"/>
                <a:cs typeface="IrisUPC" panose="020B0604020202020204" pitchFamily="34" charset="-34"/>
              </a:rPr>
              <a:t>Intelligence)</a:t>
            </a: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   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เป็นขั้นตอนที่รับรู้และตระหนักถึง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ปัญหา ทำ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การรวบรวมข้อมูลที่เกี่ยวข้องกับปัญหา นำข้อมูลมาวิเคราะห์และตรวจสอบเพื่อแยกแยะและกำหนดรายละเอียดของ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ปัญหา</a:t>
            </a:r>
          </a:p>
          <a:p>
            <a:pPr algn="thaiDist"/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	</a:t>
            </a:r>
            <a:r>
              <a:rPr lang="en-US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2.</a:t>
            </a:r>
            <a:r>
              <a:rPr lang="th-TH" sz="2800" b="1" dirty="0">
                <a:latin typeface="IrisUPC" panose="020B0604020202020204" pitchFamily="34" charset="-34"/>
                <a:cs typeface="IrisUPC" panose="020B0604020202020204" pitchFamily="34" charset="-34"/>
              </a:rPr>
              <a:t>การออกแบบ (</a:t>
            </a:r>
            <a:r>
              <a:rPr lang="en-US" sz="2800" b="1" dirty="0">
                <a:latin typeface="IrisUPC" panose="020B0604020202020204" pitchFamily="34" charset="-34"/>
                <a:cs typeface="IrisUPC" panose="020B0604020202020204" pitchFamily="34" charset="-34"/>
              </a:rPr>
              <a:t>Design)</a:t>
            </a: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   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เป็นขั้นตอนของการพัฒนาและวิเคราะห์ทางเลือกในการปฏิบัติที่เป็นไปได้ รวมถึงการตรวจสอบและประเมินทางเลือกในการแก้ปัญหา ซึ่งอาจใช้ตัวแบบเพื่อสร้างทางเลือกต่าง ๆ ในการแก้ปัญหา หรือออกแบบหนทางแก้ปัญหาที่ดีที่สุด</a:t>
            </a:r>
            <a:endParaRPr lang="en-US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endParaRPr lang="en-US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3065" y="281175"/>
            <a:ext cx="5497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การตัดสินใจ (</a:t>
            </a:r>
            <a:r>
              <a:rPr lang="en-US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Decision Making</a:t>
            </a:r>
            <a:r>
              <a:rPr lang="th-TH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)</a:t>
            </a:r>
            <a:endParaRPr lang="en-US" sz="44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55" y="1197405"/>
            <a:ext cx="88568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	</a:t>
            </a:r>
            <a:r>
              <a:rPr lang="en-US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3.</a:t>
            </a:r>
            <a:r>
              <a:rPr lang="th-TH" sz="2800" b="1" dirty="0">
                <a:latin typeface="IrisUPC" panose="020B0604020202020204" pitchFamily="34" charset="-34"/>
                <a:cs typeface="IrisUPC" panose="020B0604020202020204" pitchFamily="34" charset="-34"/>
              </a:rPr>
              <a:t>การคัดเลือก (</a:t>
            </a:r>
            <a:r>
              <a:rPr lang="en-US" sz="2800" b="1" dirty="0">
                <a:latin typeface="IrisUPC" panose="020B0604020202020204" pitchFamily="34" charset="-34"/>
                <a:cs typeface="IrisUPC" panose="020B0604020202020204" pitchFamily="34" charset="-34"/>
              </a:rPr>
              <a:t>Choice)</a:t>
            </a: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   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ผู้ตัดสินใจจะเลือกแนวทางเลือกที่เมาะสมกับปัญหาและสถานการณ์มากที่สุด โดยอาจใช้เครื่องมือมาช่วยวิเคราะห์ คำนวณค่าใช้จ่ายและผลตอบแทนของแต่ละแนวทางเพื่อให้เกิดความมั่นใจว่าได้เลือกแนวทางที่ดี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ที่สุด</a:t>
            </a:r>
            <a:endParaRPr lang="th-TH" sz="2800" b="1" dirty="0" smtClean="0"/>
          </a:p>
          <a:p>
            <a:pPr fontAlgn="base"/>
            <a:r>
              <a:rPr lang="th-TH" sz="2800" b="1" dirty="0">
                <a:latin typeface="IrisUPC" panose="020B0604020202020204" pitchFamily="34" charset="-34"/>
                <a:cs typeface="IrisUPC" panose="020B0604020202020204" pitchFamily="34" charset="-34"/>
              </a:rPr>
              <a:t>	</a:t>
            </a:r>
            <a:r>
              <a:rPr lang="en-US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4.</a:t>
            </a:r>
            <a:r>
              <a:rPr lang="th-TH" sz="2800" b="1" dirty="0">
                <a:latin typeface="IrisUPC" panose="020B0604020202020204" pitchFamily="34" charset="-34"/>
                <a:cs typeface="IrisUPC" panose="020B0604020202020204" pitchFamily="34" charset="-34"/>
              </a:rPr>
              <a:t>การนำไปใช้</a:t>
            </a:r>
            <a:r>
              <a:rPr lang="en-US" sz="2800" b="1" dirty="0">
                <a:latin typeface="IrisUPC" panose="020B0604020202020204" pitchFamily="34" charset="-34"/>
                <a:cs typeface="IrisUPC" panose="020B0604020202020204" pitchFamily="34" charset="-34"/>
              </a:rPr>
              <a:t> (Implementation)</a:t>
            </a:r>
            <a:r>
              <a:rPr lang="en-US" sz="2800" dirty="0">
                <a:latin typeface="IrisUPC" panose="020B0604020202020204" pitchFamily="34" charset="-34"/>
                <a:cs typeface="IrisUPC" panose="020B0604020202020204" pitchFamily="34" charset="-34"/>
              </a:rPr>
              <a:t> 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เป็นขั้นตอนที่นำผลการตัดสินใจไปปฏิบัติและคิดตามผลของการปฏิบัติเพื่อตรวจสอบว่าการดำเนินงานมี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ประสิทธิภาพ</a:t>
            </a:r>
          </a:p>
          <a:p>
            <a:pPr fontAlgn="base"/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หรือ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มีข้อขัดข้องประการใด จะต้องแก้ไข้หรือปรับปรุงให้สอดคล้อง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และ</a:t>
            </a:r>
          </a:p>
          <a:p>
            <a:pPr fontAlgn="base"/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เหมาะสม</a:t>
            </a: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กับสถานการณ์อย่างไร</a:t>
            </a:r>
            <a:endParaRPr lang="en-US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fontAlgn="base"/>
            <a:endParaRPr lang="en-US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pic>
        <p:nvPicPr>
          <p:cNvPr id="7172" name="Picture 4" descr="4.à¸à¸²à¸£à¸à¸²à¹à¸à¹à¸à¹(Implementation) à¹à¸à¹à¸à¸à¸±à¹à¸à¸à¸­à¸à¸à¸µà¹à¸à¸²à¸à¸¥&#10;à¸à¸²à¸£à¸à¸±à¸à¸ªà¸´à¸à¹à¸à¹à¸à¸à¸à¸´à¸à¸±à¸à¸´à¹à¸¥à¸°à¸à¸´à¸à¸à¸²à¸¡à¸à¸¥à¸à¸­à¸à¸à¸²à¸£à¸à¸à¸´à¸à¸±à¸à¸´à¹à¸à¸·à¹à¸­&#10;à¸à¸£à¸§à¸à¸ªà¸­à¸à¸§à¹à¸²à¸à¸²à¸£à¸à¸²à¹à¸à¸´à¸à¸à¸²à¸à¸¡à¸µ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9" t="53553" r="24615" b="6284"/>
          <a:stretch/>
        </p:blipFill>
        <p:spPr bwMode="auto">
          <a:xfrm>
            <a:off x="6489762" y="3082879"/>
            <a:ext cx="2205273" cy="165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6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1426" y="739290"/>
            <a:ext cx="671902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ระดับการตัดสินใจภายในองค์กร </a:t>
            </a:r>
            <a:r>
              <a:rPr lang="en-US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3 </a:t>
            </a:r>
            <a:r>
              <a:rPr lang="th-TH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ระดับ</a:t>
            </a:r>
            <a:endParaRPr lang="en-US" sz="44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93" y="1960930"/>
            <a:ext cx="6427285" cy="22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45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On-screen Show (16:9)</PresentationFormat>
  <Paragraphs>91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Cordia New</vt:lpstr>
      <vt:lpstr>IrisUPC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2017-07-12T15:33:23Z</dcterms:created>
  <dcterms:modified xsi:type="dcterms:W3CDTF">2018-03-23T15:07:30Z</dcterms:modified>
</cp:coreProperties>
</file>