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7-SDU" initials="3" lastIdx="0" clrIdx="0">
    <p:extLst>
      <p:ext uri="{19B8F6BF-5375-455C-9EA6-DF929625EA0E}">
        <p15:presenceInfo xmlns:p15="http://schemas.microsoft.com/office/powerpoint/2012/main" userId="37-SD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04" autoAdjust="0"/>
  </p:normalViewPr>
  <p:slideViewPr>
    <p:cSldViewPr snapToGrid="0">
      <p:cViewPr varScale="1">
        <p:scale>
          <a:sx n="107" d="100"/>
          <a:sy n="107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0B95C-5EF1-4FF6-8635-11F60B8856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4DEED64-1A2A-4C00-92E2-65A9DF7E460D}">
      <dgm:prSet phldrT="[ข้อความ]"/>
      <dgm:spPr/>
      <dgm:t>
        <a:bodyPr/>
        <a:lstStyle/>
        <a:p>
          <a:r>
            <a:rPr lang="th-TH" dirty="0" smtClean="0"/>
            <a:t>รูปแบบการลงทุน</a:t>
          </a:r>
          <a:endParaRPr lang="en-US" dirty="0"/>
        </a:p>
      </dgm:t>
    </dgm:pt>
    <dgm:pt modelId="{F5958EED-1C9D-4B60-A994-5364C3B0873E}" type="parTrans" cxnId="{FB8A49C0-7CE8-4DE4-B37E-7430034FA73D}">
      <dgm:prSet/>
      <dgm:spPr/>
      <dgm:t>
        <a:bodyPr/>
        <a:lstStyle/>
        <a:p>
          <a:endParaRPr lang="en-US"/>
        </a:p>
      </dgm:t>
    </dgm:pt>
    <dgm:pt modelId="{549D36EB-D5A2-443D-9546-1527DBFDEC7A}" type="sibTrans" cxnId="{FB8A49C0-7CE8-4DE4-B37E-7430034FA73D}">
      <dgm:prSet/>
      <dgm:spPr/>
      <dgm:t>
        <a:bodyPr/>
        <a:lstStyle/>
        <a:p>
          <a:endParaRPr lang="en-US"/>
        </a:p>
      </dgm:t>
    </dgm:pt>
    <dgm:pt modelId="{498E308A-FA5F-4EA2-9444-31B7776B34BC}">
      <dgm:prSet phldrT="[ข้อความ]"/>
      <dgm:spPr/>
      <dgm:t>
        <a:bodyPr/>
        <a:lstStyle/>
        <a:p>
          <a:r>
            <a:rPr lang="th-TH" dirty="0" smtClean="0"/>
            <a:t>รูปแบบร้านอาหาร</a:t>
          </a:r>
          <a:endParaRPr lang="en-US" dirty="0"/>
        </a:p>
      </dgm:t>
    </dgm:pt>
    <dgm:pt modelId="{2BDC0E15-2BA3-4369-A7DA-65BA808F2BA4}" type="parTrans" cxnId="{9D9667F5-F4F0-4D93-A63F-4CB798D899D1}">
      <dgm:prSet/>
      <dgm:spPr/>
      <dgm:t>
        <a:bodyPr/>
        <a:lstStyle/>
        <a:p>
          <a:endParaRPr lang="en-US"/>
        </a:p>
      </dgm:t>
    </dgm:pt>
    <dgm:pt modelId="{B0DEC8B4-4B7E-4CA9-89B3-1EE925717D02}" type="sibTrans" cxnId="{9D9667F5-F4F0-4D93-A63F-4CB798D899D1}">
      <dgm:prSet/>
      <dgm:spPr/>
      <dgm:t>
        <a:bodyPr/>
        <a:lstStyle/>
        <a:p>
          <a:endParaRPr lang="en-US"/>
        </a:p>
      </dgm:t>
    </dgm:pt>
    <dgm:pt modelId="{272E9CAA-3BB2-499D-9C92-FE5B9F3CAFA9}">
      <dgm:prSet phldrT="[ข้อความ]"/>
      <dgm:spPr/>
      <dgm:t>
        <a:bodyPr/>
        <a:lstStyle/>
        <a:p>
          <a:r>
            <a:rPr lang="th-TH" dirty="0" smtClean="0"/>
            <a:t>กลยุทธ์ของตลาด</a:t>
          </a:r>
          <a:endParaRPr lang="en-US" dirty="0"/>
        </a:p>
      </dgm:t>
    </dgm:pt>
    <dgm:pt modelId="{EABF88CE-3ABE-4C03-9F13-C565109F86B9}" type="parTrans" cxnId="{EE6207E6-C0B5-4D8B-B471-40FA709D4576}">
      <dgm:prSet/>
      <dgm:spPr/>
      <dgm:t>
        <a:bodyPr/>
        <a:lstStyle/>
        <a:p>
          <a:endParaRPr lang="en-US"/>
        </a:p>
      </dgm:t>
    </dgm:pt>
    <dgm:pt modelId="{3752D077-9909-4B64-8F04-7935BF295A5A}" type="sibTrans" cxnId="{EE6207E6-C0B5-4D8B-B471-40FA709D4576}">
      <dgm:prSet/>
      <dgm:spPr/>
      <dgm:t>
        <a:bodyPr/>
        <a:lstStyle/>
        <a:p>
          <a:endParaRPr lang="en-US"/>
        </a:p>
      </dgm:t>
    </dgm:pt>
    <dgm:pt modelId="{48E40B26-2D14-4A4E-B6D2-146BC4BB7742}">
      <dgm:prSet/>
      <dgm:spPr/>
      <dgm:t>
        <a:bodyPr/>
        <a:lstStyle/>
        <a:p>
          <a:r>
            <a:rPr lang="th-TH" dirty="0" smtClean="0"/>
            <a:t>เหตุที่ควรลงทุนธุรกิจอาหาร</a:t>
          </a:r>
          <a:endParaRPr lang="en-US" dirty="0"/>
        </a:p>
      </dgm:t>
    </dgm:pt>
    <dgm:pt modelId="{68514AF1-98B3-4570-B63C-66D43C63AC4F}" type="parTrans" cxnId="{B9D7C9FF-D49B-473D-8D4D-5A7B7DC08BE5}">
      <dgm:prSet/>
      <dgm:spPr/>
      <dgm:t>
        <a:bodyPr/>
        <a:lstStyle/>
        <a:p>
          <a:endParaRPr lang="en-US"/>
        </a:p>
      </dgm:t>
    </dgm:pt>
    <dgm:pt modelId="{7F94D6DE-A283-424E-ACD9-F5DFF1A87018}" type="sibTrans" cxnId="{B9D7C9FF-D49B-473D-8D4D-5A7B7DC08BE5}">
      <dgm:prSet/>
      <dgm:spPr/>
      <dgm:t>
        <a:bodyPr/>
        <a:lstStyle/>
        <a:p>
          <a:endParaRPr lang="en-US"/>
        </a:p>
      </dgm:t>
    </dgm:pt>
    <dgm:pt modelId="{8ABC61AC-53C1-4244-A4ED-B7058A20A7A0}" type="pres">
      <dgm:prSet presAssocID="{8CC0B95C-5EF1-4FF6-8635-11F60B8856B4}" presName="Name0" presStyleCnt="0">
        <dgm:presLayoutVars>
          <dgm:dir/>
          <dgm:animLvl val="lvl"/>
          <dgm:resizeHandles val="exact"/>
        </dgm:presLayoutVars>
      </dgm:prSet>
      <dgm:spPr/>
    </dgm:pt>
    <dgm:pt modelId="{BC319949-2B89-4987-AA76-1539129202D7}" type="pres">
      <dgm:prSet presAssocID="{B4DEED64-1A2A-4C00-92E2-65A9DF7E460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4E393-85E8-4168-9FEF-040631B444EE}" type="pres">
      <dgm:prSet presAssocID="{549D36EB-D5A2-443D-9546-1527DBFDEC7A}" presName="parTxOnlySpace" presStyleCnt="0"/>
      <dgm:spPr/>
    </dgm:pt>
    <dgm:pt modelId="{0689E353-A1C4-4263-902E-F45FDCBE6A6A}" type="pres">
      <dgm:prSet presAssocID="{48E40B26-2D14-4A4E-B6D2-146BC4BB774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94F2F-8589-48F6-A862-D78C53BEE9BA}" type="pres">
      <dgm:prSet presAssocID="{7F94D6DE-A283-424E-ACD9-F5DFF1A87018}" presName="parTxOnlySpace" presStyleCnt="0"/>
      <dgm:spPr/>
    </dgm:pt>
    <dgm:pt modelId="{6434C569-B5E5-489A-9E2E-62618193CDBC}" type="pres">
      <dgm:prSet presAssocID="{498E308A-FA5F-4EA2-9444-31B7776B34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C8C6D-A243-4DDC-BDDB-8C85EC77DE53}" type="pres">
      <dgm:prSet presAssocID="{B0DEC8B4-4B7E-4CA9-89B3-1EE925717D02}" presName="parTxOnlySpace" presStyleCnt="0"/>
      <dgm:spPr/>
    </dgm:pt>
    <dgm:pt modelId="{AE3763E6-10B2-4147-BEFE-FF3B6F91ECCB}" type="pres">
      <dgm:prSet presAssocID="{272E9CAA-3BB2-499D-9C92-FE5B9F3CAFA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FD9E9-7168-468E-8450-8BCA12406463}" type="presOf" srcId="{48E40B26-2D14-4A4E-B6D2-146BC4BB7742}" destId="{0689E353-A1C4-4263-902E-F45FDCBE6A6A}" srcOrd="0" destOrd="0" presId="urn:microsoft.com/office/officeart/2005/8/layout/chevron1"/>
    <dgm:cxn modelId="{B9D7C9FF-D49B-473D-8D4D-5A7B7DC08BE5}" srcId="{8CC0B95C-5EF1-4FF6-8635-11F60B8856B4}" destId="{48E40B26-2D14-4A4E-B6D2-146BC4BB7742}" srcOrd="1" destOrd="0" parTransId="{68514AF1-98B3-4570-B63C-66D43C63AC4F}" sibTransId="{7F94D6DE-A283-424E-ACD9-F5DFF1A87018}"/>
    <dgm:cxn modelId="{FB8A49C0-7CE8-4DE4-B37E-7430034FA73D}" srcId="{8CC0B95C-5EF1-4FF6-8635-11F60B8856B4}" destId="{B4DEED64-1A2A-4C00-92E2-65A9DF7E460D}" srcOrd="0" destOrd="0" parTransId="{F5958EED-1C9D-4B60-A994-5364C3B0873E}" sibTransId="{549D36EB-D5A2-443D-9546-1527DBFDEC7A}"/>
    <dgm:cxn modelId="{9D9667F5-F4F0-4D93-A63F-4CB798D899D1}" srcId="{8CC0B95C-5EF1-4FF6-8635-11F60B8856B4}" destId="{498E308A-FA5F-4EA2-9444-31B7776B34BC}" srcOrd="2" destOrd="0" parTransId="{2BDC0E15-2BA3-4369-A7DA-65BA808F2BA4}" sibTransId="{B0DEC8B4-4B7E-4CA9-89B3-1EE925717D02}"/>
    <dgm:cxn modelId="{B0A5FB91-7781-42D5-B7D9-F28AC5204FED}" type="presOf" srcId="{8CC0B95C-5EF1-4FF6-8635-11F60B8856B4}" destId="{8ABC61AC-53C1-4244-A4ED-B7058A20A7A0}" srcOrd="0" destOrd="0" presId="urn:microsoft.com/office/officeart/2005/8/layout/chevron1"/>
    <dgm:cxn modelId="{EE6207E6-C0B5-4D8B-B471-40FA709D4576}" srcId="{8CC0B95C-5EF1-4FF6-8635-11F60B8856B4}" destId="{272E9CAA-3BB2-499D-9C92-FE5B9F3CAFA9}" srcOrd="3" destOrd="0" parTransId="{EABF88CE-3ABE-4C03-9F13-C565109F86B9}" sibTransId="{3752D077-9909-4B64-8F04-7935BF295A5A}"/>
    <dgm:cxn modelId="{C2C06583-DE01-4877-8CB9-8DB91F821D3A}" type="presOf" srcId="{B4DEED64-1A2A-4C00-92E2-65A9DF7E460D}" destId="{BC319949-2B89-4987-AA76-1539129202D7}" srcOrd="0" destOrd="0" presId="urn:microsoft.com/office/officeart/2005/8/layout/chevron1"/>
    <dgm:cxn modelId="{9E05252C-0705-415D-806B-EF67B26251C7}" type="presOf" srcId="{498E308A-FA5F-4EA2-9444-31B7776B34BC}" destId="{6434C569-B5E5-489A-9E2E-62618193CDBC}" srcOrd="0" destOrd="0" presId="urn:microsoft.com/office/officeart/2005/8/layout/chevron1"/>
    <dgm:cxn modelId="{582472A9-EE1C-491F-9D73-84F3905F3E01}" type="presOf" srcId="{272E9CAA-3BB2-499D-9C92-FE5B9F3CAFA9}" destId="{AE3763E6-10B2-4147-BEFE-FF3B6F91ECCB}" srcOrd="0" destOrd="0" presId="urn:microsoft.com/office/officeart/2005/8/layout/chevron1"/>
    <dgm:cxn modelId="{0B00D0E3-4154-4057-8657-134EE68D644C}" type="presParOf" srcId="{8ABC61AC-53C1-4244-A4ED-B7058A20A7A0}" destId="{BC319949-2B89-4987-AA76-1539129202D7}" srcOrd="0" destOrd="0" presId="urn:microsoft.com/office/officeart/2005/8/layout/chevron1"/>
    <dgm:cxn modelId="{E3CBEF48-6555-43AE-802E-28332094834D}" type="presParOf" srcId="{8ABC61AC-53C1-4244-A4ED-B7058A20A7A0}" destId="{25E4E393-85E8-4168-9FEF-040631B444EE}" srcOrd="1" destOrd="0" presId="urn:microsoft.com/office/officeart/2005/8/layout/chevron1"/>
    <dgm:cxn modelId="{1AD430D1-FDB3-4D79-A38C-0F5D9B5CE781}" type="presParOf" srcId="{8ABC61AC-53C1-4244-A4ED-B7058A20A7A0}" destId="{0689E353-A1C4-4263-902E-F45FDCBE6A6A}" srcOrd="2" destOrd="0" presId="urn:microsoft.com/office/officeart/2005/8/layout/chevron1"/>
    <dgm:cxn modelId="{3E1917CD-29A8-4667-BA0C-0AAAA57B2BF2}" type="presParOf" srcId="{8ABC61AC-53C1-4244-A4ED-B7058A20A7A0}" destId="{E0794F2F-8589-48F6-A862-D78C53BEE9BA}" srcOrd="3" destOrd="0" presId="urn:microsoft.com/office/officeart/2005/8/layout/chevron1"/>
    <dgm:cxn modelId="{6E5AAACC-00D0-4E97-B781-26A00780A1CF}" type="presParOf" srcId="{8ABC61AC-53C1-4244-A4ED-B7058A20A7A0}" destId="{6434C569-B5E5-489A-9E2E-62618193CDBC}" srcOrd="4" destOrd="0" presId="urn:microsoft.com/office/officeart/2005/8/layout/chevron1"/>
    <dgm:cxn modelId="{4A8E8637-3775-44EF-B149-17C2BD6336DC}" type="presParOf" srcId="{8ABC61AC-53C1-4244-A4ED-B7058A20A7A0}" destId="{C23C8C6D-A243-4DDC-BDDB-8C85EC77DE53}" srcOrd="5" destOrd="0" presId="urn:microsoft.com/office/officeart/2005/8/layout/chevron1"/>
    <dgm:cxn modelId="{36C2A384-0D70-46F8-93FB-D7F218FE5375}" type="presParOf" srcId="{8ABC61AC-53C1-4244-A4ED-B7058A20A7A0}" destId="{AE3763E6-10B2-4147-BEFE-FF3B6F91EC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8FF59-57D5-4066-96A4-962170CA65A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143BA-719D-4F3C-BB3F-B19CBC065D12}">
      <dgm:prSet phldrT="[ข้อความ]"/>
      <dgm:spPr/>
      <dgm:t>
        <a:bodyPr/>
        <a:lstStyle/>
        <a:p>
          <a:r>
            <a:rPr lang="th-TH" dirty="0" smtClean="0"/>
            <a:t>ลงทุนด้วยงบน้อย</a:t>
          </a:r>
          <a:endParaRPr lang="en-US" dirty="0"/>
        </a:p>
      </dgm:t>
    </dgm:pt>
    <dgm:pt modelId="{7387CFD2-13E4-43F5-A7EB-865EA5DC84C9}" type="parTrans" cxnId="{448EC056-2436-4A29-9BEB-94319F1D6A47}">
      <dgm:prSet/>
      <dgm:spPr/>
      <dgm:t>
        <a:bodyPr/>
        <a:lstStyle/>
        <a:p>
          <a:endParaRPr lang="en-US"/>
        </a:p>
      </dgm:t>
    </dgm:pt>
    <dgm:pt modelId="{094AC684-371D-4C62-8FC0-039DEF05559A}" type="sibTrans" cxnId="{448EC056-2436-4A29-9BEB-94319F1D6A47}">
      <dgm:prSet/>
      <dgm:spPr/>
      <dgm:t>
        <a:bodyPr/>
        <a:lstStyle/>
        <a:p>
          <a:endParaRPr lang="en-US"/>
        </a:p>
      </dgm:t>
    </dgm:pt>
    <dgm:pt modelId="{12FDB1D7-CE3E-4CBC-AC41-D12B373C4EF0}">
      <dgm:prSet phldrT="[ข้อความ]"/>
      <dgm:spPr/>
      <dgm:t>
        <a:bodyPr/>
        <a:lstStyle/>
        <a:p>
          <a:r>
            <a:rPr lang="th-TH" dirty="0" smtClean="0"/>
            <a:t>มีความยืดหยุ่นสูง</a:t>
          </a:r>
          <a:endParaRPr lang="en-US" dirty="0"/>
        </a:p>
      </dgm:t>
    </dgm:pt>
    <dgm:pt modelId="{47D8BD21-A271-4960-8026-F0FDD31D31A2}" type="parTrans" cxnId="{B2311FEC-BA69-4977-B020-C989FA1D0814}">
      <dgm:prSet/>
      <dgm:spPr/>
      <dgm:t>
        <a:bodyPr/>
        <a:lstStyle/>
        <a:p>
          <a:endParaRPr lang="en-US"/>
        </a:p>
      </dgm:t>
    </dgm:pt>
    <dgm:pt modelId="{DE8FC21E-F5F8-4DD0-9E11-F31F4F4210E8}" type="sibTrans" cxnId="{B2311FEC-BA69-4977-B020-C989FA1D0814}">
      <dgm:prSet/>
      <dgm:spPr/>
      <dgm:t>
        <a:bodyPr/>
        <a:lstStyle/>
        <a:p>
          <a:endParaRPr lang="en-US"/>
        </a:p>
      </dgm:t>
    </dgm:pt>
    <dgm:pt modelId="{2EFDCD54-DCA1-4BE2-B8FC-93DA9CE4FAE6}">
      <dgm:prSet phldrT="[ข้อความ]"/>
      <dgm:spPr/>
      <dgm:t>
        <a:bodyPr/>
        <a:lstStyle/>
        <a:p>
          <a:r>
            <a:rPr lang="th-TH" dirty="0" smtClean="0"/>
            <a:t>ใช้พื้นที่น้อย</a:t>
          </a:r>
          <a:endParaRPr lang="en-US" dirty="0"/>
        </a:p>
      </dgm:t>
    </dgm:pt>
    <dgm:pt modelId="{2C63B30B-3E5F-4F34-8646-67CFC43F14E8}" type="parTrans" cxnId="{159D631C-20E5-43A9-98B0-E5AFDF138CDD}">
      <dgm:prSet/>
      <dgm:spPr/>
      <dgm:t>
        <a:bodyPr/>
        <a:lstStyle/>
        <a:p>
          <a:endParaRPr lang="en-US"/>
        </a:p>
      </dgm:t>
    </dgm:pt>
    <dgm:pt modelId="{43475A64-9ECC-46EF-8421-B8AA5425F9DA}" type="sibTrans" cxnId="{159D631C-20E5-43A9-98B0-E5AFDF138CDD}">
      <dgm:prSet/>
      <dgm:spPr/>
      <dgm:t>
        <a:bodyPr/>
        <a:lstStyle/>
        <a:p>
          <a:endParaRPr lang="en-US"/>
        </a:p>
      </dgm:t>
    </dgm:pt>
    <dgm:pt modelId="{F7D23859-9FBB-487A-84D6-74A4BB7FB35E}" type="pres">
      <dgm:prSet presAssocID="{6A08FF59-57D5-4066-96A4-962170CA65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D2851-A04F-49F8-95E3-83664B3D23F1}" type="pres">
      <dgm:prSet presAssocID="{555143BA-719D-4F3C-BB3F-B19CBC065D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DAAA4-380A-416D-AB0A-C5CF3F0D9CD8}" type="pres">
      <dgm:prSet presAssocID="{094AC684-371D-4C62-8FC0-039DEF05559A}" presName="sibTrans" presStyleCnt="0"/>
      <dgm:spPr/>
    </dgm:pt>
    <dgm:pt modelId="{2AFC3D75-F03B-403F-B749-F236DE59265A}" type="pres">
      <dgm:prSet presAssocID="{12FDB1D7-CE3E-4CBC-AC41-D12B373C4E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6338B-61AA-4866-9444-4C2807A8D85D}" type="pres">
      <dgm:prSet presAssocID="{DE8FC21E-F5F8-4DD0-9E11-F31F4F4210E8}" presName="sibTrans" presStyleCnt="0"/>
      <dgm:spPr/>
    </dgm:pt>
    <dgm:pt modelId="{6C3190ED-93F4-40B5-BC0F-7DB63BBA4EB5}" type="pres">
      <dgm:prSet presAssocID="{2EFDCD54-DCA1-4BE2-B8FC-93DA9CE4FA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0999F-3B79-469C-81A9-0F6716CB82E4}" type="presOf" srcId="{555143BA-719D-4F3C-BB3F-B19CBC065D12}" destId="{170D2851-A04F-49F8-95E3-83664B3D23F1}" srcOrd="0" destOrd="0" presId="urn:microsoft.com/office/officeart/2005/8/layout/default"/>
    <dgm:cxn modelId="{448EC056-2436-4A29-9BEB-94319F1D6A47}" srcId="{6A08FF59-57D5-4066-96A4-962170CA65AD}" destId="{555143BA-719D-4F3C-BB3F-B19CBC065D12}" srcOrd="0" destOrd="0" parTransId="{7387CFD2-13E4-43F5-A7EB-865EA5DC84C9}" sibTransId="{094AC684-371D-4C62-8FC0-039DEF05559A}"/>
    <dgm:cxn modelId="{7416EED6-F7F8-4F5D-9717-A99BCD15701E}" type="presOf" srcId="{6A08FF59-57D5-4066-96A4-962170CA65AD}" destId="{F7D23859-9FBB-487A-84D6-74A4BB7FB35E}" srcOrd="0" destOrd="0" presId="urn:microsoft.com/office/officeart/2005/8/layout/default"/>
    <dgm:cxn modelId="{159D631C-20E5-43A9-98B0-E5AFDF138CDD}" srcId="{6A08FF59-57D5-4066-96A4-962170CA65AD}" destId="{2EFDCD54-DCA1-4BE2-B8FC-93DA9CE4FAE6}" srcOrd="2" destOrd="0" parTransId="{2C63B30B-3E5F-4F34-8646-67CFC43F14E8}" sibTransId="{43475A64-9ECC-46EF-8421-B8AA5425F9DA}"/>
    <dgm:cxn modelId="{E9E7AE37-B69C-4081-B49F-32F042CC4BD5}" type="presOf" srcId="{2EFDCD54-DCA1-4BE2-B8FC-93DA9CE4FAE6}" destId="{6C3190ED-93F4-40B5-BC0F-7DB63BBA4EB5}" srcOrd="0" destOrd="0" presId="urn:microsoft.com/office/officeart/2005/8/layout/default"/>
    <dgm:cxn modelId="{C6DFE0A6-C156-4ECA-B7CE-023D2F5E9317}" type="presOf" srcId="{12FDB1D7-CE3E-4CBC-AC41-D12B373C4EF0}" destId="{2AFC3D75-F03B-403F-B749-F236DE59265A}" srcOrd="0" destOrd="0" presId="urn:microsoft.com/office/officeart/2005/8/layout/default"/>
    <dgm:cxn modelId="{B2311FEC-BA69-4977-B020-C989FA1D0814}" srcId="{6A08FF59-57D5-4066-96A4-962170CA65AD}" destId="{12FDB1D7-CE3E-4CBC-AC41-D12B373C4EF0}" srcOrd="1" destOrd="0" parTransId="{47D8BD21-A271-4960-8026-F0FDD31D31A2}" sibTransId="{DE8FC21E-F5F8-4DD0-9E11-F31F4F4210E8}"/>
    <dgm:cxn modelId="{DB5E4BF8-8786-4139-85D6-F3ECB9136392}" type="presParOf" srcId="{F7D23859-9FBB-487A-84D6-74A4BB7FB35E}" destId="{170D2851-A04F-49F8-95E3-83664B3D23F1}" srcOrd="0" destOrd="0" presId="urn:microsoft.com/office/officeart/2005/8/layout/default"/>
    <dgm:cxn modelId="{F9F9A1AF-1FE5-4D44-AB12-F1007E5EE581}" type="presParOf" srcId="{F7D23859-9FBB-487A-84D6-74A4BB7FB35E}" destId="{155DAAA4-380A-416D-AB0A-C5CF3F0D9CD8}" srcOrd="1" destOrd="0" presId="urn:microsoft.com/office/officeart/2005/8/layout/default"/>
    <dgm:cxn modelId="{0B1C600C-8B09-4F2E-877B-BC8F6053BC40}" type="presParOf" srcId="{F7D23859-9FBB-487A-84D6-74A4BB7FB35E}" destId="{2AFC3D75-F03B-403F-B749-F236DE59265A}" srcOrd="2" destOrd="0" presId="urn:microsoft.com/office/officeart/2005/8/layout/default"/>
    <dgm:cxn modelId="{E0AAA31E-87D9-45D3-A543-1961B51F5EC5}" type="presParOf" srcId="{F7D23859-9FBB-487A-84D6-74A4BB7FB35E}" destId="{3A26338B-61AA-4866-9444-4C2807A8D85D}" srcOrd="3" destOrd="0" presId="urn:microsoft.com/office/officeart/2005/8/layout/default"/>
    <dgm:cxn modelId="{476ED2E1-3989-4C90-9E6D-E91F063F52DE}" type="presParOf" srcId="{F7D23859-9FBB-487A-84D6-74A4BB7FB35E}" destId="{6C3190ED-93F4-40B5-BC0F-7DB63BBA4EB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F96E-9412-4894-9C6B-90B0FF0DE13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B9CB0-D6C8-4CF2-A4C5-47737783E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B9CB0-D6C8-4CF2-A4C5-47737783EE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1A5F06-651A-4B3C-B801-5066A22177C9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6246-FA89-4FA5-B693-C51D0D533559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23F-50F1-4D48-9582-92243DF4AC2F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FC5F-A381-44DB-A308-A7165F761D53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77E2E5-E75B-4476-9529-A23810FE30A9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D607-055D-4473-AFB8-5BF554A3E07E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785-F31A-4989-9C7D-B2784D35D390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4108-032B-4468-946C-4520CFBC644A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6915-53E4-4A68-878F-630B4AD8EDD5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D3E0ABF-A001-4F37-A55A-43F6BFFB1BA9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1082893-CB9A-4B55-9033-93DB03201256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D5F9FD-1749-4E12-ADEE-524F55CD635E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h-TH" dirty="0" smtClean="0"/>
              <a:t>ตัวอย่างการจัดทำไสล์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mA5MmEULL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335452" y="1823903"/>
            <a:ext cx="3804558" cy="45719"/>
          </a:xfrm>
        </p:spPr>
        <p:txBody>
          <a:bodyPr/>
          <a:lstStyle/>
          <a:p>
            <a:r>
              <a:rPr lang="th-TH" sz="4400" b="1" dirty="0" smtClean="0">
                <a:solidFill>
                  <a:srgbClr val="FFC000"/>
                </a:solidFill>
              </a:rPr>
              <a:t>กลยุทธ์ร้านอาหารขนาดเล็ก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43045" y="3020786"/>
            <a:ext cx="8392994" cy="547008"/>
          </a:xfrm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rgbClr val="FF0000"/>
                </a:solidFill>
              </a:rPr>
              <a:t>บ ท ค ว า ม เ กี่ ย ว กั บ ธุ ร กิ จ อ า ห า ร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698421" y="3020786"/>
            <a:ext cx="4882243" cy="1632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กล่องข้อความ 9"/>
          <p:cNvSpPr txBox="1"/>
          <p:nvPr/>
        </p:nvSpPr>
        <p:spPr>
          <a:xfrm>
            <a:off x="5090647" y="3935185"/>
            <a:ext cx="214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โดย</a:t>
            </a:r>
          </a:p>
          <a:p>
            <a:pPr algn="ctr"/>
            <a:r>
              <a:rPr lang="th-TH" b="1" dirty="0" smtClean="0"/>
              <a:t> นฐพล จันทร์ชู</a:t>
            </a:r>
          </a:p>
          <a:p>
            <a:pPr algn="ctr"/>
            <a:r>
              <a:rPr lang="th-TH" b="1" dirty="0" smtClean="0"/>
              <a:t>5811029721006</a:t>
            </a:r>
            <a:endParaRPr lang="en-US" b="1" dirty="0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>
          <a:xfrm>
            <a:off x="10475072" y="6445347"/>
            <a:ext cx="1037660" cy="348462"/>
          </a:xfrm>
        </p:spPr>
        <p:txBody>
          <a:bodyPr/>
          <a:lstStyle/>
          <a:p>
            <a:fld id="{E1AE42F6-43E4-4F32-80B2-0CCE2AFFDA73}" type="datetime1">
              <a:rPr lang="en-US" smtClean="0">
                <a:solidFill>
                  <a:schemeClr val="bg1"/>
                </a:solidFill>
              </a:rPr>
              <a:t>10/18/2017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36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pPr/>
              <a:t>1</a:t>
            </a:fld>
            <a:endParaRPr lang="en-US" sz="5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mA5MmEULLg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5672" y="1463041"/>
            <a:ext cx="7297849" cy="3886199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940525" y="487681"/>
            <a:ext cx="6426926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/>
              <a:t>อายุน้อยร้อยล้าน ตอนพิเศษ ธุรกิจ</a:t>
            </a:r>
            <a:r>
              <a:rPr lang="th-TH" b="1" dirty="0" err="1"/>
              <a:t>ไอเดีย</a:t>
            </a:r>
            <a:r>
              <a:rPr lang="th-TH" b="1" dirty="0"/>
              <a:t>เงินล้าน </a:t>
            </a:r>
            <a:r>
              <a:rPr lang="en-US" b="1" dirty="0"/>
              <a:t>Orangery Cafe’ / </a:t>
            </a:r>
            <a:r>
              <a:rPr lang="en-US" b="1" dirty="0" err="1"/>
              <a:t>Kofuku</a:t>
            </a:r>
            <a:endParaRPr lang="en-US" b="1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CCC4-E628-4B79-A313-85FF5A21B61D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40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fld>
            <a:endParaRPr lang="en-US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0615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 smtClean="0"/>
              <a:t>การลงทุนในธุรกิจอาหาร</a:t>
            </a:r>
            <a:endParaRPr lang="en-US" sz="48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1678" y="1469571"/>
            <a:ext cx="10178322" cy="441002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รูปแบบการลงทุน</a:t>
            </a:r>
          </a:p>
          <a:p>
            <a:r>
              <a:rPr lang="th-T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เหตุที่ควรลงทุนธุรกิจร้านอาหารขนาดเล็ก</a:t>
            </a:r>
          </a:p>
          <a:p>
            <a:r>
              <a:rPr lang="th-T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รูปแบบร้านอาหาร</a:t>
            </a:r>
          </a:p>
          <a:p>
            <a:r>
              <a:rPr lang="th-T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กลยุทธ์ของตลาด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683403981"/>
              </p:ext>
            </p:extLst>
          </p:nvPr>
        </p:nvGraphicFramePr>
        <p:xfrm>
          <a:off x="2006083" y="1642188"/>
          <a:ext cx="9092810" cy="539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6494-E2E3-4828-A8EC-A3B5D31DB214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800" smtClean="0"/>
              <a:t>3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52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0177" y="692948"/>
            <a:ext cx="3352979" cy="62112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800" b="1" dirty="0" smtClean="0"/>
              <a:t>รูปแบบการลงทุน</a:t>
            </a:r>
            <a:endParaRPr lang="en-US" sz="4800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1388280"/>
            <a:ext cx="2804226" cy="2197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กล่องข้อความ 4"/>
          <p:cNvSpPr txBox="1"/>
          <p:nvPr/>
        </p:nvSpPr>
        <p:spPr>
          <a:xfrm>
            <a:off x="3739241" y="1563776"/>
            <a:ext cx="3404509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2000" dirty="0" smtClean="0"/>
              <a:t>การลงทุนธุรกิจมีหลายรูปแบบมีทั้งแบบใช้งบประมาณน้อยไปถึงมาก ซึ่งขึ้นอยู่กับการพิจารณาขนาดและประเภทของธุรกิจที่จะลงทุน</a:t>
            </a:r>
            <a:endParaRPr lang="en-US" sz="2000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657599" y="2989943"/>
            <a:ext cx="3486151" cy="16312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	</a:t>
            </a:r>
            <a:r>
              <a:rPr lang="th-TH" sz="2000" dirty="0" smtClean="0"/>
              <a:t>การ</a:t>
            </a:r>
            <a:r>
              <a:rPr lang="th-TH" sz="2000" dirty="0"/>
              <a:t>ลงทุนธุรกิจร้านอาหารเป็นเรื่องที่น่าสนใจมาก เหตุผลเพราะว่า </a:t>
            </a:r>
            <a:endParaRPr lang="th-TH" sz="2000" dirty="0" smtClean="0"/>
          </a:p>
          <a:p>
            <a:r>
              <a:rPr lang="en-US" sz="2000" dirty="0"/>
              <a:t>-</a:t>
            </a:r>
            <a:r>
              <a:rPr lang="th-TH" sz="2000" dirty="0" smtClean="0"/>
              <a:t>อาหาร</a:t>
            </a:r>
            <a:r>
              <a:rPr lang="th-TH" sz="2000" dirty="0"/>
              <a:t>จำเป็นต่อสิ่งมีชีวิต </a:t>
            </a:r>
            <a:endParaRPr lang="en-US" sz="2000" dirty="0"/>
          </a:p>
          <a:p>
            <a:r>
              <a:rPr lang="en-US" sz="2000" dirty="0" smtClean="0"/>
              <a:t>-</a:t>
            </a:r>
            <a:r>
              <a:rPr lang="th-TH" sz="2000" dirty="0" smtClean="0"/>
              <a:t>เป็นแหล่งพบปะสังสรรค์ ประชุม สร้างความบันเทิง ฯลฯ</a:t>
            </a:r>
            <a:endParaRPr lang="en-US" sz="200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50C3-3806-4416-8203-3D4B47F055E7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000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6161493" cy="73612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2800" b="1" dirty="0" smtClean="0"/>
              <a:t>สาเหตุของการลงทุนในธุรกิจร้านอาหารขนาดเล็ก</a:t>
            </a:r>
            <a:endParaRPr lang="en-US" sz="2800" b="1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600200" y="1526722"/>
            <a:ext cx="3175907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th-TH" dirty="0" smtClean="0"/>
              <a:t>ใช้งบน้อย ค่าวัตถุดิบ อุปกรณ์ ค่าแรง ไม่มาก</a:t>
            </a:r>
          </a:p>
          <a:p>
            <a:r>
              <a:rPr lang="en-US" dirty="0" smtClean="0"/>
              <a:t>-</a:t>
            </a:r>
            <a:r>
              <a:rPr lang="th-TH" dirty="0" smtClean="0"/>
              <a:t>สามารถปรับเปลี่ยนแก้ไขปัญหาแต่ละสถานการณ์ได้ดี</a:t>
            </a:r>
          </a:p>
          <a:p>
            <a:r>
              <a:rPr lang="en-US" dirty="0" smtClean="0"/>
              <a:t>-</a:t>
            </a:r>
            <a:r>
              <a:rPr lang="th-TH" dirty="0" smtClean="0"/>
              <a:t>ไม่ยุ่งยากในการเปิดร้าน ใช้พื้นที่น้อย</a:t>
            </a:r>
            <a:endParaRPr lang="en-US" dirty="0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3566708277"/>
              </p:ext>
            </p:extLst>
          </p:nvPr>
        </p:nvGraphicFramePr>
        <p:xfrm>
          <a:off x="4033158" y="3028949"/>
          <a:ext cx="5865585" cy="319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2B26-4D51-4F23-860C-52C4A5BC9EE3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8" name="ตัวแทนหมายเลขสไลด์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000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ผลการค้นหารูปภาพสำหรับ ข้าวมันไก่ประตูน้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618">
            <a:off x="6038456" y="3774734"/>
            <a:ext cx="2488184" cy="1871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4964" y="464027"/>
            <a:ext cx="4357186" cy="102187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400" b="1" dirty="0" smtClean="0"/>
              <a:t>รูปแบบของร้านอาหาร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3200" dirty="0" smtClean="0"/>
              <a:t>แบ่งได้ 2 ประเภท</a:t>
            </a:r>
            <a:endParaRPr lang="en-US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73628" y="2057402"/>
            <a:ext cx="4400550" cy="16655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Franchise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dirty="0" smtClean="0"/>
              <a:t>เป็นธุรกิจที่สะดวกต่อการลงทุนมากที่สุดเพราะว่าเจ้าของธุรกิจจะเตรียมทุกอย่างไว้ให้เรา เริ่มตั้งแต่วัตถุดิบ การปรุงอาหาร การขาย การอบรมพนักงาน เหมาะกับผู้ที่ต้องการความเสี่ยงน้อย</a:t>
            </a: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896682" y="2057402"/>
            <a:ext cx="4349497" cy="12246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th-TH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ธุรกิจร้านอาหารทั่วไป  </a:t>
            </a:r>
          </a:p>
          <a:p>
            <a:pPr marL="0" indent="0">
              <a:buNone/>
            </a:pPr>
            <a:r>
              <a:rPr lang="th-TH" dirty="0" smtClean="0"/>
              <a:t> ขึ้นอยู่</a:t>
            </a:r>
            <a:r>
              <a:rPr lang="th-TH" dirty="0"/>
              <a:t>กับถนัดและความชอบของเริ่มทำธุรกิจ เช่น อาหารไทย อาหารนานาชาติ อาหารจีน อาหารอีสาน</a:t>
            </a:r>
            <a:endParaRPr lang="en-US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4176">
            <a:off x="898070" y="3845383"/>
            <a:ext cx="2792186" cy="185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3641">
            <a:off x="8159587" y="3907330"/>
            <a:ext cx="3629111" cy="2420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ผลการค้นหารูปภาพสำหรับ ไก่ย่าง 5 ดา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867">
            <a:off x="3780504" y="3871590"/>
            <a:ext cx="2161096" cy="2161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6" y="4952138"/>
            <a:ext cx="2389289" cy="1547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ตัวแทนวันที่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C7B3-2355-4BE4-B68B-EE833D36BFF9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13" name="ตัวแทนหมายเลขสไลด์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72" y="561999"/>
            <a:ext cx="8308700" cy="57283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000" b="1" dirty="0" smtClean="0"/>
              <a:t>กลยุทธ์ทางการตลาด</a:t>
            </a:r>
            <a:r>
              <a:rPr lang="en-US" sz="4000" b="1" dirty="0"/>
              <a:t>-</a:t>
            </a:r>
            <a:r>
              <a:rPr lang="th-TH" sz="4000" b="1" dirty="0" smtClean="0"/>
              <a:t>รูปแบบของสื่อทางการตลาด</a:t>
            </a:r>
            <a:endParaRPr lang="en-US" sz="4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18957" cy="18532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 smtClean="0"/>
              <a:t>สื่อการตลาดแบบทั่วไป เช่นการทำตลาดผ่านป้ายโฆษณา แผ่นพับ ใบปลิว รถแห่ </a:t>
            </a:r>
            <a:r>
              <a:rPr lang="en-US" dirty="0" smtClean="0"/>
              <a:t>Road show </a:t>
            </a:r>
            <a:r>
              <a:rPr lang="th-TH" dirty="0" smtClean="0"/>
              <a:t>เป็นต้น</a:t>
            </a:r>
            <a:endParaRPr lang="en-US" dirty="0" smtClean="0"/>
          </a:p>
          <a:p>
            <a:r>
              <a:rPr lang="th-TH" dirty="0"/>
              <a:t>สื่อการตลาดโดยผ่านสื่อออนไลน์ มีประสิทธิภาพมาก โดยผ่านทาง </a:t>
            </a:r>
            <a:r>
              <a:rPr lang="en-US" dirty="0"/>
              <a:t>social network / group social network</a:t>
            </a:r>
          </a:p>
          <a:p>
            <a:pPr marL="0" indent="0">
              <a:buNone/>
            </a:pPr>
            <a:endParaRPr lang="en-US" dirty="0" smtClean="0"/>
          </a:p>
          <a:p>
            <a:endParaRPr lang="th-TH" dirty="0" smtClean="0"/>
          </a:p>
        </p:txBody>
      </p:sp>
      <p:pic>
        <p:nvPicPr>
          <p:cNvPr id="2050" name="Picture 2" descr="ผลการค้นหารูปภาพสำหรับ 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53" y="1932309"/>
            <a:ext cx="2173513" cy="1092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ผลการค้นหารูปภาพสำหรับ w]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3292926"/>
            <a:ext cx="1298122" cy="1298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ลการค้นหารูปภาพสำหรับ inst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5127170"/>
            <a:ext cx="4058447" cy="1052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5D47-F75F-420A-8C66-863EBC5BFBCF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400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16992" y="561999"/>
            <a:ext cx="1156786" cy="834094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th-TH" dirty="0" smtClean="0"/>
              <a:t>สรุป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257300" y="1665514"/>
            <a:ext cx="4269921" cy="386987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th-TH" dirty="0" smtClean="0"/>
              <a:t>ถึงแม้เรามีกลยุทธ์ทางการตลาดที่เหมาะสมกับธุรกิจร้านอาหารของเราแล้ว สิ่งสำคัญที่ขาดไม่ได้ คือคุณภาพอาหารและการตั้งราคาที่เหมาะกับชนิดอาหารของเรานั่นเอง</a:t>
            </a:r>
            <a:endParaRPr lang="en-US" dirty="0" smtClean="0"/>
          </a:p>
          <a:p>
            <a:r>
              <a:rPr lang="th-TH" dirty="0"/>
              <a:t>การทำธุรกิจร้านอาหารขนาดเล็ก นั้นไม่ได้ยากเหมือนใครหลายคนคิดแต่หากต้องการทำให้ร้านประสบความสำเร็จควรมีการวางแผนธุรกิจที่ดี รูปแบบร้านอาหาร ช่องทางการตลาด การจัดกระบวนการรายการอาหาร การปรับเปลี่ยนปรับปรุงแก้ไขปัญหาพร้อมที่จะเกิดขึ้นเสมอ</a:t>
            </a:r>
            <a:endParaRPr lang="en-US" dirty="0"/>
          </a:p>
        </p:txBody>
      </p:sp>
      <p:pic>
        <p:nvPicPr>
          <p:cNvPr id="3074" name="Picture 2" descr="รูปภาพที่เกี่ยวข้อ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5400" y="3142434"/>
            <a:ext cx="2204356" cy="30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FD1-3BDA-4C91-A49E-F67A16F315A2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1800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1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F8CE-D10E-4680-A170-E53D61F3025C}" type="datetime1">
              <a:rPr lang="en-US" smtClean="0"/>
              <a:t>10/18/2017</a:t>
            </a:fld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z="2000" smtClean="0"/>
              <a:t>9</a:t>
            </a:fld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24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TM10001106[[fn=ป้าย]]</Template>
  <TotalTime>96</TotalTime>
  <Words>353</Words>
  <Application>Microsoft Office PowerPoint</Application>
  <PresentationFormat>แบบจอกว้าง</PresentationFormat>
  <Paragraphs>57</Paragraphs>
  <Slides>9</Slides>
  <Notes>1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Arial</vt:lpstr>
      <vt:lpstr>Calibri</vt:lpstr>
      <vt:lpstr>Cordia New</vt:lpstr>
      <vt:lpstr>Gill Sans MT</vt:lpstr>
      <vt:lpstr>Impact</vt:lpstr>
      <vt:lpstr>Badge</vt:lpstr>
      <vt:lpstr>กลยุทธ์ร้านอาหารขนาดเล็ก</vt:lpstr>
      <vt:lpstr>งานนำเสนอ PowerPoint</vt:lpstr>
      <vt:lpstr>การลงทุนในธุรกิจอาหาร</vt:lpstr>
      <vt:lpstr>รูปแบบการลงทุน</vt:lpstr>
      <vt:lpstr>สาเหตุของการลงทุนในธุรกิจร้านอาหารขนาดเล็ก</vt:lpstr>
      <vt:lpstr>รูปแบบของร้านอาหาร  แบ่งได้ 2 ประเภท</vt:lpstr>
      <vt:lpstr>กลยุทธ์ทางการตลาด-รูปแบบของสื่อทางการตลาด</vt:lpstr>
      <vt:lpstr>สรุป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กลยุทธ์ร้านอาหารขนาดเล็ก</dc:title>
  <dc:creator>37-SDU</dc:creator>
  <cp:lastModifiedBy>37-SDU</cp:lastModifiedBy>
  <cp:revision>11</cp:revision>
  <dcterms:created xsi:type="dcterms:W3CDTF">2017-10-18T02:23:06Z</dcterms:created>
  <dcterms:modified xsi:type="dcterms:W3CDTF">2017-10-18T04:09:58Z</dcterms:modified>
</cp:coreProperties>
</file>