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315" r:id="rId4"/>
    <p:sldId id="316" r:id="rId5"/>
    <p:sldId id="317" r:id="rId6"/>
    <p:sldId id="318" r:id="rId7"/>
    <p:sldId id="319" r:id="rId8"/>
    <p:sldId id="320" r:id="rId9"/>
    <p:sldId id="288" r:id="rId10"/>
    <p:sldId id="279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99" r:id="rId19"/>
    <p:sldId id="302" r:id="rId20"/>
    <p:sldId id="303" r:id="rId21"/>
    <p:sldId id="306" r:id="rId22"/>
    <p:sldId id="304" r:id="rId23"/>
    <p:sldId id="305" r:id="rId24"/>
    <p:sldId id="307" r:id="rId25"/>
    <p:sldId id="290" r:id="rId26"/>
    <p:sldId id="294" r:id="rId27"/>
    <p:sldId id="300" r:id="rId28"/>
    <p:sldId id="295" r:id="rId29"/>
    <p:sldId id="308" r:id="rId30"/>
    <p:sldId id="313" r:id="rId31"/>
    <p:sldId id="310" r:id="rId32"/>
    <p:sldId id="311" r:id="rId33"/>
    <p:sldId id="312" r:id="rId34"/>
    <p:sldId id="314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330" r:id="rId45"/>
    <p:sldId id="292" r:id="rId4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336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0D5DFF-28F1-41A8-93C5-F42F4CEDFE3F}" type="doc">
      <dgm:prSet loTypeId="urn:microsoft.com/office/officeart/2005/8/layout/cycle5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E91CDA2C-F34A-49CC-909E-6CB69FFF8FD5}">
      <dgm:prSet phldrT="[Text]" custT="1"/>
      <dgm:spPr/>
      <dgm:t>
        <a:bodyPr/>
        <a:lstStyle/>
        <a:p>
          <a:r>
            <a:rPr lang="th-TH" sz="1800" smtClean="0">
              <a:solidFill>
                <a:schemeClr val="tx1"/>
              </a:solidFill>
              <a:latin typeface="TF Intanon" panose="02000506000000020004" pitchFamily="2" charset="-34"/>
              <a:cs typeface="TF Intanon" panose="02000506000000020004" pitchFamily="2" charset="-34"/>
            </a:rPr>
            <a:t>การรับรู้ความต้องการ</a:t>
          </a:r>
          <a:endParaRPr lang="th-TH" sz="1800">
            <a:solidFill>
              <a:schemeClr val="tx1"/>
            </a:solidFill>
            <a:latin typeface="TF Intanon" panose="02000506000000020004" pitchFamily="2" charset="-34"/>
            <a:cs typeface="TF Intanon" panose="02000506000000020004" pitchFamily="2" charset="-34"/>
          </a:endParaRPr>
        </a:p>
      </dgm:t>
    </dgm:pt>
    <dgm:pt modelId="{34BC9B56-367A-40DD-81BF-975DCB41DC82}" type="parTrans" cxnId="{4AF4281B-0794-48E3-B471-49A5015E0EC5}">
      <dgm:prSet/>
      <dgm:spPr/>
      <dgm:t>
        <a:bodyPr/>
        <a:lstStyle/>
        <a:p>
          <a:endParaRPr lang="th-TH" sz="2400">
            <a:solidFill>
              <a:schemeClr val="tx1"/>
            </a:solidFill>
            <a:latin typeface="TF Intanon" panose="02000506000000020004" pitchFamily="2" charset="-34"/>
            <a:cs typeface="TF Intanon" panose="02000506000000020004" pitchFamily="2" charset="-34"/>
          </a:endParaRPr>
        </a:p>
      </dgm:t>
    </dgm:pt>
    <dgm:pt modelId="{BC77728F-5CC6-42B4-BBEB-FBE2EEF92BA0}" type="sibTrans" cxnId="{4AF4281B-0794-48E3-B471-49A5015E0EC5}">
      <dgm:prSet/>
      <dgm:spPr>
        <a:ln w="34925"/>
      </dgm:spPr>
      <dgm:t>
        <a:bodyPr/>
        <a:lstStyle/>
        <a:p>
          <a:endParaRPr lang="th-TH" sz="2400">
            <a:solidFill>
              <a:schemeClr val="tx1"/>
            </a:solidFill>
            <a:latin typeface="TF Intanon" panose="02000506000000020004" pitchFamily="2" charset="-34"/>
            <a:cs typeface="TF Intanon" panose="02000506000000020004" pitchFamily="2" charset="-34"/>
          </a:endParaRPr>
        </a:p>
      </dgm:t>
    </dgm:pt>
    <dgm:pt modelId="{32E5441A-A838-4E7D-BBA4-F5CB16BD1337}">
      <dgm:prSet phldrT="[Text]" custT="1"/>
      <dgm:spPr/>
      <dgm:t>
        <a:bodyPr/>
        <a:lstStyle/>
        <a:p>
          <a:r>
            <a:rPr lang="th-TH" sz="1800" smtClean="0">
              <a:solidFill>
                <a:schemeClr val="tx1"/>
              </a:solidFill>
              <a:latin typeface="TF Intanon" panose="02000506000000020004" pitchFamily="2" charset="-34"/>
              <a:cs typeface="TF Intanon" panose="02000506000000020004" pitchFamily="2" charset="-34"/>
            </a:rPr>
            <a:t>การพิจารณาวิถีทางที่จะตอบสนองความต้องการ</a:t>
          </a:r>
          <a:endParaRPr lang="th-TH" sz="1800" dirty="0">
            <a:solidFill>
              <a:schemeClr val="tx1"/>
            </a:solidFill>
            <a:latin typeface="TF Intanon" panose="02000506000000020004" pitchFamily="2" charset="-34"/>
            <a:cs typeface="TF Intanon" panose="02000506000000020004" pitchFamily="2" charset="-34"/>
          </a:endParaRPr>
        </a:p>
      </dgm:t>
    </dgm:pt>
    <dgm:pt modelId="{17502798-B0F9-4763-8B2A-58AB23D276F1}" type="parTrans" cxnId="{F5365D8D-4AFD-42B6-93BE-07ADBFCAC33A}">
      <dgm:prSet/>
      <dgm:spPr/>
      <dgm:t>
        <a:bodyPr/>
        <a:lstStyle/>
        <a:p>
          <a:endParaRPr lang="th-TH" sz="2400">
            <a:solidFill>
              <a:schemeClr val="tx1"/>
            </a:solidFill>
            <a:latin typeface="TF Intanon" panose="02000506000000020004" pitchFamily="2" charset="-34"/>
            <a:cs typeface="TF Intanon" panose="02000506000000020004" pitchFamily="2" charset="-34"/>
          </a:endParaRPr>
        </a:p>
      </dgm:t>
    </dgm:pt>
    <dgm:pt modelId="{2D1D9FC5-9DD1-4B35-9377-BB862091882B}" type="sibTrans" cxnId="{F5365D8D-4AFD-42B6-93BE-07ADBFCAC33A}">
      <dgm:prSet/>
      <dgm:spPr>
        <a:ln w="34925"/>
      </dgm:spPr>
      <dgm:t>
        <a:bodyPr/>
        <a:lstStyle/>
        <a:p>
          <a:endParaRPr lang="th-TH" sz="2400">
            <a:solidFill>
              <a:schemeClr val="tx1"/>
            </a:solidFill>
            <a:latin typeface="TF Intanon" panose="02000506000000020004" pitchFamily="2" charset="-34"/>
            <a:cs typeface="TF Intanon" panose="02000506000000020004" pitchFamily="2" charset="-34"/>
          </a:endParaRPr>
        </a:p>
      </dgm:t>
    </dgm:pt>
    <dgm:pt modelId="{073C0CA8-3997-40B5-9E5F-8F1368530F99}">
      <dgm:prSet phldrT="[Text]" custT="1"/>
      <dgm:spPr/>
      <dgm:t>
        <a:bodyPr/>
        <a:lstStyle/>
        <a:p>
          <a:r>
            <a:rPr lang="th-TH" sz="1800" smtClean="0">
              <a:solidFill>
                <a:schemeClr val="tx1"/>
              </a:solidFill>
              <a:latin typeface="TF Intanon" panose="02000506000000020004" pitchFamily="2" charset="-34"/>
              <a:cs typeface="TF Intanon" panose="02000506000000020004" pitchFamily="2" charset="-34"/>
            </a:rPr>
            <a:t>การมีพฤติกรรมที่มุ่งไปสู่เป้าหมาย</a:t>
          </a:r>
          <a:endParaRPr lang="th-TH" sz="1800" dirty="0">
            <a:solidFill>
              <a:schemeClr val="tx1"/>
            </a:solidFill>
            <a:latin typeface="TF Intanon" panose="02000506000000020004" pitchFamily="2" charset="-34"/>
            <a:cs typeface="TF Intanon" panose="02000506000000020004" pitchFamily="2" charset="-34"/>
          </a:endParaRPr>
        </a:p>
      </dgm:t>
    </dgm:pt>
    <dgm:pt modelId="{77FB0FFD-6DD8-404A-8DD4-70B88B26337F}" type="parTrans" cxnId="{F33BC594-46A9-42E5-8A82-1123CB85CBE9}">
      <dgm:prSet/>
      <dgm:spPr/>
      <dgm:t>
        <a:bodyPr/>
        <a:lstStyle/>
        <a:p>
          <a:endParaRPr lang="th-TH" sz="2400">
            <a:solidFill>
              <a:schemeClr val="tx1"/>
            </a:solidFill>
            <a:latin typeface="TF Intanon" panose="02000506000000020004" pitchFamily="2" charset="-34"/>
            <a:cs typeface="TF Intanon" panose="02000506000000020004" pitchFamily="2" charset="-34"/>
          </a:endParaRPr>
        </a:p>
      </dgm:t>
    </dgm:pt>
    <dgm:pt modelId="{CF535149-339A-4FBD-B27C-48175254139A}" type="sibTrans" cxnId="{F33BC594-46A9-42E5-8A82-1123CB85CBE9}">
      <dgm:prSet/>
      <dgm:spPr>
        <a:ln w="34925"/>
      </dgm:spPr>
      <dgm:t>
        <a:bodyPr/>
        <a:lstStyle/>
        <a:p>
          <a:endParaRPr lang="th-TH" sz="2400">
            <a:solidFill>
              <a:schemeClr val="tx1"/>
            </a:solidFill>
            <a:latin typeface="TF Intanon" panose="02000506000000020004" pitchFamily="2" charset="-34"/>
            <a:cs typeface="TF Intanon" panose="02000506000000020004" pitchFamily="2" charset="-34"/>
          </a:endParaRPr>
        </a:p>
      </dgm:t>
    </dgm:pt>
    <dgm:pt modelId="{0DC0A248-AAF3-4F74-801F-004E5B08827E}">
      <dgm:prSet phldrT="[Text]" custT="1"/>
      <dgm:spPr/>
      <dgm:t>
        <a:bodyPr/>
        <a:lstStyle/>
        <a:p>
          <a:r>
            <a:rPr lang="th-TH" sz="1800" dirty="0" smtClean="0">
              <a:solidFill>
                <a:schemeClr val="tx1"/>
              </a:solidFill>
              <a:latin typeface="TF Intanon" panose="02000506000000020004" pitchFamily="2" charset="-34"/>
              <a:cs typeface="TF Intanon" panose="02000506000000020004" pitchFamily="2" charset="-34"/>
            </a:rPr>
            <a:t>การประเมินรางวัล</a:t>
          </a:r>
          <a:endParaRPr lang="th-TH" sz="1800" dirty="0">
            <a:solidFill>
              <a:schemeClr val="tx1"/>
            </a:solidFill>
            <a:latin typeface="TF Intanon" panose="02000506000000020004" pitchFamily="2" charset="-34"/>
            <a:cs typeface="TF Intanon" panose="02000506000000020004" pitchFamily="2" charset="-34"/>
          </a:endParaRPr>
        </a:p>
      </dgm:t>
    </dgm:pt>
    <dgm:pt modelId="{2F0714E2-D513-4709-9D1D-F737AFD89849}" type="parTrans" cxnId="{67716CFB-D148-407B-B404-7EE66518CA80}">
      <dgm:prSet/>
      <dgm:spPr/>
      <dgm:t>
        <a:bodyPr/>
        <a:lstStyle/>
        <a:p>
          <a:endParaRPr lang="th-TH" sz="2400">
            <a:solidFill>
              <a:schemeClr val="tx1"/>
            </a:solidFill>
            <a:latin typeface="TF Intanon" panose="02000506000000020004" pitchFamily="2" charset="-34"/>
            <a:cs typeface="TF Intanon" panose="02000506000000020004" pitchFamily="2" charset="-34"/>
          </a:endParaRPr>
        </a:p>
      </dgm:t>
    </dgm:pt>
    <dgm:pt modelId="{4E825B80-FECC-4127-BAB1-BA60F275D0FB}" type="sibTrans" cxnId="{67716CFB-D148-407B-B404-7EE66518CA80}">
      <dgm:prSet/>
      <dgm:spPr>
        <a:ln w="34925"/>
      </dgm:spPr>
      <dgm:t>
        <a:bodyPr/>
        <a:lstStyle/>
        <a:p>
          <a:endParaRPr lang="th-TH" sz="2400">
            <a:solidFill>
              <a:schemeClr val="tx1"/>
            </a:solidFill>
            <a:latin typeface="TF Intanon" panose="02000506000000020004" pitchFamily="2" charset="-34"/>
            <a:cs typeface="TF Intanon" panose="02000506000000020004" pitchFamily="2" charset="-34"/>
          </a:endParaRPr>
        </a:p>
      </dgm:t>
    </dgm:pt>
    <dgm:pt modelId="{09B15B60-7468-4104-9884-7366E2EC3FE4}" type="pres">
      <dgm:prSet presAssocID="{A00D5DFF-28F1-41A8-93C5-F42F4CEDFE3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75C34EFD-1E30-4320-9F91-611CAB52BCF8}" type="pres">
      <dgm:prSet presAssocID="{E91CDA2C-F34A-49CC-909E-6CB69FFF8FD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D0C7AAC-3E33-475B-A7D2-F3E421FDF0DC}" type="pres">
      <dgm:prSet presAssocID="{E91CDA2C-F34A-49CC-909E-6CB69FFF8FD5}" presName="spNode" presStyleCnt="0"/>
      <dgm:spPr/>
    </dgm:pt>
    <dgm:pt modelId="{4BF794E3-C5D9-439E-95C4-3DDDEE853C0D}" type="pres">
      <dgm:prSet presAssocID="{BC77728F-5CC6-42B4-BBEB-FBE2EEF92BA0}" presName="sibTrans" presStyleLbl="sibTrans1D1" presStyleIdx="0" presStyleCnt="4"/>
      <dgm:spPr/>
      <dgm:t>
        <a:bodyPr/>
        <a:lstStyle/>
        <a:p>
          <a:endParaRPr lang="th-TH"/>
        </a:p>
      </dgm:t>
    </dgm:pt>
    <dgm:pt modelId="{7148C742-EF53-4055-88FC-31276E5B2EAE}" type="pres">
      <dgm:prSet presAssocID="{32E5441A-A838-4E7D-BBA4-F5CB16BD133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A12B006-4518-41EB-AD4D-E77A9D3BB30A}" type="pres">
      <dgm:prSet presAssocID="{32E5441A-A838-4E7D-BBA4-F5CB16BD1337}" presName="spNode" presStyleCnt="0"/>
      <dgm:spPr/>
    </dgm:pt>
    <dgm:pt modelId="{8E6B1D3B-0C82-4B0B-8FB5-8100721F0F82}" type="pres">
      <dgm:prSet presAssocID="{2D1D9FC5-9DD1-4B35-9377-BB862091882B}" presName="sibTrans" presStyleLbl="sibTrans1D1" presStyleIdx="1" presStyleCnt="4"/>
      <dgm:spPr/>
      <dgm:t>
        <a:bodyPr/>
        <a:lstStyle/>
        <a:p>
          <a:endParaRPr lang="th-TH"/>
        </a:p>
      </dgm:t>
    </dgm:pt>
    <dgm:pt modelId="{0F6C0470-2C68-422A-9E4D-9C7D02710210}" type="pres">
      <dgm:prSet presAssocID="{073C0CA8-3997-40B5-9E5F-8F1368530F9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A41C86E-B6CD-4ED5-BFB3-38F64F4CC187}" type="pres">
      <dgm:prSet presAssocID="{073C0CA8-3997-40B5-9E5F-8F1368530F99}" presName="spNode" presStyleCnt="0"/>
      <dgm:spPr/>
    </dgm:pt>
    <dgm:pt modelId="{9553E567-41D9-4FAF-8556-047F11D75E84}" type="pres">
      <dgm:prSet presAssocID="{CF535149-339A-4FBD-B27C-48175254139A}" presName="sibTrans" presStyleLbl="sibTrans1D1" presStyleIdx="2" presStyleCnt="4"/>
      <dgm:spPr/>
      <dgm:t>
        <a:bodyPr/>
        <a:lstStyle/>
        <a:p>
          <a:endParaRPr lang="th-TH"/>
        </a:p>
      </dgm:t>
    </dgm:pt>
    <dgm:pt modelId="{98B64525-1DD3-4761-A6A7-C18424CB415B}" type="pres">
      <dgm:prSet presAssocID="{0DC0A248-AAF3-4F74-801F-004E5B08827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6FC267F-68C3-4F16-A5EE-1CFFECB5B62F}" type="pres">
      <dgm:prSet presAssocID="{0DC0A248-AAF3-4F74-801F-004E5B08827E}" presName="spNode" presStyleCnt="0"/>
      <dgm:spPr/>
    </dgm:pt>
    <dgm:pt modelId="{0567249B-AE2E-4A78-9F47-55E0AE4E5033}" type="pres">
      <dgm:prSet presAssocID="{4E825B80-FECC-4127-BAB1-BA60F275D0FB}" presName="sibTrans" presStyleLbl="sibTrans1D1" presStyleIdx="3" presStyleCnt="4"/>
      <dgm:spPr/>
      <dgm:t>
        <a:bodyPr/>
        <a:lstStyle/>
        <a:p>
          <a:endParaRPr lang="th-TH"/>
        </a:p>
      </dgm:t>
    </dgm:pt>
  </dgm:ptLst>
  <dgm:cxnLst>
    <dgm:cxn modelId="{7907CBBD-ED53-4595-BD26-D224E7F1587F}" type="presOf" srcId="{32E5441A-A838-4E7D-BBA4-F5CB16BD1337}" destId="{7148C742-EF53-4055-88FC-31276E5B2EAE}" srcOrd="0" destOrd="0" presId="urn:microsoft.com/office/officeart/2005/8/layout/cycle5"/>
    <dgm:cxn modelId="{67716CFB-D148-407B-B404-7EE66518CA80}" srcId="{A00D5DFF-28F1-41A8-93C5-F42F4CEDFE3F}" destId="{0DC0A248-AAF3-4F74-801F-004E5B08827E}" srcOrd="3" destOrd="0" parTransId="{2F0714E2-D513-4709-9D1D-F737AFD89849}" sibTransId="{4E825B80-FECC-4127-BAB1-BA60F275D0FB}"/>
    <dgm:cxn modelId="{B47991DE-4F54-4D75-AB36-480F6038FAAB}" type="presOf" srcId="{073C0CA8-3997-40B5-9E5F-8F1368530F99}" destId="{0F6C0470-2C68-422A-9E4D-9C7D02710210}" srcOrd="0" destOrd="0" presId="urn:microsoft.com/office/officeart/2005/8/layout/cycle5"/>
    <dgm:cxn modelId="{51AD0643-0D2D-40B0-8EC2-3BFF6D92E179}" type="presOf" srcId="{4E825B80-FECC-4127-BAB1-BA60F275D0FB}" destId="{0567249B-AE2E-4A78-9F47-55E0AE4E5033}" srcOrd="0" destOrd="0" presId="urn:microsoft.com/office/officeart/2005/8/layout/cycle5"/>
    <dgm:cxn modelId="{F5365D8D-4AFD-42B6-93BE-07ADBFCAC33A}" srcId="{A00D5DFF-28F1-41A8-93C5-F42F4CEDFE3F}" destId="{32E5441A-A838-4E7D-BBA4-F5CB16BD1337}" srcOrd="1" destOrd="0" parTransId="{17502798-B0F9-4763-8B2A-58AB23D276F1}" sibTransId="{2D1D9FC5-9DD1-4B35-9377-BB862091882B}"/>
    <dgm:cxn modelId="{FF14F513-427D-478E-85FD-7A24BE2C682D}" type="presOf" srcId="{CF535149-339A-4FBD-B27C-48175254139A}" destId="{9553E567-41D9-4FAF-8556-047F11D75E84}" srcOrd="0" destOrd="0" presId="urn:microsoft.com/office/officeart/2005/8/layout/cycle5"/>
    <dgm:cxn modelId="{0393255C-87BB-4D68-8242-2A1529F6A974}" type="presOf" srcId="{0DC0A248-AAF3-4F74-801F-004E5B08827E}" destId="{98B64525-1DD3-4761-A6A7-C18424CB415B}" srcOrd="0" destOrd="0" presId="urn:microsoft.com/office/officeart/2005/8/layout/cycle5"/>
    <dgm:cxn modelId="{F33BC594-46A9-42E5-8A82-1123CB85CBE9}" srcId="{A00D5DFF-28F1-41A8-93C5-F42F4CEDFE3F}" destId="{073C0CA8-3997-40B5-9E5F-8F1368530F99}" srcOrd="2" destOrd="0" parTransId="{77FB0FFD-6DD8-404A-8DD4-70B88B26337F}" sibTransId="{CF535149-339A-4FBD-B27C-48175254139A}"/>
    <dgm:cxn modelId="{36797D34-F65D-4DC2-8D7F-8F85DCE5ACCE}" type="presOf" srcId="{2D1D9FC5-9DD1-4B35-9377-BB862091882B}" destId="{8E6B1D3B-0C82-4B0B-8FB5-8100721F0F82}" srcOrd="0" destOrd="0" presId="urn:microsoft.com/office/officeart/2005/8/layout/cycle5"/>
    <dgm:cxn modelId="{4AF4281B-0794-48E3-B471-49A5015E0EC5}" srcId="{A00D5DFF-28F1-41A8-93C5-F42F4CEDFE3F}" destId="{E91CDA2C-F34A-49CC-909E-6CB69FFF8FD5}" srcOrd="0" destOrd="0" parTransId="{34BC9B56-367A-40DD-81BF-975DCB41DC82}" sibTransId="{BC77728F-5CC6-42B4-BBEB-FBE2EEF92BA0}"/>
    <dgm:cxn modelId="{69125E83-3441-465B-975C-E51DAAED4C5E}" type="presOf" srcId="{BC77728F-5CC6-42B4-BBEB-FBE2EEF92BA0}" destId="{4BF794E3-C5D9-439E-95C4-3DDDEE853C0D}" srcOrd="0" destOrd="0" presId="urn:microsoft.com/office/officeart/2005/8/layout/cycle5"/>
    <dgm:cxn modelId="{46D37E07-A249-49A7-840E-17426DFAA7D8}" type="presOf" srcId="{E91CDA2C-F34A-49CC-909E-6CB69FFF8FD5}" destId="{75C34EFD-1E30-4320-9F91-611CAB52BCF8}" srcOrd="0" destOrd="0" presId="urn:microsoft.com/office/officeart/2005/8/layout/cycle5"/>
    <dgm:cxn modelId="{1C1E1C1D-BAB6-4D6F-9DA4-3FAD3174698F}" type="presOf" srcId="{A00D5DFF-28F1-41A8-93C5-F42F4CEDFE3F}" destId="{09B15B60-7468-4104-9884-7366E2EC3FE4}" srcOrd="0" destOrd="0" presId="urn:microsoft.com/office/officeart/2005/8/layout/cycle5"/>
    <dgm:cxn modelId="{DA3B793F-E235-48D4-9F17-E833D74B4158}" type="presParOf" srcId="{09B15B60-7468-4104-9884-7366E2EC3FE4}" destId="{75C34EFD-1E30-4320-9F91-611CAB52BCF8}" srcOrd="0" destOrd="0" presId="urn:microsoft.com/office/officeart/2005/8/layout/cycle5"/>
    <dgm:cxn modelId="{DEFDE6C8-EE0F-46FF-AF5D-3F9F5E5193FA}" type="presParOf" srcId="{09B15B60-7468-4104-9884-7366E2EC3FE4}" destId="{0D0C7AAC-3E33-475B-A7D2-F3E421FDF0DC}" srcOrd="1" destOrd="0" presId="urn:microsoft.com/office/officeart/2005/8/layout/cycle5"/>
    <dgm:cxn modelId="{E33FDD22-848C-4FF1-9190-EB61BC333698}" type="presParOf" srcId="{09B15B60-7468-4104-9884-7366E2EC3FE4}" destId="{4BF794E3-C5D9-439E-95C4-3DDDEE853C0D}" srcOrd="2" destOrd="0" presId="urn:microsoft.com/office/officeart/2005/8/layout/cycle5"/>
    <dgm:cxn modelId="{6BEC0428-7DF2-4F9A-AC9C-0CA49281FC8C}" type="presParOf" srcId="{09B15B60-7468-4104-9884-7366E2EC3FE4}" destId="{7148C742-EF53-4055-88FC-31276E5B2EAE}" srcOrd="3" destOrd="0" presId="urn:microsoft.com/office/officeart/2005/8/layout/cycle5"/>
    <dgm:cxn modelId="{798AC6C8-6D6A-4D5E-BFD1-08F6DDF22E68}" type="presParOf" srcId="{09B15B60-7468-4104-9884-7366E2EC3FE4}" destId="{1A12B006-4518-41EB-AD4D-E77A9D3BB30A}" srcOrd="4" destOrd="0" presId="urn:microsoft.com/office/officeart/2005/8/layout/cycle5"/>
    <dgm:cxn modelId="{C33B6519-DC1E-4527-BFD2-56D4EA70310D}" type="presParOf" srcId="{09B15B60-7468-4104-9884-7366E2EC3FE4}" destId="{8E6B1D3B-0C82-4B0B-8FB5-8100721F0F82}" srcOrd="5" destOrd="0" presId="urn:microsoft.com/office/officeart/2005/8/layout/cycle5"/>
    <dgm:cxn modelId="{39B5491A-D4D5-4DAC-B074-8F5A6DAA41C6}" type="presParOf" srcId="{09B15B60-7468-4104-9884-7366E2EC3FE4}" destId="{0F6C0470-2C68-422A-9E4D-9C7D02710210}" srcOrd="6" destOrd="0" presId="urn:microsoft.com/office/officeart/2005/8/layout/cycle5"/>
    <dgm:cxn modelId="{0B06FE07-00E4-4A76-B0E8-C141A7091866}" type="presParOf" srcId="{09B15B60-7468-4104-9884-7366E2EC3FE4}" destId="{1A41C86E-B6CD-4ED5-BFB3-38F64F4CC187}" srcOrd="7" destOrd="0" presId="urn:microsoft.com/office/officeart/2005/8/layout/cycle5"/>
    <dgm:cxn modelId="{11EDE7CF-6274-4F25-AE88-18DFE90BD8AE}" type="presParOf" srcId="{09B15B60-7468-4104-9884-7366E2EC3FE4}" destId="{9553E567-41D9-4FAF-8556-047F11D75E84}" srcOrd="8" destOrd="0" presId="urn:microsoft.com/office/officeart/2005/8/layout/cycle5"/>
    <dgm:cxn modelId="{0AF2DC08-B692-4D0E-BDD8-9539F17C4574}" type="presParOf" srcId="{09B15B60-7468-4104-9884-7366E2EC3FE4}" destId="{98B64525-1DD3-4761-A6A7-C18424CB415B}" srcOrd="9" destOrd="0" presId="urn:microsoft.com/office/officeart/2005/8/layout/cycle5"/>
    <dgm:cxn modelId="{24BD70D4-1C0D-450C-A863-D6AEC31C7430}" type="presParOf" srcId="{09B15B60-7468-4104-9884-7366E2EC3FE4}" destId="{76FC267F-68C3-4F16-A5EE-1CFFECB5B62F}" srcOrd="10" destOrd="0" presId="urn:microsoft.com/office/officeart/2005/8/layout/cycle5"/>
    <dgm:cxn modelId="{10E27999-18FF-43C2-84DE-B81DDA609CEB}" type="presParOf" srcId="{09B15B60-7468-4104-9884-7366E2EC3FE4}" destId="{0567249B-AE2E-4A78-9F47-55E0AE4E5033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0D5DFF-28F1-41A8-93C5-F42F4CEDFE3F}" type="doc">
      <dgm:prSet loTypeId="urn:microsoft.com/office/officeart/2005/8/layout/cycle5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E91CDA2C-F34A-49CC-909E-6CB69FFF8FD5}">
      <dgm:prSet phldrT="[Text]" custT="1"/>
      <dgm:spPr/>
      <dgm:t>
        <a:bodyPr/>
        <a:lstStyle/>
        <a:p>
          <a:r>
            <a:rPr lang="th-TH" sz="1800" dirty="0" smtClean="0">
              <a:solidFill>
                <a:schemeClr val="tx1"/>
              </a:solidFill>
              <a:latin typeface="TF Intanon" panose="02000506000000020004" pitchFamily="2" charset="-34"/>
              <a:cs typeface="TF Intanon" panose="02000506000000020004" pitchFamily="2" charset="-34"/>
            </a:rPr>
            <a:t>ทฤษฎีความต้องการ</a:t>
          </a:r>
          <a:endParaRPr lang="th-TH" sz="1800" dirty="0">
            <a:solidFill>
              <a:schemeClr val="tx1"/>
            </a:solidFill>
            <a:latin typeface="TF Intanon" panose="02000506000000020004" pitchFamily="2" charset="-34"/>
            <a:cs typeface="TF Intanon" panose="02000506000000020004" pitchFamily="2" charset="-34"/>
          </a:endParaRPr>
        </a:p>
      </dgm:t>
    </dgm:pt>
    <dgm:pt modelId="{34BC9B56-367A-40DD-81BF-975DCB41DC82}" type="parTrans" cxnId="{4AF4281B-0794-48E3-B471-49A5015E0EC5}">
      <dgm:prSet/>
      <dgm:spPr/>
      <dgm:t>
        <a:bodyPr/>
        <a:lstStyle/>
        <a:p>
          <a:endParaRPr lang="th-TH" sz="2400">
            <a:solidFill>
              <a:schemeClr val="tx1"/>
            </a:solidFill>
            <a:latin typeface="TF Intanon" panose="02000506000000020004" pitchFamily="2" charset="-34"/>
            <a:cs typeface="TF Intanon" panose="02000506000000020004" pitchFamily="2" charset="-34"/>
          </a:endParaRPr>
        </a:p>
      </dgm:t>
    </dgm:pt>
    <dgm:pt modelId="{BC77728F-5CC6-42B4-BBEB-FBE2EEF92BA0}" type="sibTrans" cxnId="{4AF4281B-0794-48E3-B471-49A5015E0EC5}">
      <dgm:prSet/>
      <dgm:spPr>
        <a:ln w="34925"/>
      </dgm:spPr>
      <dgm:t>
        <a:bodyPr/>
        <a:lstStyle/>
        <a:p>
          <a:endParaRPr lang="th-TH" sz="2400">
            <a:solidFill>
              <a:schemeClr val="tx1"/>
            </a:solidFill>
            <a:latin typeface="TF Intanon" panose="02000506000000020004" pitchFamily="2" charset="-34"/>
            <a:cs typeface="TF Intanon" panose="02000506000000020004" pitchFamily="2" charset="-34"/>
          </a:endParaRPr>
        </a:p>
      </dgm:t>
    </dgm:pt>
    <dgm:pt modelId="{32E5441A-A838-4E7D-BBA4-F5CB16BD1337}">
      <dgm:prSet phldrT="[Text]" custT="1"/>
      <dgm:spPr/>
      <dgm:t>
        <a:bodyPr/>
        <a:lstStyle/>
        <a:p>
          <a:r>
            <a:rPr lang="th-TH" sz="1800" dirty="0" smtClean="0">
              <a:solidFill>
                <a:schemeClr val="tx1"/>
              </a:solidFill>
              <a:latin typeface="TF Intanon" panose="02000506000000020004" pitchFamily="2" charset="-34"/>
              <a:cs typeface="TF Intanon" panose="02000506000000020004" pitchFamily="2" charset="-34"/>
            </a:rPr>
            <a:t>ทฤษฎีกระบวนการ</a:t>
          </a:r>
          <a:endParaRPr lang="th-TH" sz="1800" dirty="0">
            <a:solidFill>
              <a:schemeClr val="tx1"/>
            </a:solidFill>
            <a:latin typeface="TF Intanon" panose="02000506000000020004" pitchFamily="2" charset="-34"/>
            <a:cs typeface="TF Intanon" panose="02000506000000020004" pitchFamily="2" charset="-34"/>
          </a:endParaRPr>
        </a:p>
      </dgm:t>
    </dgm:pt>
    <dgm:pt modelId="{17502798-B0F9-4763-8B2A-58AB23D276F1}" type="parTrans" cxnId="{F5365D8D-4AFD-42B6-93BE-07ADBFCAC33A}">
      <dgm:prSet/>
      <dgm:spPr/>
      <dgm:t>
        <a:bodyPr/>
        <a:lstStyle/>
        <a:p>
          <a:endParaRPr lang="th-TH" sz="2400">
            <a:solidFill>
              <a:schemeClr val="tx1"/>
            </a:solidFill>
            <a:latin typeface="TF Intanon" panose="02000506000000020004" pitchFamily="2" charset="-34"/>
            <a:cs typeface="TF Intanon" panose="02000506000000020004" pitchFamily="2" charset="-34"/>
          </a:endParaRPr>
        </a:p>
      </dgm:t>
    </dgm:pt>
    <dgm:pt modelId="{2D1D9FC5-9DD1-4B35-9377-BB862091882B}" type="sibTrans" cxnId="{F5365D8D-4AFD-42B6-93BE-07ADBFCAC33A}">
      <dgm:prSet/>
      <dgm:spPr>
        <a:ln w="34925"/>
      </dgm:spPr>
      <dgm:t>
        <a:bodyPr/>
        <a:lstStyle/>
        <a:p>
          <a:endParaRPr lang="th-TH" sz="2400">
            <a:solidFill>
              <a:schemeClr val="tx1"/>
            </a:solidFill>
            <a:latin typeface="TF Intanon" panose="02000506000000020004" pitchFamily="2" charset="-34"/>
            <a:cs typeface="TF Intanon" panose="02000506000000020004" pitchFamily="2" charset="-34"/>
          </a:endParaRPr>
        </a:p>
      </dgm:t>
    </dgm:pt>
    <dgm:pt modelId="{073C0CA8-3997-40B5-9E5F-8F1368530F99}">
      <dgm:prSet phldrT="[Text]" custT="1"/>
      <dgm:spPr/>
      <dgm:t>
        <a:bodyPr/>
        <a:lstStyle/>
        <a:p>
          <a:r>
            <a:rPr lang="th-TH" sz="1800" dirty="0" smtClean="0">
              <a:solidFill>
                <a:schemeClr val="tx1"/>
              </a:solidFill>
              <a:latin typeface="TF Intanon" panose="02000506000000020004" pitchFamily="2" charset="-34"/>
              <a:cs typeface="TF Intanon" panose="02000506000000020004" pitchFamily="2" charset="-34"/>
            </a:rPr>
            <a:t>การมีพฤติกรรมที่มุ่งไปสู่เป้าหมาย</a:t>
          </a:r>
          <a:endParaRPr lang="th-TH" sz="1800" dirty="0">
            <a:solidFill>
              <a:schemeClr val="tx1"/>
            </a:solidFill>
            <a:latin typeface="TF Intanon" panose="02000506000000020004" pitchFamily="2" charset="-34"/>
            <a:cs typeface="TF Intanon" panose="02000506000000020004" pitchFamily="2" charset="-34"/>
          </a:endParaRPr>
        </a:p>
      </dgm:t>
    </dgm:pt>
    <dgm:pt modelId="{77FB0FFD-6DD8-404A-8DD4-70B88B26337F}" type="parTrans" cxnId="{F33BC594-46A9-42E5-8A82-1123CB85CBE9}">
      <dgm:prSet/>
      <dgm:spPr/>
      <dgm:t>
        <a:bodyPr/>
        <a:lstStyle/>
        <a:p>
          <a:endParaRPr lang="th-TH" sz="2400">
            <a:solidFill>
              <a:schemeClr val="tx1"/>
            </a:solidFill>
            <a:latin typeface="TF Intanon" panose="02000506000000020004" pitchFamily="2" charset="-34"/>
            <a:cs typeface="TF Intanon" panose="02000506000000020004" pitchFamily="2" charset="-34"/>
          </a:endParaRPr>
        </a:p>
      </dgm:t>
    </dgm:pt>
    <dgm:pt modelId="{CF535149-339A-4FBD-B27C-48175254139A}" type="sibTrans" cxnId="{F33BC594-46A9-42E5-8A82-1123CB85CBE9}">
      <dgm:prSet/>
      <dgm:spPr>
        <a:ln w="34925"/>
      </dgm:spPr>
      <dgm:t>
        <a:bodyPr/>
        <a:lstStyle/>
        <a:p>
          <a:endParaRPr lang="th-TH" sz="2400">
            <a:solidFill>
              <a:schemeClr val="tx1"/>
            </a:solidFill>
            <a:latin typeface="TF Intanon" panose="02000506000000020004" pitchFamily="2" charset="-34"/>
            <a:cs typeface="TF Intanon" panose="02000506000000020004" pitchFamily="2" charset="-34"/>
          </a:endParaRPr>
        </a:p>
      </dgm:t>
    </dgm:pt>
    <dgm:pt modelId="{0DC0A248-AAF3-4F74-801F-004E5B08827E}">
      <dgm:prSet phldrT="[Text]" custT="1"/>
      <dgm:spPr/>
      <dgm:t>
        <a:bodyPr/>
        <a:lstStyle/>
        <a:p>
          <a:r>
            <a:rPr lang="th-TH" sz="1800" dirty="0" smtClean="0">
              <a:solidFill>
                <a:schemeClr val="tx1"/>
              </a:solidFill>
              <a:latin typeface="TF Intanon" panose="02000506000000020004" pitchFamily="2" charset="-34"/>
              <a:cs typeface="TF Intanon" panose="02000506000000020004" pitchFamily="2" charset="-34"/>
            </a:rPr>
            <a:t>ทฤษฎีการเสริมแรง</a:t>
          </a:r>
          <a:endParaRPr lang="th-TH" sz="1800" dirty="0">
            <a:solidFill>
              <a:schemeClr val="tx1"/>
            </a:solidFill>
            <a:latin typeface="TF Intanon" panose="02000506000000020004" pitchFamily="2" charset="-34"/>
            <a:cs typeface="TF Intanon" panose="02000506000000020004" pitchFamily="2" charset="-34"/>
          </a:endParaRPr>
        </a:p>
      </dgm:t>
    </dgm:pt>
    <dgm:pt modelId="{2F0714E2-D513-4709-9D1D-F737AFD89849}" type="parTrans" cxnId="{67716CFB-D148-407B-B404-7EE66518CA80}">
      <dgm:prSet/>
      <dgm:spPr/>
      <dgm:t>
        <a:bodyPr/>
        <a:lstStyle/>
        <a:p>
          <a:endParaRPr lang="th-TH" sz="2400">
            <a:solidFill>
              <a:schemeClr val="tx1"/>
            </a:solidFill>
            <a:latin typeface="TF Intanon" panose="02000506000000020004" pitchFamily="2" charset="-34"/>
            <a:cs typeface="TF Intanon" panose="02000506000000020004" pitchFamily="2" charset="-34"/>
          </a:endParaRPr>
        </a:p>
      </dgm:t>
    </dgm:pt>
    <dgm:pt modelId="{4E825B80-FECC-4127-BAB1-BA60F275D0FB}" type="sibTrans" cxnId="{67716CFB-D148-407B-B404-7EE66518CA80}">
      <dgm:prSet/>
      <dgm:spPr>
        <a:ln w="34925"/>
      </dgm:spPr>
      <dgm:t>
        <a:bodyPr/>
        <a:lstStyle/>
        <a:p>
          <a:endParaRPr lang="th-TH" sz="2400">
            <a:solidFill>
              <a:schemeClr val="tx1"/>
            </a:solidFill>
            <a:latin typeface="TF Intanon" panose="02000506000000020004" pitchFamily="2" charset="-34"/>
            <a:cs typeface="TF Intanon" panose="02000506000000020004" pitchFamily="2" charset="-34"/>
          </a:endParaRPr>
        </a:p>
      </dgm:t>
    </dgm:pt>
    <dgm:pt modelId="{09B15B60-7468-4104-9884-7366E2EC3FE4}" type="pres">
      <dgm:prSet presAssocID="{A00D5DFF-28F1-41A8-93C5-F42F4CEDFE3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75C34EFD-1E30-4320-9F91-611CAB52BCF8}" type="pres">
      <dgm:prSet presAssocID="{E91CDA2C-F34A-49CC-909E-6CB69FFF8FD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D0C7AAC-3E33-475B-A7D2-F3E421FDF0DC}" type="pres">
      <dgm:prSet presAssocID="{E91CDA2C-F34A-49CC-909E-6CB69FFF8FD5}" presName="spNode" presStyleCnt="0"/>
      <dgm:spPr/>
    </dgm:pt>
    <dgm:pt modelId="{4BF794E3-C5D9-439E-95C4-3DDDEE853C0D}" type="pres">
      <dgm:prSet presAssocID="{BC77728F-5CC6-42B4-BBEB-FBE2EEF92BA0}" presName="sibTrans" presStyleLbl="sibTrans1D1" presStyleIdx="0" presStyleCnt="4"/>
      <dgm:spPr/>
      <dgm:t>
        <a:bodyPr/>
        <a:lstStyle/>
        <a:p>
          <a:endParaRPr lang="th-TH"/>
        </a:p>
      </dgm:t>
    </dgm:pt>
    <dgm:pt modelId="{7148C742-EF53-4055-88FC-31276E5B2EAE}" type="pres">
      <dgm:prSet presAssocID="{32E5441A-A838-4E7D-BBA4-F5CB16BD133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A12B006-4518-41EB-AD4D-E77A9D3BB30A}" type="pres">
      <dgm:prSet presAssocID="{32E5441A-A838-4E7D-BBA4-F5CB16BD1337}" presName="spNode" presStyleCnt="0"/>
      <dgm:spPr/>
    </dgm:pt>
    <dgm:pt modelId="{8E6B1D3B-0C82-4B0B-8FB5-8100721F0F82}" type="pres">
      <dgm:prSet presAssocID="{2D1D9FC5-9DD1-4B35-9377-BB862091882B}" presName="sibTrans" presStyleLbl="sibTrans1D1" presStyleIdx="1" presStyleCnt="4"/>
      <dgm:spPr/>
      <dgm:t>
        <a:bodyPr/>
        <a:lstStyle/>
        <a:p>
          <a:endParaRPr lang="th-TH"/>
        </a:p>
      </dgm:t>
    </dgm:pt>
    <dgm:pt modelId="{0F6C0470-2C68-422A-9E4D-9C7D02710210}" type="pres">
      <dgm:prSet presAssocID="{073C0CA8-3997-40B5-9E5F-8F1368530F9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A41C86E-B6CD-4ED5-BFB3-38F64F4CC187}" type="pres">
      <dgm:prSet presAssocID="{073C0CA8-3997-40B5-9E5F-8F1368530F99}" presName="spNode" presStyleCnt="0"/>
      <dgm:spPr/>
    </dgm:pt>
    <dgm:pt modelId="{9553E567-41D9-4FAF-8556-047F11D75E84}" type="pres">
      <dgm:prSet presAssocID="{CF535149-339A-4FBD-B27C-48175254139A}" presName="sibTrans" presStyleLbl="sibTrans1D1" presStyleIdx="2" presStyleCnt="4"/>
      <dgm:spPr/>
      <dgm:t>
        <a:bodyPr/>
        <a:lstStyle/>
        <a:p>
          <a:endParaRPr lang="th-TH"/>
        </a:p>
      </dgm:t>
    </dgm:pt>
    <dgm:pt modelId="{98B64525-1DD3-4761-A6A7-C18424CB415B}" type="pres">
      <dgm:prSet presAssocID="{0DC0A248-AAF3-4F74-801F-004E5B08827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6FC267F-68C3-4F16-A5EE-1CFFECB5B62F}" type="pres">
      <dgm:prSet presAssocID="{0DC0A248-AAF3-4F74-801F-004E5B08827E}" presName="spNode" presStyleCnt="0"/>
      <dgm:spPr/>
    </dgm:pt>
    <dgm:pt modelId="{0567249B-AE2E-4A78-9F47-55E0AE4E5033}" type="pres">
      <dgm:prSet presAssocID="{4E825B80-FECC-4127-BAB1-BA60F275D0FB}" presName="sibTrans" presStyleLbl="sibTrans1D1" presStyleIdx="3" presStyleCnt="4"/>
      <dgm:spPr/>
      <dgm:t>
        <a:bodyPr/>
        <a:lstStyle/>
        <a:p>
          <a:endParaRPr lang="th-TH"/>
        </a:p>
      </dgm:t>
    </dgm:pt>
  </dgm:ptLst>
  <dgm:cxnLst>
    <dgm:cxn modelId="{77910BB7-E76B-489F-AB7A-1E209763CA9E}" type="presOf" srcId="{2D1D9FC5-9DD1-4B35-9377-BB862091882B}" destId="{8E6B1D3B-0C82-4B0B-8FB5-8100721F0F82}" srcOrd="0" destOrd="0" presId="urn:microsoft.com/office/officeart/2005/8/layout/cycle5"/>
    <dgm:cxn modelId="{67716CFB-D148-407B-B404-7EE66518CA80}" srcId="{A00D5DFF-28F1-41A8-93C5-F42F4CEDFE3F}" destId="{0DC0A248-AAF3-4F74-801F-004E5B08827E}" srcOrd="3" destOrd="0" parTransId="{2F0714E2-D513-4709-9D1D-F737AFD89849}" sibTransId="{4E825B80-FECC-4127-BAB1-BA60F275D0FB}"/>
    <dgm:cxn modelId="{F5365D8D-4AFD-42B6-93BE-07ADBFCAC33A}" srcId="{A00D5DFF-28F1-41A8-93C5-F42F4CEDFE3F}" destId="{32E5441A-A838-4E7D-BBA4-F5CB16BD1337}" srcOrd="1" destOrd="0" parTransId="{17502798-B0F9-4763-8B2A-58AB23D276F1}" sibTransId="{2D1D9FC5-9DD1-4B35-9377-BB862091882B}"/>
    <dgm:cxn modelId="{32D968E7-0B43-4AE8-B4AF-3AB2245B4385}" type="presOf" srcId="{4E825B80-FECC-4127-BAB1-BA60F275D0FB}" destId="{0567249B-AE2E-4A78-9F47-55E0AE4E5033}" srcOrd="0" destOrd="0" presId="urn:microsoft.com/office/officeart/2005/8/layout/cycle5"/>
    <dgm:cxn modelId="{E3A1126D-B859-4327-9145-D6C1DABCF2FC}" type="presOf" srcId="{CF535149-339A-4FBD-B27C-48175254139A}" destId="{9553E567-41D9-4FAF-8556-047F11D75E84}" srcOrd="0" destOrd="0" presId="urn:microsoft.com/office/officeart/2005/8/layout/cycle5"/>
    <dgm:cxn modelId="{F33BC594-46A9-42E5-8A82-1123CB85CBE9}" srcId="{A00D5DFF-28F1-41A8-93C5-F42F4CEDFE3F}" destId="{073C0CA8-3997-40B5-9E5F-8F1368530F99}" srcOrd="2" destOrd="0" parTransId="{77FB0FFD-6DD8-404A-8DD4-70B88B26337F}" sibTransId="{CF535149-339A-4FBD-B27C-48175254139A}"/>
    <dgm:cxn modelId="{1D17C62D-48A9-42F1-A2E2-B2E055CCA993}" type="presOf" srcId="{BC77728F-5CC6-42B4-BBEB-FBE2EEF92BA0}" destId="{4BF794E3-C5D9-439E-95C4-3DDDEE853C0D}" srcOrd="0" destOrd="0" presId="urn:microsoft.com/office/officeart/2005/8/layout/cycle5"/>
    <dgm:cxn modelId="{7A8276F5-5D30-4694-A5FA-EABD3E84F793}" type="presOf" srcId="{32E5441A-A838-4E7D-BBA4-F5CB16BD1337}" destId="{7148C742-EF53-4055-88FC-31276E5B2EAE}" srcOrd="0" destOrd="0" presId="urn:microsoft.com/office/officeart/2005/8/layout/cycle5"/>
    <dgm:cxn modelId="{4AF4281B-0794-48E3-B471-49A5015E0EC5}" srcId="{A00D5DFF-28F1-41A8-93C5-F42F4CEDFE3F}" destId="{E91CDA2C-F34A-49CC-909E-6CB69FFF8FD5}" srcOrd="0" destOrd="0" parTransId="{34BC9B56-367A-40DD-81BF-975DCB41DC82}" sibTransId="{BC77728F-5CC6-42B4-BBEB-FBE2EEF92BA0}"/>
    <dgm:cxn modelId="{34801CA5-C1E2-47BC-B6AE-8FCB7D4B2ACC}" type="presOf" srcId="{A00D5DFF-28F1-41A8-93C5-F42F4CEDFE3F}" destId="{09B15B60-7468-4104-9884-7366E2EC3FE4}" srcOrd="0" destOrd="0" presId="urn:microsoft.com/office/officeart/2005/8/layout/cycle5"/>
    <dgm:cxn modelId="{0D964A4B-6D5F-4CE9-8B59-B8B325DE22C7}" type="presOf" srcId="{073C0CA8-3997-40B5-9E5F-8F1368530F99}" destId="{0F6C0470-2C68-422A-9E4D-9C7D02710210}" srcOrd="0" destOrd="0" presId="urn:microsoft.com/office/officeart/2005/8/layout/cycle5"/>
    <dgm:cxn modelId="{3A7C8ECA-8835-4258-A7A8-E495E3F0D5A6}" type="presOf" srcId="{E91CDA2C-F34A-49CC-909E-6CB69FFF8FD5}" destId="{75C34EFD-1E30-4320-9F91-611CAB52BCF8}" srcOrd="0" destOrd="0" presId="urn:microsoft.com/office/officeart/2005/8/layout/cycle5"/>
    <dgm:cxn modelId="{69EFCC1C-E0BB-4CD7-9C1A-CCFF30357A71}" type="presOf" srcId="{0DC0A248-AAF3-4F74-801F-004E5B08827E}" destId="{98B64525-1DD3-4761-A6A7-C18424CB415B}" srcOrd="0" destOrd="0" presId="urn:microsoft.com/office/officeart/2005/8/layout/cycle5"/>
    <dgm:cxn modelId="{F7652368-02A1-4607-A225-25DF976012EA}" type="presParOf" srcId="{09B15B60-7468-4104-9884-7366E2EC3FE4}" destId="{75C34EFD-1E30-4320-9F91-611CAB52BCF8}" srcOrd="0" destOrd="0" presId="urn:microsoft.com/office/officeart/2005/8/layout/cycle5"/>
    <dgm:cxn modelId="{17401EAF-2BE4-4B80-9394-437CD7A20981}" type="presParOf" srcId="{09B15B60-7468-4104-9884-7366E2EC3FE4}" destId="{0D0C7AAC-3E33-475B-A7D2-F3E421FDF0DC}" srcOrd="1" destOrd="0" presId="urn:microsoft.com/office/officeart/2005/8/layout/cycle5"/>
    <dgm:cxn modelId="{FB36DB8F-BADE-4A55-ACDF-6F666DA742D1}" type="presParOf" srcId="{09B15B60-7468-4104-9884-7366E2EC3FE4}" destId="{4BF794E3-C5D9-439E-95C4-3DDDEE853C0D}" srcOrd="2" destOrd="0" presId="urn:microsoft.com/office/officeart/2005/8/layout/cycle5"/>
    <dgm:cxn modelId="{895239ED-0FE7-436D-A0E8-1FD92C408B78}" type="presParOf" srcId="{09B15B60-7468-4104-9884-7366E2EC3FE4}" destId="{7148C742-EF53-4055-88FC-31276E5B2EAE}" srcOrd="3" destOrd="0" presId="urn:microsoft.com/office/officeart/2005/8/layout/cycle5"/>
    <dgm:cxn modelId="{746D4B4D-A812-4393-996A-5031611D2AC3}" type="presParOf" srcId="{09B15B60-7468-4104-9884-7366E2EC3FE4}" destId="{1A12B006-4518-41EB-AD4D-E77A9D3BB30A}" srcOrd="4" destOrd="0" presId="urn:microsoft.com/office/officeart/2005/8/layout/cycle5"/>
    <dgm:cxn modelId="{B68D3983-0746-43DA-BEFC-652DCD3345C4}" type="presParOf" srcId="{09B15B60-7468-4104-9884-7366E2EC3FE4}" destId="{8E6B1D3B-0C82-4B0B-8FB5-8100721F0F82}" srcOrd="5" destOrd="0" presId="urn:microsoft.com/office/officeart/2005/8/layout/cycle5"/>
    <dgm:cxn modelId="{FAA1E95A-B275-4F02-8120-49234EC9BF9C}" type="presParOf" srcId="{09B15B60-7468-4104-9884-7366E2EC3FE4}" destId="{0F6C0470-2C68-422A-9E4D-9C7D02710210}" srcOrd="6" destOrd="0" presId="urn:microsoft.com/office/officeart/2005/8/layout/cycle5"/>
    <dgm:cxn modelId="{7645F4A5-F0CE-4451-9EBC-3DC3BEACC97C}" type="presParOf" srcId="{09B15B60-7468-4104-9884-7366E2EC3FE4}" destId="{1A41C86E-B6CD-4ED5-BFB3-38F64F4CC187}" srcOrd="7" destOrd="0" presId="urn:microsoft.com/office/officeart/2005/8/layout/cycle5"/>
    <dgm:cxn modelId="{4852EE3B-8880-4946-A015-84113645AB59}" type="presParOf" srcId="{09B15B60-7468-4104-9884-7366E2EC3FE4}" destId="{9553E567-41D9-4FAF-8556-047F11D75E84}" srcOrd="8" destOrd="0" presId="urn:microsoft.com/office/officeart/2005/8/layout/cycle5"/>
    <dgm:cxn modelId="{2C13D5BB-A0EB-4299-905B-9BE1D40C021D}" type="presParOf" srcId="{09B15B60-7468-4104-9884-7366E2EC3FE4}" destId="{98B64525-1DD3-4761-A6A7-C18424CB415B}" srcOrd="9" destOrd="0" presId="urn:microsoft.com/office/officeart/2005/8/layout/cycle5"/>
    <dgm:cxn modelId="{259BE586-BF2D-46DB-81E7-E93BB77A2468}" type="presParOf" srcId="{09B15B60-7468-4104-9884-7366E2EC3FE4}" destId="{76FC267F-68C3-4F16-A5EE-1CFFECB5B62F}" srcOrd="10" destOrd="0" presId="urn:microsoft.com/office/officeart/2005/8/layout/cycle5"/>
    <dgm:cxn modelId="{3017A2F4-0BD5-4CDA-95C6-A1228390D365}" type="presParOf" srcId="{09B15B60-7468-4104-9884-7366E2EC3FE4}" destId="{0567249B-AE2E-4A78-9F47-55E0AE4E5033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29C7-CF9F-4892-BE51-21684571B5CC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4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9ADD-33DB-46B2-9667-61383E6E54C1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4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0E88-BFAD-4399-86EA-104681AB6AD3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25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7161E-713C-4B59-AAC6-D5EBF8B17A19}" type="datetime1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2017/8/28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/>
              <a:t>www.wondershare.com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BC5D2-223A-4A86-BD36-68A79F8CA4E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4965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E7029-A63D-48AA-8B63-04D3D992E711}" type="datetime1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2017/8/28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/>
              <a:t>www.wondershare.com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CA531-656F-470B-ABE0-36AF19A07A0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97565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11FAD-8EA3-4C14-AE85-1C83F38F0610}" type="datetime1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2017/8/28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/>
              <a:t>www.wondershare.com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119C5-F837-4A43-AB7E-B46CAD9E40C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837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B6EAD-F497-4747-88A3-30723B8B3953}" type="datetime1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2017/8/28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/>
              <a:t>www.wondershare.com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34733-77CD-47B9-B0AD-C7A57CE547A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15807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288CE-7AAD-4A81-83DB-0F3462F21684}" type="datetime1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2017/8/28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/>
              <a:t>www.wondershare.com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E2D02-8603-4877-BB3F-044BEC55A66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6352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4F5BF-BDB1-4F75-AAA3-FE3557E416CE}" type="datetime1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2017/8/28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/>
              <a:t>www.wondershare.com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1B864-86E6-49E1-B4FE-11BCFB954AA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67984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D7931-50CA-43A1-8A44-00CEEE2CDA9D}" type="datetime1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2017/8/28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/>
              <a:t>www.wondershare.com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9345D-0DCA-4329-8F50-A7276ABAEEA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5067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54D74-318E-422B-B2AE-9657A7AE893F}" type="datetime1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2017/8/28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/>
              <a:t>www.wondershare.com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1036C-29E9-435B-BD01-53FCA6E0D55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474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TF Chiangsaen" panose="02000506000000020004" pitchFamily="2" charset="-34"/>
                <a:cs typeface="TF Chiangsaen" panose="02000506000000020004" pitchFamily="2" charset="-34"/>
              </a:defRPr>
            </a:lvl1pPr>
          </a:lstStyle>
          <a:p>
            <a:fld id="{99846BF9-D41E-4CAE-882F-389A42499A53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TF Chiangsaen" panose="02000506000000020004" pitchFamily="2" charset="-34"/>
                <a:cs typeface="TF Chiangsaen" panose="02000506000000020004" pitchFamily="2" charset="-34"/>
              </a:defRPr>
            </a:lvl1pPr>
          </a:lstStyle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TF Chiangsaen" panose="02000506000000020004" pitchFamily="2" charset="-34"/>
                <a:cs typeface="TF Chiangsaen" panose="02000506000000020004" pitchFamily="2" charset="-34"/>
              </a:defRPr>
            </a:lvl1pPr>
          </a:lstStyle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03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D861F-60BE-49D2-98DF-F0FFCF611867}" type="datetime1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2017/8/28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/>
              <a:t>www.wondershare.com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1C598-5A63-4F90-BF87-A295147F281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0801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994A4-30AF-44A4-B761-00EB9AB9C978}" type="datetime1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2017/8/28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/>
              <a:t>www.wondershare.com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E35F7-FC97-4C6D-A52E-704B6952E0E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48175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BAA28-D22C-4F74-8D3C-BABB77EF287E}" type="datetime1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2017/8/28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/>
              <a:t>www.wondershare.com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CC845-9D8C-489C-9147-500305CEBA1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8443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5E292-EB6B-40C1-A0C0-8029D75777D5}" type="datetime1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2017/8/28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zh-CN"/>
              <a:t>www.wondershare.com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CB7D4A8B-28B0-4BEE-A2B1-5CFCED1EDD4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45677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0C0E8-8D08-41A2-B9D0-C4959C3561B8}" type="datetime1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2017/8/28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zh-CN"/>
              <a:t>www.wondershare.com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159599C4-781D-4965-B16F-D1BF1EAFC79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6525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D1D-BA2B-46B3-9E3D-7FB34ECFE6D8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6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9DCC-AE08-4C4F-B07F-668BB51378D3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F015-A5F6-4290-94D4-51B4E298A2C1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96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12A7-DDB5-4192-B78A-DB3F926BC105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45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37FC9-6413-4DF4-85DF-525DCCEDC209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29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6F97-B560-44E3-812D-F6E317EA6CAF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2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A57FF-12C2-4535-92BE-C915BD32510F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0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TF Chiangsaen" panose="02000506000000020004" pitchFamily="2" charset="-34"/>
                <a:cs typeface="TF Chiangsaen" panose="02000506000000020004" pitchFamily="2" charset="-34"/>
              </a:defRPr>
            </a:lvl1pPr>
          </a:lstStyle>
          <a:p>
            <a:fld id="{8C79BED4-80ED-471B-AABD-31B7C85117B3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TF Chiangsaen" panose="02000506000000020004" pitchFamily="2" charset="-34"/>
                <a:cs typeface="TF Chiangsaen" panose="02000506000000020004" pitchFamily="2" charset="-34"/>
              </a:defRPr>
            </a:lvl1pPr>
          </a:lstStyle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TF Chiangsaen" panose="02000506000000020004" pitchFamily="2" charset="-34"/>
                <a:cs typeface="TF Chiangsaen" panose="02000506000000020004" pitchFamily="2" charset="-34"/>
              </a:defRPr>
            </a:lvl1pPr>
          </a:lstStyle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  <p:pic>
        <p:nvPicPr>
          <p:cNvPr id="7" name="Picture 6" descr="http://www.admissionpremium.com/uploads/contents/20150723172708M4LYJZ8.jpg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976" y="149466"/>
            <a:ext cx="1800767" cy="859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343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6438"/>
            <a:ext cx="121920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3012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A8119E6-4758-4384-9DA4-69710C1F4D56}" type="datetime1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2017/8/28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zh-CN">
                <a:cs typeface="Angsana New" panose="02020603050405020304" pitchFamily="18" charset="-34"/>
              </a:rPr>
              <a:t>www.wondershare.com</a:t>
            </a:r>
            <a:endParaRPr lang="zh-CN" altLang="en-US">
              <a:cs typeface="Angsana New" panose="02020603050405020304" pitchFamily="18" charset="-3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00C1C2-DD31-486B-90AF-8A64CD02931F}" type="slidenum">
              <a:rPr lang="zh-CN" altLang="en-US"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387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rgbClr val="FFF0E7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FFF0E7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FFF0E7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FFF0E7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FFF0E7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0E7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0E7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0E7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0E7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Wingdings" panose="05000000000000000000" pitchFamily="2" charset="2"/>
        <a:buChar char="u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panose="020B0604020202020204" pitchFamily="34" charset="0"/>
        <a:buChar char="►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akal.files.wordpress.com/2014/06/employee-motiv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562" y="669224"/>
            <a:ext cx="7718611" cy="541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7447" y="1386566"/>
            <a:ext cx="9144000" cy="23876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TF Intanon" panose="02000506000000020004" pitchFamily="2" charset="-34"/>
                <a:cs typeface="TF Intanon" panose="02000506000000020004" pitchFamily="2" charset="-34"/>
              </a:rPr>
              <a:t> </a:t>
            </a:r>
            <a:r>
              <a:rPr lang="th-TH" sz="4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แรงจูงใจ</a:t>
            </a:r>
            <a:br>
              <a:rPr lang="th-TH" sz="4400" dirty="0" smtClean="0">
                <a:latin typeface="TF Intanon" panose="02000506000000020004" pitchFamily="2" charset="-34"/>
                <a:cs typeface="TF Intanon" panose="02000506000000020004" pitchFamily="2" charset="-34"/>
              </a:rPr>
            </a:br>
            <a:r>
              <a:rPr lang="th-TH" sz="36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และ</a:t>
            </a:r>
            <a:r>
              <a:rPr lang="th-TH" sz="4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/>
            </a:r>
            <a:br>
              <a:rPr lang="th-TH" sz="4400" dirty="0" smtClean="0">
                <a:latin typeface="TF Intanon" panose="02000506000000020004" pitchFamily="2" charset="-34"/>
                <a:cs typeface="TF Intanon" panose="02000506000000020004" pitchFamily="2" charset="-34"/>
              </a:rPr>
            </a:br>
            <a:r>
              <a:rPr lang="th-TH" sz="4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ความ</a:t>
            </a:r>
            <a:r>
              <a:rPr lang="th-TH" sz="4400" dirty="0">
                <a:latin typeface="TF Intanon" panose="02000506000000020004" pitchFamily="2" charset="-34"/>
                <a:cs typeface="TF Intanon" panose="02000506000000020004" pitchFamily="2" charset="-34"/>
              </a:rPr>
              <a:t>พึงพอใจ</a:t>
            </a:r>
            <a:r>
              <a:rPr lang="th-TH" sz="4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ในการ</a:t>
            </a:r>
            <a:r>
              <a:rPr lang="th-TH" sz="4400" dirty="0">
                <a:latin typeface="TF Intanon" panose="02000506000000020004" pitchFamily="2" charset="-34"/>
                <a:cs typeface="TF Intanon" panose="02000506000000020004" pitchFamily="2" charset="-34"/>
              </a:rPr>
              <a:t>ทํางาน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29C7-CF9F-4892-BE51-21684571B5CC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6BF9-D41E-4CAE-882F-389A42499A53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10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TF Chiangsaen" panose="02000506000000020004" pitchFamily="2" charset="-34"/>
                <a:ea typeface="+mn-ea"/>
                <a:cs typeface="TF Chiangsaen" panose="02000506000000020004" pitchFamily="2" charset="-34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9EF0BD-8763-4CF1-AD9B-29B951313B0E}" type="slidenum">
              <a:rPr lang="zh-CN" altLang="en-US" smtClean="0"/>
              <a:pPr/>
              <a:t>10</a:t>
            </a:fld>
            <a:endParaRPr lang="en-US" altLang="zh-CN"/>
          </a:p>
        </p:txBody>
      </p:sp>
      <p:pic>
        <p:nvPicPr>
          <p:cNvPr id="8" name="Picture 4" descr="pyrami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276350"/>
            <a:ext cx="64643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1">
            <a:hlinkClick r:id="rId3" action="ppaction://hlinksldjump"/>
          </p:cNvPr>
          <p:cNvSpPr>
            <a:spLocks/>
          </p:cNvSpPr>
          <p:nvPr/>
        </p:nvSpPr>
        <p:spPr bwMode="auto">
          <a:xfrm>
            <a:off x="8477250" y="3321051"/>
            <a:ext cx="2190750" cy="403225"/>
          </a:xfrm>
          <a:prstGeom prst="accentCallout1">
            <a:avLst>
              <a:gd name="adj1" fmla="val 28347"/>
              <a:gd name="adj2" fmla="val -3477"/>
              <a:gd name="adj3" fmla="val 216344"/>
              <a:gd name="adj4" fmla="val -24819"/>
            </a:avLst>
          </a:prstGeom>
          <a:gradFill rotWithShape="1">
            <a:gsLst>
              <a:gs pos="0">
                <a:srgbClr val="00CC00"/>
              </a:gs>
              <a:gs pos="100000">
                <a:schemeClr val="bg1"/>
              </a:gs>
            </a:gsLst>
            <a:lin ang="0" scaled="1"/>
          </a:gra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th-TH" sz="1600">
                <a:solidFill>
                  <a:srgbClr val="003300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Physiological Needs</a:t>
            </a:r>
            <a:endParaRPr lang="th-TH" altLang="th-TH" sz="1600">
              <a:solidFill>
                <a:srgbClr val="003300"/>
              </a:solidFill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  <p:sp>
        <p:nvSpPr>
          <p:cNvPr id="10" name="AutoShape 12"/>
          <p:cNvSpPr>
            <a:spLocks/>
          </p:cNvSpPr>
          <p:nvPr/>
        </p:nvSpPr>
        <p:spPr bwMode="auto">
          <a:xfrm>
            <a:off x="8112125" y="2644776"/>
            <a:ext cx="3129616" cy="403225"/>
          </a:xfrm>
          <a:prstGeom prst="accentCallout1">
            <a:avLst>
              <a:gd name="adj1" fmla="val 28347"/>
              <a:gd name="adj2" fmla="val -4083"/>
              <a:gd name="adj3" fmla="val 253368"/>
              <a:gd name="adj4" fmla="val -22772"/>
            </a:avLst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0" scaled="1"/>
          </a:gra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TF Intanon" panose="02000506000000020004" pitchFamily="2" charset="-34"/>
                <a:cs typeface="TF Intanon" panose="02000506000000020004" pitchFamily="2" charset="-34"/>
              </a:rPr>
              <a:t>S</a:t>
            </a:r>
            <a:r>
              <a:rPr lang="en-US" sz="16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ecurity or safety needs</a:t>
            </a:r>
            <a:endParaRPr lang="th-TH" altLang="th-TH" sz="1600" dirty="0">
              <a:solidFill>
                <a:srgbClr val="003300"/>
              </a:solidFill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  <p:sp>
        <p:nvSpPr>
          <p:cNvPr id="11" name="AutoShape 13"/>
          <p:cNvSpPr>
            <a:spLocks/>
          </p:cNvSpPr>
          <p:nvPr/>
        </p:nvSpPr>
        <p:spPr bwMode="auto">
          <a:xfrm>
            <a:off x="7608888" y="2068514"/>
            <a:ext cx="3848006" cy="403225"/>
          </a:xfrm>
          <a:prstGeom prst="accentCallout1">
            <a:avLst>
              <a:gd name="adj1" fmla="val 28347"/>
              <a:gd name="adj2" fmla="val -4083"/>
              <a:gd name="adj3" fmla="val 230228"/>
              <a:gd name="adj4" fmla="val -18996"/>
            </a:avLst>
          </a:prstGeom>
          <a:gradFill rotWithShape="1">
            <a:gsLst>
              <a:gs pos="0">
                <a:srgbClr val="CC0099"/>
              </a:gs>
              <a:gs pos="100000">
                <a:schemeClr val="bg1"/>
              </a:gs>
            </a:gsLst>
            <a:lin ang="0" scaled="1"/>
          </a:gra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TF Intanon" panose="02000506000000020004" pitchFamily="2" charset="-34"/>
                <a:cs typeface="TF Intanon" panose="02000506000000020004" pitchFamily="2" charset="-34"/>
              </a:rPr>
              <a:t>A</a:t>
            </a:r>
            <a:r>
              <a:rPr lang="en-US" sz="16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ffiliation or acceptance needs</a:t>
            </a:r>
            <a:endParaRPr lang="th-TH" altLang="th-TH" sz="1600" dirty="0">
              <a:solidFill>
                <a:srgbClr val="003300"/>
              </a:solidFill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  <p:sp>
        <p:nvSpPr>
          <p:cNvPr id="12" name="AutoShape 14"/>
          <p:cNvSpPr>
            <a:spLocks/>
          </p:cNvSpPr>
          <p:nvPr/>
        </p:nvSpPr>
        <p:spPr bwMode="auto">
          <a:xfrm>
            <a:off x="7104063" y="1492251"/>
            <a:ext cx="1866900" cy="403225"/>
          </a:xfrm>
          <a:prstGeom prst="accentCallout1">
            <a:avLst>
              <a:gd name="adj1" fmla="val 28347"/>
              <a:gd name="adj2" fmla="val -4083"/>
              <a:gd name="adj3" fmla="val 225600"/>
              <a:gd name="adj4" fmla="val -35118"/>
            </a:avLst>
          </a:prstGeom>
          <a:gradFill rotWithShape="1">
            <a:gsLst>
              <a:gs pos="0">
                <a:srgbClr val="FF6600"/>
              </a:gs>
              <a:gs pos="100000">
                <a:schemeClr val="bg1"/>
              </a:gs>
            </a:gsLst>
            <a:lin ang="0" scaled="1"/>
          </a:gra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th-TH" sz="1600">
                <a:solidFill>
                  <a:srgbClr val="003300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Esteem Needs</a:t>
            </a:r>
            <a:endParaRPr lang="th-TH" altLang="th-TH" sz="1600">
              <a:solidFill>
                <a:srgbClr val="003300"/>
              </a:solidFill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  <p:sp>
        <p:nvSpPr>
          <p:cNvPr id="13" name="AutoShape 15"/>
          <p:cNvSpPr>
            <a:spLocks/>
          </p:cNvSpPr>
          <p:nvPr/>
        </p:nvSpPr>
        <p:spPr bwMode="auto">
          <a:xfrm>
            <a:off x="6456364" y="844551"/>
            <a:ext cx="2016125" cy="403225"/>
          </a:xfrm>
          <a:prstGeom prst="accentCallout1">
            <a:avLst>
              <a:gd name="adj1" fmla="val 28347"/>
              <a:gd name="adj2" fmla="val -3778"/>
              <a:gd name="adj3" fmla="val 207088"/>
              <a:gd name="adj4" fmla="val -28819"/>
            </a:avLst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th-TH" sz="1600" dirty="0">
                <a:solidFill>
                  <a:srgbClr val="003300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Self Actualization</a:t>
            </a:r>
            <a:endParaRPr lang="th-TH" altLang="th-TH" sz="1600" dirty="0">
              <a:solidFill>
                <a:srgbClr val="003300"/>
              </a:solidFill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4886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หลักการของ</a:t>
            </a:r>
            <a:r>
              <a:rPr lang="th-TH" alt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ทฤษฎี</a:t>
            </a:r>
            <a:endParaRPr lang="th-TH" dirty="0"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435" y="1825625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363538" indent="-363538" algn="thaiDist">
              <a:buFont typeface="+mj-lt"/>
              <a:buAutoNum type="arabicPeriod"/>
            </a:pPr>
            <a:r>
              <a:rPr lang="th-TH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ความ</a:t>
            </a:r>
            <a:r>
              <a:rPr lang="th-TH" sz="2400" dirty="0">
                <a:latin typeface="TF Intanon" panose="02000506000000020004" pitchFamily="2" charset="-34"/>
                <a:cs typeface="TF Intanon" panose="02000506000000020004" pitchFamily="2" charset="-34"/>
              </a:rPr>
              <a:t>ต้องการทางร่างกาย </a:t>
            </a:r>
            <a:r>
              <a:rPr lang="th-TH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(</a:t>
            </a:r>
            <a:r>
              <a:rPr lang="en-US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Physiological </a:t>
            </a:r>
            <a:r>
              <a:rPr lang="en-US" sz="2400" dirty="0">
                <a:latin typeface="TF Intanon" panose="02000506000000020004" pitchFamily="2" charset="-34"/>
                <a:cs typeface="TF Intanon" panose="02000506000000020004" pitchFamily="2" charset="-34"/>
              </a:rPr>
              <a:t>needs) </a:t>
            </a:r>
            <a:r>
              <a:rPr lang="th-TH" sz="2400" dirty="0">
                <a:latin typeface="TF Intanon" panose="02000506000000020004" pitchFamily="2" charset="-34"/>
                <a:cs typeface="TF Intanon" panose="02000506000000020004" pitchFamily="2" charset="-34"/>
              </a:rPr>
              <a:t>เป็นความต้องการขั้นพื้นฐานของมนุษย์ เพื่อความอยู่รอด เช่น อาหาร เครื่องนุ่งห่ม ที่อยู่อาศัย ยารักษาโรค อากาศ น้ำดื่ม การพักผ่อน </a:t>
            </a:r>
            <a:r>
              <a:rPr lang="th-TH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ฯลฯ</a:t>
            </a:r>
          </a:p>
          <a:p>
            <a:pPr marL="363538" indent="-363538" algn="thaiDist">
              <a:buFont typeface="+mj-lt"/>
              <a:buAutoNum type="arabicPeriod"/>
            </a:pPr>
            <a:r>
              <a:rPr lang="th-TH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ความ</a:t>
            </a:r>
            <a:r>
              <a:rPr lang="th-TH" sz="2400" dirty="0">
                <a:latin typeface="TF Intanon" panose="02000506000000020004" pitchFamily="2" charset="-34"/>
                <a:cs typeface="TF Intanon" panose="02000506000000020004" pitchFamily="2" charset="-34"/>
              </a:rPr>
              <a:t>ต้องการความปลอดภัยและมั่นคง </a:t>
            </a:r>
            <a:r>
              <a:rPr lang="th-TH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(</a:t>
            </a:r>
            <a:r>
              <a:rPr lang="en-US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Security </a:t>
            </a:r>
            <a:r>
              <a:rPr lang="en-US" sz="2400" dirty="0">
                <a:latin typeface="TF Intanon" panose="02000506000000020004" pitchFamily="2" charset="-34"/>
                <a:cs typeface="TF Intanon" panose="02000506000000020004" pitchFamily="2" charset="-34"/>
              </a:rPr>
              <a:t>or safety needs) </a:t>
            </a:r>
            <a:r>
              <a:rPr lang="th-TH" sz="2400" dirty="0">
                <a:latin typeface="TF Intanon" panose="02000506000000020004" pitchFamily="2" charset="-34"/>
                <a:cs typeface="TF Intanon" panose="02000506000000020004" pitchFamily="2" charset="-34"/>
              </a:rPr>
              <a:t>เมื่อมนุษย์สามารถตอบสนองความต้องการทางร่างกายได้แล้ว มนุษย์ก็จะเพิ่มความต้องการในระดับที่สูงขึ้นต่อไป เช่น ความต้องการความปลอดภัยในชีวิตและทรัพย์สิน ความต้องการความมั่นคงในชีวิตและหน้าที่การงาน</a:t>
            </a:r>
          </a:p>
          <a:p>
            <a:pPr marL="363538" indent="-363538" algn="thaiDist">
              <a:buFont typeface="+mj-lt"/>
              <a:buAutoNum type="arabicPeriod"/>
            </a:pPr>
            <a:r>
              <a:rPr lang="th-TH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ความ</a:t>
            </a:r>
            <a:r>
              <a:rPr lang="th-TH" sz="2400" dirty="0">
                <a:latin typeface="TF Intanon" panose="02000506000000020004" pitchFamily="2" charset="-34"/>
                <a:cs typeface="TF Intanon" panose="02000506000000020004" pitchFamily="2" charset="-34"/>
              </a:rPr>
              <a:t>ต้องการความผูกพันหรือการยอมรับ (ความต้องการทางสังคม) ( </a:t>
            </a:r>
            <a:r>
              <a:rPr lang="en-US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Affiliation </a:t>
            </a:r>
            <a:r>
              <a:rPr lang="en-US" sz="2400" dirty="0">
                <a:latin typeface="TF Intanon" panose="02000506000000020004" pitchFamily="2" charset="-34"/>
                <a:cs typeface="TF Intanon" panose="02000506000000020004" pitchFamily="2" charset="-34"/>
              </a:rPr>
              <a:t>or </a:t>
            </a:r>
            <a:r>
              <a:rPr lang="en-US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acceptance </a:t>
            </a:r>
            <a:r>
              <a:rPr lang="en-US" sz="2400" dirty="0">
                <a:latin typeface="TF Intanon" panose="02000506000000020004" pitchFamily="2" charset="-34"/>
                <a:cs typeface="TF Intanon" panose="02000506000000020004" pitchFamily="2" charset="-34"/>
              </a:rPr>
              <a:t>needs) </a:t>
            </a:r>
            <a:r>
              <a:rPr lang="th-TH" sz="2400" dirty="0">
                <a:latin typeface="TF Intanon" panose="02000506000000020004" pitchFamily="2" charset="-34"/>
                <a:cs typeface="TF Intanon" panose="02000506000000020004" pitchFamily="2" charset="-34"/>
              </a:rPr>
              <a:t>เป็นความต้องการส่วนหนึ่งของสังคมซึ่งเป็นธรรมชาติอย่างหนึ่งของมนุษย์ เช่น ความต้องการให้และได้รับซึ่งความรัก ความต้องการเป็นส่วนหนึ่งของหมู่คณะ ความต้องการได้รับการยอมรับ การต้องการได้รับคำชื่นชมจากผู้อื่น </a:t>
            </a:r>
            <a:r>
              <a:rPr lang="th-TH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ฯลฯ</a:t>
            </a:r>
          </a:p>
          <a:p>
            <a:pPr marL="363538" indent="-363538" algn="thaiDist">
              <a:buFont typeface="+mj-lt"/>
              <a:buAutoNum type="arabicPeriod"/>
            </a:pPr>
            <a:r>
              <a:rPr lang="th-TH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ความ</a:t>
            </a:r>
            <a:r>
              <a:rPr lang="th-TH" sz="2400" dirty="0">
                <a:latin typeface="TF Intanon" panose="02000506000000020004" pitchFamily="2" charset="-34"/>
                <a:cs typeface="TF Intanon" panose="02000506000000020004" pitchFamily="2" charset="-34"/>
              </a:rPr>
              <a:t>ต้องการการยกย่อง </a:t>
            </a:r>
            <a:r>
              <a:rPr lang="th-TH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(</a:t>
            </a:r>
            <a:r>
              <a:rPr lang="en-US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Esteem </a:t>
            </a:r>
            <a:r>
              <a:rPr lang="en-US" sz="2400" dirty="0">
                <a:latin typeface="TF Intanon" panose="02000506000000020004" pitchFamily="2" charset="-34"/>
                <a:cs typeface="TF Intanon" panose="02000506000000020004" pitchFamily="2" charset="-34"/>
              </a:rPr>
              <a:t>needs) </a:t>
            </a:r>
            <a:r>
              <a:rPr lang="th-TH" sz="2400" dirty="0">
                <a:latin typeface="TF Intanon" panose="02000506000000020004" pitchFamily="2" charset="-34"/>
                <a:cs typeface="TF Intanon" panose="02000506000000020004" pitchFamily="2" charset="-34"/>
              </a:rPr>
              <a:t>หรือ ความภาคภูมิใจในตนเอง เป็นความต้องการการได้รับการยกย่อง นับถือและสถานะจาก</a:t>
            </a:r>
            <a:r>
              <a:rPr lang="th-TH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สังคม </a:t>
            </a:r>
            <a:r>
              <a:rPr lang="th-TH" altLang="th-TH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ความ</a:t>
            </a:r>
            <a:r>
              <a:rPr lang="th-TH" altLang="th-TH" sz="2400" dirty="0">
                <a:latin typeface="TF Intanon" panose="02000506000000020004" pitchFamily="2" charset="-34"/>
                <a:cs typeface="TF Intanon" panose="02000506000000020004" pitchFamily="2" charset="-34"/>
              </a:rPr>
              <a:t>พยายามที่จะมีความสัมพันธ์ใน</a:t>
            </a:r>
            <a:r>
              <a:rPr lang="th-TH" altLang="th-TH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ระดับสูงกับ</a:t>
            </a:r>
            <a:r>
              <a:rPr lang="th-TH" altLang="th-TH" sz="2400" dirty="0">
                <a:latin typeface="TF Intanon" panose="02000506000000020004" pitchFamily="2" charset="-34"/>
                <a:cs typeface="TF Intanon" panose="02000506000000020004" pitchFamily="2" charset="-34"/>
              </a:rPr>
              <a:t>บุคคลอื่น รวมทั้งการได้มาซึ่ง อำนาจ ความสำเร็จ และ</a:t>
            </a:r>
            <a:r>
              <a:rPr lang="th-TH" altLang="th-TH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ชื่อเสียง</a:t>
            </a:r>
          </a:p>
          <a:p>
            <a:pPr marL="363538" indent="-363538" algn="thaiDist">
              <a:buFont typeface="+mj-lt"/>
              <a:buAutoNum type="arabicPeriod"/>
            </a:pPr>
            <a:r>
              <a:rPr lang="th-TH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ความต้องการความสำเร็จในชีวิต (</a:t>
            </a:r>
            <a:r>
              <a:rPr lang="en-US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Self-actualization) </a:t>
            </a:r>
            <a:r>
              <a:rPr lang="th-TH" sz="2400" dirty="0">
                <a:latin typeface="TF Intanon" panose="02000506000000020004" pitchFamily="2" charset="-34"/>
                <a:cs typeface="TF Intanon" panose="02000506000000020004" pitchFamily="2" charset="-34"/>
              </a:rPr>
              <a:t>อะไรที่</a:t>
            </a:r>
            <a:r>
              <a:rPr lang="th-TH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บุคคลอื่นเป็นได้ </a:t>
            </a:r>
            <a:r>
              <a:rPr lang="th-TH" sz="2400" dirty="0">
                <a:latin typeface="TF Intanon" panose="02000506000000020004" pitchFamily="2" charset="-34"/>
                <a:cs typeface="TF Intanon" panose="02000506000000020004" pitchFamily="2" charset="-34"/>
              </a:rPr>
              <a:t>เขาต้อง</a:t>
            </a:r>
            <a:r>
              <a:rPr lang="th-TH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เป็นได้</a:t>
            </a:r>
            <a:r>
              <a:rPr lang="en-US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 </a:t>
            </a:r>
            <a:r>
              <a:rPr lang="en-US" sz="2400" dirty="0">
                <a:latin typeface="TF Intanon" panose="02000506000000020004" pitchFamily="2" charset="-34"/>
                <a:cs typeface="TF Intanon" panose="02000506000000020004" pitchFamily="2" charset="-34"/>
              </a:rPr>
              <a:t>(</a:t>
            </a:r>
            <a:r>
              <a:rPr lang="en-US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What </a:t>
            </a:r>
            <a:r>
              <a:rPr lang="en-US" sz="2400" dirty="0">
                <a:latin typeface="TF Intanon" panose="02000506000000020004" pitchFamily="2" charset="-34"/>
                <a:cs typeface="TF Intanon" panose="02000506000000020004" pitchFamily="2" charset="-34"/>
              </a:rPr>
              <a:t>a man can be, he must </a:t>
            </a:r>
            <a:r>
              <a:rPr lang="en-US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be)  </a:t>
            </a:r>
            <a:r>
              <a:rPr lang="th-TH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เป็นความต้องการสูงสุดของแต่ละบุคคล เช่นความต้องการที่จะทำทุกสิ่งทุกอย่างให้สำเร็จ ความต้องการทำทุกอย่างเพื่อตอบสนองความต้องการของตนเอง ฯลฯ</a:t>
            </a:r>
            <a:endParaRPr lang="th-TH" sz="2400" dirty="0"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6BF9-D41E-4CAE-882F-389A42499A53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11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0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การใช้ทฤษฎี </a:t>
            </a:r>
            <a:r>
              <a:rPr lang="en-US" sz="32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Maslow </a:t>
            </a:r>
            <a:r>
              <a:rPr lang="th-TH" sz="32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กับการทำงานของพนักงาน</a:t>
            </a:r>
            <a:r>
              <a:rPr lang="th-TH" sz="3200" dirty="0">
                <a:latin typeface="TF Intanon" panose="02000506000000020004" pitchFamily="2" charset="-34"/>
                <a:cs typeface="TF Intanon" panose="02000506000000020004" pitchFamily="2" charset="-34"/>
              </a:rPr>
              <a:t>ในองค์กร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13227" cy="4351338"/>
          </a:xfrm>
        </p:spPr>
        <p:txBody>
          <a:bodyPr/>
          <a:lstStyle/>
          <a:p>
            <a:pPr marL="514350" indent="-514350" algn="thaiDist">
              <a:buFont typeface="+mj-lt"/>
              <a:buAutoNum type="arabicPeriod"/>
            </a:pP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ความต้องการทางร่างกาย (</a:t>
            </a:r>
            <a:r>
              <a:rPr lang="en-US" dirty="0">
                <a:latin typeface="TF Intanon" panose="02000506000000020004" pitchFamily="2" charset="-34"/>
                <a:cs typeface="TF Intanon" panose="02000506000000020004" pitchFamily="2" charset="-34"/>
              </a:rPr>
              <a:t>Physiological needs</a:t>
            </a:r>
            <a:r>
              <a:rPr lang="en-US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)</a:t>
            </a:r>
          </a:p>
          <a:p>
            <a:pPr marL="900113" lvl="1" indent="-368300" algn="thaiDist">
              <a:buFont typeface="Wingdings" panose="05000000000000000000" pitchFamily="2" charset="2"/>
              <a:buChar char="§"/>
            </a:pP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สภาพการทำงานที่เอื้อต่อการทำงานให้สำเร็จตามหน้าที่ความ</a:t>
            </a: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รับผิดชอบ อาทิ สถานที่ทำงานที่ปลอด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โปร่ง ไม่อึดอัด ทึบ/ฝุ่น/ควัน/กลิ่น/</a:t>
            </a: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ร้อน</a:t>
            </a:r>
            <a:endParaRPr lang="th-TH" dirty="0">
              <a:latin typeface="TF Intanon" panose="02000506000000020004" pitchFamily="2" charset="-34"/>
              <a:cs typeface="TF Intanon" panose="02000506000000020004" pitchFamily="2" charset="-34"/>
            </a:endParaRPr>
          </a:p>
          <a:p>
            <a:pPr marL="900113" lvl="1" indent="-368300" algn="thaiDist">
              <a:buFont typeface="Wingdings" panose="05000000000000000000" pitchFamily="2" charset="2"/>
              <a:buChar char="§"/>
            </a:pP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โรงอาหารที่มีอาหารอร่อย สะอาด ถูกหลักโภชนาการ ราคาไม่</a:t>
            </a: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แพง</a:t>
            </a:r>
            <a:endParaRPr lang="th-TH" dirty="0">
              <a:latin typeface="TF Intanon" panose="02000506000000020004" pitchFamily="2" charset="-34"/>
              <a:cs typeface="TF Intanon" panose="02000506000000020004" pitchFamily="2" charset="-34"/>
            </a:endParaRPr>
          </a:p>
          <a:p>
            <a:pPr marL="900113" lvl="1" indent="-368300" algn="thaiDist">
              <a:buFont typeface="Wingdings" panose="05000000000000000000" pitchFamily="2" charset="2"/>
              <a:buChar char="§"/>
            </a:pP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เงินเดือน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พื้นฐานที่เพียงพอแก่การดำรงชีพ คุณค่าของงาน </a:t>
            </a: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และความรู้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ความสามารถ</a:t>
            </a:r>
          </a:p>
          <a:p>
            <a:pPr marL="900113" lvl="1" indent="-368300" algn="thaiDist">
              <a:buFont typeface="Wingdings" panose="05000000000000000000" pitchFamily="2" charset="2"/>
              <a:buChar char="§"/>
            </a:pPr>
            <a:endParaRPr lang="th-TH" dirty="0">
              <a:latin typeface="TF Intanon" panose="02000506000000020004" pitchFamily="2" charset="-34"/>
              <a:cs typeface="TF Intanon" panose="02000506000000020004" pitchFamily="2" charset="-34"/>
            </a:endParaRPr>
          </a:p>
          <a:p>
            <a:pPr marL="900113" lvl="1" indent="-368300" algn="thaiDist">
              <a:buFont typeface="Wingdings" panose="05000000000000000000" pitchFamily="2" charset="2"/>
              <a:buChar char="§"/>
            </a:pPr>
            <a:endParaRPr lang="th-TH" dirty="0"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6BF9-D41E-4CAE-882F-389A42499A53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12</a:t>
            </a:fld>
            <a:endParaRPr lang="th-TH" dirty="0">
              <a:solidFill>
                <a:prstClr val="black"/>
              </a:solidFill>
            </a:endParaRPr>
          </a:p>
        </p:txBody>
      </p:sp>
      <p:pic>
        <p:nvPicPr>
          <p:cNvPr id="24578" name="Picture 2" descr="ผลการค้นหารูปภาพสำหรับ สภาพการทำงานที่ด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61"/>
          <a:stretch/>
        </p:blipFill>
        <p:spPr bwMode="auto">
          <a:xfrm>
            <a:off x="7459638" y="1870075"/>
            <a:ext cx="4632278" cy="364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s://3.bp.blogspot.com/-v9tcX8DciG4/VyBs0uxruHI/AAAAAAAAAEU/0PGvQ8_Jv8cvqIj92sYIvDwdAnKPUmyEgCLcB/s1600/food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177" y="1870075"/>
            <a:ext cx="4978823" cy="373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https://moneyhub.in.th/wp-content/uploads/2015/08/20150825164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" t="7619" r="269" b="11171"/>
          <a:stretch/>
        </p:blipFill>
        <p:spPr bwMode="auto">
          <a:xfrm>
            <a:off x="7320080" y="1781261"/>
            <a:ext cx="4816822" cy="391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62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การใช้ทฤษฎี </a:t>
            </a:r>
            <a:r>
              <a:rPr lang="en-US" sz="32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Maslow </a:t>
            </a:r>
            <a:r>
              <a:rPr lang="th-TH" sz="32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กับการทำงานของพนักงาน</a:t>
            </a:r>
            <a:r>
              <a:rPr lang="th-TH" sz="3200" dirty="0">
                <a:latin typeface="TF Intanon" panose="02000506000000020004" pitchFamily="2" charset="-34"/>
                <a:cs typeface="TF Intanon" panose="02000506000000020004" pitchFamily="2" charset="-34"/>
              </a:rPr>
              <a:t>ในองค์กร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457" y="1825625"/>
            <a:ext cx="5908342" cy="4351338"/>
          </a:xfrm>
        </p:spPr>
        <p:txBody>
          <a:bodyPr/>
          <a:lstStyle/>
          <a:p>
            <a:pPr marL="514350" indent="-514350" algn="thaiDist">
              <a:buFont typeface="+mj-lt"/>
              <a:buAutoNum type="arabicPeriod" startAt="2"/>
            </a:pP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ความต้องการความปลอดภัยและมั่นคง (</a:t>
            </a:r>
            <a:r>
              <a:rPr lang="en-US" dirty="0">
                <a:latin typeface="TF Intanon" panose="02000506000000020004" pitchFamily="2" charset="-34"/>
                <a:cs typeface="TF Intanon" panose="02000506000000020004" pitchFamily="2" charset="-34"/>
              </a:rPr>
              <a:t>Security or safety needs) </a:t>
            </a: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สภาพ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การทำงานที่เหมาะสม ปลอดภัยต่อ</a:t>
            </a: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อา ชี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วอนามัย</a:t>
            </a:r>
          </a:p>
          <a:p>
            <a:pPr marL="900113" lvl="1" indent="-368300" algn="thaiDist">
              <a:buFont typeface="Wingdings" panose="05000000000000000000" pitchFamily="2" charset="2"/>
              <a:buChar char="§"/>
            </a:pP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งานที่มั่นคง</a:t>
            </a:r>
          </a:p>
          <a:p>
            <a:pPr marL="900113" lvl="1" indent="-368300" algn="thaiDist">
              <a:buFont typeface="Wingdings" panose="05000000000000000000" pitchFamily="2" charset="2"/>
              <a:buChar char="§"/>
            </a:pP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มีการ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ขึ้นเงินเดือนทั่วไป</a:t>
            </a:r>
          </a:p>
          <a:p>
            <a:pPr marL="900113" lvl="1" indent="-368300" algn="thaiDist">
              <a:buFont typeface="Wingdings" panose="05000000000000000000" pitchFamily="2" charset="2"/>
              <a:buChar char="§"/>
            </a:pP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มีสวัสดิการที่เหมาะสม</a:t>
            </a:r>
            <a:endParaRPr lang="th-TH" dirty="0">
              <a:latin typeface="TF Intanon" panose="02000506000000020004" pitchFamily="2" charset="-34"/>
              <a:cs typeface="TF Intanon" panose="02000506000000020004" pitchFamily="2" charset="-34"/>
            </a:endParaRPr>
          </a:p>
          <a:p>
            <a:pPr marL="900113" lvl="1" indent="-368300" algn="thaiDist">
              <a:buFont typeface="Wingdings" panose="05000000000000000000" pitchFamily="2" charset="2"/>
              <a:buChar char="§"/>
            </a:pPr>
            <a:endParaRPr lang="th-TH" dirty="0"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6BF9-D41E-4CAE-882F-389A42499A53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13</a:t>
            </a:fld>
            <a:endParaRPr lang="th-TH">
              <a:solidFill>
                <a:prstClr val="black"/>
              </a:solidFill>
            </a:endParaRPr>
          </a:p>
        </p:txBody>
      </p:sp>
      <p:pic>
        <p:nvPicPr>
          <p:cNvPr id="26626" name="Picture 2" descr="ผลการค้นหารูปภาพสำหรับ งานที่มั่นค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57" y="1870075"/>
            <a:ext cx="47625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ผลการค้นหารูปภาพสำหรับ การขึ้นเงินเดือนทั่วไป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6" y="1546132"/>
            <a:ext cx="4982001" cy="386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http://www.jobcity.co.th/uploads/article/1404195408_%E0%B8%AA%E0%B8%A7%E0%B8%B1%E0%B8%AA%E0%B8%94%E0%B8%B4%E0%B8%81%E0%B8%B2%E0%B8%A3%E0%B8%9E%E0%B8%99%E0%B8%B1%E0%B8%81%E0%B8%87%E0%B8%B2%E0%B8%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05850"/>
            <a:ext cx="4879512" cy="173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04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การใช้ทฤษฎี </a:t>
            </a:r>
            <a:r>
              <a:rPr lang="en-US" sz="32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Maslow </a:t>
            </a:r>
            <a:r>
              <a:rPr lang="th-TH" sz="32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กับการทำงานของพนักงาน</a:t>
            </a:r>
            <a:r>
              <a:rPr lang="th-TH" sz="3200" dirty="0">
                <a:latin typeface="TF Intanon" panose="02000506000000020004" pitchFamily="2" charset="-34"/>
                <a:cs typeface="TF Intanon" panose="02000506000000020004" pitchFamily="2" charset="-34"/>
              </a:rPr>
              <a:t>ในองค์กร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13227" cy="4351338"/>
          </a:xfrm>
        </p:spPr>
        <p:txBody>
          <a:bodyPr/>
          <a:lstStyle/>
          <a:p>
            <a:pPr marL="514350" indent="-514350" algn="thaiDist">
              <a:buFont typeface="+mj-lt"/>
              <a:buAutoNum type="arabicPeriod" startAt="3"/>
            </a:pP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ความต้องการความผูกพันหรือการยอมรับ ( </a:t>
            </a:r>
            <a:r>
              <a:rPr lang="en-US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Affiliation or acceptance needs)</a:t>
            </a:r>
          </a:p>
          <a:p>
            <a:pPr marL="900113" lvl="1" indent="-368300" algn="thaiDist">
              <a:buFont typeface="Wingdings" panose="05000000000000000000" pitchFamily="2" charset="2"/>
              <a:buChar char="§"/>
            </a:pP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ความเข้ากันได้กับกลุ่มผู้ร่วมงาน  เป็นที่รักใคร่และ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ได้รับการยอมรับเป็นสมาชิกในกลุ่มใดกลุ่มหนึ่งหรือหลายกลุ่ม</a:t>
            </a:r>
          </a:p>
          <a:p>
            <a:pPr marL="900113" lvl="1" indent="-368300" algn="thaiDist">
              <a:buFont typeface="Wingdings" panose="05000000000000000000" pitchFamily="2" charset="2"/>
              <a:buChar char="§"/>
            </a:pP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มิตรภาพ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แบบมือ</a:t>
            </a: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อาชีพ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มิตรมีความสัมพันธ์กับ</a:t>
            </a: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ผู้อื่น</a:t>
            </a:r>
          </a:p>
          <a:p>
            <a:pPr marL="900113" lvl="1" indent="-368300" algn="thaiDist">
              <a:buFont typeface="Wingdings" panose="05000000000000000000" pitchFamily="2" charset="2"/>
              <a:buChar char="§"/>
            </a:pP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การ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มีโอกาสเข้าสมาคมสังสรรค์กับ</a:t>
            </a: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ผู้อื่น</a:t>
            </a:r>
            <a:endParaRPr lang="th-TH" dirty="0"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6BF9-D41E-4CAE-882F-389A42499A53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14</a:t>
            </a:fld>
            <a:endParaRPr lang="th-TH" dirty="0">
              <a:solidFill>
                <a:prstClr val="black"/>
              </a:solidFill>
            </a:endParaRPr>
          </a:p>
        </p:txBody>
      </p:sp>
      <p:pic>
        <p:nvPicPr>
          <p:cNvPr id="27650" name="Picture 2" descr="https://us.123rf.com/400wm/400/400/mikailain/mikailain1106/mikailain110600009/9720841-business-approach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426" y="1825625"/>
            <a:ext cx="4656235" cy="291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://oknation.nationtv.tv/blog/home/user_data/file_data/201305/02/6396106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87" y="1690688"/>
            <a:ext cx="4688080" cy="352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http://images.thaiza.com/26/26_20090122115436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490" y="2061144"/>
            <a:ext cx="4774473" cy="28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06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การใช้ทฤษฎี </a:t>
            </a:r>
            <a:r>
              <a:rPr lang="en-US" sz="32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Maslow </a:t>
            </a:r>
            <a:r>
              <a:rPr lang="th-TH" sz="32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กับการทำงานของพนักงาน</a:t>
            </a:r>
            <a:r>
              <a:rPr lang="th-TH" sz="3200" dirty="0">
                <a:latin typeface="TF Intanon" panose="02000506000000020004" pitchFamily="2" charset="-34"/>
                <a:cs typeface="TF Intanon" panose="02000506000000020004" pitchFamily="2" charset="-34"/>
              </a:rPr>
              <a:t>ในองค์กร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457" y="1825625"/>
            <a:ext cx="5908342" cy="4351338"/>
          </a:xfrm>
        </p:spPr>
        <p:txBody>
          <a:bodyPr/>
          <a:lstStyle/>
          <a:p>
            <a:pPr marL="514350" indent="-514350" algn="thaiDist">
              <a:buFont typeface="+mj-lt"/>
              <a:buAutoNum type="arabicPeriod" startAt="4"/>
            </a:pP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ความต้องการการยกย่อง (</a:t>
            </a:r>
            <a:r>
              <a:rPr lang="en-US" dirty="0">
                <a:latin typeface="TF Intanon" panose="02000506000000020004" pitchFamily="2" charset="-34"/>
                <a:cs typeface="TF Intanon" panose="02000506000000020004" pitchFamily="2" charset="-34"/>
              </a:rPr>
              <a:t>Esteem needs) </a:t>
            </a: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งาน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ที่มั่นคง</a:t>
            </a:r>
          </a:p>
          <a:p>
            <a:pPr marL="900113" lvl="1" indent="-368300" algn="thaiDist">
              <a:buFont typeface="Wingdings" panose="05000000000000000000" pitchFamily="2" charset="2"/>
              <a:buChar char="§"/>
            </a:pP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ยศ ตำแหน่ง </a:t>
            </a:r>
            <a:endParaRPr lang="th-TH" dirty="0" smtClean="0">
              <a:latin typeface="TF Intanon" panose="02000506000000020004" pitchFamily="2" charset="-34"/>
              <a:cs typeface="TF Intanon" panose="02000506000000020004" pitchFamily="2" charset="-34"/>
            </a:endParaRPr>
          </a:p>
          <a:p>
            <a:pPr marL="900113" lvl="1" indent="-368300" algn="thaiDist">
              <a:buFont typeface="Wingdings" panose="05000000000000000000" pitchFamily="2" charset="2"/>
              <a:buChar char="§"/>
            </a:pP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ระดับ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เงินเดือนที่สูง </a:t>
            </a:r>
            <a:endParaRPr lang="th-TH" dirty="0" smtClean="0">
              <a:latin typeface="TF Intanon" panose="02000506000000020004" pitchFamily="2" charset="-34"/>
              <a:cs typeface="TF Intanon" panose="02000506000000020004" pitchFamily="2" charset="-34"/>
            </a:endParaRPr>
          </a:p>
          <a:p>
            <a:pPr marL="900113" lvl="1" indent="-368300" algn="thaiDist">
              <a:buFont typeface="Wingdings" panose="05000000000000000000" pitchFamily="2" charset="2"/>
              <a:buChar char="§"/>
            </a:pP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งาน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ที่ท้าทาย มีส่วนร่วมในการตัดสินใจในงาน โอกาสแห่งความก้าวหน้าในงานอาชีพ เป็น</a:t>
            </a: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ต้น</a:t>
            </a:r>
          </a:p>
          <a:p>
            <a:pPr marL="900113" lvl="1" indent="-368300" algn="thaiDist">
              <a:buFont typeface="Wingdings" panose="05000000000000000000" pitchFamily="2" charset="2"/>
              <a:buChar char="§"/>
            </a:pP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ได้รับ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การยกย่องจาก</a:t>
            </a: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ผู้อื่น</a:t>
            </a:r>
            <a:endParaRPr lang="th-TH" dirty="0"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6BF9-D41E-4CAE-882F-389A42499A53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15</a:t>
            </a:fld>
            <a:endParaRPr lang="th-TH">
              <a:solidFill>
                <a:prstClr val="black"/>
              </a:solidFill>
            </a:endParaRPr>
          </a:p>
        </p:txBody>
      </p:sp>
      <p:pic>
        <p:nvPicPr>
          <p:cNvPr id="28674" name="Picture 2" descr="http://img.businessdictionary.com/article/normal/leadership/category-leadership-management-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2"/>
          <a:stretch/>
        </p:blipFill>
        <p:spPr bwMode="auto">
          <a:xfrm>
            <a:off x="151315" y="1825625"/>
            <a:ext cx="5294142" cy="393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ผลการค้นหารูปภาพสำหรับ เงินเดือ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99" y="1825625"/>
            <a:ext cx="5105958" cy="393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ผลการค้นหารูปภาพสำหรับ งานที่ท้าทา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96" y="2181768"/>
            <a:ext cx="4842165" cy="322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รูปภาพที่เกี่ยวข้อ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74" y="1825624"/>
            <a:ext cx="5252535" cy="347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50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การใช้ทฤษฎี </a:t>
            </a:r>
            <a:r>
              <a:rPr lang="en-US" sz="32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Maslow </a:t>
            </a:r>
            <a:r>
              <a:rPr lang="th-TH" sz="32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กับการทำงานของพนักงาน</a:t>
            </a:r>
            <a:r>
              <a:rPr lang="th-TH" sz="3200" dirty="0">
                <a:latin typeface="TF Intanon" panose="02000506000000020004" pitchFamily="2" charset="-34"/>
                <a:cs typeface="TF Intanon" panose="02000506000000020004" pitchFamily="2" charset="-34"/>
              </a:rPr>
              <a:t>ในองค์กร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13227" cy="4351338"/>
          </a:xfrm>
        </p:spPr>
        <p:txBody>
          <a:bodyPr/>
          <a:lstStyle/>
          <a:p>
            <a:pPr marL="514350" indent="-514350" algn="thaiDist">
              <a:buFont typeface="+mj-lt"/>
              <a:buAutoNum type="arabicPeriod" startAt="5"/>
            </a:pP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ความต้องการความสำเร็จในชีวิต (</a:t>
            </a:r>
            <a:r>
              <a:rPr lang="en-US" dirty="0">
                <a:latin typeface="TF Intanon" panose="02000506000000020004" pitchFamily="2" charset="-34"/>
                <a:cs typeface="TF Intanon" panose="02000506000000020004" pitchFamily="2" charset="-34"/>
              </a:rPr>
              <a:t>Self-actualization) </a:t>
            </a:r>
            <a:endParaRPr lang="en-US" dirty="0" smtClean="0">
              <a:latin typeface="TF Intanon" panose="02000506000000020004" pitchFamily="2" charset="-34"/>
              <a:cs typeface="TF Intanon" panose="02000506000000020004" pitchFamily="2" charset="-34"/>
            </a:endParaRPr>
          </a:p>
          <a:p>
            <a:pPr marL="900113" lvl="1" indent="-368300">
              <a:buFont typeface="Wingdings" panose="05000000000000000000" pitchFamily="2" charset="2"/>
              <a:buChar char="§"/>
            </a:pP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ความสำเร็จ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ในการ</a:t>
            </a: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ทำงาน</a:t>
            </a:r>
          </a:p>
          <a:p>
            <a:pPr marL="900113" lvl="1" indent="-368300">
              <a:buFont typeface="Wingdings" panose="05000000000000000000" pitchFamily="2" charset="2"/>
              <a:buChar char="§"/>
            </a:pP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ความก้าวหน้า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ในองค์กร</a:t>
            </a:r>
            <a:endParaRPr lang="th-TH" dirty="0" smtClean="0"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6BF9-D41E-4CAE-882F-389A42499A53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16</a:t>
            </a:fld>
            <a:endParaRPr lang="th-TH" dirty="0">
              <a:solidFill>
                <a:prstClr val="black"/>
              </a:solidFill>
            </a:endParaRPr>
          </a:p>
        </p:txBody>
      </p:sp>
      <p:pic>
        <p:nvPicPr>
          <p:cNvPr id="29698" name="Picture 2" descr="ผลการค้นหารูปภาพสำหรับ ความสำเร็จในการทำงา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912" y="1690688"/>
            <a:ext cx="4205145" cy="420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9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183" y="1825625"/>
            <a:ext cx="10515600" cy="4351338"/>
          </a:xfrm>
        </p:spPr>
        <p:txBody>
          <a:bodyPr>
            <a:normAutofit/>
          </a:bodyPr>
          <a:lstStyle/>
          <a:p>
            <a:pPr algn="thaiDist"/>
            <a:r>
              <a:rPr lang="th-TH" altLang="th-TH" sz="3200" dirty="0" smtClean="0">
                <a:solidFill>
                  <a:srgbClr val="000000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เงินเดือน</a:t>
            </a:r>
            <a:r>
              <a:rPr lang="th-TH" altLang="th-TH" sz="3200" dirty="0">
                <a:solidFill>
                  <a:srgbClr val="000000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สามารถเปลี่ยนพฤติกรรมของคนได้  หากเงินเดือนน้อยย่อมเกิดความไม่พอใจ  </a:t>
            </a:r>
            <a:endParaRPr lang="th-TH" altLang="th-TH" sz="3200" dirty="0" smtClean="0">
              <a:solidFill>
                <a:srgbClr val="000000"/>
              </a:solidFill>
              <a:latin typeface="TF Intanon" panose="02000506000000020004" pitchFamily="2" charset="-34"/>
              <a:cs typeface="TF Intanon" panose="02000506000000020004" pitchFamily="2" charset="-34"/>
            </a:endParaRPr>
          </a:p>
          <a:p>
            <a:pPr algn="thaiDist"/>
            <a:r>
              <a:rPr lang="th-TH" altLang="th-TH" sz="3200" dirty="0" smtClean="0">
                <a:solidFill>
                  <a:srgbClr val="000000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แต่</a:t>
            </a:r>
            <a:r>
              <a:rPr lang="th-TH" altLang="th-TH" sz="3200" dirty="0">
                <a:solidFill>
                  <a:srgbClr val="000000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เงินเดือนไม่ใช่สิ่งเดียวที่ทำให้คนเต็มใจทำงาน  ยังมีปัจจัยอื่น เช่น โอกาสก้าวหน้า  เลื่อนขั้นเลื่อนตำแหน่ง</a:t>
            </a:r>
          </a:p>
          <a:p>
            <a:pPr algn="thaiDist"/>
            <a:endParaRPr lang="th-TH" sz="3200" dirty="0"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6BF9-D41E-4CAE-882F-389A42499A53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17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h-TH" sz="32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การใช้ทฤษฎี </a:t>
            </a:r>
            <a:r>
              <a:rPr lang="en-US" sz="32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Maslow </a:t>
            </a:r>
            <a:r>
              <a:rPr lang="th-TH" sz="32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กับการทำงานของพนักงาน</a:t>
            </a:r>
            <a:r>
              <a:rPr lang="th-TH" sz="3200" dirty="0">
                <a:latin typeface="TF Intanon" panose="02000506000000020004" pitchFamily="2" charset="-34"/>
                <a:cs typeface="TF Intanon" panose="02000506000000020004" pitchFamily="2" charset="-34"/>
              </a:rPr>
              <a:t>ในองค์กร</a:t>
            </a:r>
          </a:p>
        </p:txBody>
      </p:sp>
    </p:spTree>
    <p:extLst>
      <p:ext uri="{BB962C8B-B14F-4D97-AF65-F5344CB8AC3E}">
        <p14:creationId xmlns:p14="http://schemas.microsoft.com/office/powerpoint/2010/main" val="154835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thaiDist"/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ข้อวิจารณ์ต่อทฤษฎีของ </a:t>
            </a:r>
            <a:r>
              <a:rPr lang="en-US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Maslow</a:t>
            </a:r>
            <a:endParaRPr lang="th-TH" dirty="0"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thaiDist"/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คนแต่ละคนมีความแตกต่างต่อขนาดของการตอบสนองความต้องการ ก่อนที่จะไปสู่ระดับความต้องการที่สูงขึ้น</a:t>
            </a:r>
          </a:p>
          <a:p>
            <a:pPr algn="thaiDist"/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ลำดับความต้องการแต่ละคนไม่เหมือนกัน</a:t>
            </a:r>
          </a:p>
          <a:p>
            <a:pPr algn="thaiDist"/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ความต้องการของแต่ละคนไม่ได้อยู่ในสิ่งแวดล้อมที่คงที่ แต่อยู่ในภายในสิ่งแวดล้อมที่เปลี่ยนแปลง จึงทำให้ความต้องการของคนเปลี่ยนแปลงไปตามสถานการณ์ที่แตกต่างกัน</a:t>
            </a:r>
          </a:p>
          <a:p>
            <a:pPr algn="thaiDist"/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บุคคลอาจมีความต้องการมากกว่าหนึ่งระดับ</a:t>
            </a:r>
          </a:p>
          <a:p>
            <a:pPr algn="thaiDist"/>
            <a:endParaRPr lang="th-TH" dirty="0" smtClean="0">
              <a:latin typeface="TF Intanon" panose="02000506000000020004" pitchFamily="2" charset="-34"/>
              <a:cs typeface="TF Intanon" panose="02000506000000020004" pitchFamily="2" charset="-34"/>
            </a:endParaRPr>
          </a:p>
          <a:p>
            <a:pPr algn="thaiDist"/>
            <a:endParaRPr lang="th-TH" dirty="0"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6BF9-D41E-4CAE-882F-389A42499A53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18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4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6BF9-D41E-4CAE-882F-389A42499A53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19</a:t>
            </a:fld>
            <a:endParaRPr lang="th-TH">
              <a:solidFill>
                <a:prstClr val="black"/>
              </a:solidFill>
            </a:endParaRPr>
          </a:p>
        </p:txBody>
      </p:sp>
      <p:pic>
        <p:nvPicPr>
          <p:cNvPr id="32770" name="Picture 2" descr="http://new.wial-usa.org/uploads/coaches/3e6255f1005ddf5ae00cd8ef56130da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56" y="365125"/>
            <a:ext cx="4123742" cy="617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477" y="1788303"/>
            <a:ext cx="7316367" cy="1325563"/>
          </a:xfrm>
        </p:spPr>
        <p:txBody>
          <a:bodyPr>
            <a:noAutofit/>
          </a:bodyPr>
          <a:lstStyle/>
          <a:p>
            <a:r>
              <a:rPr lang="en-US" sz="6000" dirty="0">
                <a:latin typeface="TF Intanon" panose="02000506000000020004" pitchFamily="2" charset="-34"/>
                <a:cs typeface="TF Intanon" panose="02000506000000020004" pitchFamily="2" charset="-34"/>
              </a:rPr>
              <a:t>ERG Theory </a:t>
            </a:r>
            <a:r>
              <a:rPr lang="th-TH" sz="60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/>
            </a:r>
            <a:br>
              <a:rPr lang="th-TH" sz="6000" dirty="0" smtClean="0">
                <a:latin typeface="TF Intanon" panose="02000506000000020004" pitchFamily="2" charset="-34"/>
                <a:cs typeface="TF Intanon" panose="02000506000000020004" pitchFamily="2" charset="-34"/>
              </a:rPr>
            </a:br>
            <a:r>
              <a:rPr lang="en-US" sz="60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Clayton </a:t>
            </a:r>
            <a:r>
              <a:rPr lang="en-US" sz="6000" dirty="0">
                <a:latin typeface="TF Intanon" panose="02000506000000020004" pitchFamily="2" charset="-34"/>
                <a:cs typeface="TF Intanon" panose="02000506000000020004" pitchFamily="2" charset="-34"/>
              </a:rPr>
              <a:t>P. </a:t>
            </a:r>
            <a:r>
              <a:rPr lang="en-US" sz="6000" dirty="0" err="1" smtClean="0">
                <a:latin typeface="TF Intanon" panose="02000506000000020004" pitchFamily="2" charset="-34"/>
                <a:cs typeface="TF Intanon" panose="02000506000000020004" pitchFamily="2" charset="-34"/>
              </a:rPr>
              <a:t>Aldefer</a:t>
            </a:r>
            <a:endParaRPr lang="th-TH" sz="6000" dirty="0"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030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ความหมายของแรงจูงใจ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3538" indent="-363538" algn="thaiDist">
              <a:buFont typeface="Wingdings" panose="05000000000000000000" pitchFamily="2" charset="2"/>
              <a:buChar char="§"/>
            </a:pP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หมายถึง การ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กระทําบางอย่างกับบุคคลที่ไม่มีแรงกระตุ้นหรือไม่มีแรงบันดาล</a:t>
            </a: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ใจให้เขาเหล่านั้นกระทําสิ่ง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ใด</a:t>
            </a: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สิ่งหนึ่ง(เป็น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ลักษณะของการทําให้บุคคลมีแรงกระตุ้นให้ทํางานจน</a:t>
            </a: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จบ) </a:t>
            </a:r>
          </a:p>
          <a:p>
            <a:pPr marL="363538" indent="-363538" algn="thaiDist">
              <a:buFont typeface="Wingdings" panose="05000000000000000000" pitchFamily="2" charset="2"/>
              <a:buChar char="§"/>
            </a:pP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แรงจูงใจมีทั้ง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ระดับน้อยไปจนถึงการมีแรงจูงใจในระดับมาก ซึ่งในตัวบุคคลไม่เพียงแต่จะมีความแตกต่าง</a:t>
            </a: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กันของ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แรงจูงใจในเรื่องของปริมาณ</a:t>
            </a: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เท่านั้น 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แต่ยังรวมไปถึงการกําหนดตนเองให้เกิดแรงจูงใจ</a:t>
            </a: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ด้วย ซึ่งจะ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เกี่ยวข้องกับการกําหนดเจตคติที่ชัดเจนและการกําหนด</a:t>
            </a: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เป้าหมาย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ของการกระทํา </a:t>
            </a:r>
            <a:endParaRPr lang="th-TH" dirty="0" smtClean="0">
              <a:latin typeface="TF Intanon" panose="02000506000000020004" pitchFamily="2" charset="-34"/>
              <a:cs typeface="TF Intanon" panose="02000506000000020004" pitchFamily="2" charset="-34"/>
            </a:endParaRPr>
          </a:p>
          <a:p>
            <a:pPr marL="363538" indent="-363538" algn="thaiDist">
              <a:buFont typeface="Wingdings" panose="05000000000000000000" pitchFamily="2" charset="2"/>
              <a:buChar char="§"/>
            </a:pP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ดังนั้น ปริมาณแรงจูงใจ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กับการกําหนดตนเองจึงมีผลกับความคิด ความรู้สึกและการแสดงพฤติกรรม อัน</a:t>
            </a: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เกี่ยวข้องกับ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การเกิดแรงจูงใจของ</a:t>
            </a: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บุคคล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6BF9-D41E-4CAE-882F-389A42499A53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2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00562" y="5743437"/>
            <a:ext cx="46185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(</a:t>
            </a:r>
            <a:r>
              <a:rPr lang="en-US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Ryan and Deci, 2000: 54) </a:t>
            </a:r>
            <a:endParaRPr lang="th-TH" dirty="0" smtClean="0"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9394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thaiDist"/>
            <a:r>
              <a:rPr lang="en-US" dirty="0">
                <a:latin typeface="TF Intanon" panose="02000506000000020004" pitchFamily="2" charset="-34"/>
                <a:cs typeface="TF Intanon" panose="02000506000000020004" pitchFamily="2" charset="-34"/>
              </a:rPr>
              <a:t>Clayton </a:t>
            </a:r>
            <a:r>
              <a:rPr lang="en-US" dirty="0" err="1">
                <a:latin typeface="TF Intanon" panose="02000506000000020004" pitchFamily="2" charset="-34"/>
                <a:cs typeface="TF Intanon" panose="02000506000000020004" pitchFamily="2" charset="-34"/>
              </a:rPr>
              <a:t>Alderfer</a:t>
            </a:r>
            <a:r>
              <a:rPr lang="en-US" dirty="0">
                <a:latin typeface="TF Intanon" panose="02000506000000020004" pitchFamily="2" charset="-34"/>
                <a:cs typeface="TF Intanon" panose="02000506000000020004" pitchFamily="2" charset="-34"/>
              </a:rPr>
              <a:t> 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นักวิชาการแห่งมหาวิทยาลัยเยล ได้พัฒนาทฤษฎีความต้องการของการดำรงอยู่ โดยมีพื้นฐานมาจากทฤษฎีของมาสโลว์ ศึกษาเกี่ยวกับการจัดกลุ่มต่างๆ ของความต้องการ ซึ่งมีความแตกต่างกันเป็นลำดับขั้นจากระดับต่ำไปจนถึงระดับสูง</a:t>
            </a:r>
          </a:p>
          <a:p>
            <a:pPr algn="thaiDist"/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6BF9-D41E-4CAE-882F-389A42499A53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20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h-TH" alt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พื้นฐานของ</a:t>
            </a:r>
            <a:r>
              <a:rPr lang="th-TH" alt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ทฤษฎี</a:t>
            </a:r>
            <a:endParaRPr lang="th-TH" dirty="0"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2641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539" y="365125"/>
            <a:ext cx="10515600" cy="1325563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539" y="1825625"/>
            <a:ext cx="10515600" cy="435133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6BF9-D41E-4CAE-882F-389A42499A53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21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TF Chiangsaen" panose="02000506000000020004" pitchFamily="2" charset="-34"/>
                <a:ea typeface="+mn-ea"/>
                <a:cs typeface="TF Chiangsaen" panose="02000506000000020004" pitchFamily="2" charset="-34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9EF0BD-8763-4CF1-AD9B-29B951313B0E}" type="slidenum">
              <a:rPr lang="zh-CN" altLang="en-US" smtClean="0"/>
              <a:pPr/>
              <a:t>21</a:t>
            </a:fld>
            <a:endParaRPr lang="en-US" altLang="zh-CN"/>
          </a:p>
        </p:txBody>
      </p:sp>
      <p:pic>
        <p:nvPicPr>
          <p:cNvPr id="8" name="Picture 4" descr="pyrami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276350"/>
            <a:ext cx="64643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arallelogram 17"/>
          <p:cNvSpPr/>
          <p:nvPr/>
        </p:nvSpPr>
        <p:spPr>
          <a:xfrm rot="19772447" flipH="1">
            <a:off x="7553259" y="2421741"/>
            <a:ext cx="2576555" cy="1135143"/>
          </a:xfrm>
          <a:prstGeom prst="parallelogram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Existence needs</a:t>
            </a:r>
            <a:endParaRPr lang="th-TH" dirty="0"/>
          </a:p>
        </p:txBody>
      </p:sp>
      <p:sp>
        <p:nvSpPr>
          <p:cNvPr id="19" name="Parallelogram 18"/>
          <p:cNvSpPr/>
          <p:nvPr/>
        </p:nvSpPr>
        <p:spPr>
          <a:xfrm rot="19772447" flipH="1">
            <a:off x="6703485" y="1554785"/>
            <a:ext cx="2567808" cy="1135143"/>
          </a:xfrm>
          <a:prstGeom prst="parallelogram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Relatedness needs</a:t>
            </a:r>
            <a:endParaRPr lang="th-TH" sz="2400" dirty="0"/>
          </a:p>
        </p:txBody>
      </p:sp>
      <p:sp>
        <p:nvSpPr>
          <p:cNvPr id="20" name="Parallelogram 19"/>
          <p:cNvSpPr/>
          <p:nvPr/>
        </p:nvSpPr>
        <p:spPr>
          <a:xfrm rot="19772447" flipH="1">
            <a:off x="5766821" y="540482"/>
            <a:ext cx="2618524" cy="1287925"/>
          </a:xfrm>
          <a:prstGeom prst="parallelogram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Growth needs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6114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หลักการของ</a:t>
            </a:r>
            <a:r>
              <a:rPr lang="th-TH" alt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ทฤษฎี</a:t>
            </a:r>
            <a:endParaRPr lang="th-TH" dirty="0"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435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363538" indent="-363538" algn="thaiDist">
              <a:buFont typeface="+mj-lt"/>
              <a:buAutoNum type="arabicPeriod"/>
            </a:pPr>
            <a:r>
              <a:rPr lang="th-TH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ความ</a:t>
            </a:r>
            <a:r>
              <a:rPr lang="th-TH" sz="2400" dirty="0">
                <a:latin typeface="TF Intanon" panose="02000506000000020004" pitchFamily="2" charset="-34"/>
                <a:cs typeface="TF Intanon" panose="02000506000000020004" pitchFamily="2" charset="-34"/>
              </a:rPr>
              <a:t>ต้องการดำรงชีวิตอยู่ </a:t>
            </a:r>
            <a:r>
              <a:rPr lang="en-US" sz="2400" dirty="0">
                <a:latin typeface="TF Intanon" panose="02000506000000020004" pitchFamily="2" charset="-34"/>
                <a:cs typeface="TF Intanon" panose="02000506000000020004" pitchFamily="2" charset="-34"/>
              </a:rPr>
              <a:t>(</a:t>
            </a:r>
            <a:r>
              <a:rPr lang="en-US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Existence needs</a:t>
            </a:r>
            <a:r>
              <a:rPr lang="th-TH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)</a:t>
            </a:r>
            <a:r>
              <a:rPr lang="en-US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 </a:t>
            </a:r>
            <a:r>
              <a:rPr lang="th-TH" sz="2400" dirty="0">
                <a:latin typeface="TF Intanon" panose="02000506000000020004" pitchFamily="2" charset="-34"/>
                <a:cs typeface="TF Intanon" panose="02000506000000020004" pitchFamily="2" charset="-34"/>
              </a:rPr>
              <a:t>เป็นความต้องการที่จะมีชีวิตอยู่รอด ซึ่งเป็นความต้องการทางกายภาพของมนุษย์ ได้แก่ความต้องการมีความเป็นอยู่ที่ดีทั้งทางร่างกายและทางวัตถุ ซึ่งเป็นการรวมเอาความต้องการทางร่างกายและความต้องการความปลอดภัยอยู่ด้วยกันเมื่อเปรียบเทียบทฤษฏีของมาสโลว์ เช่น ความต้องการอาหาร เครื่องนุ่งห่ม ที่อยู่อาศัย ค่าจ้าง สภาพทำงานที่ดี ฯลฯ</a:t>
            </a:r>
          </a:p>
          <a:p>
            <a:pPr marL="363538" indent="-363538" algn="thaiDist">
              <a:buFont typeface="+mj-lt"/>
              <a:buAutoNum type="arabicPeriod"/>
            </a:pPr>
            <a:r>
              <a:rPr lang="th-TH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ความ</a:t>
            </a:r>
            <a:r>
              <a:rPr lang="th-TH" sz="2400" dirty="0">
                <a:latin typeface="TF Intanon" panose="02000506000000020004" pitchFamily="2" charset="-34"/>
                <a:cs typeface="TF Intanon" panose="02000506000000020004" pitchFamily="2" charset="-34"/>
              </a:rPr>
              <a:t>ต้องการความ</a:t>
            </a:r>
            <a:r>
              <a:rPr lang="th-TH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สัมพันธภาพ(</a:t>
            </a:r>
            <a:r>
              <a:rPr lang="en-US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Relatedness needs</a:t>
            </a:r>
            <a:r>
              <a:rPr lang="th-TH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)</a:t>
            </a:r>
            <a:r>
              <a:rPr lang="en-US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 </a:t>
            </a:r>
            <a:r>
              <a:rPr lang="th-TH" sz="2400" dirty="0">
                <a:latin typeface="TF Intanon" panose="02000506000000020004" pitchFamily="2" charset="-34"/>
                <a:cs typeface="TF Intanon" panose="02000506000000020004" pitchFamily="2" charset="-34"/>
              </a:rPr>
              <a:t>เป็นความต้องการที่จะมีความสัมพันธ์กับบุคคลอื่น ต้องการมีความสัมพันธ์ระหว่างบุคคลที่ดี ความต้องการนี้เหมือนกับความต้องการทางสังคมตามทฤษฏีมาสโลว์ เช่น ความต้องการมีเพื่อน การมีความสัมพันธ์ที่ดีกับผู้บังคับบัญชาและผู้อื่น การได้รับการยกย่องจากสังคม เป็นต้น</a:t>
            </a:r>
          </a:p>
          <a:p>
            <a:pPr marL="363538" indent="-363538" algn="thaiDist">
              <a:buFont typeface="+mj-lt"/>
              <a:buAutoNum type="arabicPeriod"/>
            </a:pPr>
            <a:r>
              <a:rPr lang="th-TH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ความ</a:t>
            </a:r>
            <a:r>
              <a:rPr lang="th-TH" sz="2400" dirty="0">
                <a:latin typeface="TF Intanon" panose="02000506000000020004" pitchFamily="2" charset="-34"/>
                <a:cs typeface="TF Intanon" panose="02000506000000020004" pitchFamily="2" charset="-34"/>
              </a:rPr>
              <a:t>ต้องการความก้าวหน้าและเติบโต </a:t>
            </a:r>
            <a:r>
              <a:rPr lang="th-TH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(</a:t>
            </a:r>
            <a:r>
              <a:rPr lang="en-US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Growth needs</a:t>
            </a:r>
            <a:r>
              <a:rPr lang="th-TH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)</a:t>
            </a:r>
            <a:r>
              <a:rPr lang="en-US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 </a:t>
            </a:r>
            <a:r>
              <a:rPr lang="th-TH" sz="2400" dirty="0">
                <a:latin typeface="TF Intanon" panose="02000506000000020004" pitchFamily="2" charset="-34"/>
                <a:cs typeface="TF Intanon" panose="02000506000000020004" pitchFamily="2" charset="-34"/>
              </a:rPr>
              <a:t>เป็นความต้องการภายในของบุคคล อันทำให้เขามีการพัฒนาตนเองให้บรรลุผลสำเร็จสูงสุดตามที่ตนเองต้องการ เป็นความต้องการเติบโตและพัฒนาทางจิตใจอย่างต่อเนื่อง ซึ่งมีลักษณะอย่างเดียวกับความต้องการให้ตัวเองมีความสำคัญและความต้องการให้ความคิดของตัวเองเป็นจริง อันเป็นความต้องการขั้นที่สี่และขั้นที่ห้าตามทฤษฏี </a:t>
            </a:r>
            <a:r>
              <a:rPr lang="en-US" sz="2400" dirty="0">
                <a:latin typeface="TF Intanon" panose="02000506000000020004" pitchFamily="2" charset="-34"/>
                <a:cs typeface="TF Intanon" panose="02000506000000020004" pitchFamily="2" charset="-34"/>
              </a:rPr>
              <a:t>Maslow </a:t>
            </a:r>
            <a:r>
              <a:rPr lang="th-TH" sz="2400" dirty="0">
                <a:latin typeface="TF Intanon" panose="02000506000000020004" pitchFamily="2" charset="-34"/>
                <a:cs typeface="TF Intanon" panose="02000506000000020004" pitchFamily="2" charset="-34"/>
              </a:rPr>
              <a:t>เช่น ความต้องการได้รับการยกย่อง และความต้องการความสำเร็จในชีวิต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6BF9-D41E-4CAE-882F-389A42499A53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22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31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obliqueTopRight"/>
            <a:lightRig rig="threePt" dir="t"/>
          </a:scene3d>
        </p:spPr>
        <p:txBody>
          <a:bodyPr>
            <a:normAutofit/>
          </a:bodyPr>
          <a:lstStyle/>
          <a:p>
            <a:r>
              <a:rPr lang="th-TH" sz="28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ความคับข้องใจ การถดถอย และการตอบสนองความต้องการ</a:t>
            </a:r>
            <a:br>
              <a:rPr lang="th-TH" sz="2800" dirty="0" smtClean="0">
                <a:latin typeface="TF Intanon" panose="02000506000000020004" pitchFamily="2" charset="-34"/>
                <a:cs typeface="TF Intanon" panose="02000506000000020004" pitchFamily="2" charset="-34"/>
              </a:rPr>
            </a:br>
            <a:r>
              <a:rPr lang="th-TH" sz="28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ของทฤษฎี </a:t>
            </a:r>
            <a:r>
              <a:rPr lang="en-US" sz="28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ERG</a:t>
            </a:r>
            <a:endParaRPr lang="th-TH" sz="2800" dirty="0"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6BF9-D41E-4CAE-882F-389A42499A53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23</a:t>
            </a:fld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1713659"/>
            <a:ext cx="2894045" cy="992220"/>
          </a:xfrm>
          <a:prstGeom prst="rect">
            <a:avLst/>
          </a:prstGeom>
          <a:noFill/>
          <a:ln w="31750">
            <a:solidFill>
              <a:schemeClr val="tx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ความคับข้องใจของ</a:t>
            </a:r>
          </a:p>
          <a:p>
            <a:pPr algn="ctr"/>
            <a:r>
              <a:rPr lang="th-TH" sz="1800" dirty="0" smtClean="0">
                <a:solidFill>
                  <a:schemeClr val="tx1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ความต้องการเจริญเติบโต</a:t>
            </a:r>
            <a:endParaRPr lang="th-TH" sz="1800" dirty="0">
              <a:solidFill>
                <a:schemeClr val="tx1"/>
              </a:solidFill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5079" y="1716771"/>
            <a:ext cx="2894045" cy="992220"/>
          </a:xfrm>
          <a:prstGeom prst="rect">
            <a:avLst/>
          </a:prstGeom>
          <a:noFill/>
          <a:ln w="31750">
            <a:solidFill>
              <a:schemeClr val="tx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1800" dirty="0" smtClean="0">
                <a:solidFill>
                  <a:prstClr val="black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การตอบสนอง</a:t>
            </a:r>
            <a:endParaRPr lang="th-TH" sz="1800" dirty="0">
              <a:solidFill>
                <a:prstClr val="black"/>
              </a:solidFill>
              <a:latin typeface="TF Intanon" panose="02000506000000020004" pitchFamily="2" charset="-34"/>
              <a:cs typeface="TF Intanon" panose="02000506000000020004" pitchFamily="2" charset="-34"/>
            </a:endParaRPr>
          </a:p>
          <a:p>
            <a:pPr lvl="0" algn="ctr"/>
            <a:r>
              <a:rPr lang="th-TH" sz="1800" dirty="0">
                <a:solidFill>
                  <a:prstClr val="black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ความต้องการ</a:t>
            </a:r>
            <a:r>
              <a:rPr lang="th-TH" sz="1800" dirty="0" smtClean="0">
                <a:solidFill>
                  <a:prstClr val="black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เจริญเติบโต</a:t>
            </a:r>
            <a:endParaRPr lang="th-TH" dirty="0">
              <a:solidFill>
                <a:schemeClr val="tx1"/>
              </a:solidFill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69966" y="1719883"/>
            <a:ext cx="2894045" cy="992220"/>
          </a:xfrm>
          <a:prstGeom prst="rect">
            <a:avLst/>
          </a:prstGeom>
          <a:noFill/>
          <a:ln w="31750">
            <a:solidFill>
              <a:schemeClr val="tx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ความสำคัญของ</a:t>
            </a:r>
          </a:p>
          <a:p>
            <a:pPr algn="ctr"/>
            <a:r>
              <a:rPr lang="th-TH" sz="1800" dirty="0" smtClean="0">
                <a:solidFill>
                  <a:schemeClr val="tx1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ความต้องการเจริญเติบโต</a:t>
            </a:r>
            <a:endParaRPr lang="th-TH" sz="1800" dirty="0">
              <a:solidFill>
                <a:schemeClr val="tx1"/>
              </a:solidFill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  <p:cxnSp>
        <p:nvCxnSpPr>
          <p:cNvPr id="11" name="Straight Arrow Connector 10"/>
          <p:cNvCxnSpPr>
            <a:stCxn id="9" idx="3"/>
            <a:endCxn id="8" idx="1"/>
          </p:cNvCxnSpPr>
          <p:nvPr/>
        </p:nvCxnSpPr>
        <p:spPr>
          <a:xfrm flipV="1">
            <a:off x="7564011" y="2212881"/>
            <a:ext cx="891068" cy="311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9" idx="1"/>
          </p:cNvCxnSpPr>
          <p:nvPr/>
        </p:nvCxnSpPr>
        <p:spPr>
          <a:xfrm>
            <a:off x="3729133" y="2212881"/>
            <a:ext cx="940833" cy="3112"/>
          </a:xfrm>
          <a:prstGeom prst="straightConnector1">
            <a:avLst/>
          </a:prstGeom>
          <a:ln w="31750"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41312" y="3023055"/>
            <a:ext cx="2894045" cy="992220"/>
          </a:xfrm>
          <a:prstGeom prst="rect">
            <a:avLst/>
          </a:prstGeom>
          <a:noFill/>
          <a:ln w="31750">
            <a:solidFill>
              <a:schemeClr val="tx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1800" dirty="0">
                <a:solidFill>
                  <a:prstClr val="black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ความคับข้องใจของ</a:t>
            </a:r>
          </a:p>
          <a:p>
            <a:pPr lvl="0" algn="ctr"/>
            <a:r>
              <a:rPr lang="th-TH" sz="1800" dirty="0">
                <a:solidFill>
                  <a:prstClr val="black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ความ</a:t>
            </a:r>
            <a:r>
              <a:rPr lang="th-TH" sz="1800" dirty="0" smtClean="0">
                <a:solidFill>
                  <a:prstClr val="black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ต้องการความสัมพันธ์</a:t>
            </a:r>
            <a:endParaRPr lang="th-TH" dirty="0">
              <a:solidFill>
                <a:schemeClr val="tx1"/>
              </a:solidFill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58191" y="3026167"/>
            <a:ext cx="2894045" cy="992220"/>
          </a:xfrm>
          <a:prstGeom prst="rect">
            <a:avLst/>
          </a:prstGeom>
          <a:noFill/>
          <a:ln w="31750">
            <a:solidFill>
              <a:schemeClr val="tx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1800" dirty="0">
                <a:solidFill>
                  <a:prstClr val="black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การตอบสนอง</a:t>
            </a:r>
          </a:p>
          <a:p>
            <a:pPr lvl="0" algn="ctr"/>
            <a:r>
              <a:rPr lang="th-TH" sz="1800" dirty="0">
                <a:solidFill>
                  <a:prstClr val="black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ความ</a:t>
            </a:r>
            <a:r>
              <a:rPr lang="th-TH" sz="1800" dirty="0" smtClean="0">
                <a:solidFill>
                  <a:prstClr val="black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ต้องการความสัมพันธ์</a:t>
            </a:r>
            <a:endParaRPr lang="th-TH" dirty="0">
              <a:solidFill>
                <a:schemeClr val="tx1"/>
              </a:solidFill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73078" y="3029279"/>
            <a:ext cx="2894045" cy="992220"/>
          </a:xfrm>
          <a:prstGeom prst="rect">
            <a:avLst/>
          </a:prstGeom>
          <a:noFill/>
          <a:ln w="31750">
            <a:solidFill>
              <a:schemeClr val="tx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1800" dirty="0">
                <a:solidFill>
                  <a:prstClr val="black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ความสำคัญของ</a:t>
            </a:r>
          </a:p>
          <a:p>
            <a:pPr lvl="0" algn="ctr"/>
            <a:r>
              <a:rPr lang="th-TH" sz="1800" dirty="0" smtClean="0">
                <a:solidFill>
                  <a:prstClr val="black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ความต้องการความสัมพันธ์</a:t>
            </a:r>
            <a:endParaRPr lang="th-TH" dirty="0">
              <a:solidFill>
                <a:schemeClr val="tx1"/>
              </a:solidFill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  <p:cxnSp>
        <p:nvCxnSpPr>
          <p:cNvPr id="17" name="Straight Arrow Connector 16"/>
          <p:cNvCxnSpPr>
            <a:stCxn id="16" idx="3"/>
            <a:endCxn id="15" idx="1"/>
          </p:cNvCxnSpPr>
          <p:nvPr/>
        </p:nvCxnSpPr>
        <p:spPr>
          <a:xfrm flipV="1">
            <a:off x="7567123" y="3522277"/>
            <a:ext cx="891068" cy="311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6" idx="1"/>
          </p:cNvCxnSpPr>
          <p:nvPr/>
        </p:nvCxnSpPr>
        <p:spPr>
          <a:xfrm flipV="1">
            <a:off x="3744682" y="3525389"/>
            <a:ext cx="928396" cy="3112"/>
          </a:xfrm>
          <a:prstGeom prst="straightConnector1">
            <a:avLst/>
          </a:prstGeom>
          <a:ln w="31750"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732245" y="2705879"/>
            <a:ext cx="937721" cy="317176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41312" y="4366661"/>
            <a:ext cx="2894045" cy="992220"/>
          </a:xfrm>
          <a:prstGeom prst="rect">
            <a:avLst/>
          </a:prstGeom>
          <a:noFill/>
          <a:ln w="31750">
            <a:solidFill>
              <a:schemeClr val="tx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1800" dirty="0">
                <a:solidFill>
                  <a:prstClr val="black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ความคับข้องใจของ</a:t>
            </a:r>
          </a:p>
          <a:p>
            <a:pPr lvl="0" algn="ctr"/>
            <a:r>
              <a:rPr lang="th-TH" sz="1800" dirty="0">
                <a:solidFill>
                  <a:prstClr val="black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ความ</a:t>
            </a:r>
            <a:r>
              <a:rPr lang="th-TH" sz="1800" dirty="0" smtClean="0">
                <a:solidFill>
                  <a:prstClr val="black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ต้องการการดำรงชีวิตอยู่</a:t>
            </a:r>
            <a:endParaRPr lang="th-TH" dirty="0">
              <a:solidFill>
                <a:schemeClr val="tx1"/>
              </a:solidFill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458191" y="4369773"/>
            <a:ext cx="2894045" cy="992220"/>
          </a:xfrm>
          <a:prstGeom prst="rect">
            <a:avLst/>
          </a:prstGeom>
          <a:noFill/>
          <a:ln w="31750">
            <a:solidFill>
              <a:schemeClr val="tx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1800" dirty="0">
                <a:solidFill>
                  <a:prstClr val="black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การตอบสนอง</a:t>
            </a:r>
          </a:p>
          <a:p>
            <a:pPr lvl="0" algn="ctr"/>
            <a:r>
              <a:rPr lang="th-TH" sz="1800" dirty="0">
                <a:solidFill>
                  <a:prstClr val="black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ความ</a:t>
            </a:r>
            <a:r>
              <a:rPr lang="th-TH" sz="1800" dirty="0" smtClean="0">
                <a:solidFill>
                  <a:prstClr val="black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ต้องการ</a:t>
            </a:r>
            <a:r>
              <a:rPr lang="th-TH" sz="1800" dirty="0">
                <a:solidFill>
                  <a:prstClr val="black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การดำรงชีวิตอยู่</a:t>
            </a:r>
            <a:endParaRPr lang="th-TH" dirty="0">
              <a:solidFill>
                <a:schemeClr val="tx1"/>
              </a:solidFill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73078" y="4372885"/>
            <a:ext cx="2894045" cy="992220"/>
          </a:xfrm>
          <a:prstGeom prst="rect">
            <a:avLst/>
          </a:prstGeom>
          <a:noFill/>
          <a:ln w="31750">
            <a:solidFill>
              <a:schemeClr val="tx1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1800" dirty="0">
                <a:solidFill>
                  <a:prstClr val="black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ความสำคัญของ</a:t>
            </a:r>
          </a:p>
          <a:p>
            <a:pPr lvl="0" algn="ctr"/>
            <a:r>
              <a:rPr lang="th-TH" sz="1800" dirty="0" smtClean="0">
                <a:solidFill>
                  <a:prstClr val="black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ความต้องการ</a:t>
            </a:r>
            <a:r>
              <a:rPr lang="th-TH" sz="1800" dirty="0">
                <a:solidFill>
                  <a:prstClr val="black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การดำรงชีวิต</a:t>
            </a:r>
            <a:r>
              <a:rPr lang="th-TH" sz="1800" dirty="0" smtClean="0">
                <a:solidFill>
                  <a:prstClr val="black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อยู่</a:t>
            </a:r>
            <a:endParaRPr lang="th-TH" dirty="0">
              <a:solidFill>
                <a:schemeClr val="tx1"/>
              </a:solidFill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  <p:cxnSp>
        <p:nvCxnSpPr>
          <p:cNvPr id="24" name="Straight Arrow Connector 23"/>
          <p:cNvCxnSpPr>
            <a:stCxn id="23" idx="3"/>
            <a:endCxn id="22" idx="1"/>
          </p:cNvCxnSpPr>
          <p:nvPr/>
        </p:nvCxnSpPr>
        <p:spPr>
          <a:xfrm flipV="1">
            <a:off x="7567123" y="4865883"/>
            <a:ext cx="891068" cy="311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735357" y="4033939"/>
            <a:ext cx="937721" cy="317176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729133" y="4872107"/>
            <a:ext cx="928396" cy="3112"/>
          </a:xfrm>
          <a:prstGeom prst="straightConnector1">
            <a:avLst/>
          </a:prstGeom>
          <a:ln w="31750"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38200" y="5856059"/>
            <a:ext cx="940833" cy="3112"/>
          </a:xfrm>
          <a:prstGeom prst="straightConnector1">
            <a:avLst/>
          </a:prstGeom>
          <a:ln w="31750"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669966" y="5856059"/>
            <a:ext cx="1003046" cy="0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8455079" y="5880032"/>
            <a:ext cx="891068" cy="311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004529" y="5656095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การนำไปสู่</a:t>
            </a:r>
            <a:endParaRPr lang="th-TH" sz="2000" dirty="0"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89171" y="5640546"/>
            <a:ext cx="1853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การถดถอยมายัง</a:t>
            </a:r>
            <a:endParaRPr lang="th-TH" sz="2000" dirty="0"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587201" y="5662319"/>
            <a:ext cx="1492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การก่อให้เกิด</a:t>
            </a:r>
            <a:endParaRPr lang="th-TH" sz="2000" dirty="0"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8040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6BF9-D41E-4CAE-882F-389A42499A53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24</a:t>
            </a:fld>
            <a:endParaRPr lang="th-TH">
              <a:solidFill>
                <a:prstClr val="black"/>
              </a:solidFill>
            </a:endParaRPr>
          </a:p>
        </p:txBody>
      </p:sp>
      <p:pic>
        <p:nvPicPr>
          <p:cNvPr id="30722" name="Picture 2" descr="https://i.ytimg.com/vi/i6gD9ZKiElk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154" y="1126679"/>
            <a:ext cx="9191569" cy="505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06973" y="1678675"/>
            <a:ext cx="4148920" cy="147251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50" y="1825625"/>
            <a:ext cx="10515600" cy="1325563"/>
          </a:xfrm>
        </p:spPr>
        <p:txBody>
          <a:bodyPr/>
          <a:lstStyle/>
          <a:p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ทฤษฎี</a:t>
            </a:r>
            <a:r>
              <a:rPr lang="th-TH" dirty="0">
                <a:solidFill>
                  <a:srgbClr val="FFFF00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สองปัจจัยของ </a:t>
            </a:r>
            <a:r>
              <a:rPr lang="en-US" dirty="0" smtClean="0">
                <a:solidFill>
                  <a:srgbClr val="FFFF00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Herzberg </a:t>
            </a:r>
            <a:br>
              <a:rPr lang="en-US" dirty="0" smtClean="0">
                <a:solidFill>
                  <a:srgbClr val="FFFF00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</a:br>
            <a:r>
              <a:rPr lang="en-US" sz="40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(</a:t>
            </a:r>
            <a:r>
              <a:rPr lang="en-US" sz="4000" dirty="0">
                <a:latin typeface="TF Intanon" panose="02000506000000020004" pitchFamily="2" charset="-34"/>
                <a:cs typeface="TF Intanon" panose="02000506000000020004" pitchFamily="2" charset="-34"/>
              </a:rPr>
              <a:t>Herz</a:t>
            </a:r>
            <a:r>
              <a:rPr lang="en-US" sz="4000" dirty="0">
                <a:solidFill>
                  <a:srgbClr val="FFFF00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berg’s two-factor  Theory)</a:t>
            </a:r>
            <a:endParaRPr lang="th-TH" sz="4000" dirty="0">
              <a:solidFill>
                <a:srgbClr val="FFFF00"/>
              </a:solidFill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8286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หลักการของ</a:t>
            </a:r>
            <a:r>
              <a:rPr lang="th-TH" alt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ทฤษฎี</a:t>
            </a:r>
            <a:endParaRPr lang="th-TH" dirty="0"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731" y="1825625"/>
            <a:ext cx="10515600" cy="4351338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2400" dirty="0">
                <a:latin typeface="TF Intanon" panose="02000506000000020004" pitchFamily="2" charset="-34"/>
                <a:cs typeface="TF Intanon" panose="02000506000000020004" pitchFamily="2" charset="-34"/>
              </a:rPr>
              <a:t>มีปัจจัยหรือองค์ประกอบ 2 ประการ  ที่มีความสัมพันธ์กับความพึงพอใจและไม่พึงพอใจในการปฏิบัติงาน ได้แก่ </a:t>
            </a:r>
            <a:r>
              <a:rPr lang="th-TH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ปัจจัยค้ำ</a:t>
            </a:r>
            <a:r>
              <a:rPr lang="th-TH" sz="2400" dirty="0">
                <a:latin typeface="TF Intanon" panose="02000506000000020004" pitchFamily="2" charset="-34"/>
                <a:cs typeface="TF Intanon" panose="02000506000000020004" pitchFamily="2" charset="-34"/>
              </a:rPr>
              <a:t>จุน (</a:t>
            </a:r>
            <a:r>
              <a:rPr lang="en-US" sz="2400" dirty="0">
                <a:latin typeface="TF Intanon" panose="02000506000000020004" pitchFamily="2" charset="-34"/>
                <a:cs typeface="TF Intanon" panose="02000506000000020004" pitchFamily="2" charset="-34"/>
              </a:rPr>
              <a:t>Maintenance Factors) </a:t>
            </a:r>
            <a:r>
              <a:rPr lang="th-TH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หรือปัจจัยสุขอนามัย </a:t>
            </a:r>
            <a:r>
              <a:rPr lang="th-TH" sz="2400" dirty="0">
                <a:latin typeface="TF Intanon" panose="02000506000000020004" pitchFamily="2" charset="-34"/>
                <a:cs typeface="TF Intanon" panose="02000506000000020004" pitchFamily="2" charset="-34"/>
              </a:rPr>
              <a:t>(</a:t>
            </a:r>
            <a:r>
              <a:rPr lang="en-US" sz="2400" dirty="0">
                <a:latin typeface="TF Intanon" panose="02000506000000020004" pitchFamily="2" charset="-34"/>
                <a:cs typeface="TF Intanon" panose="02000506000000020004" pitchFamily="2" charset="-34"/>
              </a:rPr>
              <a:t>Hygiene Factors</a:t>
            </a:r>
            <a:r>
              <a:rPr lang="en-US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)</a:t>
            </a:r>
            <a:r>
              <a:rPr lang="th-TH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 และปัจจัยจูง</a:t>
            </a:r>
            <a:r>
              <a:rPr lang="th-TH" sz="2400" dirty="0">
                <a:latin typeface="TF Intanon" panose="02000506000000020004" pitchFamily="2" charset="-34"/>
                <a:cs typeface="TF Intanon" panose="02000506000000020004" pitchFamily="2" charset="-34"/>
              </a:rPr>
              <a:t>ใจ (</a:t>
            </a:r>
            <a:r>
              <a:rPr lang="en-US" sz="2400" dirty="0">
                <a:latin typeface="TF Intanon" panose="02000506000000020004" pitchFamily="2" charset="-34"/>
                <a:cs typeface="TF Intanon" panose="02000506000000020004" pitchFamily="2" charset="-34"/>
              </a:rPr>
              <a:t>Motivation Factors) </a:t>
            </a:r>
            <a:endParaRPr lang="th-TH" sz="2400" dirty="0"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6BF9-D41E-4CAE-882F-389A42499A53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25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12" name="Content Placeholder 11"/>
          <p:cNvSpPr txBox="1">
            <a:spLocks/>
          </p:cNvSpPr>
          <p:nvPr/>
        </p:nvSpPr>
        <p:spPr>
          <a:xfrm>
            <a:off x="936676" y="31057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365125" algn="thaiDist">
              <a:buFont typeface="Wingdings" panose="05000000000000000000" pitchFamily="2" charset="2"/>
              <a:buChar char="§"/>
            </a:pPr>
            <a:r>
              <a:rPr lang="th-TH" altLang="th-TH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ปัจจัยสุขอนามัย (</a:t>
            </a:r>
            <a:r>
              <a:rPr lang="en-US" altLang="th-TH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Hygiene Factors) </a:t>
            </a:r>
            <a:r>
              <a:rPr lang="th-TH" altLang="th-TH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เป็นปัจจัยที่องค์การต้องมี  หากไม่มีจะทำให้เกิดความไม่พอใจกับลูกจ้าง ได้แก่ เงินเดือน การควบคุมบังคับบัญชา สภาพแวดล้อมในการทำงาน ความมั่นคงในการทำงาน  หากขาดไปลูกจ้างอาจทิ้งงาน</a:t>
            </a:r>
          </a:p>
          <a:p>
            <a:pPr marL="365125" indent="-365125" algn="thaiDist">
              <a:buFont typeface="Wingdings" panose="05000000000000000000" pitchFamily="2" charset="2"/>
              <a:buChar char="§"/>
            </a:pPr>
            <a:r>
              <a:rPr lang="th-TH" altLang="th-TH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ปัจจัยจูงใจ (</a:t>
            </a:r>
            <a:r>
              <a:rPr lang="en-US" altLang="th-TH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Motivation Factors) </a:t>
            </a:r>
            <a:r>
              <a:rPr lang="th-TH" altLang="th-TH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เป็นปัจจัยที่ก่อให้เกิดการจูงใจในการทำงานอย่างแท้จริง ได้แก่ การรับผิดชอบงานสำคัญ การได้เลื่อนขั้นเลื่อนตำแหน่ง การยอมรับนับถือ </a:t>
            </a:r>
            <a:endParaRPr lang="th-TH" altLang="th-TH" sz="2400" dirty="0"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476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หลักการของ</a:t>
            </a:r>
            <a:r>
              <a:rPr lang="th-TH" alt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ทฤษฎี</a:t>
            </a:r>
            <a:endParaRPr lang="th-TH" dirty="0"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6BF9-D41E-4CAE-882F-389A42499A53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26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1941345" y="6147578"/>
            <a:ext cx="8032652" cy="14068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800">
              <a:solidFill>
                <a:srgbClr val="000000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-324071" y="5767754"/>
            <a:ext cx="2335751" cy="10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2000" dirty="0">
                <a:solidFill>
                  <a:srgbClr val="000000"/>
                </a:solidFill>
                <a:latin typeface="TF Intanon" panose="02000506000000020004" pitchFamily="2" charset="-34"/>
                <a:ea typeface="Times New Roman" panose="02020603050405020304" pitchFamily="18" charset="0"/>
                <a:cs typeface="TF Intanon" panose="02000506000000020004" pitchFamily="2" charset="-34"/>
              </a:rPr>
              <a:t>ระดับสูง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2000" dirty="0">
                <a:solidFill>
                  <a:srgbClr val="000000"/>
                </a:solidFill>
                <a:latin typeface="TF Intanon" panose="02000506000000020004" pitchFamily="2" charset="-34"/>
                <a:ea typeface="Times New Roman" panose="02020603050405020304" pitchFamily="18" charset="0"/>
                <a:cs typeface="TF Intanon" panose="02000506000000020004" pitchFamily="2" charset="-34"/>
              </a:rPr>
              <a:t>ความไม่พึงพอใจ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936428" y="5782388"/>
            <a:ext cx="2436538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2000" dirty="0">
                <a:solidFill>
                  <a:srgbClr val="000000"/>
                </a:solidFill>
                <a:latin typeface="TF Intanon" panose="02000506000000020004" pitchFamily="2" charset="-34"/>
                <a:ea typeface="Times New Roman" panose="02020603050405020304" pitchFamily="18" charset="0"/>
                <a:cs typeface="TF Intanon" panose="02000506000000020004" pitchFamily="2" charset="-34"/>
              </a:rPr>
              <a:t>ระดับสูง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2000" dirty="0">
                <a:solidFill>
                  <a:srgbClr val="000000"/>
                </a:solidFill>
                <a:latin typeface="TF Intanon" panose="02000506000000020004" pitchFamily="2" charset="-34"/>
                <a:ea typeface="Times New Roman" panose="02020603050405020304" pitchFamily="18" charset="0"/>
                <a:cs typeface="TF Intanon" panose="02000506000000020004" pitchFamily="2" charset="-34"/>
              </a:rPr>
              <a:t>ความพึงพอใจ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979109" y="5945746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800">
              <a:solidFill>
                <a:srgbClr val="000000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graphicFrame>
        <p:nvGraphicFramePr>
          <p:cNvPr id="1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70389"/>
              </p:ext>
            </p:extLst>
          </p:nvPr>
        </p:nvGraphicFramePr>
        <p:xfrm>
          <a:off x="1660849" y="1694998"/>
          <a:ext cx="8611726" cy="383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863"/>
                <a:gridCol w="4305863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th-TH" b="0" dirty="0" smtClean="0">
                          <a:solidFill>
                            <a:schemeClr val="tx1"/>
                          </a:solidFill>
                          <a:latin typeface="TF Intanon" panose="02000506000000020004" pitchFamily="2" charset="-34"/>
                          <a:cs typeface="TF Intanon" panose="02000506000000020004" pitchFamily="2" charset="-34"/>
                        </a:rPr>
                        <a:t>ปัจจัยสุขอนามัย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TF Intanon" panose="02000506000000020004" pitchFamily="2" charset="-34"/>
                          <a:cs typeface="TF Intanon" panose="02000506000000020004" pitchFamily="2" charset="-34"/>
                        </a:rPr>
                        <a:t>(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F Intanon" panose="02000506000000020004" pitchFamily="2" charset="-34"/>
                          <a:cs typeface="TF Intanon" panose="02000506000000020004" pitchFamily="2" charset="-34"/>
                        </a:rPr>
                        <a:t>Hygiene Factors)</a:t>
                      </a:r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TF Intanon" panose="02000506000000020004" pitchFamily="2" charset="-34"/>
                          <a:cs typeface="TF Intanon" panose="02000506000000020004" pitchFamily="2" charset="-34"/>
                        </a:rPr>
                        <a:t> </a:t>
                      </a:r>
                      <a:endParaRPr lang="th-TH" b="0" dirty="0">
                        <a:solidFill>
                          <a:schemeClr val="tx1"/>
                        </a:solidFill>
                        <a:latin typeface="TF Intanon" panose="02000506000000020004" pitchFamily="2" charset="-34"/>
                        <a:cs typeface="TF Intanon" panose="02000506000000020004" pitchFamily="2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TF Intanon" panose="02000506000000020004" pitchFamily="2" charset="-34"/>
                          <a:cs typeface="TF Intanon" panose="02000506000000020004" pitchFamily="2" charset="-34"/>
                        </a:rPr>
                        <a:t>ปัจจัยจูงใจ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TF Intanon" panose="02000506000000020004" pitchFamily="2" charset="-34"/>
                          <a:cs typeface="TF Intanon" panose="02000506000000020004" pitchFamily="2" charset="-34"/>
                        </a:rPr>
                        <a:t>(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F Intanon" panose="02000506000000020004" pitchFamily="2" charset="-34"/>
                          <a:cs typeface="TF Intanon" panose="02000506000000020004" pitchFamily="2" charset="-34"/>
                        </a:rPr>
                        <a:t>Motivation Factors) </a:t>
                      </a:r>
                      <a:endParaRPr lang="th-TH" b="0" dirty="0">
                        <a:solidFill>
                          <a:schemeClr val="tx1"/>
                        </a:solidFill>
                        <a:latin typeface="TF Intanon" panose="02000506000000020004" pitchFamily="2" charset="-34"/>
                        <a:cs typeface="TF Intanon" panose="02000506000000020004" pitchFamily="2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F Intanon" panose="02000506000000020004" pitchFamily="2" charset="-34"/>
                          <a:cs typeface="TF Intanon" panose="02000506000000020004" pitchFamily="2" charset="-34"/>
                        </a:rPr>
                        <a:t>นโยบายของบริษัท</a:t>
                      </a:r>
                    </a:p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F Intanon" panose="02000506000000020004" pitchFamily="2" charset="-34"/>
                          <a:cs typeface="TF Intanon" panose="02000506000000020004" pitchFamily="2" charset="-34"/>
                        </a:rPr>
                        <a:t>การบังคับบัญชา</a:t>
                      </a:r>
                    </a:p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F Intanon" panose="02000506000000020004" pitchFamily="2" charset="-34"/>
                          <a:cs typeface="TF Intanon" panose="02000506000000020004" pitchFamily="2" charset="-34"/>
                        </a:rPr>
                        <a:t>สภาพแวดล้อมในการทำงาน</a:t>
                      </a:r>
                    </a:p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F Intanon" panose="02000506000000020004" pitchFamily="2" charset="-34"/>
                          <a:cs typeface="TF Intanon" panose="02000506000000020004" pitchFamily="2" charset="-34"/>
                        </a:rPr>
                        <a:t>เพื่อนร่วมงาน</a:t>
                      </a:r>
                    </a:p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F Intanon" panose="02000506000000020004" pitchFamily="2" charset="-34"/>
                          <a:cs typeface="TF Intanon" panose="02000506000000020004" pitchFamily="2" charset="-34"/>
                        </a:rPr>
                        <a:t>ชีวิตส่วนตัว</a:t>
                      </a:r>
                    </a:p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F Intanon" panose="02000506000000020004" pitchFamily="2" charset="-34"/>
                          <a:cs typeface="TF Intanon" panose="02000506000000020004" pitchFamily="2" charset="-34"/>
                        </a:rPr>
                        <a:t>ความสัมพันธ์กับผู้บังคับบัญชา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F Intanon" panose="02000506000000020004" pitchFamily="2" charset="-34"/>
                          <a:cs typeface="TF Intanon" panose="02000506000000020004" pitchFamily="2" charset="-34"/>
                        </a:rPr>
                        <a:t>ความสัมพันธ์กับผู้ใต้บังคับบัญชา</a:t>
                      </a:r>
                    </a:p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F Intanon" panose="02000506000000020004" pitchFamily="2" charset="-34"/>
                          <a:cs typeface="TF Intanon" panose="02000506000000020004" pitchFamily="2" charset="-34"/>
                        </a:rPr>
                        <a:t>เงินเดือน สถานภาพ</a:t>
                      </a:r>
                      <a:r>
                        <a:rPr lang="th-TH" sz="2400" b="0" baseline="0" dirty="0" smtClean="0">
                          <a:solidFill>
                            <a:schemeClr val="tx1"/>
                          </a:solidFill>
                          <a:latin typeface="TF Intanon" panose="02000506000000020004" pitchFamily="2" charset="-34"/>
                          <a:cs typeface="TF Intanon" panose="02000506000000020004" pitchFamily="2" charset="-34"/>
                        </a:rPr>
                        <a:t> ความมั่นคง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F Intanon" panose="02000506000000020004" pitchFamily="2" charset="-34"/>
                        <a:cs typeface="TF Intanon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F Intanon" panose="02000506000000020004" pitchFamily="2" charset="-34"/>
                          <a:cs typeface="TF Intanon" panose="02000506000000020004" pitchFamily="2" charset="-34"/>
                        </a:rPr>
                        <a:t>ความสำเร็จ</a:t>
                      </a:r>
                    </a:p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F Intanon" panose="02000506000000020004" pitchFamily="2" charset="-34"/>
                          <a:cs typeface="TF Intanon" panose="02000506000000020004" pitchFamily="2" charset="-34"/>
                        </a:rPr>
                        <a:t>การยกย่อง</a:t>
                      </a:r>
                    </a:p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F Intanon" panose="02000506000000020004" pitchFamily="2" charset="-34"/>
                          <a:cs typeface="TF Intanon" panose="02000506000000020004" pitchFamily="2" charset="-34"/>
                        </a:rPr>
                        <a:t>ลักษณะงาน</a:t>
                      </a:r>
                    </a:p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F Intanon" panose="02000506000000020004" pitchFamily="2" charset="-34"/>
                          <a:cs typeface="TF Intanon" panose="02000506000000020004" pitchFamily="2" charset="-34"/>
                        </a:rPr>
                        <a:t>ความรับผิดชอบ</a:t>
                      </a:r>
                    </a:p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F Intanon" panose="02000506000000020004" pitchFamily="2" charset="-34"/>
                          <a:cs typeface="TF Intanon" panose="02000506000000020004" pitchFamily="2" charset="-34"/>
                        </a:rPr>
                        <a:t>การเจริญเติบโต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F Intanon" panose="02000506000000020004" pitchFamily="2" charset="-34"/>
                        <a:cs typeface="TF Intanon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06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6BF9-D41E-4CAE-882F-389A42499A53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27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74826" y="1333532"/>
            <a:ext cx="1871663" cy="3891611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254000" dist="38100" dir="2400000" algn="tl" rotWithShape="0">
              <a:schemeClr val="tx1">
                <a:alpha val="87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2400" u="sng" dirty="0" smtClean="0">
                <a:solidFill>
                  <a:srgbClr val="800000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ลูกจ้าง</a:t>
            </a:r>
            <a:endParaRPr lang="th-TH" altLang="th-TH" sz="2400" u="sng" dirty="0">
              <a:solidFill>
                <a:srgbClr val="800000"/>
              </a:solidFill>
              <a:latin typeface="TF Intanon" panose="02000506000000020004" pitchFamily="2" charset="-34"/>
              <a:cs typeface="TF Intanon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th-TH" sz="2400" dirty="0">
              <a:solidFill>
                <a:srgbClr val="800000"/>
              </a:solidFill>
              <a:latin typeface="TF Intanon" panose="02000506000000020004" pitchFamily="2" charset="-34"/>
              <a:cs typeface="TF Intanon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2400" dirty="0">
                <a:solidFill>
                  <a:srgbClr val="800000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ความไม่พึงพอใจ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th-TH" sz="2400" dirty="0">
              <a:solidFill>
                <a:srgbClr val="800000"/>
              </a:solidFill>
              <a:latin typeface="TF Intanon" panose="02000506000000020004" pitchFamily="2" charset="-34"/>
              <a:cs typeface="TF Intanon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th-TH" sz="2400" dirty="0">
                <a:solidFill>
                  <a:srgbClr val="800000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+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th-TH" sz="2400" dirty="0">
              <a:solidFill>
                <a:srgbClr val="800000"/>
              </a:solidFill>
              <a:latin typeface="TF Intanon" panose="02000506000000020004" pitchFamily="2" charset="-34"/>
              <a:cs typeface="TF Intanon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2400" dirty="0">
                <a:solidFill>
                  <a:srgbClr val="800000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เฉื่อยชา</a:t>
            </a:r>
            <a:endParaRPr lang="en-US" altLang="th-TH" sz="2400" dirty="0">
              <a:solidFill>
                <a:srgbClr val="800000"/>
              </a:solidFill>
              <a:latin typeface="TF Intanon" panose="02000506000000020004" pitchFamily="2" charset="-34"/>
              <a:cs typeface="TF Intanon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2400" dirty="0">
                <a:solidFill>
                  <a:srgbClr val="800000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ไม่มีแรงจูงใจ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2400" dirty="0">
                <a:solidFill>
                  <a:srgbClr val="800000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ในการทำงาน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5159376" y="1343058"/>
            <a:ext cx="1870075" cy="388208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254000" dist="38100" dir="2400000" algn="tl" rotWithShape="0">
              <a:schemeClr val="tx1">
                <a:alpha val="87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2400" u="sng" dirty="0" smtClean="0">
                <a:solidFill>
                  <a:srgbClr val="800000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ลูกจ้าง</a:t>
            </a:r>
            <a:endParaRPr lang="en-US" altLang="th-TH" sz="2400" u="sng" dirty="0">
              <a:solidFill>
                <a:srgbClr val="800000"/>
              </a:solidFill>
              <a:latin typeface="TF Intanon" panose="02000506000000020004" pitchFamily="2" charset="-34"/>
              <a:cs typeface="TF Intanon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2400" dirty="0" smtClean="0">
                <a:solidFill>
                  <a:srgbClr val="800000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ไม่</a:t>
            </a:r>
            <a:r>
              <a:rPr lang="th-TH" altLang="th-TH" sz="2400" dirty="0">
                <a:solidFill>
                  <a:srgbClr val="800000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มี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2400" dirty="0">
                <a:solidFill>
                  <a:srgbClr val="800000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ความไม่พึงพอใจ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th-TH" sz="2400" dirty="0">
              <a:solidFill>
                <a:srgbClr val="800000"/>
              </a:solidFill>
              <a:latin typeface="TF Intanon" panose="02000506000000020004" pitchFamily="2" charset="-34"/>
              <a:cs typeface="TF Intanon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th-TH" sz="2400" dirty="0">
                <a:solidFill>
                  <a:srgbClr val="800000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+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th-TH" sz="2400" dirty="0">
              <a:solidFill>
                <a:srgbClr val="800000"/>
              </a:solidFill>
              <a:latin typeface="TF Intanon" panose="02000506000000020004" pitchFamily="2" charset="-34"/>
              <a:cs typeface="TF Intanon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2400" dirty="0">
                <a:solidFill>
                  <a:srgbClr val="800000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เฉื่อยชา</a:t>
            </a:r>
            <a:endParaRPr lang="en-US" altLang="th-TH" sz="2400" dirty="0">
              <a:solidFill>
                <a:srgbClr val="800000"/>
              </a:solidFill>
              <a:latin typeface="TF Intanon" panose="02000506000000020004" pitchFamily="2" charset="-34"/>
              <a:cs typeface="TF Intanon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2400" dirty="0">
                <a:solidFill>
                  <a:srgbClr val="800000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ไม่มีแรงจูงใจ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2400" dirty="0">
                <a:solidFill>
                  <a:srgbClr val="800000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ในการทำงาน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8543926" y="1343058"/>
            <a:ext cx="1871663" cy="3882085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254000" dist="38100" dir="2400000" algn="tl" rotWithShape="0">
              <a:schemeClr val="tx1">
                <a:alpha val="87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2400" u="sng" dirty="0" smtClean="0">
                <a:solidFill>
                  <a:srgbClr val="800000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ลูกจ้าง</a:t>
            </a:r>
            <a:endParaRPr lang="en-US" altLang="th-TH" sz="2400" u="sng" dirty="0">
              <a:solidFill>
                <a:srgbClr val="800000"/>
              </a:solidFill>
              <a:latin typeface="TF Intanon" panose="02000506000000020004" pitchFamily="2" charset="-34"/>
              <a:cs typeface="TF Intanon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2400" dirty="0" smtClean="0">
                <a:solidFill>
                  <a:srgbClr val="800000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ไม่</a:t>
            </a:r>
            <a:r>
              <a:rPr lang="th-TH" altLang="th-TH" sz="2400" dirty="0">
                <a:solidFill>
                  <a:srgbClr val="800000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มี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2400" dirty="0">
                <a:solidFill>
                  <a:srgbClr val="800000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ความไม่พึงพอใจ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th-TH" sz="2400" dirty="0">
              <a:solidFill>
                <a:srgbClr val="800000"/>
              </a:solidFill>
              <a:latin typeface="TF Intanon" panose="02000506000000020004" pitchFamily="2" charset="-34"/>
              <a:cs typeface="TF Intanon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th-TH" sz="2400" dirty="0">
                <a:solidFill>
                  <a:srgbClr val="800000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+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th-TH" sz="2400" dirty="0">
              <a:solidFill>
                <a:srgbClr val="800000"/>
              </a:solidFill>
              <a:latin typeface="TF Intanon" panose="02000506000000020004" pitchFamily="2" charset="-34"/>
              <a:cs typeface="TF Intanon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2400" dirty="0">
                <a:solidFill>
                  <a:srgbClr val="800000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กระตือรือร้น</a:t>
            </a:r>
            <a:endParaRPr lang="en-US" altLang="th-TH" sz="2400" dirty="0">
              <a:solidFill>
                <a:srgbClr val="800000"/>
              </a:solidFill>
              <a:latin typeface="TF Intanon" panose="02000506000000020004" pitchFamily="2" charset="-34"/>
              <a:cs typeface="TF Intanon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2400" dirty="0">
                <a:solidFill>
                  <a:srgbClr val="800000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มีแรงจูงใจในการทำงาน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792539" y="961211"/>
            <a:ext cx="1190625" cy="4679950"/>
            <a:chOff x="3792539" y="961211"/>
            <a:chExt cx="1190625" cy="4679950"/>
          </a:xfrm>
          <a:effectLst>
            <a:outerShdw blurRad="254000" dist="38100" dir="2400000" algn="tl" rotWithShape="0">
              <a:schemeClr val="tx1">
                <a:alpha val="87000"/>
              </a:schemeClr>
            </a:outerShdw>
          </a:effectLst>
        </p:grpSpPr>
        <p:sp>
          <p:nvSpPr>
            <p:cNvPr id="14" name="AutoShape 4"/>
            <p:cNvSpPr>
              <a:spLocks noChangeArrowheads="1"/>
            </p:cNvSpPr>
            <p:nvPr/>
          </p:nvSpPr>
          <p:spPr bwMode="auto">
            <a:xfrm>
              <a:off x="3792539" y="961211"/>
              <a:ext cx="1190625" cy="4679950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99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sz="1800">
                <a:solidFill>
                  <a:srgbClr val="000000"/>
                </a:solidFill>
                <a:latin typeface="TF Intanon" panose="02000506000000020004" pitchFamily="2" charset="-34"/>
                <a:cs typeface="TF Intanon" panose="02000506000000020004" pitchFamily="2" charset="-34"/>
              </a:endParaRPr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 rot="16200000">
              <a:off x="3131345" y="3088285"/>
              <a:ext cx="2733675" cy="604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dirty="0">
                  <a:solidFill>
                    <a:srgbClr val="800000"/>
                  </a:solidFill>
                  <a:latin typeface="TF Intanon" panose="02000506000000020004" pitchFamily="2" charset="-34"/>
                  <a:cs typeface="TF Intanon" panose="02000506000000020004" pitchFamily="2" charset="-34"/>
                </a:rPr>
                <a:t>   ปัจจัยสุขอนามัย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92964" y="991705"/>
            <a:ext cx="1189037" cy="4608513"/>
            <a:chOff x="7192964" y="991705"/>
            <a:chExt cx="1189037" cy="4608513"/>
          </a:xfrm>
          <a:effectLst>
            <a:outerShdw blurRad="254000" dist="38100" dir="2400000" algn="tl" rotWithShape="0">
              <a:schemeClr val="tx1">
                <a:alpha val="87000"/>
              </a:schemeClr>
            </a:outerShdw>
          </a:effectLst>
        </p:grpSpPr>
        <p:sp>
          <p:nvSpPr>
            <p:cNvPr id="18" name="AutoShape 8"/>
            <p:cNvSpPr>
              <a:spLocks noChangeArrowheads="1"/>
            </p:cNvSpPr>
            <p:nvPr/>
          </p:nvSpPr>
          <p:spPr bwMode="auto">
            <a:xfrm>
              <a:off x="7192964" y="991705"/>
              <a:ext cx="1189037" cy="4608513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C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sz="1800">
                <a:solidFill>
                  <a:srgbClr val="000000"/>
                </a:solidFill>
                <a:latin typeface="TF Intanon" panose="02000506000000020004" pitchFamily="2" charset="-34"/>
                <a:cs typeface="TF Intanon" panose="02000506000000020004" pitchFamily="2" charset="-34"/>
              </a:endParaRP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 rot="16200000">
              <a:off x="6708465" y="2815884"/>
              <a:ext cx="1993900" cy="93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th-TH" dirty="0">
                <a:solidFill>
                  <a:srgbClr val="000000"/>
                </a:solidFill>
                <a:latin typeface="TF Intanon" panose="02000506000000020004" pitchFamily="2" charset="-34"/>
                <a:cs typeface="TF Intanon" panose="02000506000000020004" pitchFamily="2" charset="-34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dirty="0">
                  <a:solidFill>
                    <a:srgbClr val="800000"/>
                  </a:solidFill>
                  <a:latin typeface="TF Intanon" panose="02000506000000020004" pitchFamily="2" charset="-34"/>
                  <a:cs typeface="TF Intanon" panose="02000506000000020004" pitchFamily="2" charset="-34"/>
                </a:rPr>
                <a:t>ปัจจัยจูงใจ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850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i.pinimg.com/originals/12/a1/16/12a1160c58f232b3b33ad69fca5e40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777" y="641349"/>
            <a:ext cx="4067175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6BF9-D41E-4CAE-882F-389A42499A53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28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41" y="1721225"/>
            <a:ext cx="9395011" cy="1331574"/>
          </a:xfrm>
        </p:spPr>
        <p:txBody>
          <a:bodyPr>
            <a:noAutofit/>
          </a:bodyPr>
          <a:lstStyle/>
          <a:p>
            <a:pPr>
              <a:lnSpc>
                <a:spcPts val="5000"/>
              </a:lnSpc>
            </a:pPr>
            <a:r>
              <a:rPr lang="th-TH" altLang="th-TH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F Intanon" panose="02000506000000020004" pitchFamily="2" charset="-34"/>
                <a:cs typeface="TF Intanon" panose="02000506000000020004" pitchFamily="2" charset="-34"/>
              </a:rPr>
              <a:t>ทฤษฎีความต้องการจากการเรียนรู้</a:t>
            </a:r>
            <a:br>
              <a:rPr lang="th-TH" altLang="th-TH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F Intanon" panose="02000506000000020004" pitchFamily="2" charset="-34"/>
                <a:cs typeface="TF Intanon" panose="02000506000000020004" pitchFamily="2" charset="-34"/>
              </a:rPr>
            </a:br>
            <a:r>
              <a:rPr lang="th-TH" altLang="th-TH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F Intanon" panose="02000506000000020004" pitchFamily="2" charset="-34"/>
                <a:cs typeface="TF Intanon" panose="02000506000000020004" pitchFamily="2" charset="-34"/>
              </a:rPr>
              <a:t>(</a:t>
            </a:r>
            <a:r>
              <a:rPr lang="en-US" altLang="th-TH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F Intanon" panose="02000506000000020004" pitchFamily="2" charset="-34"/>
                <a:cs typeface="TF Intanon" panose="02000506000000020004" pitchFamily="2" charset="-34"/>
              </a:rPr>
              <a:t>McClelland’s Learned Needs Theory</a:t>
            </a:r>
            <a:r>
              <a:rPr lang="th-TH" altLang="th-TH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F Intanon" panose="02000506000000020004" pitchFamily="2" charset="-34"/>
                <a:cs typeface="TF Intanon" panose="02000506000000020004" pitchFamily="2" charset="-34"/>
              </a:rPr>
              <a:t>)</a:t>
            </a:r>
            <a:endParaRPr lang="th-TH" sz="3600" dirty="0">
              <a:solidFill>
                <a:srgbClr val="0070C0"/>
              </a:solidFill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Mrs. Estee </a:t>
            </a:r>
            <a:r>
              <a:rPr lang="en-US" b="1" dirty="0" smtClean="0"/>
              <a:t>Lauder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6BF9-D41E-4CAE-882F-389A42499A53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29</a:t>
            </a:fld>
            <a:endParaRPr lang="th-TH">
              <a:solidFill>
                <a:prstClr val="black"/>
              </a:solidFill>
            </a:endParaRPr>
          </a:p>
        </p:txBody>
      </p:sp>
      <p:pic>
        <p:nvPicPr>
          <p:cNvPr id="46084" name="Picture 4" descr="Mrs Estée Lau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52845"/>
            <a:ext cx="5284035" cy="390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6" descr="Estée Lauder the wo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4" y="1852844"/>
            <a:ext cx="4200395" cy="390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36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ความหมายของแรงจูงใจ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23446"/>
          </a:xfrm>
        </p:spPr>
        <p:txBody>
          <a:bodyPr>
            <a:normAutofit lnSpcReduction="10000"/>
          </a:bodyPr>
          <a:lstStyle/>
          <a:p>
            <a:pPr marL="363538" indent="-363538" algn="thaiDist">
              <a:buFont typeface="Wingdings" panose="05000000000000000000" pitchFamily="2" charset="2"/>
              <a:buChar char="§"/>
            </a:pP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เป็น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พลังที่ริเริ่มกํากับ</a:t>
            </a: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และคํ้าจุนพฤติกรรม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และการกระทําส่วนบุคคล </a:t>
            </a: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แรงจูงใจสามารถ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มีได้หลาย</a:t>
            </a: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รูปแบบ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6BF9-D41E-4CAE-882F-389A42499A53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3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17505" y="2649071"/>
            <a:ext cx="4414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(สมยศ นาวีการ, 2546: 49) </a:t>
            </a:r>
          </a:p>
        </p:txBody>
      </p:sp>
    </p:spTree>
    <p:extLst>
      <p:ext uri="{BB962C8B-B14F-4D97-AF65-F5344CB8AC3E}">
        <p14:creationId xmlns:p14="http://schemas.microsoft.com/office/powerpoint/2010/main" val="229578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 algn="thaiDi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ความต้องการความสำเร็จ (</a:t>
            </a:r>
            <a:r>
              <a:rPr lang="en-US" dirty="0">
                <a:latin typeface="TF Intanon" panose="02000506000000020004" pitchFamily="2" charset="-34"/>
                <a:cs typeface="TF Intanon" panose="02000506000000020004" pitchFamily="2" charset="-34"/>
              </a:rPr>
              <a:t>need for achievement) 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เป็นความต้องการที่จะทำงานได้ดีขึ้น มีประสิทธิภาพมากขึ้น มีมาตรฐานสูงขึ้นในชีวิต มีผู้ความต้องการความสำเร็จสูงจะมีลักษณะพฤติกรรม ดังนี้</a:t>
            </a:r>
          </a:p>
          <a:p>
            <a:pPr marL="712788" lvl="1" indent="-349250" algn="thaiDist">
              <a:lnSpc>
                <a:spcPct val="100000"/>
              </a:lnSpc>
              <a:spcBef>
                <a:spcPts val="0"/>
              </a:spcBef>
            </a:pP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มี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เป้าหมายในการทำงานสูง ชัดเจนและท้าทายความสามาถ</a:t>
            </a:r>
          </a:p>
          <a:p>
            <a:pPr marL="712788" lvl="1" indent="-349250" algn="thaiDist">
              <a:lnSpc>
                <a:spcPct val="100000"/>
              </a:lnSpc>
              <a:spcBef>
                <a:spcPts val="0"/>
              </a:spcBef>
            </a:pP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มุ่ง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ที่ความสำเร็จของงานมากกว่ารางวัล หรือผลตอบแทนเป็นเงินทอง</a:t>
            </a:r>
          </a:p>
          <a:p>
            <a:pPr marL="712788" lvl="1" indent="-349250" algn="thaiDist">
              <a:lnSpc>
                <a:spcPct val="100000"/>
              </a:lnSpc>
              <a:spcBef>
                <a:spcPts val="0"/>
              </a:spcBef>
            </a:pP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ต้องการ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ข้อมูลย้อนกลับในความก้าวหน้าสู่ความสำเร็จทุกระดับ</a:t>
            </a:r>
          </a:p>
          <a:p>
            <a:pPr marL="712788" lvl="1" indent="-349250" algn="thaiDist">
              <a:lnSpc>
                <a:spcPct val="100000"/>
              </a:lnSpc>
              <a:spcBef>
                <a:spcPts val="0"/>
              </a:spcBef>
            </a:pP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รับผิดชอบ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งานส่วนตัวมากกว่าการมีส่วนร่วมกับผู้อื่น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6BF9-D41E-4CAE-882F-389A42499A53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30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h-TH" alt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หลักการของ</a:t>
            </a:r>
            <a:r>
              <a:rPr lang="th-TH" alt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ทฤษฎี</a:t>
            </a:r>
            <a:endParaRPr lang="th-TH" dirty="0"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9281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 algn="thaiDi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ความต้องการอำนาจ (</a:t>
            </a:r>
            <a:r>
              <a:rPr lang="en-US" dirty="0">
                <a:latin typeface="TF Intanon" panose="02000506000000020004" pitchFamily="2" charset="-34"/>
                <a:cs typeface="TF Intanon" panose="02000506000000020004" pitchFamily="2" charset="-34"/>
              </a:rPr>
              <a:t>need for power) 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เป็นความต้องการที่จะมีส่วนควบคุม สร้างอิทธิพล หรือรับผิดชอบในกิจกรรของผู้อื่น ผู้มีความต้องการอำนาจจะมีลักษณะพฤติกรรม ดังนี้</a:t>
            </a:r>
          </a:p>
          <a:p>
            <a:pPr marL="712788" lvl="1" indent="-349250" algn="thaiDi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แสวงหา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โอกาสในการควบคุมหรือมีอิทธิพลเหนือบุคคลอื่น</a:t>
            </a:r>
          </a:p>
          <a:p>
            <a:pPr marL="712788" lvl="1" indent="-349250" algn="thaiDi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ชอบ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การแข่งขันในสถานการณ์ที่มีโอกาสให้ตนเองครอบงำคนอื่นได้</a:t>
            </a:r>
          </a:p>
          <a:p>
            <a:pPr marL="712788" lvl="1" indent="-349250" algn="thaiDi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สนุกสนาน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ในการเชิญหน้าหรือโต้แย้ง ต่อสู่กับผู้อื่น</a:t>
            </a:r>
          </a:p>
          <a:p>
            <a:pPr marL="363538" indent="-363538" algn="thaiDi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ความต้องการอำนาจมีสองลักษณะ คือ อำนาจบุคคล และอำนาจสถาบัน อำนาจบุคคลมุ่งเพื่อประโยชน์ส่วนตัวมากกว่าองค์กร แต่อำนาจสถาบันมุ่งเพื่อประโยชน์ส่วนรวมโดยทำงานร่วมกับคนอื่น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6BF9-D41E-4CAE-882F-389A42499A53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31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h-TH" alt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หลักการของ</a:t>
            </a:r>
            <a:r>
              <a:rPr lang="th-TH" alt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ทฤษฎี</a:t>
            </a:r>
            <a:endParaRPr lang="th-TH" dirty="0"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924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 algn="thaiDi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ความต้องการความผูกพัน (</a:t>
            </a:r>
            <a:r>
              <a:rPr lang="en-US" dirty="0">
                <a:latin typeface="TF Intanon" panose="02000506000000020004" pitchFamily="2" charset="-34"/>
                <a:cs typeface="TF Intanon" panose="02000506000000020004" pitchFamily="2" charset="-34"/>
              </a:rPr>
              <a:t>need for affiliation) 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เป็นความต้องการที่จะรักษามิตรภาพและความสัมพันธ์ระหว่างบุคคล ไว้อย่างใกล้ชิด ผู้มีความต้องการความผูกพันมีลักษณะ ดังนี้</a:t>
            </a:r>
          </a:p>
          <a:p>
            <a:pPr marL="712788" lvl="1" indent="-349250" algn="thaiDi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พยายาม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สร้างและรักษาสัมพันธภาพและมิตรภาพให้ยั่งยืน</a:t>
            </a:r>
          </a:p>
          <a:p>
            <a:pPr marL="712788" lvl="1" indent="-349250" algn="thaiDi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อยาก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ให้บุคคลอื่นชื่นชอบตัวเอง</a:t>
            </a:r>
          </a:p>
          <a:p>
            <a:pPr marL="712788" lvl="1" indent="-349250" algn="thaiDi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สนุกสนาน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กับงานเลี้ยง กิจกรรมทางสังคม </a:t>
            </a: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และ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การพบปะสังสรรค์</a:t>
            </a:r>
          </a:p>
          <a:p>
            <a:pPr marL="712788" lvl="1" indent="-349250" algn="thaiDi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แสวงหา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การมีส่วนร่วม ด้วยการร่วมกิจกรรมกับกลุ่ม หรือองค์กรต่างๆ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6BF9-D41E-4CAE-882F-389A42499A53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32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h-TH" alt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หลักการของ</a:t>
            </a:r>
            <a:r>
              <a:rPr lang="th-TH" alt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ทฤษฎี</a:t>
            </a:r>
            <a:endParaRPr lang="th-TH" dirty="0"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3509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1"/>
          <a:stretch/>
        </p:blipFill>
        <p:spPr>
          <a:xfrm>
            <a:off x="838200" y="459255"/>
            <a:ext cx="10260106" cy="572639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6BF9-D41E-4CAE-882F-389A42499A53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33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73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ทฤษฎีกระบวนการ</a:t>
            </a:r>
            <a:endParaRPr lang="th-TH" dirty="0"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 algn="thaiDist">
              <a:buFont typeface="Wingdings" panose="05000000000000000000" pitchFamily="2" charset="2"/>
              <a:buChar char="§"/>
            </a:pPr>
            <a:r>
              <a:rPr lang="th-TH" alt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ทฤษฎีความเสมอ</a:t>
            </a:r>
            <a:r>
              <a:rPr lang="th-TH" alt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ภาค (</a:t>
            </a:r>
            <a:r>
              <a:rPr lang="en-US" alt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Equity Theory</a:t>
            </a:r>
            <a:r>
              <a:rPr lang="th-TH" alt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)</a:t>
            </a:r>
            <a:endParaRPr lang="th-TH" altLang="th-TH" dirty="0">
              <a:latin typeface="TF Intanon" panose="02000506000000020004" pitchFamily="2" charset="-34"/>
              <a:cs typeface="TF Intanon" panose="02000506000000020004" pitchFamily="2" charset="-34"/>
            </a:endParaRPr>
          </a:p>
          <a:p>
            <a:pPr marL="363538" indent="-363538" algn="thaiDist">
              <a:buFont typeface="Wingdings" panose="05000000000000000000" pitchFamily="2" charset="2"/>
              <a:buChar char="§"/>
            </a:pP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ทฤษฎี</a:t>
            </a: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คาดหวัง(</a:t>
            </a:r>
            <a:r>
              <a:rPr lang="en-US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Expectancy Theory</a:t>
            </a: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)</a:t>
            </a:r>
          </a:p>
          <a:p>
            <a:pPr marL="363538" indent="-363538" algn="thaiDist">
              <a:buFont typeface="Wingdings" panose="05000000000000000000" pitchFamily="2" charset="2"/>
              <a:buChar char="§"/>
            </a:pP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ทฤษฎีการกำหนดเป้าหมาย</a:t>
            </a:r>
            <a:r>
              <a:rPr lang="en-US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(Goal-Setting Theory)</a:t>
            </a:r>
          </a:p>
          <a:p>
            <a:pPr algn="thaiDist"/>
            <a:endParaRPr lang="th-TH" dirty="0" smtClean="0">
              <a:latin typeface="TF Intanon" panose="02000506000000020004" pitchFamily="2" charset="-34"/>
              <a:cs typeface="TF Intanon" panose="02000506000000020004" pitchFamily="2" charset="-34"/>
            </a:endParaRPr>
          </a:p>
          <a:p>
            <a:pPr algn="thaiDist"/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6BF9-D41E-4CAE-882F-389A42499A53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34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8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image.slidesharecdn.com/12643eec-9d8c-492f-976e-a5079081c6ac-150519071059-lva1-app6891/95/motivation-ppt-39-638.jpg?cb=14320195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" t="22763" r="63827" b="25292"/>
          <a:stretch/>
        </p:blipFill>
        <p:spPr bwMode="auto">
          <a:xfrm>
            <a:off x="6360436" y="935561"/>
            <a:ext cx="4500328" cy="560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6BF9-D41E-4CAE-882F-389A42499A53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35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1926499"/>
            <a:ext cx="8716346" cy="1331574"/>
          </a:xfrm>
        </p:spPr>
        <p:txBody>
          <a:bodyPr>
            <a:noAutofit/>
          </a:bodyPr>
          <a:lstStyle/>
          <a:p>
            <a:pPr algn="thaiDist"/>
            <a:r>
              <a:rPr lang="th-TH" alt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ทฤษฎีความเสมอภาค (</a:t>
            </a:r>
            <a:r>
              <a:rPr lang="en-US" alt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Equity Theory</a:t>
            </a:r>
            <a:r>
              <a:rPr lang="th-TH" alt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)</a:t>
            </a:r>
            <a:br>
              <a:rPr lang="th-TH" alt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</a:br>
            <a:r>
              <a:rPr lang="en-US" alt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Stacy J. Adams</a:t>
            </a:r>
            <a:endParaRPr lang="th-TH" altLang="th-TH" dirty="0"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368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 algn="thaiDi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บุคคลย่อมแสวงหาความเสมอภาคทางสังคมโดยพิจารณาผลตอบแทนที่ได้รับ </a:t>
            </a: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(</a:t>
            </a:r>
            <a:r>
              <a:rPr lang="en-US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Output</a:t>
            </a:r>
            <a:r>
              <a:rPr lang="en-US" dirty="0">
                <a:latin typeface="TF Intanon" panose="02000506000000020004" pitchFamily="2" charset="-34"/>
                <a:cs typeface="TF Intanon" panose="02000506000000020004" pitchFamily="2" charset="-34"/>
              </a:rPr>
              <a:t>) 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กับตัวป้อน </a:t>
            </a: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(</a:t>
            </a:r>
            <a:r>
              <a:rPr lang="en-US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Input</a:t>
            </a:r>
            <a:r>
              <a:rPr lang="en-US" dirty="0">
                <a:latin typeface="TF Intanon" panose="02000506000000020004" pitchFamily="2" charset="-34"/>
                <a:cs typeface="TF Intanon" panose="02000506000000020004" pitchFamily="2" charset="-34"/>
              </a:rPr>
              <a:t>) </a:t>
            </a:r>
            <a:endParaRPr lang="th-TH" dirty="0" smtClean="0">
              <a:latin typeface="TF Intanon" panose="02000506000000020004" pitchFamily="2" charset="-34"/>
              <a:cs typeface="TF Intanon" panose="02000506000000020004" pitchFamily="2" charset="-34"/>
            </a:endParaRPr>
          </a:p>
          <a:p>
            <a:pPr marL="363538" indent="-363538" algn="thaiDi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คือ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พฤติกรรมและคุณสมบัติในตัวที่เขาใส่ให้กับงาน </a:t>
            </a:r>
            <a:endParaRPr lang="th-TH" dirty="0" smtClean="0">
              <a:latin typeface="TF Intanon" panose="02000506000000020004" pitchFamily="2" charset="-34"/>
              <a:cs typeface="TF Intanon" panose="02000506000000020004" pitchFamily="2" charset="-34"/>
            </a:endParaRPr>
          </a:p>
          <a:p>
            <a:pPr marL="363538" indent="-363538" algn="thaiDi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ความ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เสมอภาคจะมีเพียงใดขึ้นอยู่กับการเปรียบเทียบการรับรู้ความสอดคล้องระหว่างตัวป้อนต่อผลตอบแทน </a:t>
            </a: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(</a:t>
            </a:r>
            <a:r>
              <a:rPr lang="en-US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Perceived inputs </a:t>
            </a:r>
            <a:r>
              <a:rPr lang="en-US" dirty="0">
                <a:latin typeface="TF Intanon" panose="02000506000000020004" pitchFamily="2" charset="-34"/>
                <a:cs typeface="TF Intanon" panose="02000506000000020004" pitchFamily="2" charset="-34"/>
              </a:rPr>
              <a:t>to outputs) </a:t>
            </a:r>
            <a:endParaRPr lang="th-TH" dirty="0" smtClean="0">
              <a:latin typeface="TF Intanon" panose="02000506000000020004" pitchFamily="2" charset="-34"/>
              <a:cs typeface="TF Intanon" panose="02000506000000020004" pitchFamily="2" charset="-34"/>
            </a:endParaRPr>
          </a:p>
          <a:p>
            <a:pPr marL="363538" indent="-363538" algn="thaiDi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เมื่อ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เราทราบระดับการรับรู้ความเสมอภาคของบุคคลใด ก็สามารถทำนายพฤติกรรมการทำงานของเขาได้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6BF9-D41E-4CAE-882F-389A42499A53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36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h-TH" alt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หลักการของ</a:t>
            </a:r>
            <a:r>
              <a:rPr lang="th-TH" alt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ทฤษฎี</a:t>
            </a:r>
            <a:endParaRPr lang="th-TH" dirty="0"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439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6BF9-D41E-4CAE-882F-389A42499A53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37</a:t>
            </a:fld>
            <a:endParaRPr lang="th-TH">
              <a:solidFill>
                <a:prstClr val="black"/>
              </a:solidFill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968743"/>
              </p:ext>
            </p:extLst>
          </p:nvPr>
        </p:nvGraphicFramePr>
        <p:xfrm>
          <a:off x="609600" y="690464"/>
          <a:ext cx="10792408" cy="5486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7" name="Clip" r:id="rId3" imgW="4762440" imgH="3504600" progId="MS_ClipArt_Gallery.2">
                  <p:embed/>
                </p:oleObj>
              </mc:Choice>
              <mc:Fallback>
                <p:oleObj name="Clip" r:id="rId3" imgW="4762440" imgH="35046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690464"/>
                        <a:ext cx="10792408" cy="5486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9600" y="3753532"/>
            <a:ext cx="45288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u="sng" dirty="0">
                <a:solidFill>
                  <a:srgbClr val="FF0000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ผลตอบแทนที่ตนได้จากองค์การ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39775" y="4113895"/>
            <a:ext cx="41745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dirty="0">
                <a:solidFill>
                  <a:srgbClr val="FF0000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สิ่งที่ตนได้ทุ่มเทให้กับองค์การ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919688" y="3754827"/>
            <a:ext cx="47291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u="sng" dirty="0">
                <a:solidFill>
                  <a:srgbClr val="FF0000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ผลตอบแทนที่ผู้อื่นได้จากองค์การ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086018" y="4115190"/>
            <a:ext cx="4374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dirty="0">
                <a:solidFill>
                  <a:srgbClr val="FF0000"/>
                </a:solidFill>
                <a:latin typeface="TF Intanon" panose="02000506000000020004" pitchFamily="2" charset="-34"/>
                <a:cs typeface="TF Intanon" panose="02000506000000020004" pitchFamily="2" charset="-34"/>
              </a:rPr>
              <a:t>สิ่งที่ผู้อื่นได้ทุ่มเทให้กับองค์การ</a:t>
            </a:r>
          </a:p>
        </p:txBody>
      </p:sp>
    </p:spTree>
    <p:extLst>
      <p:ext uri="{BB962C8B-B14F-4D97-AF65-F5344CB8AC3E}">
        <p14:creationId xmlns:p14="http://schemas.microsoft.com/office/powerpoint/2010/main" val="409569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คำอธิบาย</a:t>
            </a:r>
            <a:endParaRPr lang="th-TH" dirty="0"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54013" indent="-354013" algn="thaiDist">
              <a:buFont typeface="Wingdings" panose="05000000000000000000" pitchFamily="2" charset="2"/>
              <a:buChar char="§"/>
            </a:pPr>
            <a:r>
              <a:rPr lang="th-TH" sz="2400" dirty="0">
                <a:latin typeface="TF Intanon" panose="02000506000000020004" pitchFamily="2" charset="-34"/>
                <a:cs typeface="TF Intanon" panose="02000506000000020004" pitchFamily="2" charset="-34"/>
              </a:rPr>
              <a:t>บุคคลจะเปรียบเทียบตัวป้อนของเขา (เช่น ความพยายาม ประสบการณ์ อาวุโส สถานภาพ สติปัญญาความสามารถ และอื่น ๆ) กับผลตอบแทนที่ได้รับ (เช่น การยกย่องชมเชย คำนิยม ค่าจ้างค่าตอบแทน การเลื่อนตำแหน่งและสถานภาพ การยอมรับจากหัวหน้างาน) กับบุคคลอื่นที่ทำงานประเภทเดียวกัน ซึ่งอาจเป็นเพื่อนร่วมงานคนใดคนหนึ่ง หรือกลุ่มพนักงานที่ทำงานในแผนกเดียวกันหรือต่างแผนก หรือแม้แต่บุคคลใดในความคิดของเขาก็ได้ ว่ามีความเสมอภาคหรือเท่าเทียมกันหรือไม่ </a:t>
            </a:r>
            <a:endParaRPr lang="th-TH" sz="2400" dirty="0" smtClean="0">
              <a:latin typeface="TF Intanon" panose="02000506000000020004" pitchFamily="2" charset="-34"/>
              <a:cs typeface="TF Intanon" panose="02000506000000020004" pitchFamily="2" charset="-34"/>
            </a:endParaRPr>
          </a:p>
          <a:p>
            <a:pPr marL="354013" indent="-354013" algn="thaiDist">
              <a:buFont typeface="Wingdings" panose="05000000000000000000" pitchFamily="2" charset="2"/>
              <a:buChar char="§"/>
            </a:pPr>
            <a:r>
              <a:rPr lang="th-TH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ตัว</a:t>
            </a:r>
            <a:r>
              <a:rPr lang="th-TH" sz="2400" dirty="0">
                <a:latin typeface="TF Intanon" panose="02000506000000020004" pitchFamily="2" charset="-34"/>
                <a:cs typeface="TF Intanon" panose="02000506000000020004" pitchFamily="2" charset="-34"/>
              </a:rPr>
              <a:t>ป้อนและผลตอบแทนนั้นเป็นการรับรู้หรือความเข้าใจของเขาเอง ไม่ใช่ความเป็นจริง แม้ความเป็นจริงจะมีความเสมอภาค แต่เขาอาจรับรู้ว่าไม่เสมอภาคก็</a:t>
            </a:r>
            <a:r>
              <a:rPr lang="th-TH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ได้ เมื่อ</a:t>
            </a:r>
            <a:r>
              <a:rPr lang="th-TH" sz="2400" dirty="0">
                <a:latin typeface="TF Intanon" panose="02000506000000020004" pitchFamily="2" charset="-34"/>
                <a:cs typeface="TF Intanon" panose="02000506000000020004" pitchFamily="2" charset="-34"/>
              </a:rPr>
              <a:t>เป็นเช่นนั้นเขาจะเปลี่ยนแปลงพฤติกรรมตัวเองเพื่อทำให้รู้สึกว่าเกิดความเสมอภาค </a:t>
            </a:r>
            <a:endParaRPr lang="th-TH" sz="2400" dirty="0" smtClean="0">
              <a:latin typeface="TF Intanon" panose="02000506000000020004" pitchFamily="2" charset="-34"/>
              <a:cs typeface="TF Intanon" panose="02000506000000020004" pitchFamily="2" charset="-34"/>
            </a:endParaRPr>
          </a:p>
          <a:p>
            <a:pPr marL="354013" indent="-354013" algn="thaiDist">
              <a:buFont typeface="Wingdings" panose="05000000000000000000" pitchFamily="2" charset="2"/>
              <a:buChar char="§"/>
            </a:pPr>
            <a:r>
              <a:rPr lang="th-TH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ดังนั้น</a:t>
            </a:r>
            <a:r>
              <a:rPr lang="th-TH" sz="2400" dirty="0">
                <a:latin typeface="TF Intanon" panose="02000506000000020004" pitchFamily="2" charset="-34"/>
                <a:cs typeface="TF Intanon" panose="02000506000000020004" pitchFamily="2" charset="-34"/>
              </a:rPr>
              <a:t>ในการปฏิบัติต่อพนักงาน หัวหน้างานจะต้องทำให้เขารับรู้ว่าเขาได้รับการปฏิบัติต่ออย่างยุติธรรม มีความเสมอภาคเท่าเทียมกับคนอื่นเมื่อเปรียบเทียบตัวเองกับคนอื่น </a:t>
            </a:r>
            <a:endParaRPr lang="th-TH" sz="2400" dirty="0" smtClean="0"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6BF9-D41E-4CAE-882F-389A42499A53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38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7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คำอธิบาย</a:t>
            </a:r>
            <a:endParaRPr lang="th-TH" dirty="0"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4013" indent="-354013" algn="thaiDist"/>
            <a:r>
              <a:rPr lang="th-TH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ในมุมของพนักงาน</a:t>
            </a:r>
            <a:r>
              <a:rPr lang="th-TH" sz="2400" dirty="0">
                <a:latin typeface="TF Intanon" panose="02000506000000020004" pitchFamily="2" charset="-34"/>
                <a:cs typeface="TF Intanon" panose="02000506000000020004" pitchFamily="2" charset="-34"/>
              </a:rPr>
              <a:t>ส่วนมากมักประเมินว่าตนเองทำงานหนักและทุ่มเทในการปฏิบัติงานมากกว่าคน</a:t>
            </a:r>
            <a:r>
              <a:rPr lang="th-TH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อื่น</a:t>
            </a:r>
          </a:p>
          <a:p>
            <a:pPr marL="354013" indent="-354013" algn="thaiDist"/>
            <a:r>
              <a:rPr lang="th-TH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ขณะเดียวกัน</a:t>
            </a:r>
            <a:r>
              <a:rPr lang="th-TH" sz="2400" dirty="0">
                <a:latin typeface="TF Intanon" panose="02000506000000020004" pitchFamily="2" charset="-34"/>
                <a:cs typeface="TF Intanon" panose="02000506000000020004" pitchFamily="2" charset="-34"/>
              </a:rPr>
              <a:t>ก็มักคิดว่าคนอื่นได้รับผลตอบแทนสูงกว่าตน เขาจะพอใจในการทำงานและมีแรงจูงใจในการทำงานสูงตราบเท่าที่เขายังรับรู้ว่ามีความเสมอ</a:t>
            </a:r>
            <a:r>
              <a:rPr lang="th-TH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ภาค</a:t>
            </a:r>
          </a:p>
          <a:p>
            <a:pPr marL="354013" indent="-354013" algn="thaiDist"/>
            <a:r>
              <a:rPr lang="th-TH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เมื่อ</a:t>
            </a:r>
            <a:r>
              <a:rPr lang="th-TH" sz="2400" dirty="0">
                <a:latin typeface="TF Intanon" panose="02000506000000020004" pitchFamily="2" charset="-34"/>
                <a:cs typeface="TF Intanon" panose="02000506000000020004" pitchFamily="2" charset="-34"/>
              </a:rPr>
              <a:t>เปรียบเทียบกับพนักงานคนอื่น แต่ถ้าพนักงานพบว่าผู้ที่ทำงานในระนาบเดียวกับเขาได้รับผลตอบแทนสูงกว่าเขา หรือได้รับผลตอบแทนเท่ากันแต่ทำงานน้อยกว่า ความพอใจและแรงจูงใจในการทำงานจะน้อยลง </a:t>
            </a:r>
            <a:endParaRPr lang="th-TH" sz="2400" dirty="0" smtClean="0">
              <a:latin typeface="TF Intanon" panose="02000506000000020004" pitchFamily="2" charset="-34"/>
              <a:cs typeface="TF Intanon" panose="02000506000000020004" pitchFamily="2" charset="-34"/>
            </a:endParaRPr>
          </a:p>
          <a:p>
            <a:pPr marL="354013" indent="-354013" algn="thaiDist"/>
            <a:r>
              <a:rPr lang="th-TH" sz="24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เมื่อใด</a:t>
            </a:r>
            <a:r>
              <a:rPr lang="th-TH" sz="2400" dirty="0">
                <a:latin typeface="TF Intanon" panose="02000506000000020004" pitchFamily="2" charset="-34"/>
                <a:cs typeface="TF Intanon" panose="02000506000000020004" pitchFamily="2" charset="-34"/>
              </a:rPr>
              <a:t>ที่พนักงานเกิดการรับรู้ความไม่เสมอภาค เขาจะพยายามทำให้เกิดความเสมอภาคโดยการลดระดับตัวป้อนหรือไม่ก็เรียกร้องผลตอบแทนเพิ่มขึ้น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6BF9-D41E-4CAE-882F-389A42499A53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39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9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ความหมายของแรงจูงใจ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22893"/>
          </a:xfrm>
        </p:spPr>
        <p:txBody>
          <a:bodyPr>
            <a:normAutofit lnSpcReduction="10000"/>
          </a:bodyPr>
          <a:lstStyle/>
          <a:p>
            <a:pPr marL="363538" indent="-363538" algn="thaiDist">
              <a:buFont typeface="Wingdings" panose="05000000000000000000" pitchFamily="2" charset="2"/>
              <a:buChar char="§"/>
            </a:pP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เป็น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การสร้างแรงบันดาลใจให้เกิด</a:t>
            </a: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เป็น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การกระทํา </a:t>
            </a:r>
            <a:endParaRPr lang="th-TH" dirty="0" smtClean="0">
              <a:latin typeface="TF Intanon" panose="02000506000000020004" pitchFamily="2" charset="-34"/>
              <a:cs typeface="TF Intanon" panose="02000506000000020004" pitchFamily="2" charset="-34"/>
            </a:endParaRPr>
          </a:p>
          <a:p>
            <a:pPr marL="363538" indent="-363538" algn="thaiDist">
              <a:buFont typeface="Wingdings" panose="05000000000000000000" pitchFamily="2" charset="2"/>
              <a:buChar char="§"/>
            </a:pP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แรงจูงใจ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จะแตกต่างกันระหว่างบุคคล และเนื่องจากแรงจูงใจคือปัจจัยภายใน แรงจูงใจ </a:t>
            </a:r>
            <a:endParaRPr lang="th-TH" dirty="0" smtClean="0">
              <a:latin typeface="TF Intanon" panose="02000506000000020004" pitchFamily="2" charset="-34"/>
              <a:cs typeface="TF Intanon" panose="02000506000000020004" pitchFamily="2" charset="-34"/>
            </a:endParaRPr>
          </a:p>
          <a:p>
            <a:pPr marL="363538" indent="-363538" algn="thaiDist">
              <a:buFont typeface="Wingdings" panose="05000000000000000000" pitchFamily="2" charset="2"/>
              <a:buChar char="§"/>
            </a:pP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จึง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ไม่สามารถถูกสังเกต วัด หรือวิเคราะห์</a:t>
            </a: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ได้โดยตรง</a:t>
            </a:r>
          </a:p>
          <a:p>
            <a:pPr marL="363538" indent="-363538" algn="thaiDist">
              <a:buFont typeface="Wingdings" panose="05000000000000000000" pitchFamily="2" charset="2"/>
              <a:buChar char="§"/>
            </a:pP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องค์ประกอบ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ของการจูงใจจะเกิดผลในทางปฏิบัติได้ขึ้นอยู่กับส่วนประกอบ 3 ประการคือ (1) สภาพทางด้านร่างกาย และจิตใจ (2) เป้ าหมายของบุคคล (3) สภาพแวดล้อมที่</a:t>
            </a: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เหมาะสม</a:t>
            </a:r>
            <a:endParaRPr lang="th-TH" dirty="0"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6BF9-D41E-4CAE-882F-389A42499A53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4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40076" y="4867604"/>
            <a:ext cx="4480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(สุรเชษฐ์ ชิระมณี, 2534: 80)</a:t>
            </a:r>
            <a:endParaRPr lang="th-TH" dirty="0"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8152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ikispaces.psu.edu/download/attachments/41095599/story5.jpg?version=1&amp;modificationDate=1283974746000&amp;api=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56" y="802432"/>
            <a:ext cx="4521005" cy="555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6BF9-D41E-4CAE-882F-389A42499A53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40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926499"/>
            <a:ext cx="9817357" cy="1331574"/>
          </a:xfrm>
        </p:spPr>
        <p:txBody>
          <a:bodyPr>
            <a:noAutofit/>
          </a:bodyPr>
          <a:lstStyle/>
          <a:p>
            <a:pPr algn="thaiDist"/>
            <a:r>
              <a:rPr lang="th-TH" altLang="th-TH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F Intanon" panose="02000506000000020004" pitchFamily="2" charset="-34"/>
                <a:cs typeface="TF Intanon" panose="02000506000000020004" pitchFamily="2" charset="-34"/>
              </a:rPr>
              <a:t>ทฤษฎี</a:t>
            </a:r>
            <a:r>
              <a:rPr lang="th-TH" altLang="th-TH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F Intanon" panose="02000506000000020004" pitchFamily="2" charset="-34"/>
                <a:cs typeface="TF Intanon" panose="02000506000000020004" pitchFamily="2" charset="-34"/>
              </a:rPr>
              <a:t>ความคาดหวัง(</a:t>
            </a:r>
            <a:r>
              <a:rPr lang="en-US" altLang="th-TH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F Intanon" panose="02000506000000020004" pitchFamily="2" charset="-34"/>
                <a:cs typeface="TF Intanon" panose="02000506000000020004" pitchFamily="2" charset="-34"/>
              </a:rPr>
              <a:t>Expectancy Theory</a:t>
            </a:r>
            <a:r>
              <a:rPr lang="th-TH" altLang="th-TH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F Intanon" panose="02000506000000020004" pitchFamily="2" charset="-34"/>
                <a:cs typeface="TF Intanon" panose="02000506000000020004" pitchFamily="2" charset="-34"/>
              </a:rPr>
              <a:t>)</a:t>
            </a:r>
            <a:br>
              <a:rPr lang="th-TH" altLang="th-TH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F Intanon" panose="02000506000000020004" pitchFamily="2" charset="-34"/>
                <a:cs typeface="TF Intanon" panose="02000506000000020004" pitchFamily="2" charset="-34"/>
              </a:rPr>
            </a:br>
            <a:r>
              <a:rPr lang="en-US" altLang="th-TH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F Intanon" panose="02000506000000020004" pitchFamily="2" charset="-34"/>
                <a:cs typeface="TF Intanon" panose="02000506000000020004" pitchFamily="2" charset="-34"/>
              </a:rPr>
              <a:t>Victor </a:t>
            </a:r>
            <a:r>
              <a:rPr lang="en-US" altLang="th-TH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F Intanon" panose="02000506000000020004" pitchFamily="2" charset="-34"/>
                <a:cs typeface="TF Intanon" panose="02000506000000020004" pitchFamily="2" charset="-34"/>
              </a:rPr>
              <a:t>H. Vroom</a:t>
            </a:r>
            <a:endParaRPr lang="th-TH" altLang="th-TH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1490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3538" indent="-363538" algn="thaiDi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การ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ที่บุคคลถูกจูงใจให้ทำงานหรือกิจกรรมบางอย่าง  </a:t>
            </a: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จะทำให้บุคคลนั้นคาดหวัง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ว่าจะได้รับสิ่งที่ต้องการจากการทำกิจกรรมนั้น  </a:t>
            </a:r>
            <a:endParaRPr lang="th-TH" dirty="0" smtClean="0">
              <a:latin typeface="TF Intanon" panose="02000506000000020004" pitchFamily="2" charset="-34"/>
              <a:cs typeface="TF Intanon" panose="02000506000000020004" pitchFamily="2" charset="-34"/>
            </a:endParaRPr>
          </a:p>
          <a:p>
            <a:pPr marL="363538" indent="-363538" algn="thaiDi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ทฤษฎี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นี้ให้ความสำคัญว่า  มนุษย์เป็นบุคคลที่มีเหตุผลที่</a:t>
            </a: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คิดที่จะทำงานในสิ่ง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ที่ต้องการทำเพื่อให้ได้รางวัลและรางวัลนั้นมีความหมายสำหรับบุคคลนั้นก่อนที่บุคคลจะกระทำงานหรือกิจกรรมนั้น  </a:t>
            </a:r>
            <a:endParaRPr lang="th-TH" dirty="0" smtClean="0">
              <a:latin typeface="TF Intanon" panose="02000506000000020004" pitchFamily="2" charset="-34"/>
              <a:cs typeface="TF Intanon" panose="02000506000000020004" pitchFamily="2" charset="-34"/>
            </a:endParaRPr>
          </a:p>
          <a:p>
            <a:pPr marL="363538" indent="-363538" algn="thaiDi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โดยทั่วไป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นักทฤษฎีความคาดหวัง  เห็นสอดคล้องกันว่าแรงจูงใจเป็นผลมาจากความเชื่อที่แตกต่างกัน  3  ประเภทที่บุคคลมีอยู่  ได้แก่  ความคาดหวัง (</a:t>
            </a:r>
            <a:r>
              <a:rPr lang="en-US" dirty="0">
                <a:latin typeface="TF Intanon" panose="02000506000000020004" pitchFamily="2" charset="-34"/>
                <a:cs typeface="TF Intanon" panose="02000506000000020004" pitchFamily="2" charset="-34"/>
              </a:rPr>
              <a:t>Expectancy)  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การกระทำกับผลลัพธ์ (</a:t>
            </a:r>
            <a:r>
              <a:rPr lang="en-US" dirty="0">
                <a:latin typeface="TF Intanon" panose="02000506000000020004" pitchFamily="2" charset="-34"/>
                <a:cs typeface="TF Intanon" panose="02000506000000020004" pitchFamily="2" charset="-34"/>
              </a:rPr>
              <a:t>Instrumentality)  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และการรับรู้คุณค่า (</a:t>
            </a:r>
            <a:r>
              <a:rPr lang="en-US" dirty="0">
                <a:latin typeface="TF Intanon" panose="02000506000000020004" pitchFamily="2" charset="-34"/>
                <a:cs typeface="TF Intanon" panose="02000506000000020004" pitchFamily="2" charset="-34"/>
              </a:rPr>
              <a:t>Valence)</a:t>
            </a:r>
          </a:p>
          <a:p>
            <a:pPr marL="709613" indent="-355600" algn="thaiDi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TF Intanon" panose="02000506000000020004" pitchFamily="2" charset="-34"/>
                <a:cs typeface="TF Intanon" panose="02000506000000020004" pitchFamily="2" charset="-34"/>
              </a:rPr>
              <a:t>	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ความคาดหวัง เป็นความเชื่อของบุคคลที่ว่าความพยายามจะส่งผลต่อระดับความสำเร็จของงาน</a:t>
            </a:r>
          </a:p>
          <a:p>
            <a:pPr marL="709613" indent="-355600" algn="thaiDist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	การกระทำกับผลลัพธ์ เป็นความเชื่อของบุคคลที่ว่าผลการกระทำจะได้รับรางวัล</a:t>
            </a:r>
          </a:p>
          <a:p>
            <a:pPr marL="709613" indent="-355600" algn="thaiDist">
              <a:lnSpc>
                <a:spcPct val="100000"/>
              </a:lnSpc>
              <a:spcBef>
                <a:spcPts val="0"/>
              </a:spcBef>
              <a:buNone/>
            </a:pP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	การรับรู้คุณค่า เป็นการรับรู้ของบุคคลเกี่ยวกับคุณค่าของรางวัลที่ได้รับ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6BF9-D41E-4CAE-882F-389A42499A53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41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h-TH" alt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หลักการของ</a:t>
            </a:r>
            <a:r>
              <a:rPr lang="th-TH" alt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ทฤษฎี</a:t>
            </a:r>
            <a:endParaRPr lang="th-TH" dirty="0"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285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6BF9-D41E-4CAE-882F-389A42499A53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42</a:t>
            </a:fld>
            <a:endParaRPr lang="th-TH">
              <a:solidFill>
                <a:prstClr val="black"/>
              </a:solidFill>
            </a:endParaRPr>
          </a:p>
        </p:txBody>
      </p:sp>
      <p:pic>
        <p:nvPicPr>
          <p:cNvPr id="49154" name="Picture 2" descr="คาดหวัง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5" b="10621"/>
          <a:stretch/>
        </p:blipFill>
        <p:spPr bwMode="auto">
          <a:xfrm>
            <a:off x="838200" y="1690688"/>
            <a:ext cx="10515600" cy="390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76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คำอธิบายประกอบ</a:t>
            </a:r>
            <a:endParaRPr lang="th-TH" dirty="0"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8323"/>
            <a:ext cx="10515600" cy="4351338"/>
          </a:xfrm>
        </p:spPr>
        <p:txBody>
          <a:bodyPr>
            <a:noAutofit/>
          </a:bodyPr>
          <a:lstStyle/>
          <a:p>
            <a:pPr marL="352425" indent="-352425"/>
            <a:r>
              <a:rPr lang="en-US" sz="1700" dirty="0">
                <a:latin typeface="TF Intanon" panose="02000506000000020004" pitchFamily="2" charset="-34"/>
                <a:cs typeface="TF Intanon" panose="02000506000000020004" pitchFamily="2" charset="-34"/>
              </a:rPr>
              <a:t>Expectancy: Effort → Performance (E→P)</a:t>
            </a:r>
            <a:br>
              <a:rPr lang="en-US" sz="1700" dirty="0">
                <a:latin typeface="TF Intanon" panose="02000506000000020004" pitchFamily="2" charset="-34"/>
                <a:cs typeface="TF Intanon" panose="02000506000000020004" pitchFamily="2" charset="-34"/>
              </a:rPr>
            </a:br>
            <a:r>
              <a:rPr lang="th-TH" sz="1700" dirty="0">
                <a:latin typeface="TF Intanon" panose="02000506000000020004" pitchFamily="2" charset="-34"/>
                <a:cs typeface="TF Intanon" panose="02000506000000020004" pitchFamily="2" charset="-34"/>
              </a:rPr>
              <a:t>เป็นการคาดหวังว่าหากพยายามเต็มที่แล้ว ผลงานจะมีประสิทธิภาพดีขึ้นหรือไม่</a:t>
            </a:r>
          </a:p>
          <a:p>
            <a:pPr marL="352425" indent="-352425">
              <a:buNone/>
            </a:pPr>
            <a:r>
              <a:rPr lang="th-TH" sz="17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	ถ้า</a:t>
            </a:r>
            <a:r>
              <a:rPr lang="th-TH" sz="1700" dirty="0">
                <a:latin typeface="TF Intanon" panose="02000506000000020004" pitchFamily="2" charset="-34"/>
                <a:cs typeface="TF Intanon" panose="02000506000000020004" pitchFamily="2" charset="-34"/>
              </a:rPr>
              <a:t>พิจารณาแล้ว พบว่างานที่ได้รับมอบหมายไม่เกินความสามารถที่จะทำได้ ระดับความคาดหวังก็จะมีสูง</a:t>
            </a:r>
            <a:br>
              <a:rPr lang="th-TH" sz="1700" dirty="0">
                <a:latin typeface="TF Intanon" panose="02000506000000020004" pitchFamily="2" charset="-34"/>
                <a:cs typeface="TF Intanon" panose="02000506000000020004" pitchFamily="2" charset="-34"/>
              </a:rPr>
            </a:br>
            <a:r>
              <a:rPr lang="th-TH" sz="1700" dirty="0">
                <a:latin typeface="TF Intanon" panose="02000506000000020004" pitchFamily="2" charset="-34"/>
                <a:cs typeface="TF Intanon" panose="02000506000000020004" pitchFamily="2" charset="-34"/>
              </a:rPr>
              <a:t>หากพิจารณาแล้ว ต่อให้พยายามให้ตายก็ไม่สำเร็จ แบบนี้รับรองได้ว่าแรงจูงใจในการทำงานจะไม่เกิดขึ้นอย่าง</a:t>
            </a:r>
            <a:r>
              <a:rPr lang="th-TH" sz="17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แน่นอน</a:t>
            </a:r>
            <a:r>
              <a:rPr lang="th-TH" sz="1700" dirty="0">
                <a:latin typeface="TF Intanon" panose="02000506000000020004" pitchFamily="2" charset="-34"/>
                <a:cs typeface="TF Intanon" panose="02000506000000020004" pitchFamily="2" charset="-34"/>
              </a:rPr>
              <a:t> </a:t>
            </a:r>
            <a:endParaRPr lang="th-TH" sz="1700" dirty="0" smtClean="0">
              <a:latin typeface="TF Intanon" panose="02000506000000020004" pitchFamily="2" charset="-34"/>
              <a:cs typeface="TF Intanon" panose="02000506000000020004" pitchFamily="2" charset="-34"/>
            </a:endParaRPr>
          </a:p>
          <a:p>
            <a:pPr marL="352425" indent="-352425"/>
            <a:r>
              <a:rPr lang="en-US" sz="17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Instrumentality: Performance → Outcome (P→O)</a:t>
            </a:r>
            <a:br>
              <a:rPr lang="en-US" sz="1700" dirty="0" smtClean="0">
                <a:latin typeface="TF Intanon" panose="02000506000000020004" pitchFamily="2" charset="-34"/>
                <a:cs typeface="TF Intanon" panose="02000506000000020004" pitchFamily="2" charset="-34"/>
              </a:rPr>
            </a:br>
            <a:r>
              <a:rPr lang="th-TH" sz="17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เป็นความเชื่อที่ว่า หากทำสิ่งหนึ่งได้สำเร็จตามท จะได้รับรางวัลตามมา</a:t>
            </a:r>
          </a:p>
          <a:p>
            <a:pPr marL="352425" indent="-352425">
              <a:buNone/>
            </a:pPr>
            <a:r>
              <a:rPr lang="th-TH" sz="17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	ถ้า</a:t>
            </a:r>
            <a:r>
              <a:rPr lang="th-TH" sz="1700" dirty="0">
                <a:latin typeface="TF Intanon" panose="02000506000000020004" pitchFamily="2" charset="-34"/>
                <a:cs typeface="TF Intanon" panose="02000506000000020004" pitchFamily="2" charset="-34"/>
              </a:rPr>
              <a:t>ทำงานหนักกว่าคนอื่น ผลงานดีกว่าคนอื่น แต่ไม่ได้รับอะไรตอบแทนกลับมา ทั้ง ๆ ที่ใช้ความพยายามอย่างมาก จะทำให้ไม่มีแรงจูงใจในการทำงาน</a:t>
            </a:r>
            <a:br>
              <a:rPr lang="th-TH" sz="1700" dirty="0">
                <a:latin typeface="TF Intanon" panose="02000506000000020004" pitchFamily="2" charset="-34"/>
                <a:cs typeface="TF Intanon" panose="02000506000000020004" pitchFamily="2" charset="-34"/>
              </a:rPr>
            </a:br>
            <a:r>
              <a:rPr lang="th-TH" sz="1700" dirty="0">
                <a:latin typeface="TF Intanon" panose="02000506000000020004" pitchFamily="2" charset="-34"/>
                <a:cs typeface="TF Intanon" panose="02000506000000020004" pitchFamily="2" charset="-34"/>
              </a:rPr>
              <a:t>และหากรางวัลที่ได้ไม่ขึ้นอยู่ประสิทธิภาพการทำงาน แรงจูงใจก็จะ</a:t>
            </a:r>
            <a:r>
              <a:rPr lang="th-TH" sz="17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ต่ำเช่น </a:t>
            </a:r>
            <a:r>
              <a:rPr lang="th-TH" sz="1700" dirty="0">
                <a:latin typeface="TF Intanon" panose="02000506000000020004" pitchFamily="2" charset="-34"/>
                <a:cs typeface="TF Intanon" panose="02000506000000020004" pitchFamily="2" charset="-34"/>
              </a:rPr>
              <a:t>ถ้าการปรับเงินเดือนเป็นไปตามอายุงานเพียงอย่างเดียว ไม่ว่าจะทำงานดีหรือไม่ดีก็</a:t>
            </a:r>
            <a:r>
              <a:rPr lang="th-TH" sz="17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ตาม พนักงาน</a:t>
            </a:r>
            <a:r>
              <a:rPr lang="th-TH" sz="1700" dirty="0">
                <a:latin typeface="TF Intanon" panose="02000506000000020004" pitchFamily="2" charset="-34"/>
                <a:cs typeface="TF Intanon" panose="02000506000000020004" pitchFamily="2" charset="-34"/>
              </a:rPr>
              <a:t>ย่อมไม่มีแรงจูงใจที่จะสร้างผลงาน</a:t>
            </a:r>
          </a:p>
          <a:p>
            <a:pPr marL="352425" indent="-352425">
              <a:buNone/>
            </a:pPr>
            <a:r>
              <a:rPr lang="th-TH" sz="17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	ฉะนั้น</a:t>
            </a:r>
            <a:r>
              <a:rPr lang="th-TH" sz="1700" dirty="0">
                <a:latin typeface="TF Intanon" panose="02000506000000020004" pitchFamily="2" charset="-34"/>
                <a:cs typeface="TF Intanon" panose="02000506000000020004" pitchFamily="2" charset="-34"/>
              </a:rPr>
              <a:t>แล้ว ถ้าจะสร้างแรงจูงใจในการทำงาน จะต้องกำหนดรางวัลในระดับที่ไม่เท่าเทียมกัน กล่าวคือ คนที่ทำงานได้มีประสิทธิภาพมากกว่า ควรจะได้รับผลตอบแทนที่</a:t>
            </a:r>
            <a:r>
              <a:rPr lang="th-TH" sz="17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มากกว่า</a:t>
            </a:r>
            <a:r>
              <a:rPr lang="th-TH" sz="1700" dirty="0">
                <a:latin typeface="TF Intanon" panose="02000506000000020004" pitchFamily="2" charset="-34"/>
                <a:cs typeface="TF Intanon" panose="02000506000000020004" pitchFamily="2" charset="-34"/>
              </a:rPr>
              <a:t> </a:t>
            </a:r>
          </a:p>
          <a:p>
            <a:pPr marL="352425" indent="-352425"/>
            <a:r>
              <a:rPr lang="en-US" sz="1700" dirty="0">
                <a:latin typeface="TF Intanon" panose="02000506000000020004" pitchFamily="2" charset="-34"/>
                <a:cs typeface="TF Intanon" panose="02000506000000020004" pitchFamily="2" charset="-34"/>
              </a:rPr>
              <a:t>Valance- V(R)</a:t>
            </a:r>
            <a:br>
              <a:rPr lang="en-US" sz="1700" dirty="0">
                <a:latin typeface="TF Intanon" panose="02000506000000020004" pitchFamily="2" charset="-34"/>
                <a:cs typeface="TF Intanon" panose="02000506000000020004" pitchFamily="2" charset="-34"/>
              </a:rPr>
            </a:br>
            <a:r>
              <a:rPr lang="th-TH" sz="1700" dirty="0">
                <a:latin typeface="TF Intanon" panose="02000506000000020004" pitchFamily="2" charset="-34"/>
                <a:cs typeface="TF Intanon" panose="02000506000000020004" pitchFamily="2" charset="-34"/>
              </a:rPr>
              <a:t>ความพอใจในผลลัพธ์ของแต่ละคนซึ่งต่างกัน</a:t>
            </a:r>
            <a:br>
              <a:rPr lang="th-TH" sz="1700" dirty="0">
                <a:latin typeface="TF Intanon" panose="02000506000000020004" pitchFamily="2" charset="-34"/>
                <a:cs typeface="TF Intanon" panose="02000506000000020004" pitchFamily="2" charset="-34"/>
              </a:rPr>
            </a:br>
            <a:r>
              <a:rPr lang="th-TH" sz="1700" dirty="0">
                <a:latin typeface="TF Intanon" panose="02000506000000020004" pitchFamily="2" charset="-34"/>
                <a:cs typeface="TF Intanon" panose="02000506000000020004" pitchFamily="2" charset="-34"/>
              </a:rPr>
              <a:t>เบี้ยขยันเดือนละ 500 บาท อาจสำคัญมากสำหรับคนหนึ่ง แต่กับอีกคนอาจไม่ต้องการที่จะได้</a:t>
            </a:r>
          </a:p>
          <a:p>
            <a:pPr marL="352425" indent="0">
              <a:buNone/>
            </a:pPr>
            <a:r>
              <a:rPr lang="th-TH" sz="1700" dirty="0">
                <a:latin typeface="TF Intanon" panose="02000506000000020004" pitchFamily="2" charset="-34"/>
                <a:cs typeface="TF Intanon" panose="02000506000000020004" pitchFamily="2" charset="-34"/>
              </a:rPr>
              <a:t>สำหรับบางคนอาจไม่ได้ต้องการผลตอบแทนที่เป็นรายได้ แต่อาจจะต้องการตำแหน่ง เกียรติยศ ชื่อเสียง หรือบางครั้งแค่คำชื่นชมก็เป็นที่พึงพอใจแล้ว</a:t>
            </a:r>
          </a:p>
          <a:p>
            <a:pPr marL="352425" indent="-352425">
              <a:buNone/>
            </a:pPr>
            <a:r>
              <a:rPr lang="th-TH" sz="17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	หาก</a:t>
            </a:r>
            <a:r>
              <a:rPr lang="th-TH" sz="1700" dirty="0">
                <a:latin typeface="TF Intanon" panose="02000506000000020004" pitchFamily="2" charset="-34"/>
                <a:cs typeface="TF Intanon" panose="02000506000000020004" pitchFamily="2" charset="-34"/>
              </a:rPr>
              <a:t>จะสร้างแรงจูงใจ ก็ควรต้องรู้ความต้องการของแต่ละคน</a:t>
            </a:r>
          </a:p>
          <a:p>
            <a:endParaRPr lang="th-TH" sz="1700" dirty="0"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6BF9-D41E-4CAE-882F-389A42499A53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43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3012BB-0D1D-4A92-9549-CD98C306283D}" type="datetime1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2017/8/28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39EE-70AC-412B-A71A-213390646A38}" type="slidenum">
              <a:rPr lang="zh-CN" altLang="en-US"/>
              <a:pPr/>
              <a:t>44</a:t>
            </a:fld>
            <a:endParaRPr lang="en-US" altLang="zh-CN"/>
          </a:p>
        </p:txBody>
      </p:sp>
      <p:pic>
        <p:nvPicPr>
          <p:cNvPr id="102403" name="Picture 3" descr="10-26-2006 12-56-24 PM_0002_r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279525"/>
            <a:ext cx="76200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9486901" y="2232026"/>
            <a:ext cx="1069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1800" b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รางวัลระดับ </a:t>
            </a:r>
            <a:r>
              <a:rPr lang="en-US" altLang="th-TH" sz="1800" b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th-TH" altLang="th-TH" sz="1800" b="1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9480551" y="2917826"/>
            <a:ext cx="1069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1800" b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รางวัลระดับ </a:t>
            </a:r>
            <a:r>
              <a:rPr lang="en-US" altLang="th-TH" sz="1800" b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altLang="th-TH" sz="1800" b="1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9480551" y="3709988"/>
            <a:ext cx="1069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1800" b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รางวัลระดับ </a:t>
            </a:r>
            <a:r>
              <a:rPr lang="en-US" altLang="th-TH" sz="1800" b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altLang="th-TH" sz="1800" b="1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9480551" y="4357688"/>
            <a:ext cx="1069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1800" b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รางวัลระดับ </a:t>
            </a:r>
            <a:r>
              <a:rPr lang="en-US" altLang="th-TH" sz="1800" b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altLang="th-TH" sz="1800" b="1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9480551" y="5149851"/>
            <a:ext cx="1069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1800" b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รางวัลระดับ </a:t>
            </a:r>
            <a:r>
              <a:rPr lang="en-US" altLang="th-TH" sz="1800" b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altLang="th-TH" sz="1800" b="1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2410" name="AutoShape 10"/>
          <p:cNvSpPr>
            <a:spLocks noChangeArrowheads="1"/>
          </p:cNvSpPr>
          <p:nvPr/>
        </p:nvSpPr>
        <p:spPr bwMode="auto">
          <a:xfrm>
            <a:off x="9048751" y="2205038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800">
              <a:solidFill>
                <a:srgbClr val="000000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02411" name="AutoShape 11"/>
          <p:cNvSpPr>
            <a:spLocks noChangeArrowheads="1"/>
          </p:cNvSpPr>
          <p:nvPr/>
        </p:nvSpPr>
        <p:spPr bwMode="auto">
          <a:xfrm>
            <a:off x="9048751" y="2852738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800">
              <a:solidFill>
                <a:srgbClr val="000000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02412" name="AutoShape 12"/>
          <p:cNvSpPr>
            <a:spLocks noChangeArrowheads="1"/>
          </p:cNvSpPr>
          <p:nvPr/>
        </p:nvSpPr>
        <p:spPr bwMode="auto">
          <a:xfrm>
            <a:off x="9048751" y="3644900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800">
              <a:solidFill>
                <a:srgbClr val="000000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02413" name="AutoShape 13"/>
          <p:cNvSpPr>
            <a:spLocks noChangeArrowheads="1"/>
          </p:cNvSpPr>
          <p:nvPr/>
        </p:nvSpPr>
        <p:spPr bwMode="auto">
          <a:xfrm>
            <a:off x="9048751" y="4337050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800">
              <a:solidFill>
                <a:srgbClr val="000000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02414" name="AutoShape 14"/>
          <p:cNvSpPr>
            <a:spLocks noChangeArrowheads="1"/>
          </p:cNvSpPr>
          <p:nvPr/>
        </p:nvSpPr>
        <p:spPr bwMode="auto">
          <a:xfrm>
            <a:off x="9048751" y="5127625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800">
              <a:solidFill>
                <a:srgbClr val="000000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2823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/>
      <p:bldP spid="102406" grpId="0"/>
      <p:bldP spid="102407" grpId="0"/>
      <p:bldP spid="102408" grpId="0"/>
      <p:bldP spid="102409" grpId="0"/>
      <p:bldP spid="102410" grpId="0" animBg="1"/>
      <p:bldP spid="102411" grpId="0" animBg="1"/>
      <p:bldP spid="102412" grpId="0" animBg="1"/>
      <p:bldP spid="102413" grpId="0" animBg="1"/>
      <p:bldP spid="1024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กระบวนการจูงใจ</a:t>
            </a:r>
            <a:endParaRPr lang="th-TH" dirty="0"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6BF9-D41E-4CAE-882F-389A42499A53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5</a:t>
            </a:fld>
            <a:endParaRPr lang="th-TH">
              <a:solidFill>
                <a:prstClr val="black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348981"/>
              </p:ext>
            </p:extLst>
          </p:nvPr>
        </p:nvGraphicFramePr>
        <p:xfrm>
          <a:off x="0" y="1438834"/>
          <a:ext cx="12191999" cy="4917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520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5C34EFD-1E30-4320-9F91-611CAB52B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75C34EFD-1E30-4320-9F91-611CAB52BC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BF794E3-C5D9-439E-95C4-3DDDEE853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4BF794E3-C5D9-439E-95C4-3DDDEE853C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148C742-EF53-4055-88FC-31276E5B2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7148C742-EF53-4055-88FC-31276E5B2E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E6B1D3B-0C82-4B0B-8FB5-8100721F0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dgm id="{8E6B1D3B-0C82-4B0B-8FB5-8100721F0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6C0470-2C68-422A-9E4D-9C7D02710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0F6C0470-2C68-422A-9E4D-9C7D02710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553E567-41D9-4FAF-8556-047F11D75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dgm id="{9553E567-41D9-4FAF-8556-047F11D75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B64525-1DD3-4761-A6A7-C18424CB4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98B64525-1DD3-4761-A6A7-C18424CB41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567249B-AE2E-4A78-9F47-55E0AE4E5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>
                                            <p:graphicEl>
                                              <a:dgm id="{0567249B-AE2E-4A78-9F47-55E0AE4E5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กระบวนการจูงใจ</a:t>
            </a:r>
            <a:endParaRPr lang="th-TH" dirty="0"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6BF9-D41E-4CAE-882F-389A42499A53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6</a:t>
            </a:fld>
            <a:endParaRPr lang="th-TH">
              <a:solidFill>
                <a:prstClr val="black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887780"/>
              </p:ext>
            </p:extLst>
          </p:nvPr>
        </p:nvGraphicFramePr>
        <p:xfrm>
          <a:off x="0" y="1438834"/>
          <a:ext cx="12191999" cy="4917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167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5C34EFD-1E30-4320-9F91-611CAB52B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75C34EFD-1E30-4320-9F91-611CAB52BC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BF794E3-C5D9-439E-95C4-3DDDEE853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4BF794E3-C5D9-439E-95C4-3DDDEE853C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148C742-EF53-4055-88FC-31276E5B2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7148C742-EF53-4055-88FC-31276E5B2E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E6B1D3B-0C82-4B0B-8FB5-8100721F0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dgm id="{8E6B1D3B-0C82-4B0B-8FB5-8100721F0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6C0470-2C68-422A-9E4D-9C7D02710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0F6C0470-2C68-422A-9E4D-9C7D02710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553E567-41D9-4FAF-8556-047F11D75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dgm id="{9553E567-41D9-4FAF-8556-047F11D75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B64525-1DD3-4761-A6A7-C18424CB4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98B64525-1DD3-4761-A6A7-C18424CB41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567249B-AE2E-4A78-9F47-55E0AE4E5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>
                                            <p:graphicEl>
                                              <a:dgm id="{0567249B-AE2E-4A78-9F47-55E0AE4E5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การศึกษาการจูงใจในปัจจุบัน</a:t>
            </a:r>
            <a:endParaRPr lang="th-TH" dirty="0"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013" indent="-354013">
              <a:buFont typeface="Wingdings" panose="05000000000000000000" pitchFamily="2" charset="2"/>
              <a:buChar char="§"/>
            </a:pPr>
            <a:r>
              <a:rPr lang="th-TH" sz="3600" dirty="0">
                <a:latin typeface="TF Intanon" panose="02000506000000020004" pitchFamily="2" charset="-34"/>
                <a:cs typeface="TF Intanon" panose="02000506000000020004" pitchFamily="2" charset="-34"/>
              </a:rPr>
              <a:t>ทฤษฎีความ</a:t>
            </a:r>
            <a:r>
              <a:rPr lang="th-TH" sz="36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ต้องการ</a:t>
            </a:r>
          </a:p>
          <a:p>
            <a:pPr marL="354013" lvl="0" indent="-354013">
              <a:buFont typeface="Wingdings" panose="05000000000000000000" pitchFamily="2" charset="2"/>
              <a:buChar char="§"/>
            </a:pPr>
            <a:r>
              <a:rPr lang="th-TH" sz="3600" dirty="0">
                <a:latin typeface="TF Intanon" panose="02000506000000020004" pitchFamily="2" charset="-34"/>
                <a:cs typeface="TF Intanon" panose="02000506000000020004" pitchFamily="2" charset="-34"/>
              </a:rPr>
              <a:t>ทฤษฎีกระบวนการ</a:t>
            </a:r>
          </a:p>
          <a:p>
            <a:pPr marL="354013" lvl="0" indent="-354013">
              <a:buFont typeface="Wingdings" panose="05000000000000000000" pitchFamily="2" charset="2"/>
              <a:buChar char="§"/>
            </a:pPr>
            <a:r>
              <a:rPr lang="th-TH" sz="3600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ทฤษฎี</a:t>
            </a:r>
            <a:r>
              <a:rPr lang="th-TH" sz="3600" dirty="0">
                <a:latin typeface="TF Intanon" panose="02000506000000020004" pitchFamily="2" charset="-34"/>
                <a:cs typeface="TF Intanon" panose="02000506000000020004" pitchFamily="2" charset="-34"/>
              </a:rPr>
              <a:t>การเสริมแรง</a:t>
            </a:r>
          </a:p>
          <a:p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6BF9-D41E-4CAE-882F-389A42499A53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7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ทฤษฎีความต้องการ</a:t>
            </a:r>
            <a:endParaRPr lang="th-TH" dirty="0"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 algn="thaiDist">
              <a:buFont typeface="Wingdings" panose="05000000000000000000" pitchFamily="2" charset="2"/>
              <a:buChar char="§"/>
            </a:pPr>
            <a:r>
              <a:rPr lang="th-TH" alt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ทฤษฎีลำดับขั้นของความ</a:t>
            </a:r>
            <a:r>
              <a:rPr lang="th-TH" alt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ต้องการของมาสโลว์(</a:t>
            </a:r>
            <a:r>
              <a:rPr lang="en-US" alt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Maslow’s Hierarchy </a:t>
            </a:r>
            <a:r>
              <a:rPr lang="en-US" alt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of </a:t>
            </a:r>
            <a:r>
              <a:rPr lang="en-US" alt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Needs</a:t>
            </a:r>
            <a:r>
              <a:rPr lang="th-TH" alt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)</a:t>
            </a:r>
          </a:p>
          <a:p>
            <a:pPr marL="363538" indent="-363538" algn="thaiDist">
              <a:buFont typeface="Wingdings" panose="05000000000000000000" pitchFamily="2" charset="2"/>
              <a:buChar char="§"/>
            </a:pP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ทฤษฎีความต้องการของการดำรง</a:t>
            </a: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อยู่(</a:t>
            </a:r>
            <a:r>
              <a:rPr lang="en-US" dirty="0">
                <a:latin typeface="TF Intanon" panose="02000506000000020004" pitchFamily="2" charset="-34"/>
                <a:cs typeface="TF Intanon" panose="02000506000000020004" pitchFamily="2" charset="-34"/>
              </a:rPr>
              <a:t>ERG </a:t>
            </a:r>
            <a:r>
              <a:rPr lang="en-US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Theory</a:t>
            </a: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)</a:t>
            </a:r>
          </a:p>
          <a:p>
            <a:pPr marL="363538" indent="-363538" algn="thaiDist">
              <a:buFont typeface="Wingdings" panose="05000000000000000000" pitchFamily="2" charset="2"/>
              <a:buChar char="§"/>
            </a:pP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ทฤษฎีสองปัจจัยของ </a:t>
            </a:r>
            <a:r>
              <a:rPr lang="en-US" dirty="0">
                <a:latin typeface="TF Intanon" panose="02000506000000020004" pitchFamily="2" charset="-34"/>
                <a:cs typeface="TF Intanon" panose="02000506000000020004" pitchFamily="2" charset="-34"/>
              </a:rPr>
              <a:t>Herzberg(Herzberg’s two-factor  Theory</a:t>
            </a:r>
            <a:r>
              <a:rPr lang="en-US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)</a:t>
            </a:r>
          </a:p>
          <a:p>
            <a:pPr marL="363538" indent="-363538" algn="thaiDist">
              <a:buFont typeface="Wingdings" panose="05000000000000000000" pitchFamily="2" charset="2"/>
              <a:buChar char="§"/>
            </a:pP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ทฤษฎี</a:t>
            </a:r>
            <a:r>
              <a:rPr lang="th-TH" dirty="0">
                <a:latin typeface="TF Intanon" panose="02000506000000020004" pitchFamily="2" charset="-34"/>
                <a:cs typeface="TF Intanon" panose="02000506000000020004" pitchFamily="2" charset="-34"/>
              </a:rPr>
              <a:t>ความต้องการจากการ</a:t>
            </a:r>
            <a:r>
              <a:rPr lang="th-TH" dirty="0" smtClean="0">
                <a:latin typeface="TF Intanon" panose="02000506000000020004" pitchFamily="2" charset="-34"/>
                <a:cs typeface="TF Intanon" panose="02000506000000020004" pitchFamily="2" charset="-34"/>
              </a:rPr>
              <a:t>เรียนรู้ (</a:t>
            </a:r>
            <a:r>
              <a:rPr lang="en-US" dirty="0">
                <a:latin typeface="TF Intanon" panose="02000506000000020004" pitchFamily="2" charset="-34"/>
                <a:cs typeface="TF Intanon" panose="02000506000000020004" pitchFamily="2" charset="-34"/>
              </a:rPr>
              <a:t>McClelland’s Learned Needs Theory)</a:t>
            </a:r>
            <a:endParaRPr lang="en-US" dirty="0" smtClean="0">
              <a:latin typeface="TF Intanon" panose="02000506000000020004" pitchFamily="2" charset="-34"/>
              <a:cs typeface="TF Intanon" panose="02000506000000020004" pitchFamily="2" charset="-34"/>
            </a:endParaRPr>
          </a:p>
          <a:p>
            <a:pPr algn="thaiDist"/>
            <a:endParaRPr lang="th-TH" dirty="0" smtClean="0">
              <a:latin typeface="TF Intanon" panose="02000506000000020004" pitchFamily="2" charset="-34"/>
              <a:cs typeface="TF Intanon" panose="02000506000000020004" pitchFamily="2" charset="-34"/>
            </a:endParaRPr>
          </a:p>
          <a:p>
            <a:pPr algn="thaiDist"/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6BF9-D41E-4CAE-882F-389A42499A53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1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6BF9-D41E-4CAE-882F-389A42499A53}" type="datetime1">
              <a:rPr lang="th-TH" smtClean="0">
                <a:solidFill>
                  <a:prstClr val="black"/>
                </a:solidFill>
              </a:rPr>
              <a:pPr/>
              <a:t>28/08/60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การพัฒนาองค์กรสุขภาวะ : ดร.พีระพงษ์ สุนทรวิภาต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A66-9F23-456A-BC04-6C0290D76929}" type="slidenum">
              <a:rPr lang="th-TH" smtClean="0">
                <a:solidFill>
                  <a:prstClr val="black"/>
                </a:solidFill>
              </a:rPr>
              <a:pPr/>
              <a:t>9</a:t>
            </a:fld>
            <a:endParaRPr lang="th-TH">
              <a:solidFill>
                <a:prstClr val="black"/>
              </a:solidFill>
            </a:endParaRPr>
          </a:p>
        </p:txBody>
      </p:sp>
      <p:pic>
        <p:nvPicPr>
          <p:cNvPr id="2052" name="Picture 4" descr="https://img.haikudeck.com/mg/73ADD93B-4421-48E9-9B6A-832E814ECE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12" y="987005"/>
            <a:ext cx="7039536" cy="527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41" y="1721225"/>
            <a:ext cx="9395011" cy="1331574"/>
          </a:xfrm>
        </p:spPr>
        <p:txBody>
          <a:bodyPr>
            <a:noAutofit/>
          </a:bodyPr>
          <a:lstStyle/>
          <a:p>
            <a:pPr>
              <a:lnSpc>
                <a:spcPts val="5000"/>
              </a:lnSpc>
            </a:pPr>
            <a:r>
              <a:rPr lang="th-TH" altLang="th-TH" sz="5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F Intanon" panose="02000506000000020004" pitchFamily="2" charset="-34"/>
                <a:cs typeface="TF Intanon" panose="02000506000000020004" pitchFamily="2" charset="-34"/>
              </a:rPr>
              <a:t>ทฤษฎีลำดับขั้นของความต้องการ</a:t>
            </a:r>
            <a:br>
              <a:rPr lang="th-TH" altLang="th-TH" sz="5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F Intanon" panose="02000506000000020004" pitchFamily="2" charset="-34"/>
                <a:cs typeface="TF Intanon" panose="02000506000000020004" pitchFamily="2" charset="-34"/>
              </a:rPr>
            </a:br>
            <a:r>
              <a:rPr lang="en-US" altLang="th-TH" sz="5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F Intanon" panose="02000506000000020004" pitchFamily="2" charset="-34"/>
                <a:cs typeface="TF Intanon" panose="02000506000000020004" pitchFamily="2" charset="-34"/>
              </a:rPr>
              <a:t>Hierarchy of Needs</a:t>
            </a:r>
            <a:endParaRPr lang="th-TH" sz="5400" dirty="0">
              <a:solidFill>
                <a:schemeClr val="accent4">
                  <a:lumMod val="75000"/>
                </a:schemeClr>
              </a:solidFill>
              <a:latin typeface="TF Intanon" panose="02000506000000020004" pitchFamily="2" charset="-34"/>
              <a:cs typeface="TF Intanon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923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Default Design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2356</TotalTime>
  <Words>2838</Words>
  <Application>Microsoft Office PowerPoint</Application>
  <PresentationFormat>Widescreen</PresentationFormat>
  <Paragraphs>365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8" baseType="lpstr">
      <vt:lpstr>宋体</vt:lpstr>
      <vt:lpstr>Angsana New</vt:lpstr>
      <vt:lpstr>Arial</vt:lpstr>
      <vt:lpstr>Calibri</vt:lpstr>
      <vt:lpstr>Calibri Light</vt:lpstr>
      <vt:lpstr>Cordia New</vt:lpstr>
      <vt:lpstr>TF Chiangsaen</vt:lpstr>
      <vt:lpstr>TF Intanon</vt:lpstr>
      <vt:lpstr>TH SarabunPSK</vt:lpstr>
      <vt:lpstr>Times New Roman</vt:lpstr>
      <vt:lpstr>Wingdings</vt:lpstr>
      <vt:lpstr>1_Office Theme</vt:lpstr>
      <vt:lpstr>Default Design</vt:lpstr>
      <vt:lpstr>Clip</vt:lpstr>
      <vt:lpstr> แรงจูงใจ และ ความพึงพอใจในการทํางาน </vt:lpstr>
      <vt:lpstr>ความหมายของแรงจูงใจ</vt:lpstr>
      <vt:lpstr>ความหมายของแรงจูงใจ</vt:lpstr>
      <vt:lpstr>ความหมายของแรงจูงใจ</vt:lpstr>
      <vt:lpstr>กระบวนการจูงใจ</vt:lpstr>
      <vt:lpstr>กระบวนการจูงใจ</vt:lpstr>
      <vt:lpstr>การศึกษาการจูงใจในปัจจุบัน</vt:lpstr>
      <vt:lpstr>ทฤษฎีความต้องการ</vt:lpstr>
      <vt:lpstr>ทฤษฎีลำดับขั้นของความต้องการ Hierarchy of Needs</vt:lpstr>
      <vt:lpstr>PowerPoint Presentation</vt:lpstr>
      <vt:lpstr>หลักการของทฤษฎี</vt:lpstr>
      <vt:lpstr>การใช้ทฤษฎี Maslow กับการทำงานของพนักงานในองค์กร</vt:lpstr>
      <vt:lpstr>การใช้ทฤษฎี Maslow กับการทำงานของพนักงานในองค์กร</vt:lpstr>
      <vt:lpstr>การใช้ทฤษฎี Maslow กับการทำงานของพนักงานในองค์กร</vt:lpstr>
      <vt:lpstr>การใช้ทฤษฎี Maslow กับการทำงานของพนักงานในองค์กร</vt:lpstr>
      <vt:lpstr>การใช้ทฤษฎี Maslow กับการทำงานของพนักงานในองค์กร</vt:lpstr>
      <vt:lpstr>การใช้ทฤษฎี Maslow กับการทำงานของพนักงานในองค์กร</vt:lpstr>
      <vt:lpstr>ข้อวิจารณ์ต่อทฤษฎีของ Maslow</vt:lpstr>
      <vt:lpstr>ERG Theory  Clayton P. Aldefer</vt:lpstr>
      <vt:lpstr>พื้นฐานของทฤษฎี</vt:lpstr>
      <vt:lpstr>PowerPoint Presentation</vt:lpstr>
      <vt:lpstr>หลักการของทฤษฎี</vt:lpstr>
      <vt:lpstr>ความคับข้องใจ การถดถอย และการตอบสนองความต้องการ ของทฤษฎี ERG</vt:lpstr>
      <vt:lpstr>ทฤษฎีสองปัจจัยของ Herzberg  (Herzberg’s two-factor  Theory)</vt:lpstr>
      <vt:lpstr>หลักการของทฤษฎี</vt:lpstr>
      <vt:lpstr>หลักการของทฤษฎี</vt:lpstr>
      <vt:lpstr>PowerPoint Presentation</vt:lpstr>
      <vt:lpstr>ทฤษฎีความต้องการจากการเรียนรู้ (McClelland’s Learned Needs Theory)</vt:lpstr>
      <vt:lpstr>Mrs. Estee Lauder</vt:lpstr>
      <vt:lpstr>หลักการของทฤษฎี</vt:lpstr>
      <vt:lpstr>หลักการของทฤษฎี</vt:lpstr>
      <vt:lpstr>หลักการของทฤษฎี</vt:lpstr>
      <vt:lpstr>PowerPoint Presentation</vt:lpstr>
      <vt:lpstr>ทฤษฎีกระบวนการ</vt:lpstr>
      <vt:lpstr>ทฤษฎีความเสมอภาค (Equity Theory) Stacy J. Adams</vt:lpstr>
      <vt:lpstr>หลักการของทฤษฎี</vt:lpstr>
      <vt:lpstr>PowerPoint Presentation</vt:lpstr>
      <vt:lpstr>คำอธิบาย</vt:lpstr>
      <vt:lpstr>คำอธิบาย</vt:lpstr>
      <vt:lpstr>ทฤษฎีความคาดหวัง(Expectancy Theory) Victor H. Vroom</vt:lpstr>
      <vt:lpstr>หลักการของทฤษฎี</vt:lpstr>
      <vt:lpstr>PowerPoint Presentation</vt:lpstr>
      <vt:lpstr>คำอธิบายประกอบ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แรงจูงใจ และ ความพึงพอใจในการทํางาน</dc:title>
  <dc:creator>Peerapong</dc:creator>
  <cp:lastModifiedBy>Peerapong</cp:lastModifiedBy>
  <cp:revision>68</cp:revision>
  <dcterms:created xsi:type="dcterms:W3CDTF">2017-08-26T12:32:08Z</dcterms:created>
  <dcterms:modified xsi:type="dcterms:W3CDTF">2017-08-28T03:52:19Z</dcterms:modified>
</cp:coreProperties>
</file>