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5" d="100"/>
          <a:sy n="75" d="100"/>
        </p:scale>
        <p:origin x="5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E52C-E141-4600-B14A-92EB095C27D5}" type="datetimeFigureOut">
              <a:rPr lang="th-TH" smtClean="0"/>
              <a:t>11/07/60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FA5D-ED98-4E03-8B37-DC023B777B3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986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E52C-E141-4600-B14A-92EB095C27D5}" type="datetimeFigureOut">
              <a:rPr lang="th-TH" smtClean="0"/>
              <a:t>11/07/60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FA5D-ED98-4E03-8B37-DC023B777B3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279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E52C-E141-4600-B14A-92EB095C27D5}" type="datetimeFigureOut">
              <a:rPr lang="th-TH" smtClean="0"/>
              <a:t>11/07/60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FA5D-ED98-4E03-8B37-DC023B777B3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2343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E52C-E141-4600-B14A-92EB095C27D5}" type="datetimeFigureOut">
              <a:rPr lang="th-TH" smtClean="0"/>
              <a:t>11/07/60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FA5D-ED98-4E03-8B37-DC023B777B3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411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E52C-E141-4600-B14A-92EB095C27D5}" type="datetimeFigureOut">
              <a:rPr lang="th-TH" smtClean="0"/>
              <a:t>11/07/60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FA5D-ED98-4E03-8B37-DC023B777B3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222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E52C-E141-4600-B14A-92EB095C27D5}" type="datetimeFigureOut">
              <a:rPr lang="th-TH" smtClean="0"/>
              <a:t>11/07/60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FA5D-ED98-4E03-8B37-DC023B777B3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825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E52C-E141-4600-B14A-92EB095C27D5}" type="datetimeFigureOut">
              <a:rPr lang="th-TH" smtClean="0"/>
              <a:t>11/07/60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FA5D-ED98-4E03-8B37-DC023B777B3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555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E52C-E141-4600-B14A-92EB095C27D5}" type="datetimeFigureOut">
              <a:rPr lang="th-TH" smtClean="0"/>
              <a:t>11/07/60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FA5D-ED98-4E03-8B37-DC023B777B3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89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E52C-E141-4600-B14A-92EB095C27D5}" type="datetimeFigureOut">
              <a:rPr lang="th-TH" smtClean="0"/>
              <a:t>11/07/60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FA5D-ED98-4E03-8B37-DC023B777B3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94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E52C-E141-4600-B14A-92EB095C27D5}" type="datetimeFigureOut">
              <a:rPr lang="th-TH" smtClean="0"/>
              <a:t>11/07/60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FA5D-ED98-4E03-8B37-DC023B777B3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183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E52C-E141-4600-B14A-92EB095C27D5}" type="datetimeFigureOut">
              <a:rPr lang="th-TH" smtClean="0"/>
              <a:t>11/07/60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FA5D-ED98-4E03-8B37-DC023B777B3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215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5E52C-E141-4600-B14A-92EB095C27D5}" type="datetimeFigureOut">
              <a:rPr lang="th-TH" smtClean="0"/>
              <a:t>11/07/60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FA5D-ED98-4E03-8B37-DC023B777B3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041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ตัวแทนเนื้อหา 1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5383"/>
            <a:ext cx="2628900" cy="2633518"/>
          </a:xfrm>
          <a:ln w="19050">
            <a:solidFill>
              <a:schemeClr val="tx1"/>
            </a:solidFill>
          </a:ln>
        </p:spPr>
      </p:pic>
      <p:pic>
        <p:nvPicPr>
          <p:cNvPr id="15" name="ตัวแทนเนื้อหา 1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00" y="1308101"/>
            <a:ext cx="2616200" cy="2590800"/>
          </a:xfrm>
          <a:ln w="19050">
            <a:solidFill>
              <a:srgbClr val="002060"/>
            </a:solidFill>
          </a:ln>
        </p:spPr>
      </p:pic>
      <p:pic>
        <p:nvPicPr>
          <p:cNvPr id="10" name="รูปภาพ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1196595"/>
          </a:xfrm>
          <a:prstGeom prst="rect">
            <a:avLst/>
          </a:prstGeom>
        </p:spPr>
      </p:pic>
      <p:pic>
        <p:nvPicPr>
          <p:cNvPr id="11" name="รูปภาพ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72313" y="68787"/>
            <a:ext cx="6364776" cy="784059"/>
          </a:xfrm>
          <a:prstGeom prst="rect">
            <a:avLst/>
          </a:prstGeom>
        </p:spPr>
      </p:pic>
      <p:pic>
        <p:nvPicPr>
          <p:cNvPr id="12" name="รูปภาพ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58850" y="660101"/>
            <a:ext cx="5791702" cy="536494"/>
          </a:xfrm>
          <a:prstGeom prst="rect">
            <a:avLst/>
          </a:prstGeom>
        </p:spPr>
      </p:pic>
      <p:pic>
        <p:nvPicPr>
          <p:cNvPr id="17" name="รูปภาพ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6200"/>
            <a:ext cx="5245099" cy="2971800"/>
          </a:xfrm>
          <a:prstGeom prst="rect">
            <a:avLst/>
          </a:prstGeom>
          <a:ln w="38100">
            <a:solidFill>
              <a:srgbClr val="002060"/>
            </a:solidFill>
            <a:prstDash val="sysDot"/>
          </a:ln>
        </p:spPr>
      </p:pic>
      <p:sp>
        <p:nvSpPr>
          <p:cNvPr id="18" name="กล่องข้อความ 17"/>
          <p:cNvSpPr txBox="1"/>
          <p:nvPr/>
        </p:nvSpPr>
        <p:spPr>
          <a:xfrm>
            <a:off x="5257800" y="1308100"/>
            <a:ext cx="6896352" cy="569386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th-TH" sz="4000" b="1" i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วันนี้</a:t>
            </a:r>
            <a:r>
              <a:rPr lang="th-TH" sz="20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ร่วมเป็นวิทยากรในการอบรมนักเรียนตามโครงการ ส่งเสริมและพัฒนาศักยภาพสถานศึกษาและองค์กรเครือข่ายในชุมชนในการป้องกันปัญหาและแก้ไขพฤติกรรมและการกระทำผิดของเด็กและเยาวชน หน่วยงาน สถานพินิจเด็กและเยาวชน หนองคาย</a:t>
            </a:r>
          </a:p>
          <a:p>
            <a:pPr algn="ctr"/>
            <a:r>
              <a:rPr lang="en-US" sz="20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*****************************</a:t>
            </a:r>
            <a:endParaRPr lang="th-TH" sz="2000" b="1" dirty="0" smtClean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2000" b="1" i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ในหัวข้อวิทยากรในวันนี้คือ “เพศศึกษาในวัยรุ่น” นักเรียนที่ร่วมอบรม ม.๑ – ม.๖. จำนวน๑๕๐ คน ได้มีการทำกิจกรรมร่วมกัน นักเรียนได้ให้ความสนใจและมีข้อคิดเห็นในส่วนของวัยรุ่นที่เราควรรับฟังเพื่อนำไปสู่การแก้ไขปัญหาการท้องไม่พร้อมก่อนวัยอันควรให้ได้ผลลัพธ์ที่ดีมากขึ้นต่อไป</a:t>
            </a:r>
          </a:p>
          <a:p>
            <a:r>
              <a:rPr lang="th-TH" sz="2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18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ปัญหาการมีเพศสัมพันธ์ก่อนวัยอันควรหรือการมีเพศสัมพันธ์ในวัยเรียน การมั่ว</a:t>
            </a:r>
          </a:p>
          <a:p>
            <a:r>
              <a:rPr lang="th-TH" sz="18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สุมทางเพศ เกิดจากการที่เด็กและเยาวชนมีค่านิยมทางเพศที่ไม่ถูกต้อง ซึ่งค่านิยมทางเพศ</a:t>
            </a:r>
          </a:p>
          <a:p>
            <a:r>
              <a:rPr lang="th-TH" sz="18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หมายถึง แนวความคิด พฤติกรรมในเรื่องเพศซึ่งสมาชิกในสังคมใดสังคมหนึ่งเห็นว่ามีคุณค่าจึงยอมรับมาปฏิบัติตามและหวงแหนไว้ระยะหนึ่ง ค่านิยมอาจเปลี่ยนแปลงไปตามกาลสมัยและความคิดเห็นของสมาชิกในสังคม ซึ่งในปัจจุบันสังคมและวัฒนธรรมไทยได้มีการเปลี่ยนแปลงไปตามอิทธิพลของการพัฒนาเศรษฐกิจและสังคม ความเจริญก้าวหน้าทางเทคโนโลยี วัฒนธรรมต่างประเทศและการติดต่อสื่อสารที่ทันสมัย ได้ก่อให้เกิดการเปลี่ยนแปลงต่อค่านิยม ทัศนคติของเด็กและเยาวชนเป็นอย่างมาก ซึ่งเป็นช่วงของวัยเด็ก วัยรุ่นตอนต้น และวัยรุ่นตอนปลายที่ก</a:t>
            </a:r>
            <a:r>
              <a:rPr lang="th-TH" sz="1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ำ</a:t>
            </a:r>
            <a:r>
              <a:rPr lang="th-TH" sz="18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ลังศึกษาเล่าเรียนในระดับชั้นตั้งแต่ระดับประถมศึกษา ระดับมัธยมศึกษาจนถึงระดับอุดมศึกษา</a:t>
            </a:r>
          </a:p>
          <a:p>
            <a:r>
              <a:rPr lang="th-TH" sz="20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2000" b="1" i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ดังนั้นเราควรมีการแก้ไขปัญหาที่จริงจังและที่สำคัญต้องรับฟังความคิดเห็นจากวัยรุ่นให้มากที่สุดเพื่อให้ได้เห็นแนวคิดของวัยรุ่นที่แท้จริง</a:t>
            </a:r>
            <a:endParaRPr lang="th-TH" sz="2000" b="1" i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" name="กล่องข้อความ 19"/>
          <p:cNvSpPr txBox="1"/>
          <p:nvPr/>
        </p:nvSpPr>
        <p:spPr>
          <a:xfrm>
            <a:off x="9677400" y="68787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i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วันอังคาร ที่ ๑๑ กรกฎาคม ๒๕๖๐</a:t>
            </a:r>
            <a:endParaRPr lang="th-TH" sz="2000" i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22" name="รูปภาพ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68787"/>
            <a:ext cx="1371599" cy="112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23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116</Words>
  <Application>Microsoft Office PowerPoint</Application>
  <PresentationFormat>แบบจอกว้าง</PresentationFormat>
  <Paragraphs>8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SarabunIT๙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Yak_IT</dc:creator>
  <cp:lastModifiedBy>Yak_IT</cp:lastModifiedBy>
  <cp:revision>7</cp:revision>
  <dcterms:created xsi:type="dcterms:W3CDTF">2017-07-11T13:00:33Z</dcterms:created>
  <dcterms:modified xsi:type="dcterms:W3CDTF">2017-07-11T13:42:11Z</dcterms:modified>
</cp:coreProperties>
</file>