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3" r:id="rId3"/>
    <p:sldId id="259" r:id="rId4"/>
    <p:sldId id="258" r:id="rId5"/>
    <p:sldId id="257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0909"/>
    <a:srgbClr val="05050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62" autoAdjust="0"/>
  </p:normalViewPr>
  <p:slideViewPr>
    <p:cSldViewPr>
      <p:cViewPr varScale="1">
        <p:scale>
          <a:sx n="66" d="100"/>
          <a:sy n="66" d="100"/>
        </p:scale>
        <p:origin x="-14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78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9A8A0-C041-4545-B8D6-3B621218D46E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E91D3-BFAE-49C2-B18E-D7BC73BDAC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1577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E91D3-BFAE-49C2-B18E-D7BC73BDACF8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290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/>
              <a:t>11/02/60</a:t>
            </a:fld>
            <a:endParaRPr lang="th-TH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8" name="Picture 4" descr="ผลการค้นหารูปภาพสำหรับ สี จิ้นผิ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9471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92696"/>
            <a:ext cx="9133731" cy="1323439"/>
          </a:xfrm>
          <a:prstGeom prst="rect">
            <a:avLst/>
          </a:prstGeom>
          <a:solidFill>
            <a:srgbClr val="FF0000">
              <a:alpha val="54000"/>
            </a:srgbClr>
          </a:solidFill>
          <a:ln w="4127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th-TH" sz="4000" b="1" dirty="0">
                <a:latin typeface="TH NiramitIT๙" pitchFamily="2" charset="-34"/>
                <a:cs typeface="TH NiramitIT๙" pitchFamily="2" charset="-34"/>
              </a:rPr>
              <a:t>นโยบายด้านเศรษฐกิจของประธานาธิบดีจีน</a:t>
            </a:r>
          </a:p>
          <a:p>
            <a:pPr lvl="0" algn="ctr"/>
            <a:r>
              <a:rPr lang="th-TH" sz="4000" b="1" dirty="0" smtClean="0">
                <a:latin typeface="TH NiramitIT๙" pitchFamily="2" charset="-34"/>
                <a:cs typeface="TH NiramitIT๙" pitchFamily="2" charset="-34"/>
              </a:rPr>
              <a:t>สี </a:t>
            </a:r>
            <a:r>
              <a:rPr lang="th-TH" sz="4000" b="1" dirty="0">
                <a:latin typeface="TH NiramitIT๙" pitchFamily="2" charset="-34"/>
                <a:cs typeface="TH NiramitIT๙" pitchFamily="2" charset="-34"/>
              </a:rPr>
              <a:t>จิ้</a:t>
            </a:r>
            <a:r>
              <a:rPr lang="th-TH" sz="4000" b="1" dirty="0" smtClean="0">
                <a:latin typeface="TH NiramitIT๙" pitchFamily="2" charset="-34"/>
                <a:cs typeface="TH NiramitIT๙" pitchFamily="2" charset="-34"/>
              </a:rPr>
              <a:t>นผิง</a:t>
            </a:r>
            <a:endParaRPr lang="th-TH" sz="4000" b="1" dirty="0">
              <a:latin typeface="TH NiramitIT๙" pitchFamily="2" charset="-34"/>
              <a:cs typeface="TH NiramitIT๙" pitchFamily="2" charset="-3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141" y="692696"/>
            <a:ext cx="12493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58503"/>
            <a:ext cx="120117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6314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11560" y="692696"/>
            <a:ext cx="7848872" cy="5472608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331640" y="1166842"/>
            <a:ext cx="6408712" cy="4524315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“ด้านการปฏิรูปและเพิ่ม</a:t>
            </a:r>
            <a:r>
              <a:rPr lang="th-TH" sz="3600" b="1" dirty="0" smtClean="0">
                <a:latin typeface="TH NiramitIT๙" pitchFamily="2" charset="-34"/>
                <a:cs typeface="TH NiramitIT๙" pitchFamily="2" charset="-34"/>
              </a:rPr>
              <a:t>ประสิทธิภาพ</a:t>
            </a:r>
          </a:p>
          <a:p>
            <a:pPr algn="ctr"/>
            <a:r>
              <a:rPr lang="th-TH" sz="3600" b="1" dirty="0" smtClean="0">
                <a:latin typeface="TH NiramitIT๙" pitchFamily="2" charset="-34"/>
                <a:cs typeface="TH NiramitIT๙" pitchFamily="2" charset="-34"/>
              </a:rPr>
              <a:t>ของ</a:t>
            </a:r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ภาครัฐ”</a:t>
            </a:r>
            <a:endParaRPr lang="th-TH" sz="3600" b="1" dirty="0" smtClean="0">
              <a:latin typeface="TH NiramitIT๙" pitchFamily="2" charset="-34"/>
              <a:cs typeface="TH NiramitIT๙" pitchFamily="2" charset="-34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en-US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.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 เดินหน้าปฏิรูปประเทศในด้าน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ต่างๆ ต่อเนื่อง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จาก</a:t>
            </a:r>
            <a:r>
              <a:rPr lang="th-TH" sz="3600" b="1" dirty="0" err="1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แผนพัฒน์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ฯ </a:t>
            </a:r>
            <a:r>
              <a:rPr lang="th-TH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12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 มุ่งเน้นที่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การปฏิรูป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ภาคการเงินและรัฐวิสาหกิจ โดยเร่งการปฏิรูปภาคการเงินมากขึ้นในระยะ </a:t>
            </a:r>
            <a:r>
              <a:rPr lang="th-TH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 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ปีข้างหน้า 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เพื่อลดอุปสรรค การเข้าถึงเงินทุนของภาคธุรกิจ</a:t>
            </a:r>
          </a:p>
        </p:txBody>
      </p:sp>
    </p:spTree>
    <p:extLst>
      <p:ext uri="{BB962C8B-B14F-4D97-AF65-F5344CB8AC3E}">
        <p14:creationId xmlns:p14="http://schemas.microsoft.com/office/powerpoint/2010/main" val="29942167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175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43608" y="1520788"/>
            <a:ext cx="7056784" cy="3744416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47664" y="2515833"/>
            <a:ext cx="6048672" cy="1754326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.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ลด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การทุจริต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คอร์รัปชั่น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เพิ่ม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ประสิทธิภาพและประสิทธิผล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ของ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การ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บริหารจัดการภาครัฐ</a:t>
            </a:r>
          </a:p>
        </p:txBody>
      </p:sp>
    </p:spTree>
    <p:extLst>
      <p:ext uri="{BB962C8B-B14F-4D97-AF65-F5344CB8AC3E}">
        <p14:creationId xmlns:p14="http://schemas.microsoft.com/office/powerpoint/2010/main" val="9319564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827584" y="980728"/>
            <a:ext cx="7488832" cy="4824536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331640" y="1684836"/>
            <a:ext cx="6408712" cy="3416320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“ด้านผลิตและอุตสาหกรรมการผลิตภายในประเทศ”</a:t>
            </a:r>
            <a:endParaRPr lang="th-TH" sz="3600" b="1" dirty="0" smtClean="0">
              <a:latin typeface="TH NiramitIT๙" pitchFamily="2" charset="-34"/>
              <a:cs typeface="TH NiramitIT๙" pitchFamily="2" charset="-34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1.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ยกระดับ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นวัตกรรมการผลิต รวมถึงการผสมผสานเทคโนโลยีสารสนเทศเข้ากับอุตสาหกรรม การผลิตภายในประเทศซึ่งสอดคล้องกับแผน“</a:t>
            </a:r>
            <a:r>
              <a:rPr lang="en-US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Made in China”</a:t>
            </a:r>
            <a:endParaRPr lang="th-TH" sz="3600" b="1" dirty="0">
              <a:solidFill>
                <a:srgbClr val="FFFF00"/>
              </a:solidFill>
              <a:latin typeface="TH NiramitIT๙" pitchFamily="2" charset="-34"/>
              <a:cs typeface="TH NiramitIT๙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2436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43608" y="1340768"/>
            <a:ext cx="7056784" cy="3960440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47664" y="2515833"/>
            <a:ext cx="6048672" cy="1754326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2.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ส่งเสริม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อุตสาหกรรม/ธุรกิจบริการ ลดบทบาทของอุตสาหกรรมหนักที่ส่วนใหญ่มีผลกระทบต่อสิ่งแวดล้อม</a:t>
            </a:r>
          </a:p>
        </p:txBody>
      </p:sp>
    </p:spTree>
    <p:extLst>
      <p:ext uri="{BB962C8B-B14F-4D97-AF65-F5344CB8AC3E}">
        <p14:creationId xmlns:p14="http://schemas.microsoft.com/office/powerpoint/2010/main" val="3062436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700"/>
            <a:ext cx="9139237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43608" y="1484784"/>
            <a:ext cx="7056784" cy="3744416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47664" y="2515833"/>
            <a:ext cx="6048672" cy="1754326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“ด้านการลงทุนภายในประเทศ”</a:t>
            </a:r>
            <a:endParaRPr lang="th-TH" sz="3600" b="1" dirty="0" smtClean="0">
              <a:latin typeface="TH NiramitIT๙" pitchFamily="2" charset="-34"/>
              <a:cs typeface="TH NiramitIT๙" pitchFamily="2" charset="-34"/>
            </a:endParaRPr>
          </a:p>
          <a:p>
            <a:pPr algn="ctr"/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ดึงดูดการลงทุน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คุณภาพสูง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จาก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ต่างประเทศ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3062436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43608" y="980728"/>
            <a:ext cx="7056784" cy="4824536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47664" y="1961835"/>
            <a:ext cx="6048672" cy="2862322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“ด้านบทบาทระหว่างประเทศ”</a:t>
            </a:r>
            <a:endParaRPr lang="th-TH" sz="3600" b="1" dirty="0" smtClean="0">
              <a:latin typeface="TH NiramitIT๙" pitchFamily="2" charset="-34"/>
              <a:cs typeface="TH NiramitIT๙" pitchFamily="2" charset="-34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1.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ยกระดับ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เงินหยวนเป็นสกุลหลักโดยคาดว่าจะสามารถลดการแทรกแซงค่าเงิน และให้หยวนสามารถซื้อขายได้อย่าง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เสรี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ตาม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กลไกตลาด</a:t>
            </a:r>
          </a:p>
        </p:txBody>
      </p:sp>
    </p:spTree>
    <p:extLst>
      <p:ext uri="{BB962C8B-B14F-4D97-AF65-F5344CB8AC3E}">
        <p14:creationId xmlns:p14="http://schemas.microsoft.com/office/powerpoint/2010/main" val="3062436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" y="-20173"/>
            <a:ext cx="9161875" cy="687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43608" y="1340768"/>
            <a:ext cx="7056784" cy="3960440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47664" y="2515833"/>
            <a:ext cx="6048672" cy="1754326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.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 เพิ่มบทบาททางเศรษฐกิจของจีนในประชาคมโลกผ่านการ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พัฒนา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ด้าน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โครงสร้างพื้นฐาน</a:t>
            </a:r>
          </a:p>
        </p:txBody>
      </p:sp>
    </p:spTree>
    <p:extLst>
      <p:ext uri="{BB962C8B-B14F-4D97-AF65-F5344CB8AC3E}">
        <p14:creationId xmlns:p14="http://schemas.microsoft.com/office/powerpoint/2010/main" val="3062436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43608" y="980728"/>
            <a:ext cx="7056784" cy="4824536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47664" y="2060848"/>
            <a:ext cx="6048672" cy="2862322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“ด้านประชากร”</a:t>
            </a:r>
            <a:endParaRPr lang="th-TH" sz="3600" b="1" dirty="0" smtClean="0">
              <a:latin typeface="TH NiramitIT๙" pitchFamily="2" charset="-34"/>
              <a:cs typeface="TH NiramitIT๙" pitchFamily="2" charset="-34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1.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ส่งเสริม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การบริโภคและการเพิ่มขึ้นของชนชั้นกลางในเมือง </a:t>
            </a:r>
            <a:endParaRPr lang="th-TH" sz="3600" b="1" dirty="0" smtClean="0">
              <a:solidFill>
                <a:srgbClr val="FFFF00"/>
              </a:solidFill>
              <a:latin typeface="TH NiramitIT๙" pitchFamily="2" charset="-34"/>
              <a:cs typeface="TH NiramitIT๙" pitchFamily="2" charset="-34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2.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ขยาย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ความครอบคลุมของสวัสดิการสังคม ลดความเหลื่อมล้า</a:t>
            </a:r>
          </a:p>
        </p:txBody>
      </p:sp>
    </p:spTree>
    <p:extLst>
      <p:ext uri="{BB962C8B-B14F-4D97-AF65-F5344CB8AC3E}">
        <p14:creationId xmlns:p14="http://schemas.microsoft.com/office/powerpoint/2010/main" val="3062436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43608" y="980728"/>
            <a:ext cx="7056784" cy="4824536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47664" y="2238834"/>
            <a:ext cx="6048672" cy="2308324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เพิ่ม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จานวนประชากรและยกเลิกนโยบายลูกคนเดียวเพื่อแก้ไขปัญหาแนวโน้มประชากรวัยแรงงานที่ลดลง รวมถึงแนวโน้มการเข้าสู่สังคมผู้สูงอายุ</a:t>
            </a:r>
          </a:p>
        </p:txBody>
      </p:sp>
    </p:spTree>
    <p:extLst>
      <p:ext uri="{BB962C8B-B14F-4D97-AF65-F5344CB8AC3E}">
        <p14:creationId xmlns:p14="http://schemas.microsoft.com/office/powerpoint/2010/main" val="30624363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175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043608" y="980728"/>
            <a:ext cx="7056784" cy="4824536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547664" y="2060848"/>
            <a:ext cx="6048672" cy="2985433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atin typeface="TH NiramitIT๙" pitchFamily="2" charset="-34"/>
                <a:cs typeface="TH NiramitIT๙" pitchFamily="2" charset="-34"/>
              </a:rPr>
              <a:t>นำเสนอ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พระใบฎีกาสุพจน์   </a:t>
            </a:r>
            <a:r>
              <a:rPr lang="th-TH" sz="3600" b="1" dirty="0" err="1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ตปสีโล</a:t>
            </a:r>
            <a:endParaRPr lang="th-TH" sz="3600" b="1" dirty="0" smtClean="0">
              <a:solidFill>
                <a:srgbClr val="FFFF00"/>
              </a:solidFill>
              <a:latin typeface="TH NiramitIT๙" pitchFamily="2" charset="-34"/>
              <a:cs typeface="TH NiramitIT๙" pitchFamily="2" charset="-34"/>
            </a:endParaRPr>
          </a:p>
          <a:p>
            <a:pPr algn="ctr"/>
            <a:endParaRPr lang="th-TH" sz="3600" b="1" dirty="0">
              <a:solidFill>
                <a:srgbClr val="FFFF00"/>
              </a:solidFill>
              <a:latin typeface="TH NiramitIT๙" pitchFamily="2" charset="-34"/>
              <a:cs typeface="TH NiramitIT๙" pitchFamily="2" charset="-34"/>
            </a:endParaRPr>
          </a:p>
          <a:p>
            <a:pPr algn="ctr"/>
            <a:r>
              <a:rPr lang="th-TH" sz="4000" b="1" dirty="0" smtClean="0">
                <a:latin typeface="TH NiramitIT๙" pitchFamily="2" charset="-34"/>
                <a:cs typeface="TH NiramitIT๙" pitchFamily="2" charset="-34"/>
              </a:rPr>
              <a:t>จัดทำโดย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พระอัมพร   </a:t>
            </a:r>
            <a:r>
              <a:rPr lang="th-TH" sz="3600" b="1" dirty="0" err="1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โสภณปญฺโญ</a:t>
            </a:r>
            <a:endParaRPr lang="th-TH" sz="3600" b="1" dirty="0">
              <a:solidFill>
                <a:srgbClr val="FFFF00"/>
              </a:solidFill>
              <a:latin typeface="TH NiramitIT๙" pitchFamily="2" charset="-34"/>
              <a:cs typeface="TH NiramitIT๙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42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6589"/>
            <a:ext cx="8352928" cy="500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5361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12" y="-1"/>
            <a:ext cx="917701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024211"/>
            <a:ext cx="783907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ลูกศรเชื่อมต่อแบบตรง 3"/>
          <p:cNvCxnSpPr/>
          <p:nvPr/>
        </p:nvCxnSpPr>
        <p:spPr>
          <a:xfrm>
            <a:off x="7164288" y="5733256"/>
            <a:ext cx="93610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6"/>
          <p:cNvCxnSpPr/>
          <p:nvPr/>
        </p:nvCxnSpPr>
        <p:spPr>
          <a:xfrm>
            <a:off x="2987824" y="5733256"/>
            <a:ext cx="403244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/>
          <p:cNvCxnSpPr/>
          <p:nvPr/>
        </p:nvCxnSpPr>
        <p:spPr>
          <a:xfrm>
            <a:off x="1043608" y="5733256"/>
            <a:ext cx="1800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08319" y="5261138"/>
            <a:ext cx="124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rgbClr val="050507"/>
                </a:solidFill>
                <a:latin typeface="TH NiramitIT๙" pitchFamily="2" charset="-34"/>
                <a:cs typeface="TH NiramitIT๙" pitchFamily="2" charset="-34"/>
              </a:rPr>
              <a:t>เจียง </a:t>
            </a:r>
            <a:r>
              <a:rPr lang="th-TH" sz="2000" b="1" dirty="0" err="1">
                <a:solidFill>
                  <a:srgbClr val="050507"/>
                </a:solidFill>
                <a:latin typeface="TH NiramitIT๙" pitchFamily="2" charset="-34"/>
                <a:cs typeface="TH NiramitIT๙" pitchFamily="2" charset="-34"/>
              </a:rPr>
              <a:t>เจ๋อหมิง</a:t>
            </a:r>
            <a:endParaRPr lang="th-TH" sz="2000" b="1" dirty="0">
              <a:solidFill>
                <a:srgbClr val="050507"/>
              </a:solidFill>
              <a:latin typeface="TH NiramitIT๙" pitchFamily="2" charset="-34"/>
              <a:cs typeface="TH NiramitIT๙" pitchFamily="2" charset="-34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68" y="4228529"/>
            <a:ext cx="833892" cy="100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644008" y="5261138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rgbClr val="050507"/>
                </a:solidFill>
                <a:latin typeface="TH NiramitIT๙" pitchFamily="2" charset="-34"/>
                <a:cs typeface="TH NiramitIT๙" pitchFamily="2" charset="-34"/>
              </a:rPr>
              <a:t>หู </a:t>
            </a:r>
            <a:r>
              <a:rPr lang="th-TH" sz="2000" b="1" dirty="0" err="1">
                <a:solidFill>
                  <a:srgbClr val="050507"/>
                </a:solidFill>
                <a:latin typeface="TH NiramitIT๙" pitchFamily="2" charset="-34"/>
                <a:cs typeface="TH NiramitIT๙" pitchFamily="2" charset="-34"/>
              </a:rPr>
              <a:t>จิ่น</a:t>
            </a:r>
            <a:r>
              <a:rPr lang="th-TH" sz="2000" b="1" dirty="0">
                <a:solidFill>
                  <a:srgbClr val="050507"/>
                </a:solidFill>
                <a:latin typeface="TH NiramitIT๙" pitchFamily="2" charset="-34"/>
                <a:cs typeface="TH NiramitIT๙" pitchFamily="2" charset="-34"/>
              </a:rPr>
              <a:t>เทา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25652"/>
            <a:ext cx="836290" cy="100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158654" y="5261138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rgbClr val="050507"/>
                </a:solidFill>
                <a:latin typeface="TH NiramitIT๙" pitchFamily="2" charset="-34"/>
                <a:cs typeface="TH NiramitIT๙" pitchFamily="2" charset="-34"/>
              </a:rPr>
              <a:t>สี จิ้นผิง</a:t>
            </a:r>
          </a:p>
        </p:txBody>
      </p:sp>
      <p:pic>
        <p:nvPicPr>
          <p:cNvPr id="4103" name="Picture 7" descr="Xi Jinping Sept. 19, 20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60" y="4437112"/>
            <a:ext cx="69127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1043608" y="188639"/>
            <a:ext cx="7056784" cy="1619547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619672" y="404664"/>
            <a:ext cx="6048672" cy="1200329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อัตราการเติบโตของเศรษฐกิจจีน</a:t>
            </a:r>
          </a:p>
          <a:p>
            <a:pPr algn="ctr"/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ระหว่างปี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2542-2558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25490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ผลการค้นหารูปภาพสำหรับ จี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043608" y="980728"/>
            <a:ext cx="7056784" cy="4824536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547664" y="2060848"/>
            <a:ext cx="6048672" cy="2862322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TH NiramitIT๙" pitchFamily="2" charset="-34"/>
                <a:cs typeface="TH NiramitIT๙" pitchFamily="2" charset="-34"/>
              </a:rPr>
              <a:t>“แนวนโยบายเดิมเศรษฐกิจ”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การ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เน้นการส่งออกและการ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ลงทุนตลอดจน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การกระตุ้นเศรษฐกิจซึ่งทำ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ให้อัตรา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การเติบโต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สูงโดยเฉลี่ย </a:t>
            </a:r>
            <a:r>
              <a:rPr lang="th-TH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10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% </a:t>
            </a:r>
            <a:endParaRPr lang="th-TH" sz="3600" b="1" dirty="0" smtClean="0">
              <a:solidFill>
                <a:srgbClr val="FFFF00"/>
              </a:solidFill>
              <a:latin typeface="TH NiramitIT๙" pitchFamily="2" charset="-34"/>
              <a:cs typeface="TH NiramitIT๙" pitchFamily="2" charset="-34"/>
            </a:endParaRP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ตลอด </a:t>
            </a:r>
            <a:r>
              <a:rPr lang="th-TH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3 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ทศวรรษ</a:t>
            </a:r>
            <a:endParaRPr lang="th-TH" sz="3600" b="1" dirty="0">
              <a:solidFill>
                <a:srgbClr val="FFFF00"/>
              </a:solidFill>
              <a:latin typeface="TH NiramitIT๙" pitchFamily="2" charset="-34"/>
              <a:cs typeface="TH NiramitIT๙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91707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0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043608" y="980728"/>
            <a:ext cx="7056784" cy="4824536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547664" y="2060848"/>
            <a:ext cx="6048672" cy="2862322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TH NiramitIT๙" pitchFamily="2" charset="-34"/>
                <a:cs typeface="TH NiramitIT๙" pitchFamily="2" charset="-34"/>
              </a:rPr>
              <a:t>“แนวนโยบายใหม่เศรษฐกิจ”</a:t>
            </a:r>
          </a:p>
          <a:p>
            <a:pPr algn="ctr"/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มุ่งเน้นในการลดความเหลื่อมล้าของรายได้ระหว่างประชากรในเมืองและชนบท รวมถึงเน้นการขับเคลื่อนเศรษฐกิจโดยการบริโภคภายในประเทศเป็นหลัก</a:t>
            </a:r>
          </a:p>
        </p:txBody>
      </p:sp>
    </p:spTree>
    <p:extLst>
      <p:ext uri="{BB962C8B-B14F-4D97-AF65-F5344CB8AC3E}">
        <p14:creationId xmlns:p14="http://schemas.microsoft.com/office/powerpoint/2010/main" val="16648679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39552" y="1340768"/>
            <a:ext cx="7992888" cy="4176464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115616" y="2828835"/>
            <a:ext cx="6840760" cy="1200329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“ภาพรวมของแผนพัฒนาเศรษฐกิจ</a:t>
            </a:r>
            <a:r>
              <a:rPr lang="th-TH" sz="3600" b="1" dirty="0" smtClean="0">
                <a:latin typeface="TH NiramitIT๙" pitchFamily="2" charset="-34"/>
                <a:cs typeface="TH NiramitIT๙" pitchFamily="2" charset="-34"/>
              </a:rPr>
              <a:t>และสังคม</a:t>
            </a:r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แห่งชาติของจีน ฉบับที่ 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13</a:t>
            </a:r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 (ปี </a:t>
            </a: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2559-2563</a:t>
            </a:r>
            <a:r>
              <a:rPr lang="th-TH" sz="3600" b="1" dirty="0" smtClean="0">
                <a:latin typeface="TH NiramitIT๙" pitchFamily="2" charset="-34"/>
                <a:cs typeface="TH NiramitIT๙" pitchFamily="2" charset="-34"/>
              </a:rPr>
              <a:t>)”</a:t>
            </a:r>
            <a:endParaRPr lang="th-TH" sz="3600" b="1" dirty="0">
              <a:latin typeface="TH NiramitIT๙" pitchFamily="2" charset="-34"/>
              <a:cs typeface="TH NiramitIT๙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11713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ผลการค้นหารูปภาพสำหรับ จี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3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61274" y="1268760"/>
            <a:ext cx="7056784" cy="4320480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47664" y="2636912"/>
            <a:ext cx="6048672" cy="1754326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NiramitIT๙" pitchFamily="2" charset="-34"/>
                <a:cs typeface="TH NiramitIT๙" pitchFamily="2" charset="-34"/>
              </a:rPr>
              <a:t>“ด้านการพัฒนาเศรษฐกิจ</a:t>
            </a:r>
            <a:r>
              <a:rPr lang="th-TH" sz="3600" b="1" dirty="0" err="1">
                <a:latin typeface="TH NiramitIT๙" pitchFamily="2" charset="-34"/>
                <a:cs typeface="TH NiramitIT๙" pitchFamily="2" charset="-34"/>
              </a:rPr>
              <a:t>มห</a:t>
            </a:r>
            <a:r>
              <a:rPr lang="th-TH" sz="3600" b="1" dirty="0" smtClean="0">
                <a:latin typeface="TH NiramitIT๙" pitchFamily="2" charset="-34"/>
                <a:cs typeface="TH NiramitIT๙" pitchFamily="2" charset="-34"/>
              </a:rPr>
              <a:t>ภาค”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en-US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.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กำหนด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เป้าหมายให้เศรษฐกิจ</a:t>
            </a:r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ขยายตัว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ร้อย</a:t>
            </a:r>
            <a:r>
              <a:rPr lang="th-TH" sz="3600" b="1" dirty="0">
                <a:solidFill>
                  <a:srgbClr val="FFFF00"/>
                </a:solidFill>
                <a:latin typeface="TH NiramitIT๙" pitchFamily="2" charset="-34"/>
                <a:cs typeface="TH NiramitIT๙" pitchFamily="2" charset="-34"/>
              </a:rPr>
              <a:t>ละ 6.5-7.0</a:t>
            </a:r>
          </a:p>
        </p:txBody>
      </p:sp>
    </p:spTree>
    <p:extLst>
      <p:ext uri="{BB962C8B-B14F-4D97-AF65-F5344CB8AC3E}">
        <p14:creationId xmlns:p14="http://schemas.microsoft.com/office/powerpoint/2010/main" val="16141703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16"/>
            <a:ext cx="9137263" cy="684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043608" y="980728"/>
            <a:ext cx="7056784" cy="4824536"/>
          </a:xfrm>
          <a:prstGeom prst="rect">
            <a:avLst/>
          </a:prstGeom>
          <a:solidFill>
            <a:schemeClr val="tx1">
              <a:alpha val="34000"/>
            </a:schemeClr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47664" y="2060848"/>
            <a:ext cx="6048672" cy="2308324"/>
          </a:xfrm>
          <a:prstGeom prst="rect">
            <a:avLst/>
          </a:prstGeom>
          <a:solidFill>
            <a:srgbClr val="000000">
              <a:alpha val="31000"/>
            </a:srgbClr>
          </a:solidFill>
          <a:effectLst>
            <a:outerShdw blurRad="50800" dist="50800" dir="5400000" algn="ctr" rotWithShape="0">
              <a:srgbClr val="05050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2.</a:t>
            </a:r>
            <a:r>
              <a:rPr lang="th-TH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 ปรับโฉมเปลี่ยนโครงสร้างเศรษฐกิจดั้งเดิมของจีนที่เน้นการผลิตเพื่อการส่งออก </a:t>
            </a:r>
            <a:endParaRPr lang="th-TH" sz="3600" b="1" dirty="0" smtClean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มาเน้น</a:t>
            </a:r>
            <a:r>
              <a:rPr lang="th-TH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การบริโภคภายในประเทศ </a:t>
            </a:r>
            <a:endParaRPr lang="th-TH" sz="3600" b="1" dirty="0" smtClean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36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Consumer-driven Economy)</a:t>
            </a:r>
            <a:endParaRPr lang="th-TH" sz="3600" b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33197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ไหลเวียน">
  <a:themeElements>
    <a:clrScheme name="ความชัดเจน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329</TotalTime>
  <Words>399</Words>
  <Application>Microsoft Office PowerPoint</Application>
  <PresentationFormat>นำเสนอทางหน้าจอ (4:3)</PresentationFormat>
  <Paragraphs>47</Paragraphs>
  <Slides>18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18</vt:i4>
      </vt:variant>
    </vt:vector>
  </HeadingPairs>
  <TitlesOfParts>
    <vt:vector size="19" baseType="lpstr">
      <vt:lpstr>ไหลเวียน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อัมพร สุดยอด</dc:creator>
  <cp:lastModifiedBy>โสภณปญฺโญภิกฺขุ</cp:lastModifiedBy>
  <cp:revision>23</cp:revision>
  <dcterms:created xsi:type="dcterms:W3CDTF">2017-01-16T09:37:42Z</dcterms:created>
  <dcterms:modified xsi:type="dcterms:W3CDTF">2017-02-11T14:54:54Z</dcterms:modified>
</cp:coreProperties>
</file>