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62" r:id="rId3"/>
    <p:sldId id="269" r:id="rId4"/>
    <p:sldId id="270" r:id="rId5"/>
    <p:sldId id="271" r:id="rId6"/>
    <p:sldId id="257" r:id="rId7"/>
    <p:sldId id="279" r:id="rId8"/>
    <p:sldId id="266" r:id="rId9"/>
    <p:sldId id="276" r:id="rId10"/>
    <p:sldId id="277" r:id="rId11"/>
    <p:sldId id="272" r:id="rId12"/>
    <p:sldId id="278" r:id="rId13"/>
    <p:sldId id="258" r:id="rId14"/>
    <p:sldId id="259" r:id="rId15"/>
    <p:sldId id="267" r:id="rId16"/>
    <p:sldId id="260" r:id="rId17"/>
    <p:sldId id="263" r:id="rId18"/>
    <p:sldId id="264" r:id="rId19"/>
    <p:sldId id="261" r:id="rId20"/>
    <p:sldId id="265" r:id="rId21"/>
    <p:sldId id="268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BA320-4EAC-7448-A7F9-5D2F739FC78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093D9E81-F9F3-4247-A38D-875763CB3B22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Working Memory</a:t>
          </a:r>
          <a:endParaRPr lang="en-US" dirty="0"/>
        </a:p>
      </dgm:t>
    </dgm:pt>
    <dgm:pt modelId="{5472B72D-1A3D-9748-B556-71F6DF53F7C7}" type="parTrans" cxnId="{FAA8B190-5117-AE46-B751-8CD502F83B70}">
      <dgm:prSet/>
      <dgm:spPr/>
      <dgm:t>
        <a:bodyPr/>
        <a:lstStyle/>
        <a:p>
          <a:endParaRPr lang="en-US"/>
        </a:p>
      </dgm:t>
    </dgm:pt>
    <dgm:pt modelId="{DC3158C4-E183-6342-B007-B307CC6F929E}" type="sibTrans" cxnId="{FAA8B190-5117-AE46-B751-8CD502F83B70}">
      <dgm:prSet/>
      <dgm:spPr/>
      <dgm:t>
        <a:bodyPr/>
        <a:lstStyle/>
        <a:p>
          <a:endParaRPr lang="en-US"/>
        </a:p>
      </dgm:t>
    </dgm:pt>
    <dgm:pt modelId="{B4A0ACB9-F9C2-5F4D-B739-E3B150399101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Mental Flexibility </a:t>
          </a:r>
          <a:endParaRPr lang="en-US" dirty="0"/>
        </a:p>
      </dgm:t>
    </dgm:pt>
    <dgm:pt modelId="{9FC852BA-B211-3E4E-8E6E-837807F7A3B7}" type="parTrans" cxnId="{30585E2F-EAA1-7B48-8391-B9B28CEF669D}">
      <dgm:prSet/>
      <dgm:spPr/>
      <dgm:t>
        <a:bodyPr/>
        <a:lstStyle/>
        <a:p>
          <a:endParaRPr lang="en-US"/>
        </a:p>
      </dgm:t>
    </dgm:pt>
    <dgm:pt modelId="{D09C406A-5F9E-B742-9EE9-46DD72F7E1E5}" type="sibTrans" cxnId="{30585E2F-EAA1-7B48-8391-B9B28CEF669D}">
      <dgm:prSet/>
      <dgm:spPr/>
      <dgm:t>
        <a:bodyPr/>
        <a:lstStyle/>
        <a:p>
          <a:endParaRPr lang="en-US"/>
        </a:p>
      </dgm:t>
    </dgm:pt>
    <dgm:pt modelId="{CEC1CBEC-E3D3-4547-B1D3-63046EE197CF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Self Control</a:t>
          </a:r>
          <a:endParaRPr lang="en-US" dirty="0"/>
        </a:p>
      </dgm:t>
    </dgm:pt>
    <dgm:pt modelId="{7FE5A4DF-24B9-5844-A4B8-74DF2F8FB29B}" type="parTrans" cxnId="{048BBD65-144D-D04E-8D1C-9703A0E681FE}">
      <dgm:prSet/>
      <dgm:spPr/>
      <dgm:t>
        <a:bodyPr/>
        <a:lstStyle/>
        <a:p>
          <a:endParaRPr lang="en-US"/>
        </a:p>
      </dgm:t>
    </dgm:pt>
    <dgm:pt modelId="{CE0116F1-C109-384C-9103-D3D3BA097A77}" type="sibTrans" cxnId="{048BBD65-144D-D04E-8D1C-9703A0E681FE}">
      <dgm:prSet/>
      <dgm:spPr/>
      <dgm:t>
        <a:bodyPr/>
        <a:lstStyle/>
        <a:p>
          <a:endParaRPr lang="en-US"/>
        </a:p>
      </dgm:t>
    </dgm:pt>
    <dgm:pt modelId="{A9AFB4B4-A13A-9F41-B032-EB9A100809AC}" type="pres">
      <dgm:prSet presAssocID="{06BBA320-4EAC-7448-A7F9-5D2F739FC78D}" presName="compositeShape" presStyleCnt="0">
        <dgm:presLayoutVars>
          <dgm:chMax val="7"/>
          <dgm:dir/>
          <dgm:resizeHandles val="exact"/>
        </dgm:presLayoutVars>
      </dgm:prSet>
      <dgm:spPr/>
    </dgm:pt>
    <dgm:pt modelId="{F45519F4-36B0-8042-B005-613F1E9F6D48}" type="pres">
      <dgm:prSet presAssocID="{06BBA320-4EAC-7448-A7F9-5D2F739FC78D}" presName="wedge1" presStyleLbl="node1" presStyleIdx="0" presStyleCnt="3"/>
      <dgm:spPr/>
      <dgm:t>
        <a:bodyPr/>
        <a:lstStyle/>
        <a:p>
          <a:endParaRPr lang="en-US"/>
        </a:p>
      </dgm:t>
    </dgm:pt>
    <dgm:pt modelId="{A8D741B3-281F-A945-893A-42749ECF9541}" type="pres">
      <dgm:prSet presAssocID="{06BBA320-4EAC-7448-A7F9-5D2F739FC78D}" presName="dummy1a" presStyleCnt="0"/>
      <dgm:spPr/>
    </dgm:pt>
    <dgm:pt modelId="{2BD127BF-FF0C-0E4A-B6AC-7D52540CD0AB}" type="pres">
      <dgm:prSet presAssocID="{06BBA320-4EAC-7448-A7F9-5D2F739FC78D}" presName="dummy1b" presStyleCnt="0"/>
      <dgm:spPr/>
    </dgm:pt>
    <dgm:pt modelId="{85C948F8-B954-2940-862A-1435C5741301}" type="pres">
      <dgm:prSet presAssocID="{06BBA320-4EAC-7448-A7F9-5D2F739FC7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671B3-6AEE-8148-8FD2-B6985B8ADE2D}" type="pres">
      <dgm:prSet presAssocID="{06BBA320-4EAC-7448-A7F9-5D2F739FC78D}" presName="wedge2" presStyleLbl="node1" presStyleIdx="1" presStyleCnt="3"/>
      <dgm:spPr/>
      <dgm:t>
        <a:bodyPr/>
        <a:lstStyle/>
        <a:p>
          <a:endParaRPr lang="en-US"/>
        </a:p>
      </dgm:t>
    </dgm:pt>
    <dgm:pt modelId="{B2D472A6-9958-1B4E-BB62-3DD2B5A8D270}" type="pres">
      <dgm:prSet presAssocID="{06BBA320-4EAC-7448-A7F9-5D2F739FC78D}" presName="dummy2a" presStyleCnt="0"/>
      <dgm:spPr/>
    </dgm:pt>
    <dgm:pt modelId="{8AE9D581-6987-C04B-92FD-796AE622CEAE}" type="pres">
      <dgm:prSet presAssocID="{06BBA320-4EAC-7448-A7F9-5D2F739FC78D}" presName="dummy2b" presStyleCnt="0"/>
      <dgm:spPr/>
    </dgm:pt>
    <dgm:pt modelId="{B173A488-3A09-174E-8869-63E47021A4B4}" type="pres">
      <dgm:prSet presAssocID="{06BBA320-4EAC-7448-A7F9-5D2F739FC7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A1710-B738-754C-A59B-242679EBC130}" type="pres">
      <dgm:prSet presAssocID="{06BBA320-4EAC-7448-A7F9-5D2F739FC78D}" presName="wedge3" presStyleLbl="node1" presStyleIdx="2" presStyleCnt="3"/>
      <dgm:spPr/>
      <dgm:t>
        <a:bodyPr/>
        <a:lstStyle/>
        <a:p>
          <a:endParaRPr lang="en-US"/>
        </a:p>
      </dgm:t>
    </dgm:pt>
    <dgm:pt modelId="{7E6C2EA6-3F2C-7C47-9CFF-2EE5A7172E0D}" type="pres">
      <dgm:prSet presAssocID="{06BBA320-4EAC-7448-A7F9-5D2F739FC78D}" presName="dummy3a" presStyleCnt="0"/>
      <dgm:spPr/>
    </dgm:pt>
    <dgm:pt modelId="{4A2D42A7-C4FC-3942-8677-152B55ED821F}" type="pres">
      <dgm:prSet presAssocID="{06BBA320-4EAC-7448-A7F9-5D2F739FC78D}" presName="dummy3b" presStyleCnt="0"/>
      <dgm:spPr/>
    </dgm:pt>
    <dgm:pt modelId="{ECB0C626-7E68-D84E-88C1-5FE84C078155}" type="pres">
      <dgm:prSet presAssocID="{06BBA320-4EAC-7448-A7F9-5D2F739FC7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16CE6-A79D-9948-B4D6-B2907D5D5FC6}" type="pres">
      <dgm:prSet presAssocID="{DC3158C4-E183-6342-B007-B307CC6F929E}" presName="arrowWedge1" presStyleLbl="fgSibTrans2D1" presStyleIdx="0" presStyleCnt="3"/>
      <dgm:spPr/>
    </dgm:pt>
    <dgm:pt modelId="{818B624D-FFEC-A748-B782-CF46ED81A17D}" type="pres">
      <dgm:prSet presAssocID="{D09C406A-5F9E-B742-9EE9-46DD72F7E1E5}" presName="arrowWedge2" presStyleLbl="fgSibTrans2D1" presStyleIdx="1" presStyleCnt="3"/>
      <dgm:spPr/>
    </dgm:pt>
    <dgm:pt modelId="{7D13FAAC-254E-F74F-972D-CBDBC49C2068}" type="pres">
      <dgm:prSet presAssocID="{CE0116F1-C109-384C-9103-D3D3BA097A77}" presName="arrowWedge3" presStyleLbl="fgSibTrans2D1" presStyleIdx="2" presStyleCnt="3"/>
      <dgm:spPr/>
    </dgm:pt>
  </dgm:ptLst>
  <dgm:cxnLst>
    <dgm:cxn modelId="{485789F7-AF2A-2646-BD5C-41178AF22835}" type="presOf" srcId="{B4A0ACB9-F9C2-5F4D-B739-E3B150399101}" destId="{C62671B3-6AEE-8148-8FD2-B6985B8ADE2D}" srcOrd="0" destOrd="0" presId="urn:microsoft.com/office/officeart/2005/8/layout/cycle8"/>
    <dgm:cxn modelId="{3B995C60-BDD2-DE42-9C63-D0775D5A0F27}" type="presOf" srcId="{093D9E81-F9F3-4247-A38D-875763CB3B22}" destId="{85C948F8-B954-2940-862A-1435C5741301}" srcOrd="1" destOrd="0" presId="urn:microsoft.com/office/officeart/2005/8/layout/cycle8"/>
    <dgm:cxn modelId="{FAA8B190-5117-AE46-B751-8CD502F83B70}" srcId="{06BBA320-4EAC-7448-A7F9-5D2F739FC78D}" destId="{093D9E81-F9F3-4247-A38D-875763CB3B22}" srcOrd="0" destOrd="0" parTransId="{5472B72D-1A3D-9748-B556-71F6DF53F7C7}" sibTransId="{DC3158C4-E183-6342-B007-B307CC6F929E}"/>
    <dgm:cxn modelId="{71C195BA-0C2D-EE44-843B-490DAE79FC4F}" type="presOf" srcId="{CEC1CBEC-E3D3-4547-B1D3-63046EE197CF}" destId="{FF4A1710-B738-754C-A59B-242679EBC130}" srcOrd="0" destOrd="0" presId="urn:microsoft.com/office/officeart/2005/8/layout/cycle8"/>
    <dgm:cxn modelId="{F453C1AC-6BD0-9B4D-A63D-557E0C52EB98}" type="presOf" srcId="{CEC1CBEC-E3D3-4547-B1D3-63046EE197CF}" destId="{ECB0C626-7E68-D84E-88C1-5FE84C078155}" srcOrd="1" destOrd="0" presId="urn:microsoft.com/office/officeart/2005/8/layout/cycle8"/>
    <dgm:cxn modelId="{A559B4C2-93FB-5646-AFD0-B62B0C18453C}" type="presOf" srcId="{06BBA320-4EAC-7448-A7F9-5D2F739FC78D}" destId="{A9AFB4B4-A13A-9F41-B032-EB9A100809AC}" srcOrd="0" destOrd="0" presId="urn:microsoft.com/office/officeart/2005/8/layout/cycle8"/>
    <dgm:cxn modelId="{048BBD65-144D-D04E-8D1C-9703A0E681FE}" srcId="{06BBA320-4EAC-7448-A7F9-5D2F739FC78D}" destId="{CEC1CBEC-E3D3-4547-B1D3-63046EE197CF}" srcOrd="2" destOrd="0" parTransId="{7FE5A4DF-24B9-5844-A4B8-74DF2F8FB29B}" sibTransId="{CE0116F1-C109-384C-9103-D3D3BA097A77}"/>
    <dgm:cxn modelId="{543AC68E-DCF2-CA45-915F-83847CA91B5D}" type="presOf" srcId="{093D9E81-F9F3-4247-A38D-875763CB3B22}" destId="{F45519F4-36B0-8042-B005-613F1E9F6D48}" srcOrd="0" destOrd="0" presId="urn:microsoft.com/office/officeart/2005/8/layout/cycle8"/>
    <dgm:cxn modelId="{E1AD9FDA-D81B-1F47-8011-ED81B8F4F01E}" type="presOf" srcId="{B4A0ACB9-F9C2-5F4D-B739-E3B150399101}" destId="{B173A488-3A09-174E-8869-63E47021A4B4}" srcOrd="1" destOrd="0" presId="urn:microsoft.com/office/officeart/2005/8/layout/cycle8"/>
    <dgm:cxn modelId="{30585E2F-EAA1-7B48-8391-B9B28CEF669D}" srcId="{06BBA320-4EAC-7448-A7F9-5D2F739FC78D}" destId="{B4A0ACB9-F9C2-5F4D-B739-E3B150399101}" srcOrd="1" destOrd="0" parTransId="{9FC852BA-B211-3E4E-8E6E-837807F7A3B7}" sibTransId="{D09C406A-5F9E-B742-9EE9-46DD72F7E1E5}"/>
    <dgm:cxn modelId="{A1360621-CA1F-1E41-B81D-438702BF3AC5}" type="presParOf" srcId="{A9AFB4B4-A13A-9F41-B032-EB9A100809AC}" destId="{F45519F4-36B0-8042-B005-613F1E9F6D48}" srcOrd="0" destOrd="0" presId="urn:microsoft.com/office/officeart/2005/8/layout/cycle8"/>
    <dgm:cxn modelId="{930FFAB1-19AA-9D41-AC34-8F33EAA5A32D}" type="presParOf" srcId="{A9AFB4B4-A13A-9F41-B032-EB9A100809AC}" destId="{A8D741B3-281F-A945-893A-42749ECF9541}" srcOrd="1" destOrd="0" presId="urn:microsoft.com/office/officeart/2005/8/layout/cycle8"/>
    <dgm:cxn modelId="{663660A7-CAA4-9E41-99EA-8B4FBA3C16CA}" type="presParOf" srcId="{A9AFB4B4-A13A-9F41-B032-EB9A100809AC}" destId="{2BD127BF-FF0C-0E4A-B6AC-7D52540CD0AB}" srcOrd="2" destOrd="0" presId="urn:microsoft.com/office/officeart/2005/8/layout/cycle8"/>
    <dgm:cxn modelId="{7F37B348-A50C-8946-96C8-4ABB09D42B43}" type="presParOf" srcId="{A9AFB4B4-A13A-9F41-B032-EB9A100809AC}" destId="{85C948F8-B954-2940-862A-1435C5741301}" srcOrd="3" destOrd="0" presId="urn:microsoft.com/office/officeart/2005/8/layout/cycle8"/>
    <dgm:cxn modelId="{625DF3CC-0889-FD43-A437-E3121920710E}" type="presParOf" srcId="{A9AFB4B4-A13A-9F41-B032-EB9A100809AC}" destId="{C62671B3-6AEE-8148-8FD2-B6985B8ADE2D}" srcOrd="4" destOrd="0" presId="urn:microsoft.com/office/officeart/2005/8/layout/cycle8"/>
    <dgm:cxn modelId="{9A5D3680-2AEA-C044-A92E-77D78550E974}" type="presParOf" srcId="{A9AFB4B4-A13A-9F41-B032-EB9A100809AC}" destId="{B2D472A6-9958-1B4E-BB62-3DD2B5A8D270}" srcOrd="5" destOrd="0" presId="urn:microsoft.com/office/officeart/2005/8/layout/cycle8"/>
    <dgm:cxn modelId="{F12D1B33-F532-4343-9610-AB938973E0A8}" type="presParOf" srcId="{A9AFB4B4-A13A-9F41-B032-EB9A100809AC}" destId="{8AE9D581-6987-C04B-92FD-796AE622CEAE}" srcOrd="6" destOrd="0" presId="urn:microsoft.com/office/officeart/2005/8/layout/cycle8"/>
    <dgm:cxn modelId="{1CF3AF32-DBA2-B74B-B7C8-C68CF4EA478F}" type="presParOf" srcId="{A9AFB4B4-A13A-9F41-B032-EB9A100809AC}" destId="{B173A488-3A09-174E-8869-63E47021A4B4}" srcOrd="7" destOrd="0" presId="urn:microsoft.com/office/officeart/2005/8/layout/cycle8"/>
    <dgm:cxn modelId="{0B48B59E-2314-AD43-846B-BB3EF1E17756}" type="presParOf" srcId="{A9AFB4B4-A13A-9F41-B032-EB9A100809AC}" destId="{FF4A1710-B738-754C-A59B-242679EBC130}" srcOrd="8" destOrd="0" presId="urn:microsoft.com/office/officeart/2005/8/layout/cycle8"/>
    <dgm:cxn modelId="{2BC92A76-7717-F148-BF88-AC6ED6091956}" type="presParOf" srcId="{A9AFB4B4-A13A-9F41-B032-EB9A100809AC}" destId="{7E6C2EA6-3F2C-7C47-9CFF-2EE5A7172E0D}" srcOrd="9" destOrd="0" presId="urn:microsoft.com/office/officeart/2005/8/layout/cycle8"/>
    <dgm:cxn modelId="{FEE5728D-2594-EA48-BC02-F5D022DC87AA}" type="presParOf" srcId="{A9AFB4B4-A13A-9F41-B032-EB9A100809AC}" destId="{4A2D42A7-C4FC-3942-8677-152B55ED821F}" srcOrd="10" destOrd="0" presId="urn:microsoft.com/office/officeart/2005/8/layout/cycle8"/>
    <dgm:cxn modelId="{DC5D4C47-38C5-594D-9B77-766E965D9062}" type="presParOf" srcId="{A9AFB4B4-A13A-9F41-B032-EB9A100809AC}" destId="{ECB0C626-7E68-D84E-88C1-5FE84C078155}" srcOrd="11" destOrd="0" presId="urn:microsoft.com/office/officeart/2005/8/layout/cycle8"/>
    <dgm:cxn modelId="{6BA431D8-5DEE-C340-BED2-558C14442706}" type="presParOf" srcId="{A9AFB4B4-A13A-9F41-B032-EB9A100809AC}" destId="{04C16CE6-A79D-9948-B4D6-B2907D5D5FC6}" srcOrd="12" destOrd="0" presId="urn:microsoft.com/office/officeart/2005/8/layout/cycle8"/>
    <dgm:cxn modelId="{607835A7-42C5-924B-8CD9-D401D34E3FC3}" type="presParOf" srcId="{A9AFB4B4-A13A-9F41-B032-EB9A100809AC}" destId="{818B624D-FFEC-A748-B782-CF46ED81A17D}" srcOrd="13" destOrd="0" presId="urn:microsoft.com/office/officeart/2005/8/layout/cycle8"/>
    <dgm:cxn modelId="{A08F35C5-0093-C547-94E2-55419772C51A}" type="presParOf" srcId="{A9AFB4B4-A13A-9F41-B032-EB9A100809AC}" destId="{7D13FAAC-254E-F74F-972D-CBDBC49C206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BA320-4EAC-7448-A7F9-5D2F739FC78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093D9E81-F9F3-4247-A38D-875763CB3B22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Working Memory</a:t>
          </a:r>
          <a:endParaRPr lang="en-US" dirty="0"/>
        </a:p>
      </dgm:t>
    </dgm:pt>
    <dgm:pt modelId="{5472B72D-1A3D-9748-B556-71F6DF53F7C7}" type="parTrans" cxnId="{FAA8B190-5117-AE46-B751-8CD502F83B70}">
      <dgm:prSet/>
      <dgm:spPr/>
      <dgm:t>
        <a:bodyPr/>
        <a:lstStyle/>
        <a:p>
          <a:endParaRPr lang="en-US"/>
        </a:p>
      </dgm:t>
    </dgm:pt>
    <dgm:pt modelId="{DC3158C4-E183-6342-B007-B307CC6F929E}" type="sibTrans" cxnId="{FAA8B190-5117-AE46-B751-8CD502F83B70}">
      <dgm:prSet/>
      <dgm:spPr/>
      <dgm:t>
        <a:bodyPr/>
        <a:lstStyle/>
        <a:p>
          <a:endParaRPr lang="en-US"/>
        </a:p>
      </dgm:t>
    </dgm:pt>
    <dgm:pt modelId="{B4A0ACB9-F9C2-5F4D-B739-E3B150399101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Mental Flexibility </a:t>
          </a:r>
          <a:endParaRPr lang="en-US" dirty="0"/>
        </a:p>
      </dgm:t>
    </dgm:pt>
    <dgm:pt modelId="{9FC852BA-B211-3E4E-8E6E-837807F7A3B7}" type="parTrans" cxnId="{30585E2F-EAA1-7B48-8391-B9B28CEF669D}">
      <dgm:prSet/>
      <dgm:spPr/>
      <dgm:t>
        <a:bodyPr/>
        <a:lstStyle/>
        <a:p>
          <a:endParaRPr lang="en-US"/>
        </a:p>
      </dgm:t>
    </dgm:pt>
    <dgm:pt modelId="{D09C406A-5F9E-B742-9EE9-46DD72F7E1E5}" type="sibTrans" cxnId="{30585E2F-EAA1-7B48-8391-B9B28CEF669D}">
      <dgm:prSet/>
      <dgm:spPr/>
      <dgm:t>
        <a:bodyPr/>
        <a:lstStyle/>
        <a:p>
          <a:endParaRPr lang="en-US"/>
        </a:p>
      </dgm:t>
    </dgm:pt>
    <dgm:pt modelId="{CEC1CBEC-E3D3-4547-B1D3-63046EE197CF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Self Control</a:t>
          </a:r>
          <a:endParaRPr lang="en-US" dirty="0"/>
        </a:p>
      </dgm:t>
    </dgm:pt>
    <dgm:pt modelId="{7FE5A4DF-24B9-5844-A4B8-74DF2F8FB29B}" type="parTrans" cxnId="{048BBD65-144D-D04E-8D1C-9703A0E681FE}">
      <dgm:prSet/>
      <dgm:spPr/>
      <dgm:t>
        <a:bodyPr/>
        <a:lstStyle/>
        <a:p>
          <a:endParaRPr lang="en-US"/>
        </a:p>
      </dgm:t>
    </dgm:pt>
    <dgm:pt modelId="{CE0116F1-C109-384C-9103-D3D3BA097A77}" type="sibTrans" cxnId="{048BBD65-144D-D04E-8D1C-9703A0E681FE}">
      <dgm:prSet/>
      <dgm:spPr/>
      <dgm:t>
        <a:bodyPr/>
        <a:lstStyle/>
        <a:p>
          <a:endParaRPr lang="en-US"/>
        </a:p>
      </dgm:t>
    </dgm:pt>
    <dgm:pt modelId="{A9AFB4B4-A13A-9F41-B032-EB9A100809AC}" type="pres">
      <dgm:prSet presAssocID="{06BBA320-4EAC-7448-A7F9-5D2F739FC78D}" presName="compositeShape" presStyleCnt="0">
        <dgm:presLayoutVars>
          <dgm:chMax val="7"/>
          <dgm:dir/>
          <dgm:resizeHandles val="exact"/>
        </dgm:presLayoutVars>
      </dgm:prSet>
      <dgm:spPr/>
    </dgm:pt>
    <dgm:pt modelId="{F45519F4-36B0-8042-B005-613F1E9F6D48}" type="pres">
      <dgm:prSet presAssocID="{06BBA320-4EAC-7448-A7F9-5D2F739FC78D}" presName="wedge1" presStyleLbl="node1" presStyleIdx="0" presStyleCnt="3"/>
      <dgm:spPr/>
      <dgm:t>
        <a:bodyPr/>
        <a:lstStyle/>
        <a:p>
          <a:endParaRPr lang="en-US"/>
        </a:p>
      </dgm:t>
    </dgm:pt>
    <dgm:pt modelId="{A8D741B3-281F-A945-893A-42749ECF9541}" type="pres">
      <dgm:prSet presAssocID="{06BBA320-4EAC-7448-A7F9-5D2F739FC78D}" presName="dummy1a" presStyleCnt="0"/>
      <dgm:spPr/>
    </dgm:pt>
    <dgm:pt modelId="{2BD127BF-FF0C-0E4A-B6AC-7D52540CD0AB}" type="pres">
      <dgm:prSet presAssocID="{06BBA320-4EAC-7448-A7F9-5D2F739FC78D}" presName="dummy1b" presStyleCnt="0"/>
      <dgm:spPr/>
    </dgm:pt>
    <dgm:pt modelId="{85C948F8-B954-2940-862A-1435C5741301}" type="pres">
      <dgm:prSet presAssocID="{06BBA320-4EAC-7448-A7F9-5D2F739FC7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671B3-6AEE-8148-8FD2-B6985B8ADE2D}" type="pres">
      <dgm:prSet presAssocID="{06BBA320-4EAC-7448-A7F9-5D2F739FC78D}" presName="wedge2" presStyleLbl="node1" presStyleIdx="1" presStyleCnt="3"/>
      <dgm:spPr/>
      <dgm:t>
        <a:bodyPr/>
        <a:lstStyle/>
        <a:p>
          <a:endParaRPr lang="en-US"/>
        </a:p>
      </dgm:t>
    </dgm:pt>
    <dgm:pt modelId="{B2D472A6-9958-1B4E-BB62-3DD2B5A8D270}" type="pres">
      <dgm:prSet presAssocID="{06BBA320-4EAC-7448-A7F9-5D2F739FC78D}" presName="dummy2a" presStyleCnt="0"/>
      <dgm:spPr/>
    </dgm:pt>
    <dgm:pt modelId="{8AE9D581-6987-C04B-92FD-796AE622CEAE}" type="pres">
      <dgm:prSet presAssocID="{06BBA320-4EAC-7448-A7F9-5D2F739FC78D}" presName="dummy2b" presStyleCnt="0"/>
      <dgm:spPr/>
    </dgm:pt>
    <dgm:pt modelId="{B173A488-3A09-174E-8869-63E47021A4B4}" type="pres">
      <dgm:prSet presAssocID="{06BBA320-4EAC-7448-A7F9-5D2F739FC7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A1710-B738-754C-A59B-242679EBC130}" type="pres">
      <dgm:prSet presAssocID="{06BBA320-4EAC-7448-A7F9-5D2F739FC78D}" presName="wedge3" presStyleLbl="node1" presStyleIdx="2" presStyleCnt="3"/>
      <dgm:spPr/>
      <dgm:t>
        <a:bodyPr/>
        <a:lstStyle/>
        <a:p>
          <a:endParaRPr lang="en-US"/>
        </a:p>
      </dgm:t>
    </dgm:pt>
    <dgm:pt modelId="{7E6C2EA6-3F2C-7C47-9CFF-2EE5A7172E0D}" type="pres">
      <dgm:prSet presAssocID="{06BBA320-4EAC-7448-A7F9-5D2F739FC78D}" presName="dummy3a" presStyleCnt="0"/>
      <dgm:spPr/>
    </dgm:pt>
    <dgm:pt modelId="{4A2D42A7-C4FC-3942-8677-152B55ED821F}" type="pres">
      <dgm:prSet presAssocID="{06BBA320-4EAC-7448-A7F9-5D2F739FC78D}" presName="dummy3b" presStyleCnt="0"/>
      <dgm:spPr/>
    </dgm:pt>
    <dgm:pt modelId="{ECB0C626-7E68-D84E-88C1-5FE84C078155}" type="pres">
      <dgm:prSet presAssocID="{06BBA320-4EAC-7448-A7F9-5D2F739FC7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16CE6-A79D-9948-B4D6-B2907D5D5FC6}" type="pres">
      <dgm:prSet presAssocID="{DC3158C4-E183-6342-B007-B307CC6F929E}" presName="arrowWedge1" presStyleLbl="fgSibTrans2D1" presStyleIdx="0" presStyleCnt="3"/>
      <dgm:spPr/>
    </dgm:pt>
    <dgm:pt modelId="{818B624D-FFEC-A748-B782-CF46ED81A17D}" type="pres">
      <dgm:prSet presAssocID="{D09C406A-5F9E-B742-9EE9-46DD72F7E1E5}" presName="arrowWedge2" presStyleLbl="fgSibTrans2D1" presStyleIdx="1" presStyleCnt="3"/>
      <dgm:spPr/>
    </dgm:pt>
    <dgm:pt modelId="{7D13FAAC-254E-F74F-972D-CBDBC49C2068}" type="pres">
      <dgm:prSet presAssocID="{CE0116F1-C109-384C-9103-D3D3BA097A77}" presName="arrowWedge3" presStyleLbl="fgSibTrans2D1" presStyleIdx="2" presStyleCnt="3"/>
      <dgm:spPr/>
    </dgm:pt>
  </dgm:ptLst>
  <dgm:cxnLst>
    <dgm:cxn modelId="{BB18798C-D851-C543-AE4D-3FC459F5CCAE}" type="presOf" srcId="{06BBA320-4EAC-7448-A7F9-5D2F739FC78D}" destId="{A9AFB4B4-A13A-9F41-B032-EB9A100809AC}" srcOrd="0" destOrd="0" presId="urn:microsoft.com/office/officeart/2005/8/layout/cycle8"/>
    <dgm:cxn modelId="{9ABBEF69-9BBF-9047-9BB8-3EADDD3C9A73}" type="presOf" srcId="{B4A0ACB9-F9C2-5F4D-B739-E3B150399101}" destId="{B173A488-3A09-174E-8869-63E47021A4B4}" srcOrd="1" destOrd="0" presId="urn:microsoft.com/office/officeart/2005/8/layout/cycle8"/>
    <dgm:cxn modelId="{94B196DF-6170-8048-B197-454B65448BE7}" type="presOf" srcId="{093D9E81-F9F3-4247-A38D-875763CB3B22}" destId="{85C948F8-B954-2940-862A-1435C5741301}" srcOrd="1" destOrd="0" presId="urn:microsoft.com/office/officeart/2005/8/layout/cycle8"/>
    <dgm:cxn modelId="{FAA8B190-5117-AE46-B751-8CD502F83B70}" srcId="{06BBA320-4EAC-7448-A7F9-5D2F739FC78D}" destId="{093D9E81-F9F3-4247-A38D-875763CB3B22}" srcOrd="0" destOrd="0" parTransId="{5472B72D-1A3D-9748-B556-71F6DF53F7C7}" sibTransId="{DC3158C4-E183-6342-B007-B307CC6F929E}"/>
    <dgm:cxn modelId="{61FDC2A7-7847-8442-A950-432F8B542622}" type="presOf" srcId="{B4A0ACB9-F9C2-5F4D-B739-E3B150399101}" destId="{C62671B3-6AEE-8148-8FD2-B6985B8ADE2D}" srcOrd="0" destOrd="0" presId="urn:microsoft.com/office/officeart/2005/8/layout/cycle8"/>
    <dgm:cxn modelId="{E22B37DD-131C-BE45-AD0D-2AD71AE19880}" type="presOf" srcId="{093D9E81-F9F3-4247-A38D-875763CB3B22}" destId="{F45519F4-36B0-8042-B005-613F1E9F6D48}" srcOrd="0" destOrd="0" presId="urn:microsoft.com/office/officeart/2005/8/layout/cycle8"/>
    <dgm:cxn modelId="{E5A008A4-6C75-3F4C-9DA7-21DE1D3C372F}" type="presOf" srcId="{CEC1CBEC-E3D3-4547-B1D3-63046EE197CF}" destId="{ECB0C626-7E68-D84E-88C1-5FE84C078155}" srcOrd="1" destOrd="0" presId="urn:microsoft.com/office/officeart/2005/8/layout/cycle8"/>
    <dgm:cxn modelId="{048BBD65-144D-D04E-8D1C-9703A0E681FE}" srcId="{06BBA320-4EAC-7448-A7F9-5D2F739FC78D}" destId="{CEC1CBEC-E3D3-4547-B1D3-63046EE197CF}" srcOrd="2" destOrd="0" parTransId="{7FE5A4DF-24B9-5844-A4B8-74DF2F8FB29B}" sibTransId="{CE0116F1-C109-384C-9103-D3D3BA097A77}"/>
    <dgm:cxn modelId="{2BEA2CD9-C5EC-3742-AA1F-E8E946031F69}" type="presOf" srcId="{CEC1CBEC-E3D3-4547-B1D3-63046EE197CF}" destId="{FF4A1710-B738-754C-A59B-242679EBC130}" srcOrd="0" destOrd="0" presId="urn:microsoft.com/office/officeart/2005/8/layout/cycle8"/>
    <dgm:cxn modelId="{30585E2F-EAA1-7B48-8391-B9B28CEF669D}" srcId="{06BBA320-4EAC-7448-A7F9-5D2F739FC78D}" destId="{B4A0ACB9-F9C2-5F4D-B739-E3B150399101}" srcOrd="1" destOrd="0" parTransId="{9FC852BA-B211-3E4E-8E6E-837807F7A3B7}" sibTransId="{D09C406A-5F9E-B742-9EE9-46DD72F7E1E5}"/>
    <dgm:cxn modelId="{469FBD26-F320-6C48-8A33-2207F72CEF17}" type="presParOf" srcId="{A9AFB4B4-A13A-9F41-B032-EB9A100809AC}" destId="{F45519F4-36B0-8042-B005-613F1E9F6D48}" srcOrd="0" destOrd="0" presId="urn:microsoft.com/office/officeart/2005/8/layout/cycle8"/>
    <dgm:cxn modelId="{B5801CD0-2B97-3A4E-9219-89B196C63C6A}" type="presParOf" srcId="{A9AFB4B4-A13A-9F41-B032-EB9A100809AC}" destId="{A8D741B3-281F-A945-893A-42749ECF9541}" srcOrd="1" destOrd="0" presId="urn:microsoft.com/office/officeart/2005/8/layout/cycle8"/>
    <dgm:cxn modelId="{5C762AF0-DC82-6649-B8EB-F233F927202C}" type="presParOf" srcId="{A9AFB4B4-A13A-9F41-B032-EB9A100809AC}" destId="{2BD127BF-FF0C-0E4A-B6AC-7D52540CD0AB}" srcOrd="2" destOrd="0" presId="urn:microsoft.com/office/officeart/2005/8/layout/cycle8"/>
    <dgm:cxn modelId="{0C768EC1-1E4D-0D40-8B25-7EF1C1309A6F}" type="presParOf" srcId="{A9AFB4B4-A13A-9F41-B032-EB9A100809AC}" destId="{85C948F8-B954-2940-862A-1435C5741301}" srcOrd="3" destOrd="0" presId="urn:microsoft.com/office/officeart/2005/8/layout/cycle8"/>
    <dgm:cxn modelId="{EC62C3A7-5A79-F644-A600-5DC184EDD362}" type="presParOf" srcId="{A9AFB4B4-A13A-9F41-B032-EB9A100809AC}" destId="{C62671B3-6AEE-8148-8FD2-B6985B8ADE2D}" srcOrd="4" destOrd="0" presId="urn:microsoft.com/office/officeart/2005/8/layout/cycle8"/>
    <dgm:cxn modelId="{0C77D49B-2B18-5540-8F80-CB57883034F5}" type="presParOf" srcId="{A9AFB4B4-A13A-9F41-B032-EB9A100809AC}" destId="{B2D472A6-9958-1B4E-BB62-3DD2B5A8D270}" srcOrd="5" destOrd="0" presId="urn:microsoft.com/office/officeart/2005/8/layout/cycle8"/>
    <dgm:cxn modelId="{9EC2B79A-5EC8-AF4C-8765-19817D99A4B8}" type="presParOf" srcId="{A9AFB4B4-A13A-9F41-B032-EB9A100809AC}" destId="{8AE9D581-6987-C04B-92FD-796AE622CEAE}" srcOrd="6" destOrd="0" presId="urn:microsoft.com/office/officeart/2005/8/layout/cycle8"/>
    <dgm:cxn modelId="{0905D94B-85F4-2240-94EA-AA0133EB0DDD}" type="presParOf" srcId="{A9AFB4B4-A13A-9F41-B032-EB9A100809AC}" destId="{B173A488-3A09-174E-8869-63E47021A4B4}" srcOrd="7" destOrd="0" presId="urn:microsoft.com/office/officeart/2005/8/layout/cycle8"/>
    <dgm:cxn modelId="{EF620F4D-5B70-554B-B5C2-759927BDA99A}" type="presParOf" srcId="{A9AFB4B4-A13A-9F41-B032-EB9A100809AC}" destId="{FF4A1710-B738-754C-A59B-242679EBC130}" srcOrd="8" destOrd="0" presId="urn:microsoft.com/office/officeart/2005/8/layout/cycle8"/>
    <dgm:cxn modelId="{79B04CA6-7830-4740-8FE3-5BADF3FCDB41}" type="presParOf" srcId="{A9AFB4B4-A13A-9F41-B032-EB9A100809AC}" destId="{7E6C2EA6-3F2C-7C47-9CFF-2EE5A7172E0D}" srcOrd="9" destOrd="0" presId="urn:microsoft.com/office/officeart/2005/8/layout/cycle8"/>
    <dgm:cxn modelId="{879D9B5B-041C-0E4B-852D-6521FB049A26}" type="presParOf" srcId="{A9AFB4B4-A13A-9F41-B032-EB9A100809AC}" destId="{4A2D42A7-C4FC-3942-8677-152B55ED821F}" srcOrd="10" destOrd="0" presId="urn:microsoft.com/office/officeart/2005/8/layout/cycle8"/>
    <dgm:cxn modelId="{DFD9A02C-EE56-2947-A683-5B64C170DF4B}" type="presParOf" srcId="{A9AFB4B4-A13A-9F41-B032-EB9A100809AC}" destId="{ECB0C626-7E68-D84E-88C1-5FE84C078155}" srcOrd="11" destOrd="0" presId="urn:microsoft.com/office/officeart/2005/8/layout/cycle8"/>
    <dgm:cxn modelId="{34013748-1A34-7B40-A2FB-CBA211435074}" type="presParOf" srcId="{A9AFB4B4-A13A-9F41-B032-EB9A100809AC}" destId="{04C16CE6-A79D-9948-B4D6-B2907D5D5FC6}" srcOrd="12" destOrd="0" presId="urn:microsoft.com/office/officeart/2005/8/layout/cycle8"/>
    <dgm:cxn modelId="{AF217C6C-03AC-4D47-98B0-84F87100E9A4}" type="presParOf" srcId="{A9AFB4B4-A13A-9F41-B032-EB9A100809AC}" destId="{818B624D-FFEC-A748-B782-CF46ED81A17D}" srcOrd="13" destOrd="0" presId="urn:microsoft.com/office/officeart/2005/8/layout/cycle8"/>
    <dgm:cxn modelId="{95E3908B-CDBF-4E45-B628-D858CBAC4CFF}" type="presParOf" srcId="{A9AFB4B4-A13A-9F41-B032-EB9A100809AC}" destId="{7D13FAAC-254E-F74F-972D-CBDBC49C206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519F4-36B0-8042-B005-613F1E9F6D48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Working Memory</a:t>
          </a:r>
          <a:endParaRPr lang="en-US" sz="2600" kern="1200" dirty="0"/>
        </a:p>
      </dsp:txBody>
      <dsp:txXfrm>
        <a:off x="3210560" y="987551"/>
        <a:ext cx="1219200" cy="1016000"/>
      </dsp:txXfrm>
    </dsp:sp>
    <dsp:sp modelId="{C62671B3-6AEE-8148-8FD2-B6985B8ADE2D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Mental Flexibility </a:t>
          </a:r>
          <a:endParaRPr lang="en-US" sz="2600" kern="1200" dirty="0"/>
        </a:p>
      </dsp:txBody>
      <dsp:txXfrm>
        <a:off x="2153920" y="2600960"/>
        <a:ext cx="1828800" cy="894080"/>
      </dsp:txXfrm>
    </dsp:sp>
    <dsp:sp modelId="{FF4A1710-B738-754C-A59B-242679EBC130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Self Control</a:t>
          </a:r>
          <a:endParaRPr lang="en-US" sz="2600" kern="1200" dirty="0"/>
        </a:p>
      </dsp:txBody>
      <dsp:txXfrm>
        <a:off x="1666240" y="987551"/>
        <a:ext cx="1219200" cy="1016000"/>
      </dsp:txXfrm>
    </dsp:sp>
    <dsp:sp modelId="{04C16CE6-A79D-9948-B4D6-B2907D5D5FC6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B624D-FFEC-A748-B782-CF46ED81A17D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3FAAC-254E-F74F-972D-CBDBC49C2068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519F4-36B0-8042-B005-613F1E9F6D48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Working Memory</a:t>
          </a:r>
          <a:endParaRPr lang="en-US" sz="2600" kern="1200" dirty="0"/>
        </a:p>
      </dsp:txBody>
      <dsp:txXfrm>
        <a:off x="3210560" y="987551"/>
        <a:ext cx="1219200" cy="1016000"/>
      </dsp:txXfrm>
    </dsp:sp>
    <dsp:sp modelId="{C62671B3-6AEE-8148-8FD2-B6985B8ADE2D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Mental Flexibility </a:t>
          </a:r>
          <a:endParaRPr lang="en-US" sz="2600" kern="1200" dirty="0"/>
        </a:p>
      </dsp:txBody>
      <dsp:txXfrm>
        <a:off x="2153920" y="2600960"/>
        <a:ext cx="1828800" cy="894080"/>
      </dsp:txXfrm>
    </dsp:sp>
    <dsp:sp modelId="{FF4A1710-B738-754C-A59B-242679EBC130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Self Control</a:t>
          </a:r>
          <a:endParaRPr lang="en-US" sz="2600" kern="1200" dirty="0"/>
        </a:p>
      </dsp:txBody>
      <dsp:txXfrm>
        <a:off x="1666240" y="987551"/>
        <a:ext cx="1219200" cy="1016000"/>
      </dsp:txXfrm>
    </dsp:sp>
    <dsp:sp modelId="{04C16CE6-A79D-9948-B4D6-B2907D5D5FC6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B624D-FFEC-A748-B782-CF46ED81A17D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3FAAC-254E-F74F-972D-CBDBC49C2068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9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7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4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3BAD-DF6C-FA4B-AA53-5488DFA8FC76}" type="datetimeFigureOut">
              <a:rPr lang="en-US" smtClean="0"/>
              <a:t>11/19/16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F6DEB-CCBC-6241-B19A-00B665DF8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3119" y="2008033"/>
            <a:ext cx="8323507" cy="1470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latin typeface="BrowalliaUPC"/>
                <a:cs typeface="BrowalliaUPC"/>
              </a:rPr>
              <a:t>EF </a:t>
            </a:r>
            <a:r>
              <a:rPr lang="th-TH" sz="4800" dirty="0" smtClean="0">
                <a:latin typeface="BrowalliaUPC"/>
                <a:cs typeface="BrowalliaUPC"/>
              </a:rPr>
              <a:t>คือรากฐานอันแข็งแกร่งของการพัฒนาทุนมนุษย์</a:t>
            </a:r>
            <a:endParaRPr lang="en-US" sz="4800" dirty="0">
              <a:latin typeface="BrowalliaUPC"/>
              <a:cs typeface="BrowalliaUPC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>
                <a:latin typeface="AngsanaUPC"/>
                <a:cs typeface="AngsanaUPC"/>
              </a:rPr>
              <a:t>วิจารณ์ พานิช</a:t>
            </a:r>
          </a:p>
          <a:p>
            <a:r>
              <a:rPr lang="th-TH" dirty="0" smtClean="0">
                <a:solidFill>
                  <a:schemeClr val="tx1"/>
                </a:solidFill>
                <a:latin typeface="AngsanaUPC"/>
                <a:cs typeface="AngsanaUPC"/>
              </a:rPr>
              <a:t>ประธานมูลนิธิสดศรี</a:t>
            </a:r>
            <a:r>
              <a:rPr lang="en-US" dirty="0" smtClean="0">
                <a:solidFill>
                  <a:schemeClr val="tx1"/>
                </a:solidFill>
                <a:latin typeface="AngsanaUPC"/>
                <a:cs typeface="AngsanaUPC"/>
              </a:rPr>
              <a:t>-</a:t>
            </a:r>
            <a:r>
              <a:rPr lang="th-TH" dirty="0" smtClean="0">
                <a:solidFill>
                  <a:schemeClr val="tx1"/>
                </a:solidFill>
                <a:latin typeface="AngsanaUPC"/>
                <a:cs typeface="AngsanaUPC"/>
              </a:rPr>
              <a:t>สฤษดิ์วงศ์</a:t>
            </a:r>
            <a:endParaRPr lang="en-US" dirty="0">
              <a:solidFill>
                <a:schemeClr val="tx1"/>
              </a:solidFill>
              <a:latin typeface="AngsanaUPC"/>
              <a:cs typeface="AngsanaUP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907" y="6456388"/>
            <a:ext cx="7987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AngsanaUPC"/>
                <a:cs typeface="AngsanaUPC"/>
              </a:rPr>
              <a:t>บรรยายใน</a:t>
            </a:r>
            <a:r>
              <a:rPr lang="th-TH" b="1" dirty="0">
                <a:latin typeface="AngsanaUPC"/>
                <a:cs typeface="AngsanaUPC"/>
              </a:rPr>
              <a:t>การ</a:t>
            </a:r>
            <a:r>
              <a:rPr lang="th-TH" b="1">
                <a:latin typeface="AngsanaUPC"/>
                <a:cs typeface="AngsanaUPC"/>
              </a:rPr>
              <a:t>ประชุม</a:t>
            </a:r>
            <a:r>
              <a:rPr lang="th-TH" b="1" smtClean="0">
                <a:latin typeface="AngsanaUPC"/>
                <a:cs typeface="AngsanaUPC"/>
              </a:rPr>
              <a:t>􏰀วิชาการ </a:t>
            </a:r>
            <a:r>
              <a:rPr lang="th-TH" b="1" dirty="0" smtClean="0">
                <a:latin typeface="AngsanaUPC"/>
                <a:cs typeface="AngsanaUPC"/>
              </a:rPr>
              <a:t>เรื่อง EF </a:t>
            </a:r>
            <a:r>
              <a:rPr lang="th-TH" b="1" dirty="0">
                <a:latin typeface="AngsanaUPC"/>
                <a:cs typeface="AngsanaUPC"/>
              </a:rPr>
              <a:t>Symposium 2016 ปลูกฝังทัก􏰄ะ􏰂มอง บ่มเพาะเด็กไทยยุค </a:t>
            </a:r>
            <a:r>
              <a:rPr lang="th-TH" b="1" dirty="0" smtClean="0">
                <a:latin typeface="AngsanaUPC"/>
                <a:cs typeface="AngsanaUPC"/>
              </a:rPr>
              <a:t>4.0  วันที่ ๑๙ พฤศจิกายน ๒๕๕๙ </a:t>
            </a:r>
            <a:endParaRPr lang="th-TH" dirty="0">
              <a:latin typeface="AngsanaUPC"/>
              <a:cs typeface="AngsanaUPC"/>
            </a:endParaRPr>
          </a:p>
          <a:p>
            <a:endParaRPr lang="en-US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66414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633251" y="4884408"/>
            <a:ext cx="3809806" cy="1216152"/>
          </a:xfrm>
          <a:prstGeom prst="trapezoid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EF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119507" y="3951334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1113" y="3932660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372" y="3932660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045884">
            <a:off x="2483847" y="2875786"/>
            <a:ext cx="1388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Social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365257" y="2390263"/>
            <a:ext cx="2304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Emotional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731572" y="2483631"/>
            <a:ext cx="213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Cognitive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0011" y="728283"/>
            <a:ext cx="3317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Competences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6723188" y="2091480"/>
            <a:ext cx="22045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0000FF"/>
                </a:solidFill>
                <a:latin typeface="AngsanaUPC"/>
                <a:cs typeface="AngsanaUPC"/>
              </a:rPr>
              <a:t>พัฒนาขึ้น</a:t>
            </a:r>
          </a:p>
          <a:p>
            <a:pPr algn="ctr"/>
            <a:r>
              <a:rPr lang="th-TH" sz="4800" dirty="0" smtClean="0">
                <a:solidFill>
                  <a:srgbClr val="0000FF"/>
                </a:solidFill>
                <a:latin typeface="AngsanaUPC"/>
                <a:cs typeface="AngsanaUPC"/>
              </a:rPr>
              <a:t>ในท่ามกลาง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  <a:latin typeface="AngsanaUPC"/>
                <a:cs typeface="AngsanaUPC"/>
              </a:rPr>
              <a:t>VUCA</a:t>
            </a:r>
            <a:endParaRPr lang="th-TH" sz="4800" dirty="0">
              <a:solidFill>
                <a:srgbClr val="0000FF"/>
              </a:solidFill>
              <a:latin typeface="AngsanaUPC"/>
              <a:cs typeface="AngsanaUP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621" y="4425720"/>
            <a:ext cx="1290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Volatility</a:t>
            </a:r>
          </a:p>
          <a:p>
            <a:r>
              <a:rPr lang="en-US" dirty="0" smtClean="0"/>
              <a:t>Uncertainty</a:t>
            </a:r>
          </a:p>
          <a:p>
            <a:r>
              <a:rPr lang="en-US" dirty="0" smtClean="0"/>
              <a:t>Complexity</a:t>
            </a:r>
          </a:p>
          <a:p>
            <a:r>
              <a:rPr lang="en-US" dirty="0" smtClean="0"/>
              <a:t>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2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0769011"/>
              </p:ext>
            </p:extLst>
          </p:nvPr>
        </p:nvGraphicFramePr>
        <p:xfrm>
          <a:off x="1524000" y="1789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695" y="634912"/>
            <a:ext cx="880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Executive Function &amp; Self-Regulation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8127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0136238"/>
              </p:ext>
            </p:extLst>
          </p:nvPr>
        </p:nvGraphicFramePr>
        <p:xfrm>
          <a:off x="1524000" y="1789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695" y="634912"/>
            <a:ext cx="880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Executive Function &amp; Self-Regulation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8021" y="3006502"/>
            <a:ext cx="19371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rgbClr val="0000FF"/>
                </a:solidFill>
                <a:latin typeface="AngsanaUPC"/>
                <a:cs typeface="AngsanaUPC"/>
              </a:rPr>
              <a:t>เพื่อเผชิญ</a:t>
            </a:r>
          </a:p>
          <a:p>
            <a:r>
              <a:rPr lang="en-US" sz="5400" dirty="0" smtClean="0">
                <a:solidFill>
                  <a:srgbClr val="0000FF"/>
                </a:solidFill>
                <a:latin typeface="AngsanaUPC"/>
                <a:cs typeface="AngsanaUPC"/>
              </a:rPr>
              <a:t>VUCA</a:t>
            </a:r>
            <a:endParaRPr lang="en-US" sz="5400" dirty="0">
              <a:solidFill>
                <a:srgbClr val="0000FF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2653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4" y="112524"/>
            <a:ext cx="8860831" cy="67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4018"/>
            <a:ext cx="4260521" cy="32434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48876" y="2128827"/>
            <a:ext cx="2241061" cy="429501"/>
          </a:xfrm>
          <a:prstGeom prst="ellipse">
            <a:avLst/>
          </a:prstGeom>
          <a:noFill/>
          <a:ln w="28575" cmpd="sng">
            <a:solidFill>
              <a:srgbClr val="D348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89937" y="2334241"/>
            <a:ext cx="1120528" cy="0"/>
          </a:xfrm>
          <a:prstGeom prst="line">
            <a:avLst/>
          </a:prstGeom>
          <a:ln w="2857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9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4018"/>
            <a:ext cx="4260521" cy="32434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48876" y="2128827"/>
            <a:ext cx="2241061" cy="429501"/>
          </a:xfrm>
          <a:prstGeom prst="ellipse">
            <a:avLst/>
          </a:prstGeom>
          <a:noFill/>
          <a:ln w="28575" cmpd="sng">
            <a:solidFill>
              <a:srgbClr val="D348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8675" y="1139110"/>
            <a:ext cx="265205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คิดเป็น  ทำเป็น 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เรียนรู้เป็น  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แก้ปัญหาเป็น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อยู่กับคนอื่นเป็น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มีความสุขเป็น</a:t>
            </a:r>
          </a:p>
          <a:p>
            <a:pPr algn="ctr"/>
            <a:r>
              <a:rPr lang="th-TH" sz="4400" dirty="0" smtClean="0">
                <a:solidFill>
                  <a:srgbClr val="FF0000"/>
                </a:solidFill>
                <a:latin typeface="AngsanaUPC"/>
                <a:cs typeface="AngsanaUPC"/>
              </a:rPr>
              <a:t>ฯลฯ</a:t>
            </a:r>
          </a:p>
          <a:p>
            <a:pPr algn="ctr"/>
            <a:endParaRPr lang="en-US" sz="4400" dirty="0">
              <a:solidFill>
                <a:srgbClr val="0000FF"/>
              </a:solidFill>
              <a:latin typeface="AngsanaUPC"/>
              <a:cs typeface="AngsanaUPC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10465" y="821653"/>
            <a:ext cx="3492321" cy="4649808"/>
          </a:xfrm>
          <a:prstGeom prst="ellipse">
            <a:avLst/>
          </a:prstGeom>
          <a:noFill/>
          <a:ln w="28575" cmpd="sng">
            <a:solidFill>
              <a:srgbClr val="D348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89937" y="2334241"/>
            <a:ext cx="1120528" cy="0"/>
          </a:xfrm>
          <a:prstGeom prst="line">
            <a:avLst/>
          </a:prstGeom>
          <a:ln w="2857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6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4018"/>
            <a:ext cx="4260521" cy="32434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48876" y="2128827"/>
            <a:ext cx="2241061" cy="429501"/>
          </a:xfrm>
          <a:prstGeom prst="ellipse">
            <a:avLst/>
          </a:prstGeom>
          <a:noFill/>
          <a:ln w="28575" cmpd="sng">
            <a:solidFill>
              <a:srgbClr val="D348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8675" y="1139110"/>
            <a:ext cx="265205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คิดเป็น  ทำเป็น 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เรียนรู้เป็น  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แก้ปัญหาเป็น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อยู่กับคนอื่นเป็น</a:t>
            </a:r>
          </a:p>
          <a:p>
            <a:pPr algn="ctr"/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แก้ปัญหาเป็น</a:t>
            </a:r>
          </a:p>
          <a:p>
            <a:pPr algn="ctr"/>
            <a:r>
              <a:rPr lang="th-TH" sz="4400" dirty="0" smtClean="0">
                <a:solidFill>
                  <a:srgbClr val="FF0000"/>
                </a:solidFill>
                <a:latin typeface="AngsanaUPC"/>
                <a:cs typeface="AngsanaUPC"/>
              </a:rPr>
              <a:t>ฯลฯ</a:t>
            </a:r>
          </a:p>
          <a:p>
            <a:pPr algn="ctr"/>
            <a:endParaRPr lang="en-US" sz="4400" dirty="0">
              <a:solidFill>
                <a:srgbClr val="0000FF"/>
              </a:solidFill>
              <a:latin typeface="AngsanaUPC"/>
              <a:cs typeface="AngsanaUPC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10465" y="821653"/>
            <a:ext cx="3492321" cy="4649808"/>
          </a:xfrm>
          <a:prstGeom prst="ellipse">
            <a:avLst/>
          </a:prstGeom>
          <a:noFill/>
          <a:ln w="28575" cmpd="sng">
            <a:solidFill>
              <a:srgbClr val="D348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89937" y="2334241"/>
            <a:ext cx="1120528" cy="0"/>
          </a:xfrm>
          <a:prstGeom prst="line">
            <a:avLst/>
          </a:prstGeom>
          <a:ln w="2857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82789" y="5508808"/>
            <a:ext cx="210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Browallia New"/>
                <a:cs typeface="Browallia New"/>
              </a:rPr>
              <a:t>ทักษะชีวิต</a:t>
            </a:r>
            <a:endParaRPr lang="en-US" sz="4800" b="1" dirty="0">
              <a:solidFill>
                <a:srgbClr val="FF0000"/>
              </a:solidFill>
              <a:latin typeface="Browallia New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9326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EF</a:t>
            </a:r>
            <a:r>
              <a:rPr lang="en-US" sz="2400" b="1" dirty="0" smtClean="0"/>
              <a:t>s of the Brain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002"/>
            <a:ext cx="8229600" cy="5197112"/>
          </a:xfrm>
        </p:spPr>
        <p:txBody>
          <a:bodyPr>
            <a:normAutofit/>
          </a:bodyPr>
          <a:lstStyle/>
          <a:p>
            <a:r>
              <a:rPr lang="th-TH" sz="5400" dirty="0">
                <a:latin typeface="AngsanaUPC"/>
                <a:cs typeface="AngsanaUPC"/>
              </a:rPr>
              <a:t>คิดอย่างมี</a:t>
            </a:r>
            <a:r>
              <a:rPr lang="th-TH" sz="5400" dirty="0" smtClean="0">
                <a:latin typeface="AngsanaUPC"/>
                <a:cs typeface="AngsanaUPC"/>
              </a:rPr>
              <a:t>เห􏰃</a:t>
            </a:r>
            <a:r>
              <a:rPr lang="th-TH" sz="5400" dirty="0">
                <a:latin typeface="AngsanaUPC"/>
                <a:cs typeface="AngsanaUPC"/>
              </a:rPr>
              <a:t>ตุมี</a:t>
            </a:r>
            <a:r>
              <a:rPr lang="th-TH" sz="5400" dirty="0" smtClean="0">
                <a:latin typeface="AngsanaUPC"/>
                <a:cs typeface="AngsanaUPC"/>
              </a:rPr>
              <a:t>ผล</a:t>
            </a:r>
            <a:endParaRPr lang="en-US" sz="5400" dirty="0" smtClean="0">
              <a:latin typeface="AngsanaUPC"/>
              <a:cs typeface="AngsanaUPC"/>
            </a:endParaRPr>
          </a:p>
          <a:p>
            <a:r>
              <a:rPr lang="th-TH" sz="5400" dirty="0" smtClean="0">
                <a:latin typeface="AngsanaUPC"/>
                <a:cs typeface="AngsanaUPC"/>
              </a:rPr>
              <a:t>ยับยั้ง</a:t>
            </a:r>
            <a:r>
              <a:rPr lang="th-TH" sz="5400" dirty="0">
                <a:latin typeface="AngsanaUPC"/>
                <a:cs typeface="AngsanaUPC"/>
              </a:rPr>
              <a:t>ชั่งใจได้ </a:t>
            </a:r>
            <a:endParaRPr lang="en-US" sz="5400" dirty="0" smtClean="0">
              <a:latin typeface="AngsanaUPC"/>
              <a:cs typeface="AngsanaUPC"/>
            </a:endParaRPr>
          </a:p>
          <a:p>
            <a:r>
              <a:rPr lang="th-TH" sz="5400" dirty="0" smtClean="0">
                <a:latin typeface="AngsanaUPC"/>
                <a:cs typeface="AngsanaUPC"/>
              </a:rPr>
              <a:t>กำกับ</a:t>
            </a:r>
            <a:r>
              <a:rPr lang="th-TH" sz="5400" dirty="0">
                <a:latin typeface="AngsanaUPC"/>
                <a:cs typeface="AngsanaUPC"/>
              </a:rPr>
              <a:t>อารมณ์และพฤติกรรมตนเองได้ </a:t>
            </a:r>
            <a:r>
              <a:rPr lang="th-TH" sz="5400" dirty="0" smtClean="0">
                <a:latin typeface="AngsanaUPC"/>
                <a:cs typeface="AngsanaUPC"/>
              </a:rPr>
              <a:t>􏰀</a:t>
            </a:r>
          </a:p>
          <a:p>
            <a:r>
              <a:rPr lang="th-TH" sz="5400" dirty="0">
                <a:latin typeface="AngsanaUPC"/>
                <a:cs typeface="AngsanaUPC"/>
              </a:rPr>
              <a:t>ว</a:t>
            </a:r>
            <a:r>
              <a:rPr lang="th-TH" sz="5400" dirty="0" smtClean="0">
                <a:latin typeface="AngsanaUPC"/>
                <a:cs typeface="AngsanaUPC"/>
              </a:rPr>
              <a:t>างแผนทำงาน</a:t>
            </a:r>
            <a:r>
              <a:rPr lang="th-TH" sz="5400" dirty="0">
                <a:latin typeface="AngsanaUPC"/>
                <a:cs typeface="AngsanaUPC"/>
              </a:rPr>
              <a:t>เป็น </a:t>
            </a:r>
            <a:endParaRPr lang="th-TH" sz="5400" dirty="0" smtClean="0">
              <a:latin typeface="AngsanaUPC"/>
              <a:cs typeface="AngsanaUPC"/>
            </a:endParaRPr>
          </a:p>
          <a:p>
            <a:r>
              <a:rPr lang="en-US" sz="5400" dirty="0" smtClean="0">
                <a:latin typeface="AngsanaUPC"/>
                <a:cs typeface="AngsanaUPC"/>
              </a:rPr>
              <a:t>(</a:t>
            </a:r>
            <a:r>
              <a:rPr lang="th-TH" sz="5400" dirty="0" smtClean="0">
                <a:latin typeface="AngsanaUPC"/>
                <a:cs typeface="AngsanaUPC"/>
              </a:rPr>
              <a:t>มุ่ง</a:t>
            </a:r>
            <a:r>
              <a:rPr lang="th-TH" sz="5400" dirty="0">
                <a:latin typeface="AngsanaUPC"/>
                <a:cs typeface="AngsanaUPC"/>
              </a:rPr>
              <a:t>ใจ</a:t>
            </a:r>
            <a:r>
              <a:rPr lang="th-TH" sz="5400" dirty="0" smtClean="0">
                <a:latin typeface="AngsanaUPC"/>
                <a:cs typeface="AngsanaUPC"/>
              </a:rPr>
              <a:t>จดจ่อ</a:t>
            </a:r>
            <a:r>
              <a:rPr lang="en-US" sz="5400" dirty="0" smtClean="0">
                <a:latin typeface="AngsanaUPC"/>
                <a:cs typeface="AngsanaUPC"/>
              </a:rPr>
              <a:t>)</a:t>
            </a:r>
            <a:r>
              <a:rPr lang="en-US" sz="5400" baseline="30000" dirty="0" smtClean="0">
                <a:latin typeface="AngsanaUPC"/>
                <a:cs typeface="AngsanaUPC"/>
              </a:rPr>
              <a:t>2</a:t>
            </a:r>
            <a:r>
              <a:rPr lang="th-TH" sz="5400" dirty="0" smtClean="0">
                <a:latin typeface="AngsanaUPC"/>
                <a:cs typeface="AngsanaUPC"/>
              </a:rPr>
              <a:t> ทำการใดไม</a:t>
            </a:r>
            <a:r>
              <a:rPr lang="th-TH" sz="5400" dirty="0">
                <a:latin typeface="AngsanaUPC"/>
                <a:cs typeface="AngsanaUPC"/>
              </a:rPr>
              <a:t>่</a:t>
            </a:r>
            <a:r>
              <a:rPr lang="th-TH" sz="5400" dirty="0" smtClean="0">
                <a:latin typeface="AngsanaUPC"/>
                <a:cs typeface="AngsanaUPC"/>
              </a:rPr>
              <a:t>วอกแว􏰀</a:t>
            </a:r>
            <a:r>
              <a:rPr lang="th-TH" sz="5400" dirty="0">
                <a:latin typeface="AngsanaUPC"/>
                <a:cs typeface="AngsanaUPC"/>
              </a:rPr>
              <a:t>ก </a:t>
            </a:r>
            <a:endParaRPr lang="th-TH" sz="5400" dirty="0" smtClean="0">
              <a:latin typeface="AngsanaUPC"/>
              <a:cs typeface="AngsanaUPC"/>
            </a:endParaRPr>
          </a:p>
          <a:p>
            <a:endParaRPr lang="en-US" sz="5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66812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EF</a:t>
            </a:r>
            <a:r>
              <a:rPr lang="th-TH" sz="5400" b="1" dirty="0" smtClean="0"/>
              <a:t> </a:t>
            </a:r>
            <a:r>
              <a:rPr lang="en-US" sz="5400" b="1" dirty="0" smtClean="0"/>
              <a:t>(2)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07" y="1208046"/>
            <a:ext cx="8702790" cy="5197111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/>
                <a:cs typeface="AngsanaUPC"/>
              </a:rPr>
              <a:t>จดจำประ􏰂สบการณ์ในอดีต มาเชื่อมโยงกับส􏰂ถานการณ์ที่เกิดขึ้นในปัจจุบัน และคาดการณ์ผลในอนาคตได้</a:t>
            </a:r>
          </a:p>
          <a:p>
            <a:r>
              <a:rPr lang="th-TH" sz="4400" dirty="0">
                <a:latin typeface="AngsanaUPC"/>
                <a:cs typeface="AngsanaUPC"/>
              </a:rPr>
              <a:t>ช่ว􏰀ยใ􏰃ห้มนุษ􏰁ย์จัดการกับงานห􏰃ลาย ๆอย่างใ􏰃นเวลาเดียวกันได้</a:t>
            </a:r>
          </a:p>
          <a:p>
            <a:r>
              <a:rPr lang="th-TH" sz="4400" dirty="0">
                <a:latin typeface="AngsanaUPC"/>
                <a:cs typeface="AngsanaUPC"/>
              </a:rPr>
              <a:t> จัดลำดับงานเป็นขั้นเป็นตอน</a:t>
            </a:r>
          </a:p>
          <a:p>
            <a:r>
              <a:rPr lang="th-TH" sz="4400" dirty="0">
                <a:latin typeface="AngsanaUPC"/>
                <a:cs typeface="AngsanaUPC"/>
              </a:rPr>
              <a:t> ยึดเป้าห􏰃มายแล้􏰀วมุ่งมั่น พากเพียร ทำเป็นขั้นตอนจน􏰂สำเร็จ </a:t>
            </a:r>
            <a:r>
              <a:rPr lang="en-US" sz="4400" dirty="0" smtClean="0">
                <a:latin typeface="AngsanaUPC"/>
                <a:cs typeface="AngsanaUPC"/>
              </a:rPr>
              <a:t>  </a:t>
            </a:r>
            <a:r>
              <a:rPr lang="th-TH" sz="4400" dirty="0" smtClean="0">
                <a:latin typeface="AngsanaUPC"/>
                <a:cs typeface="AngsanaUPC"/>
              </a:rPr>
              <a:t>ไม่ถูกดึงให้เฉไฉ </a:t>
            </a:r>
            <a:endParaRPr lang="th-TH" sz="4400" dirty="0">
              <a:latin typeface="AngsanaUPC"/>
              <a:cs typeface="AngsanaUPC"/>
            </a:endParaRPr>
          </a:p>
          <a:p>
            <a:endParaRPr lang="en-US" sz="4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246895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46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latin typeface="BrowalliaUPC"/>
                <a:cs typeface="BrowalliaUPC"/>
              </a:rPr>
              <a:t>ทักษะสมอง</a:t>
            </a:r>
            <a:endParaRPr lang="en-US" sz="72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764"/>
            <a:ext cx="8229600" cy="5085067"/>
          </a:xfrm>
        </p:spPr>
        <p:txBody>
          <a:bodyPr>
            <a:normAutofit lnSpcReduction="10000"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สมองมีศักยภาพ </a:t>
            </a:r>
            <a:r>
              <a:rPr lang="en-US" sz="4400" dirty="0" smtClean="0">
                <a:latin typeface="AngsanaUPC"/>
                <a:cs typeface="AngsanaUPC"/>
              </a:rPr>
              <a:t>(potential) </a:t>
            </a:r>
            <a:r>
              <a:rPr lang="th-TH" sz="4400" dirty="0" smtClean="0">
                <a:latin typeface="AngsanaUPC"/>
                <a:cs typeface="AngsanaUPC"/>
              </a:rPr>
              <a:t>ต่อการพัฒนา  ไม่มีที่สิ้นสุด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พัฒนาสมองโดยการกระทำ </a:t>
            </a:r>
            <a:r>
              <a:rPr lang="en-US" sz="4400" dirty="0" smtClean="0">
                <a:latin typeface="AngsanaUPC"/>
                <a:cs typeface="AngsanaUPC"/>
              </a:rPr>
              <a:t>(action) </a:t>
            </a:r>
            <a:r>
              <a:rPr lang="th-TH" sz="4400" dirty="0" smtClean="0">
                <a:latin typeface="AngsanaUPC"/>
                <a:cs typeface="AngsanaUPC"/>
              </a:rPr>
              <a:t>ของตน ตามด้วยการไตร่ตรองสะท้อนคิด</a:t>
            </a:r>
            <a:r>
              <a:rPr lang="en-US" sz="4400" dirty="0" smtClean="0">
                <a:latin typeface="AngsanaUPC"/>
                <a:cs typeface="AngsanaUPC"/>
              </a:rPr>
              <a:t>(reflection) 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พัฒนาสมองด้วยปฏิสัมพันธ์ทางสังคม ... ต้องการสภาพแวดล้อมทางสังคมที่ดี</a:t>
            </a:r>
          </a:p>
          <a:p>
            <a:r>
              <a:rPr lang="en-US" sz="4400" dirty="0" smtClean="0">
                <a:latin typeface="AngsanaUPC"/>
                <a:cs typeface="AngsanaUPC"/>
              </a:rPr>
              <a:t>“</a:t>
            </a:r>
            <a:r>
              <a:rPr lang="th-TH" sz="4400" dirty="0" smtClean="0">
                <a:latin typeface="AngsanaUPC"/>
                <a:cs typeface="AngsanaUPC"/>
              </a:rPr>
              <a:t>สมองดี</a:t>
            </a:r>
            <a:r>
              <a:rPr lang="en-US" sz="4400" dirty="0" smtClean="0">
                <a:latin typeface="AngsanaUPC"/>
                <a:cs typeface="AngsanaUPC"/>
              </a:rPr>
              <a:t>”</a:t>
            </a:r>
            <a:r>
              <a:rPr lang="th-TH" sz="4400" dirty="0" smtClean="0">
                <a:latin typeface="AngsanaUPC"/>
                <a:cs typeface="AngsanaUPC"/>
              </a:rPr>
              <a:t> มาจากการพัฒนา  มากกว่าจากกำเนิด       </a:t>
            </a:r>
            <a:endParaRPr lang="en-US" sz="4400" dirty="0">
              <a:latin typeface="AngsanaUPC"/>
              <a:cs typeface="Angsan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758" y="5927004"/>
            <a:ext cx="4755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นิยามใหม่ของคำว่า</a:t>
            </a:r>
            <a:r>
              <a:rPr lang="en-US" sz="4000" b="1" dirty="0">
                <a:solidFill>
                  <a:srgbClr val="0000FF"/>
                </a:solidFill>
                <a:latin typeface="BrowalliaUPC"/>
                <a:cs typeface="BrowalliaUPC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“</a:t>
            </a:r>
            <a:r>
              <a:rPr lang="th-TH" sz="40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สมองดี</a:t>
            </a:r>
            <a:r>
              <a:rPr lang="en-US" sz="40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”</a:t>
            </a:r>
            <a:endParaRPr lang="en-US" sz="4000" b="1" dirty="0">
              <a:solidFill>
                <a:srgbClr val="0000FF"/>
              </a:solidFill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275429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72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latin typeface="BrowalliaUPC"/>
                <a:cs typeface="BrowalliaUPC"/>
              </a:rPr>
              <a:t>ข้อจำกัด</a:t>
            </a:r>
            <a:endParaRPr lang="en-US" sz="72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720"/>
            <a:ext cx="8229600" cy="4525963"/>
          </a:xfrm>
        </p:spPr>
        <p:txBody>
          <a:bodyPr>
            <a:normAutofit/>
          </a:bodyPr>
          <a:lstStyle/>
          <a:p>
            <a:r>
              <a:rPr lang="th-TH" sz="4800" dirty="0" smtClean="0">
                <a:latin typeface="AngsanaUPC"/>
                <a:cs typeface="AngsanaUPC"/>
              </a:rPr>
              <a:t>ไม่รู้จริง</a:t>
            </a:r>
            <a:endParaRPr lang="en-US" sz="4800" dirty="0" smtClean="0">
              <a:latin typeface="AngsanaUPC"/>
              <a:cs typeface="AngsanaUPC"/>
            </a:endParaRPr>
          </a:p>
          <a:p>
            <a:r>
              <a:rPr lang="th-TH" sz="4800" dirty="0" smtClean="0">
                <a:latin typeface="AngsanaUPC"/>
                <a:cs typeface="AngsanaUPC"/>
              </a:rPr>
              <a:t>ไม่ได้ปฏิบัติพัฒนา </a:t>
            </a:r>
            <a:r>
              <a:rPr lang="en-US" sz="4800" dirty="0" smtClean="0">
                <a:latin typeface="AngsanaUPC"/>
                <a:cs typeface="AngsanaUPC"/>
              </a:rPr>
              <a:t>EF</a:t>
            </a:r>
            <a:r>
              <a:rPr lang="th-TH" sz="4800" dirty="0" smtClean="0">
                <a:latin typeface="AngsanaUPC"/>
                <a:cs typeface="AngsanaUPC"/>
              </a:rPr>
              <a:t> เด็ก    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ไม่ได้วิจัย 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ความรู้ความเข้าใจ </a:t>
            </a:r>
            <a:r>
              <a:rPr lang="en-US" sz="4800" dirty="0" smtClean="0">
                <a:latin typeface="AngsanaUPC"/>
                <a:cs typeface="AngsanaUPC"/>
              </a:rPr>
              <a:t>EF </a:t>
            </a:r>
            <a:r>
              <a:rPr lang="th-TH" sz="4800" dirty="0" smtClean="0">
                <a:latin typeface="AngsanaUPC"/>
                <a:cs typeface="AngsanaUPC"/>
              </a:rPr>
              <a:t>มีพลวัต </a:t>
            </a:r>
            <a:r>
              <a:rPr lang="en-US" sz="4800" dirty="0" smtClean="0">
                <a:latin typeface="AngsanaUPC"/>
                <a:cs typeface="AngsanaUPC"/>
              </a:rPr>
              <a:t>(dynamism) </a:t>
            </a:r>
            <a:r>
              <a:rPr lang="th-TH" sz="4800" dirty="0" smtClean="0">
                <a:latin typeface="AngsanaUPC"/>
                <a:cs typeface="AngsanaUPC"/>
              </a:rPr>
              <a:t>สูง </a:t>
            </a:r>
            <a:r>
              <a:rPr lang="en-US" sz="4800" dirty="0" smtClean="0">
                <a:latin typeface="AngsanaUPC"/>
                <a:cs typeface="AngsanaUPC"/>
              </a:rPr>
              <a:t> </a:t>
            </a:r>
            <a:r>
              <a:rPr lang="th-TH" sz="4800" dirty="0" smtClean="0">
                <a:latin typeface="AngsanaUPC"/>
                <a:cs typeface="AngsanaUPC"/>
              </a:rPr>
              <a:t>  </a:t>
            </a:r>
          </a:p>
          <a:p>
            <a:endParaRPr lang="en-US" sz="48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70275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146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latin typeface="BrowalliaUPC"/>
                <a:cs typeface="BrowalliaUPC"/>
              </a:rPr>
              <a:t>ความท้าทาย</a:t>
            </a:r>
            <a:r>
              <a:rPr lang="en-US" sz="6600" b="1" dirty="0" smtClean="0">
                <a:latin typeface="BrowalliaUPC"/>
                <a:cs typeface="BrowalliaUPC"/>
              </a:rPr>
              <a:t> </a:t>
            </a:r>
            <a:r>
              <a:rPr lang="th-TH" sz="6600" b="1" dirty="0" smtClean="0">
                <a:latin typeface="BrowalliaUPC"/>
                <a:cs typeface="BrowalliaUPC"/>
              </a:rPr>
              <a:t>ปัจจัยลบ</a:t>
            </a:r>
            <a:endParaRPr lang="en-US" sz="66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0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พ่อแม่ที่มี </a:t>
            </a:r>
            <a:r>
              <a:rPr lang="en-US" sz="4400" dirty="0" smtClean="0">
                <a:latin typeface="AngsanaUPC"/>
                <a:cs typeface="AngsanaUPC"/>
              </a:rPr>
              <a:t>EF</a:t>
            </a:r>
            <a:r>
              <a:rPr lang="th-TH" sz="4400" dirty="0" smtClean="0">
                <a:latin typeface="AngsanaUPC"/>
                <a:cs typeface="AngsanaUPC"/>
              </a:rPr>
              <a:t> อ่อนแอ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ความเครียดเรื้อรังในแม่ตั้งครรภ์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ความเครียดเรื้อรังในเด็ก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การเลี้ยงดู  การศึกษา ที่ผิด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สภาพแวดล้อมทางสังคม  สื่อมวลชน ที่มุ่งกระตุ้นสมองส่วนล่าง (</a:t>
            </a:r>
            <a:r>
              <a:rPr lang="en-US" sz="4400" dirty="0" smtClean="0">
                <a:latin typeface="AngsanaUPC"/>
                <a:cs typeface="AngsanaUPC"/>
              </a:rPr>
              <a:t>limbic system</a:t>
            </a:r>
            <a:r>
              <a:rPr lang="th-TH" sz="4400" smtClean="0">
                <a:latin typeface="AngsanaUPC"/>
                <a:cs typeface="AngsanaUPC"/>
              </a:rPr>
              <a:t>) </a:t>
            </a:r>
            <a:endParaRPr lang="en-US" sz="4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92143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9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BrowalliaUPC"/>
                <a:cs typeface="BrowalliaUPC"/>
              </a:rPr>
              <a:t>EF </a:t>
            </a:r>
            <a:r>
              <a:rPr lang="th-TH" sz="6600" b="1" dirty="0" smtClean="0">
                <a:latin typeface="BrowalliaUPC"/>
                <a:cs typeface="BrowalliaUPC"/>
              </a:rPr>
              <a:t>กับรูปแบบการศึกษา</a:t>
            </a:r>
            <a:endParaRPr lang="en-US" sz="66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416"/>
            <a:ext cx="8229600" cy="5047719"/>
          </a:xfrm>
        </p:spPr>
        <p:txBody>
          <a:bodyPr>
            <a:normAutofit lnSpcReduction="10000"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เรียนแบบรับถ่ายทอดความรู้สำเร็จรูป ทำให้ </a:t>
            </a:r>
            <a:r>
              <a:rPr lang="en-US" sz="4400" dirty="0" smtClean="0">
                <a:latin typeface="AngsanaUPC"/>
                <a:cs typeface="AngsanaUPC"/>
              </a:rPr>
              <a:t>EF </a:t>
            </a:r>
            <a:r>
              <a:rPr lang="th-TH" sz="4400" dirty="0" smtClean="0">
                <a:latin typeface="AngsanaUPC"/>
                <a:cs typeface="AngsanaUPC"/>
              </a:rPr>
              <a:t>อ่อนแอ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เรียนแบบลงมือปฏิบัติ</a:t>
            </a:r>
            <a:r>
              <a:rPr lang="en-US" sz="4400" dirty="0" smtClean="0">
                <a:latin typeface="AngsanaUPC"/>
                <a:cs typeface="AngsanaUPC"/>
              </a:rPr>
              <a:t> (action) </a:t>
            </a:r>
            <a:r>
              <a:rPr lang="th-TH" sz="4400" dirty="0" smtClean="0">
                <a:latin typeface="AngsanaUPC"/>
                <a:cs typeface="AngsanaUPC"/>
              </a:rPr>
              <a:t>เป็นทีม  ตามด้วยการไตร่่ตรองสะท้อนคิด</a:t>
            </a:r>
            <a:r>
              <a:rPr lang="en-US" sz="4400" dirty="0" smtClean="0">
                <a:latin typeface="AngsanaUPC"/>
                <a:cs typeface="AngsanaUPC"/>
              </a:rPr>
              <a:t> (reflection) </a:t>
            </a:r>
            <a:r>
              <a:rPr lang="th-TH" sz="4400" dirty="0" smtClean="0">
                <a:latin typeface="AngsanaUPC"/>
                <a:cs typeface="AngsanaUPC"/>
              </a:rPr>
              <a:t> และแลกเปลี่ยนเรียนรู้  ทำให้ได้ฝึก </a:t>
            </a:r>
            <a:r>
              <a:rPr lang="en-US" sz="4400" dirty="0" smtClean="0">
                <a:latin typeface="AngsanaUPC"/>
                <a:cs typeface="AngsanaUPC"/>
              </a:rPr>
              <a:t>EF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  <a:endParaRPr lang="en-US" sz="4400" dirty="0" smtClean="0">
              <a:latin typeface="AngsanaUPC"/>
              <a:cs typeface="AngsanaUPC"/>
            </a:endParaRPr>
          </a:p>
          <a:p>
            <a:r>
              <a:rPr lang="th-TH" sz="4400" dirty="0" smtClean="0">
                <a:latin typeface="AngsanaUPC"/>
                <a:cs typeface="AngsanaUPC"/>
              </a:rPr>
              <a:t>ครูต้องไม่ทำหน้าที่่สอน  แต่ทำหน้าที่โค้ช  และเอื้ออำนวย</a:t>
            </a:r>
            <a:endParaRPr lang="en-US" sz="4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411246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0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latin typeface="BrowalliaUPC"/>
                <a:cs typeface="BrowalliaUPC"/>
              </a:rPr>
              <a:t>ทุนมนุษย์เพื่อ </a:t>
            </a:r>
            <a:r>
              <a:rPr lang="en-US" sz="6600" b="1" dirty="0" smtClean="0">
                <a:latin typeface="BrowalliaUPC"/>
                <a:cs typeface="BrowalliaUPC"/>
              </a:rPr>
              <a:t>Thailand 4.0</a:t>
            </a:r>
            <a:endParaRPr lang="en-US" sz="66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786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Skills/Learning </a:t>
            </a:r>
          </a:p>
          <a:p>
            <a:r>
              <a:rPr lang="en-US" sz="3600" dirty="0" smtClean="0"/>
              <a:t>Transformative Learning</a:t>
            </a:r>
          </a:p>
          <a:p>
            <a:r>
              <a:rPr lang="en-US" sz="3600" dirty="0" smtClean="0"/>
              <a:t>Lifelong Learning</a:t>
            </a:r>
          </a:p>
          <a:p>
            <a:r>
              <a:rPr lang="en-US" sz="3600" dirty="0" smtClean="0"/>
              <a:t>Workplace/Team Learning - KM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4692" y="4089586"/>
            <a:ext cx="7516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Creativity, Innovation, Constructive Attitude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50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latin typeface="BrowalliaUPC"/>
                <a:cs typeface="BrowalliaUPC"/>
              </a:rPr>
              <a:t>ทุนมนุษย์เพื่อ </a:t>
            </a:r>
            <a:r>
              <a:rPr lang="en-US" sz="6600" b="1" dirty="0" smtClean="0">
                <a:latin typeface="BrowalliaUPC"/>
                <a:cs typeface="BrowalliaUPC"/>
              </a:rPr>
              <a:t>Thailand 4.0</a:t>
            </a:r>
            <a:endParaRPr lang="en-US" sz="66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786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Skills/Learning </a:t>
            </a:r>
          </a:p>
          <a:p>
            <a:r>
              <a:rPr lang="en-US" sz="3600" dirty="0" smtClean="0"/>
              <a:t>Transformative Learning</a:t>
            </a:r>
          </a:p>
          <a:p>
            <a:r>
              <a:rPr lang="en-US" sz="3600" dirty="0" smtClean="0"/>
              <a:t>Lifelong Learning</a:t>
            </a:r>
          </a:p>
          <a:p>
            <a:r>
              <a:rPr lang="en-US" sz="3600" dirty="0" smtClean="0"/>
              <a:t>Workplace/Team Learning - KM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4692" y="4089586"/>
            <a:ext cx="7516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Creativity, Innovation, Constructive Attitude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494" y="4519089"/>
            <a:ext cx="3835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BrowalliaUPC"/>
                <a:cs typeface="BrowalliaUPC"/>
              </a:rPr>
              <a:t>เห็นแก่ส่วนรวมเป็น</a:t>
            </a:r>
            <a:endParaRPr lang="en-US" sz="4800" b="1" dirty="0">
              <a:solidFill>
                <a:srgbClr val="FF0000"/>
              </a:solidFill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322569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6600" b="1" dirty="0" smtClean="0">
                <a:latin typeface="BrowalliaUPC"/>
                <a:cs typeface="BrowalliaUPC"/>
              </a:rPr>
              <a:t>ทุนมนุษย์เพื่อ </a:t>
            </a:r>
            <a:r>
              <a:rPr lang="en-US" sz="6600" b="1" dirty="0" smtClean="0">
                <a:latin typeface="BrowalliaUPC"/>
                <a:cs typeface="BrowalliaUPC"/>
              </a:rPr>
              <a:t>Thailand 4.0</a:t>
            </a:r>
            <a:endParaRPr lang="en-US" sz="66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83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Skills/Learning </a:t>
            </a:r>
          </a:p>
          <a:p>
            <a:r>
              <a:rPr lang="en-US" sz="3600" dirty="0" smtClean="0"/>
              <a:t>Transformative Learning</a:t>
            </a:r>
          </a:p>
          <a:p>
            <a:r>
              <a:rPr lang="en-US" sz="3600" dirty="0" smtClean="0"/>
              <a:t>Lifelong Learning</a:t>
            </a:r>
          </a:p>
          <a:p>
            <a:r>
              <a:rPr lang="en-US" sz="3600" dirty="0" smtClean="0"/>
              <a:t>Workplace/Team Learning - KM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4692" y="4089586"/>
            <a:ext cx="7516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Creativity, Innovation, Constructive Attitude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494" y="4519089"/>
            <a:ext cx="3835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BrowalliaUPC"/>
                <a:cs typeface="BrowalliaUPC"/>
              </a:rPr>
              <a:t>เห็นแก่ส่วนรวมเป็น</a:t>
            </a:r>
            <a:endParaRPr lang="en-US" sz="4800" b="1" dirty="0">
              <a:solidFill>
                <a:srgbClr val="FF0000"/>
              </a:solidFill>
              <a:latin typeface="BrowalliaUPC"/>
              <a:cs typeface="BrowalliaUPC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062784" y="5434112"/>
            <a:ext cx="2483844" cy="914400"/>
          </a:xfrm>
          <a:prstGeom prst="upArrowCallou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EF &amp; SR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5215" y="1699326"/>
            <a:ext cx="2313454" cy="175432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3600" dirty="0" smtClean="0">
                <a:solidFill>
                  <a:srgbClr val="0000FF"/>
                </a:solidFill>
                <a:latin typeface="AngsanaUPC"/>
                <a:cs typeface="AngsanaUPC"/>
              </a:rPr>
              <a:t>อยู่ได้ อยู่ดี </a:t>
            </a:r>
          </a:p>
          <a:p>
            <a:pPr algn="ctr"/>
            <a:r>
              <a:rPr lang="th-TH" sz="3600" dirty="0" smtClean="0">
                <a:solidFill>
                  <a:srgbClr val="0000FF"/>
                </a:solidFill>
                <a:latin typeface="AngsanaUPC"/>
                <a:cs typeface="AngsanaUPC"/>
              </a:rPr>
              <a:t>มีส่วนสร้างสรรค์</a:t>
            </a:r>
          </a:p>
          <a:p>
            <a:pPr algn="ctr"/>
            <a:r>
              <a:rPr lang="th-TH" sz="3600" dirty="0" smtClean="0">
                <a:solidFill>
                  <a:srgbClr val="0000FF"/>
                </a:solidFill>
                <a:latin typeface="AngsanaUPC"/>
                <a:cs typeface="AngsanaUPC"/>
              </a:rPr>
              <a:t>ในยุค </a:t>
            </a:r>
            <a:r>
              <a:rPr lang="en-US" sz="3600" dirty="0" smtClean="0">
                <a:solidFill>
                  <a:srgbClr val="0000FF"/>
                </a:solidFill>
                <a:latin typeface="AngsanaUPC"/>
                <a:cs typeface="AngsanaUPC"/>
              </a:rPr>
              <a:t>VUCA</a:t>
            </a:r>
            <a:endParaRPr lang="en-US" sz="3600" dirty="0">
              <a:solidFill>
                <a:srgbClr val="0000FF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87770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72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คุณภาพพลเมือง</a:t>
            </a:r>
            <a:endParaRPr lang="en-US" sz="6600" b="1" dirty="0">
              <a:solidFill>
                <a:srgbClr val="0000FF"/>
              </a:solidFill>
              <a:latin typeface="BrowalliaUPC"/>
              <a:cs typeface="Browalli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2" y="1381159"/>
            <a:ext cx="2463250" cy="302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262" y="3940197"/>
            <a:ext cx="20517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err="1"/>
              <a:t>www.littleblueprint.com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083186" y="1269825"/>
            <a:ext cx="62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EF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228" y="1381869"/>
            <a:ext cx="2073024" cy="3118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867" y="1394612"/>
            <a:ext cx="2215555" cy="32666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4950" y="4145611"/>
            <a:ext cx="257860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Growth Mindset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9552" y="4108437"/>
            <a:ext cx="23114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AngsanaUPC"/>
                <a:cs typeface="AngsanaUPC"/>
              </a:rPr>
              <a:t>คลั่งใคล้ เคี่ยวกรำ</a:t>
            </a:r>
            <a:endParaRPr lang="en-US" sz="3600" b="1" dirty="0">
              <a:latin typeface="AngsanaUPC"/>
              <a:cs typeface="AngsanaUP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83186" y="4836545"/>
            <a:ext cx="6947285" cy="914400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solidFill>
                  <a:schemeClr val="bg1"/>
                </a:solidFill>
                <a:latin typeface="BrowalliaUPC"/>
                <a:cs typeface="BrowalliaUPC"/>
              </a:rPr>
              <a:t>การศึกษาแห่งศตวรรษที่ ๒๑</a:t>
            </a:r>
            <a:endParaRPr lang="en-US" sz="6000" dirty="0">
              <a:solidFill>
                <a:schemeClr val="bg1"/>
              </a:solidFill>
              <a:latin typeface="BrowalliaUPC"/>
              <a:cs typeface="BrowalliaUP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180" y="5826264"/>
            <a:ext cx="837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Action + Reflection </a:t>
            </a:r>
            <a:r>
              <a:rPr lang="en-US" sz="2800" dirty="0" smtClean="0"/>
              <a:t>+ (Coaching, Facilitation, Scaffolding)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305118" y="2371160"/>
            <a:ext cx="2515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ลักษณะนิสัย</a:t>
            </a:r>
            <a:endParaRPr lang="en-US" sz="4800" b="1" dirty="0">
              <a:solidFill>
                <a:srgbClr val="0000FF"/>
              </a:solidFill>
              <a:latin typeface="BrowalliaUPC"/>
              <a:cs typeface="BrowalliaUP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1126" y="4331987"/>
            <a:ext cx="319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Executive Functions of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8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72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คุณภาพพลเมือง</a:t>
            </a:r>
            <a:endParaRPr lang="en-US" sz="6600" b="1" dirty="0">
              <a:solidFill>
                <a:srgbClr val="0000FF"/>
              </a:solidFill>
              <a:latin typeface="BrowalliaUPC"/>
              <a:cs typeface="BrowalliaUP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016" y="1381869"/>
            <a:ext cx="2073024" cy="3118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31" y="1394612"/>
            <a:ext cx="2215555" cy="32666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806" y="4145611"/>
            <a:ext cx="257860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Growth Mindset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7636" y="4071089"/>
            <a:ext cx="231141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AngsanaUPC"/>
                <a:cs typeface="AngsanaUPC"/>
              </a:rPr>
              <a:t>คลั่งใคล้ เคี่ยวกรำ</a:t>
            </a:r>
            <a:endParaRPr lang="en-US" sz="3600" b="1" dirty="0">
              <a:latin typeface="AngsanaUPC"/>
              <a:cs typeface="AngsanaUP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96" y="1338590"/>
            <a:ext cx="2387600" cy="3403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2496" y="5116655"/>
            <a:ext cx="8414051" cy="914400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Executive Function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sz="4000" dirty="0" smtClean="0">
                <a:solidFill>
                  <a:schemeClr val="bg1"/>
                </a:solidFill>
              </a:rPr>
              <a:t> &amp; Self-Regulation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718" y="1437891"/>
            <a:ext cx="2313513" cy="32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290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00FF"/>
                </a:solidFill>
                <a:latin typeface="BrowalliaUPC"/>
                <a:cs typeface="BrowalliaUPC"/>
              </a:rPr>
              <a:t>คุณภาพพลเมือง</a:t>
            </a:r>
            <a:endParaRPr lang="en-US" sz="6600" b="1" dirty="0">
              <a:solidFill>
                <a:srgbClr val="0000FF"/>
              </a:solidFill>
              <a:latin typeface="BrowalliaUPC"/>
              <a:cs typeface="Browalli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1081" y="2259544"/>
            <a:ext cx="346574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AngsanaUPC"/>
                <a:cs typeface="AngsanaUPC"/>
              </a:rPr>
              <a:t>IQ </a:t>
            </a:r>
            <a:r>
              <a:rPr lang="th-TH" sz="5400" dirty="0" smtClean="0">
                <a:latin typeface="AngsanaUPC"/>
                <a:cs typeface="AngsanaUPC"/>
              </a:rPr>
              <a:t>สำคัญน้อยกว่า</a:t>
            </a:r>
            <a:endParaRPr lang="en-US" sz="5400" dirty="0" smtClean="0">
              <a:latin typeface="AngsanaUPC"/>
              <a:cs typeface="AngsanaUPC"/>
            </a:endParaRPr>
          </a:p>
          <a:p>
            <a:pPr algn="ctr"/>
            <a:r>
              <a:rPr lang="en-US" sz="5400" dirty="0" smtClean="0">
                <a:latin typeface="AngsanaUPC"/>
                <a:cs typeface="AngsanaUPC"/>
              </a:rPr>
              <a:t>IQ </a:t>
            </a:r>
            <a:r>
              <a:rPr lang="th-TH" sz="5400" dirty="0" smtClean="0">
                <a:latin typeface="AngsanaUPC"/>
                <a:cs typeface="AngsanaUPC"/>
              </a:rPr>
              <a:t>เพิ่มได้</a:t>
            </a:r>
            <a:endParaRPr lang="en-US" sz="5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78483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9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EF &amp; Self-Regulation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72"/>
            <a:ext cx="8229600" cy="4525963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เกิดจาก</a:t>
            </a:r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การเชื่อมโยง</a:t>
            </a:r>
            <a:r>
              <a:rPr lang="th-TH" sz="4400" dirty="0" smtClean="0">
                <a:latin typeface="AngsanaUPC"/>
                <a:cs typeface="AngsanaUPC"/>
              </a:rPr>
              <a:t>สมองส่วนรู้คิด/ยั้งคิด (เปลือกสมองด้านหน้า </a:t>
            </a:r>
            <a:r>
              <a:rPr lang="en-US" sz="4400" dirty="0" smtClean="0">
                <a:latin typeface="AngsanaUPC"/>
                <a:cs typeface="AngsanaUPC"/>
              </a:rPr>
              <a:t>- prefrontal cortex)</a:t>
            </a:r>
            <a:r>
              <a:rPr lang="th-TH" sz="4400" dirty="0" smtClean="0">
                <a:latin typeface="AngsanaUPC"/>
                <a:cs typeface="AngsanaUPC"/>
              </a:rPr>
              <a:t> เข้ากับสมองส่วนอื่นๆ   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เพื่อให้สมองส่วนรู้คิด เป็นนาย   สมองส่วนว่องไวไร้ยั้งคิด เป็นบ่าว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ผ่าน</a:t>
            </a:r>
            <a:r>
              <a:rPr lang="th-TH" sz="4400" b="1" dirty="0" smtClean="0">
                <a:solidFill>
                  <a:srgbClr val="0000FF"/>
                </a:solidFill>
                <a:latin typeface="AngsanaUPC"/>
                <a:cs typeface="AngsanaUPC"/>
              </a:rPr>
              <a:t>การปฏิบัติ/ฝึกฝน </a:t>
            </a:r>
            <a:r>
              <a:rPr lang="th-TH" sz="4400" dirty="0" smtClean="0">
                <a:latin typeface="AngsanaUPC"/>
                <a:cs typeface="AngsanaUPC"/>
              </a:rPr>
              <a:t>ของผู้นั้น </a:t>
            </a:r>
          </a:p>
          <a:p>
            <a:pPr marL="0" indent="0">
              <a:buNone/>
            </a:pPr>
            <a:endParaRPr lang="en-US" sz="4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6753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9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EF</a:t>
            </a:r>
            <a:r>
              <a:rPr lang="en-US" sz="2000" b="1" dirty="0" smtClean="0"/>
              <a:t>s of the Brain</a:t>
            </a:r>
            <a:r>
              <a:rPr lang="en-US" sz="4800" b="1" dirty="0" smtClean="0"/>
              <a:t> &amp; Self-Regulation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72"/>
            <a:ext cx="8229600" cy="4525963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เกิดจาก</a:t>
            </a:r>
            <a:r>
              <a:rPr lang="th-TH" sz="4400" dirty="0" smtClean="0">
                <a:solidFill>
                  <a:srgbClr val="0000FF"/>
                </a:solidFill>
                <a:latin typeface="AngsanaUPC"/>
                <a:cs typeface="AngsanaUPC"/>
              </a:rPr>
              <a:t>การเชื่อมโยง</a:t>
            </a:r>
            <a:r>
              <a:rPr lang="th-TH" sz="4400" dirty="0" smtClean="0">
                <a:latin typeface="AngsanaUPC"/>
                <a:cs typeface="AngsanaUPC"/>
              </a:rPr>
              <a:t>สมองส่วนรู้คิด/ยั้งคิด (เปลือกสมองด้านหน้า </a:t>
            </a:r>
            <a:r>
              <a:rPr lang="en-US" sz="4400" dirty="0" smtClean="0">
                <a:latin typeface="AngsanaUPC"/>
                <a:cs typeface="AngsanaUPC"/>
              </a:rPr>
              <a:t>- prefrontal cortex)</a:t>
            </a:r>
            <a:r>
              <a:rPr lang="th-TH" sz="4400" dirty="0" smtClean="0">
                <a:latin typeface="AngsanaUPC"/>
                <a:cs typeface="AngsanaUPC"/>
              </a:rPr>
              <a:t> เข้ากับสมองส่วนอื่นๆ   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เพื่อให้สมองส่วนรู้คิด เป็นนาย   สมองส่วนว่องไวไร้ยั้งคิด เป็นบ่าว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ผ่าน</a:t>
            </a:r>
            <a:r>
              <a:rPr lang="th-TH" sz="4400" b="1" dirty="0" smtClean="0">
                <a:solidFill>
                  <a:srgbClr val="0000FF"/>
                </a:solidFill>
                <a:latin typeface="AngsanaUPC"/>
                <a:cs typeface="AngsanaUPC"/>
              </a:rPr>
              <a:t>การปฏิบัติ/ฝึกฝน </a:t>
            </a:r>
            <a:r>
              <a:rPr lang="th-TH" sz="4400" dirty="0" smtClean="0">
                <a:latin typeface="AngsanaUPC"/>
                <a:cs typeface="AngsanaUPC"/>
              </a:rPr>
              <a:t>ของผู้นั้น </a:t>
            </a:r>
          </a:p>
          <a:p>
            <a:pPr marL="0" indent="0">
              <a:buNone/>
            </a:pPr>
            <a:endParaRPr lang="en-US" sz="4400" dirty="0">
              <a:latin typeface="AngsanaUPC"/>
              <a:cs typeface="Angsan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345" y="5620851"/>
            <a:ext cx="6142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latin typeface="BrowalliaUPC"/>
                <a:cs typeface="BrowalliaUPC"/>
              </a:rPr>
              <a:t>ทำซ้ำๆ  จนเป็นนิสัย/สันดาน</a:t>
            </a:r>
            <a:endParaRPr lang="en-US" sz="5400" b="1" dirty="0">
              <a:solidFill>
                <a:srgbClr val="FF0000"/>
              </a:solidFill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291596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633251" y="4884408"/>
            <a:ext cx="3809806" cy="1216152"/>
          </a:xfrm>
          <a:prstGeom prst="trapezoid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EF</a:t>
            </a:r>
            <a:r>
              <a:rPr lang="en-US" sz="2400" dirty="0" smtClean="0"/>
              <a:t>s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119507" y="3951334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1113" y="3932660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372" y="3932660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045884">
            <a:off x="2483847" y="2875786"/>
            <a:ext cx="1388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Social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365257" y="2390263"/>
            <a:ext cx="2304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Emotional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731572" y="2483631"/>
            <a:ext cx="213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Cognitive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0011" y="728283"/>
            <a:ext cx="3317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Competences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159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633251" y="4884408"/>
            <a:ext cx="3809806" cy="1216152"/>
          </a:xfrm>
          <a:prstGeom prst="trapezoid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EF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119507" y="3951334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1113" y="3932660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372" y="3932660"/>
            <a:ext cx="335459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045884">
            <a:off x="2483847" y="2875786"/>
            <a:ext cx="1388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Social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365257" y="2390263"/>
            <a:ext cx="2304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Emotional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731572" y="2483631"/>
            <a:ext cx="213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Cognitive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0011" y="728283"/>
            <a:ext cx="3317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Competences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6723188" y="2091480"/>
            <a:ext cx="22045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4800" dirty="0" smtClean="0">
                <a:solidFill>
                  <a:srgbClr val="0000FF"/>
                </a:solidFill>
                <a:latin typeface="AngsanaUPC"/>
                <a:cs typeface="AngsanaUPC"/>
              </a:rPr>
              <a:t>พัฒนาขึ้น</a:t>
            </a:r>
          </a:p>
          <a:p>
            <a:pPr algn="ctr"/>
            <a:r>
              <a:rPr lang="th-TH" sz="4800" dirty="0" smtClean="0">
                <a:solidFill>
                  <a:srgbClr val="0000FF"/>
                </a:solidFill>
                <a:latin typeface="AngsanaUPC"/>
                <a:cs typeface="AngsanaUPC"/>
              </a:rPr>
              <a:t>ในท่ามกลาง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  <a:latin typeface="AngsanaUPC"/>
                <a:cs typeface="AngsanaUPC"/>
              </a:rPr>
              <a:t>VUCA</a:t>
            </a:r>
            <a:endParaRPr lang="th-TH" sz="4800" dirty="0">
              <a:solidFill>
                <a:srgbClr val="0000FF"/>
              </a:solidFill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61740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738</Words>
  <Application>Microsoft Macintosh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EF คือรากฐานอันแข็งแกร่งของการพัฒนาทุนมนุษย์</vt:lpstr>
      <vt:lpstr>ข้อจำกัด</vt:lpstr>
      <vt:lpstr>คุณภาพพลเมือง</vt:lpstr>
      <vt:lpstr>คุณภาพพลเมือง</vt:lpstr>
      <vt:lpstr>คุณภาพพลเมือง</vt:lpstr>
      <vt:lpstr>EF &amp; Self-Regulation</vt:lpstr>
      <vt:lpstr>EFs of the Brain &amp; Self-Regulation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EFs of the Brain </vt:lpstr>
      <vt:lpstr>EF (2)</vt:lpstr>
      <vt:lpstr>ทักษะสมอง</vt:lpstr>
      <vt:lpstr>ความท้าทาย ปัจจัยลบ</vt:lpstr>
      <vt:lpstr>EF กับรูปแบบการศึกษา</vt:lpstr>
      <vt:lpstr>ทุนมนุษย์เพื่อ Thailand 4.0</vt:lpstr>
      <vt:lpstr>ทุนมนุษย์เพื่อ Thailand 4.0</vt:lpstr>
      <vt:lpstr>ทุนมนุษย์เพื่อ Thailand 4.0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ปลูกฝังทักษะสมองเพื่อชีวิตที่สำเร็จ</dc:title>
  <dc:creator>Vicharn Panich</dc:creator>
  <cp:lastModifiedBy>Vicharn Panich</cp:lastModifiedBy>
  <cp:revision>73</cp:revision>
  <dcterms:created xsi:type="dcterms:W3CDTF">2016-11-01T01:00:02Z</dcterms:created>
  <dcterms:modified xsi:type="dcterms:W3CDTF">2016-11-19T06:59:25Z</dcterms:modified>
</cp:coreProperties>
</file>