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08" autoAdjust="0"/>
  </p:normalViewPr>
  <p:slideViewPr>
    <p:cSldViewPr>
      <p:cViewPr varScale="1">
        <p:scale>
          <a:sx n="104" d="100"/>
          <a:sy n="104" d="100"/>
        </p:scale>
        <p:origin x="1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2090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3213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5323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6851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8824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7436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5246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6749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79962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98980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56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D62F8-FA1D-4D25-B942-A76ED79F93DE}" type="datetimeFigureOut">
              <a:rPr lang="th-TH" smtClean="0"/>
              <a:t>20/11/59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55FA7-7C1A-45C8-94C0-A403895B11D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3182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ab01\Desktop\cute-cartoon-hd-wallpapers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3702"/>
            <a:ext cx="9155436" cy="6844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สี่เหลี่ยมผืนผ้า 3"/>
          <p:cNvSpPr/>
          <p:nvPr/>
        </p:nvSpPr>
        <p:spPr>
          <a:xfrm>
            <a:off x="1982452" y="1556792"/>
            <a:ext cx="68166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4000" b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โรคสมาธิ</a:t>
            </a:r>
            <a:r>
              <a:rPr lang="th-TH" sz="4000" b="1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สั้น</a:t>
            </a:r>
          </a:p>
          <a:p>
            <a:pPr algn="ctr"/>
            <a:r>
              <a:rPr lang="th-TH" sz="4000" b="1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หรือ</a:t>
            </a:r>
            <a:endParaRPr lang="en-US" sz="4000" b="1" dirty="0" smtClean="0">
              <a:solidFill>
                <a:srgbClr val="0070C0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attention-</a:t>
            </a:r>
            <a:r>
              <a:rPr lang="en-US" sz="4000" b="1" dirty="0" err="1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deficithyperactivitydisorder</a:t>
            </a:r>
            <a:r>
              <a:rPr lang="en-US" sz="4000" b="1" dirty="0" smtClean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4000" b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(ADHD)</a:t>
            </a:r>
          </a:p>
        </p:txBody>
      </p:sp>
    </p:spTree>
    <p:extLst>
      <p:ext uri="{BB962C8B-B14F-4D97-AF65-F5344CB8AC3E}">
        <p14:creationId xmlns:p14="http://schemas.microsoft.com/office/powerpoint/2010/main" val="323997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739233" y="1124744"/>
            <a:ext cx="77048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การวินิจฉัย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โรคสมาธิสั้นเป็นการวินิจฉัยทาง คลินิก โดยอาศัยเพียงจากประวัติและการประเมิน อาการของผู้ป่วย ตามเกณฑ์การวินิจฉัยของ 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Diagnostic </a:t>
            </a:r>
            <a:r>
              <a:rPr lang="en-US" sz="3600" dirty="0" err="1" smtClean="0">
                <a:latin typeface="TH SarabunPSK" pitchFamily="34" charset="-34"/>
                <a:cs typeface="TH SarabunPSK" pitchFamily="34" charset="-34"/>
              </a:rPr>
              <a:t>andStatistical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600" dirty="0" err="1" smtClean="0">
                <a:latin typeface="TH SarabunPSK" pitchFamily="34" charset="-34"/>
                <a:cs typeface="TH SarabunPSK" pitchFamily="34" charset="-34"/>
              </a:rPr>
              <a:t>Manualof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Mental </a:t>
            </a:r>
            <a:r>
              <a:rPr lang="en-US" sz="3600" dirty="0" err="1" smtClean="0">
                <a:latin typeface="TH SarabunPSK" pitchFamily="34" charset="-34"/>
                <a:cs typeface="TH SarabunPSK" pitchFamily="34" charset="-34"/>
              </a:rPr>
              <a:t>Disorders,Fourth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Edition-Text Revised </a:t>
            </a:r>
          </a:p>
          <a:p>
            <a:pPr algn="thaiDist"/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(DSM-IV-TR)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1115616" y="908720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thaiDist"/>
            <a:r>
              <a:rPr lang="th-TH" sz="3600" dirty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กล่าวคือผู้ป่วย ต้องมีอาการขาดสมาธิและ/หรือ อาการอยู่ไม่นิ่ง - หุนหันพลันแล่น ที่เป็นมากกว่าพฤติกรรมตามปกติของ เด็กในระดับพัฒนาการเดียวกัน เกิดขึ้นในอย่างน้อย 2 สถานการณ์ขึ้นไป จนทำให้เกิดปัญหาในด้านสังคม การเรียน หรืออาชีพการงานของผู้ป่วย โดยอาการ ดังกล่าวเริ่มปรากฏตั้งแต่ก่อนอายุ7 ปีและไม่ได้เป็น จากโรคทางจิตเวชอื่นๆ</a:t>
            </a: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สี่เหลี่ยมผืนผ้า 2"/>
          <p:cNvSpPr/>
          <p:nvPr/>
        </p:nvSpPr>
        <p:spPr>
          <a:xfrm>
            <a:off x="907362" y="1052736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ตามเกณฑ์การวินิจฉัยของ </a:t>
            </a:r>
            <a:r>
              <a:rPr lang="en-US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DSM-IV-TR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กำหนด ให้แบ่งโรคสมาธิสั้นเป็น 3 ชนิดตามอาการเด่นที่ผู้ป่วย มีดังนี้ </a:t>
            </a:r>
          </a:p>
          <a:p>
            <a:pPr marL="742950" indent="-742950" algn="thaiDist">
              <a:buAutoNum type="arabicPeriod"/>
            </a:pP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inattentive subtype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เมื่อผู้ป่วยมีอาการ ในกลุ่มขาดสมาธิ</a:t>
            </a:r>
          </a:p>
          <a:p>
            <a:pPr marL="742950" indent="-742950" algn="thaiDist">
              <a:buAutoNum type="arabicPeriod"/>
            </a:pP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hyperactive-impulsive subtype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เมื่อผู้ป่วยมีอาการในกลุ่มอยู่ไม่นิ่ง/หุนหันพลันแล่น</a:t>
            </a:r>
          </a:p>
          <a:p>
            <a:pPr marL="742950" indent="-742950" algn="thaiDist">
              <a:buAutoNum type="arabicPeriod"/>
            </a:pP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 combined subtype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เมื่อผู้ป่วยมีอาการในกลุ่มขาดสมาธิร่วมกับมีอาการในกลุ่มอยู่ไม่นิ่ง/หุนหันพลันแล่น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1115616" y="1166842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แนวทางการประเมินผู้ป่วย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เด็กที่อาจถูกนำมาพบแพทย์ด้วยอาการที่บ่งชี้ว่า น่าจะเป็นโรคสมาธิสั้น เช่น ซุกซนมากกว่าปกติอยู่ไม่นิ่ง ใจร้อนวู่วาม ไม่มีสมาธิในการเรียน หรือด้วยปัญหาอื่น ที่อาจเป็นผลกระทบของโรคสมาธิสั้น เช่น ปัญหา การเรียน ปัญหาพฤติกรรม หรือปัญหาอารมณ์ ควรได้รับการประเมินเพื่อวินิจฉัยโรคสมาธิสั้น วินิจฉัย แยกโรคจากภาวะอื่น และวินิจฉัยโรคที่พบร่วม โดยการ ประเมินดังต่อไปนี้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1043608" y="1052736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การซักประวัติ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ควรมีการซักประวัติจาก ผู้ปกครองเพื่อประเมินอาการของโรคสมาธิสั้นและ ความรุนแรงของอาการที่มีในสถานการณ์ต่างๆ และ ควรมีการประเมินปัญหาอารมณ์และพฤติกรรมอื่นๆ ปัญหาด้านการเรียน การปรับตัว รวมทั้งปัจจัย ความเครียดและปัจจัยด้านสิ่งแวดล้อมต่างๆ ที่มี ผลกระทบต่อเด็ก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1187624" y="1127277"/>
            <a:ext cx="7056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การตรวจเด็ก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ควรมีการตรวจเด็กเพื่อประเมิน สภาพจิตโดยรวม และตรวจหาอาการแสดงของ โรคสมาธิสั้น รวมทั้งความผิดปกติทางจิตเวชอื่นๆ ที่อาจพบร่วมจึงอาจต้องมีการสังเกตพฤติกรรมเด็กในสถานการณ์อื่นๆ หรือนัดตรวจเพิ่มเติม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899592" y="1151454"/>
            <a:ext cx="7488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การรักษา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การรักษาโรคสมาธิสั้นต้องอาศัยการรักษาแบบ ผสมผสานด้วยวิธีการหลายอย่างร่วมกัน  โดยประกอบด้วยการให้ความรู้และคำแนะน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วิธีการช่วยเหลือแก่ผู้ปกครองและผู้ป่วยการประสานงานกับครูเพื่อให้มีการช่วยเหลือที่โรงเรียนการใช้ยา และการรักษาภาวะที่พบร่วมรวมทั้งแก้ไขผลกระทบของโรคสมาธิสั้นที่เกิดขึ้น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8915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971600" y="1052736"/>
            <a:ext cx="74168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สรุป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 โรคสมาธิสั้นเป็นโรคที่เกิดจากความผิดปกติ ในการท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งานของสมองที่ทำให้ผู้ป่วยมีความบกพร่อง ในการควบคุมสมาธิและการแสดงออกทางพฤติกรรม โดยเริ่มแสดงอาการตั้งแต่ในวัยเด็ก และส่วนใหญ่มักเป็นต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่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อเนื่องไปจนถึงวัยรุ่นหรือวัยผู้ใหญ่ อาการ ของโรคสมาธิสั้นจะเปลี่ยนแปลงไปตามวัย โดยอาการ พฤติกรรมอยู่ไม่นิ่งจะลดลงเมื่อผู้ป่วยโตขึ้น หากไม่ได้รับ การรักษาช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่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วยเหลือที่ดีอาการความผิดปกติที่เป็น จะท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ให้เกิดผลกระทบต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่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อผู้ป่วยทั้งในด้านการเรียน อาชีพ ครอบครัว และสังคม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8915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1113632" y="105273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thaiDist"/>
            <a:r>
              <a:rPr lang="th-TH" sz="3600" dirty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การรักษาผู้ป่วยโรคสมาธิสั้น ต้องอาศัยการช่วยเหลือหลายวิธีร่วมกัน </a:t>
            </a:r>
            <a:r>
              <a:rPr lang="th-TH" sz="3600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ที่สำคัญ</a:t>
            </a:r>
            <a:r>
              <a:rPr lang="th-TH" sz="3600" dirty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ได้แก่ การให้ความรู้เกี่ยวกับโรคแก่ผู้ปกครอง การ</a:t>
            </a:r>
            <a:r>
              <a:rPr lang="th-TH" sz="3600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ให้คำแนะน</a:t>
            </a:r>
            <a:r>
              <a:rPr lang="th-TH" sz="3600" dirty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ใน</a:t>
            </a:r>
            <a:r>
              <a:rPr lang="th-TH" sz="3600" dirty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การจัดสิ่งแวดล้อมเพื่อช่วยเหลือผู้ป่วย การประสานงาน กับทางโรงเรียนเพื่อให้การช่วยเหลือในชั้นเรียน และ การใช้ยาเพื่อลดอาการด้านพฤติกรรมที่เป็นปัญหาเพื่อ ช่วยให้ผู้ป่วยสามารถควบคุมตนเองและปรับตัวได้ดีขึ้น</a:t>
            </a:r>
          </a:p>
        </p:txBody>
      </p:sp>
    </p:spTree>
    <p:extLst>
      <p:ext uri="{BB962C8B-B14F-4D97-AF65-F5344CB8AC3E}">
        <p14:creationId xmlns:p14="http://schemas.microsoft.com/office/powerpoint/2010/main" val="348915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899592" y="1646359"/>
            <a:ext cx="7798930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3600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ผู้จัดทำ</a:t>
            </a:r>
          </a:p>
          <a:p>
            <a:pPr marL="742950" indent="-742950" algn="thaiDist">
              <a:buFont typeface="+mj-lt"/>
              <a:buAutoNum type="arabicPeriod"/>
            </a:pPr>
            <a:r>
              <a:rPr lang="th-TH" sz="3600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 นางสาวธิดารัตน์  ใจทัศน์ รหัสนักศึกษา56181860229</a:t>
            </a:r>
          </a:p>
          <a:p>
            <a:pPr marL="742950" indent="-742950" algn="thaiDist">
              <a:buFont typeface="+mj-lt"/>
              <a:buAutoNum type="arabicPeriod"/>
            </a:pPr>
            <a:r>
              <a:rPr lang="th-TH" sz="3600" dirty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นางสาวนพเก้า  เทียนทอง </a:t>
            </a:r>
            <a:r>
              <a:rPr lang="th-TH" sz="3600" dirty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รหัสนักศึกษา</a:t>
            </a:r>
            <a:r>
              <a:rPr lang="th-TH" sz="3600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56181860232</a:t>
            </a:r>
          </a:p>
          <a:p>
            <a:pPr marL="742950" indent="-742950" algn="thaiDist">
              <a:buFont typeface="+mj-lt"/>
              <a:buAutoNum type="arabicPeriod"/>
            </a:pPr>
            <a:r>
              <a:rPr lang="th-TH" sz="3600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 นางสาว</a:t>
            </a:r>
            <a:r>
              <a:rPr lang="th-TH" sz="3600" dirty="0" err="1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นัช</a:t>
            </a:r>
            <a:r>
              <a:rPr lang="th-TH" sz="3600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ชา  พรหมดวงดี </a:t>
            </a:r>
            <a:r>
              <a:rPr lang="th-TH" sz="3600" dirty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รหัสนักศึกษา</a:t>
            </a:r>
            <a:r>
              <a:rPr lang="th-TH" sz="3600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56181860233</a:t>
            </a:r>
          </a:p>
          <a:p>
            <a:pPr algn="thaiDist"/>
            <a:r>
              <a:rPr lang="th-TH" sz="3600" dirty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dirty="0" smtClean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               ปี 4 ห้อง 2 สาขาการศึกษาปฐมวัย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48915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สี่เหลี่ยมผืนผ้า 3"/>
          <p:cNvSpPr/>
          <p:nvPr/>
        </p:nvSpPr>
        <p:spPr>
          <a:xfrm>
            <a:off x="949778" y="908720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โรคสมาธิสั้นหรือ</a:t>
            </a:r>
            <a:r>
              <a:rPr lang="en-US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ADHD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เป็นภาวะบกพร่อง ในการท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หน้าที่ของสมองที่มีอาการหลักเป็นความผิดปกติทางด้านพฤติกรรมใน 3 ด้าน ได้แก่ </a:t>
            </a:r>
          </a:p>
          <a:p>
            <a:pPr marL="742950" indent="-742950" algn="thaiDist">
              <a:buAutoNum type="arabicParenR"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ขาดสมาธิที่ต่อเนื่อง 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(inattention)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marL="742950" indent="-742950" algn="thaiDist">
              <a:buAutoNum type="arabicParenR"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ซนมากกว่าปกติหรืออยู่ไม่นิ่ง 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(hyperactivity)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marL="742950" indent="-742950" algn="thaiDist">
              <a:buAutoNum type="arabicParenR"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ขาดการยั้งคิดหรือหุนหันพลันแล่น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(impulsivity)</a:t>
            </a:r>
            <a:endParaRPr lang="th-TH" sz="36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/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โดยเริ่มแสดงอาการตั้งแต่ในวัยเด็ก และส่วนใหญ่มักเป็นต่อเนื่องไปจนถึงวัยรุ่นหรือวัยผู้ใหญ่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3299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791580" y="987872"/>
            <a:ext cx="81009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สาเหตุ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 เชื่อว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่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าโรคสมาธิสั้นมีสาเหตุเป็นได้จากหลาย ปัจจัย โดยมีปัจจัยทางพันธุกรรมเป็นสาเหตุหลัก ในส่วนใหญ่ของผู้ป่วย ในปัจจุบันได้มีการค้นพบยีน หลายตัวที่น่าจะเกี่ยวข้องกับสาเหตุของโรคสมาธิสั้น ได้แก่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dopamine4and5receptorgene,dopamine transporter gene, dopamine beta-hydroxylase gene,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และ 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serotonin transporter gene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สี่เหลี่ยมผืนผ้า 2"/>
          <p:cNvSpPr/>
          <p:nvPr/>
        </p:nvSpPr>
        <p:spPr>
          <a:xfrm>
            <a:off x="1007604" y="980728"/>
            <a:ext cx="71287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สาเหตุ</a:t>
            </a:r>
            <a:r>
              <a:rPr lang="en-US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ต่อ</a:t>
            </a:r>
            <a:r>
              <a:rPr lang="en-US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)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นอกจากนี้ ปัจจัยด้านสิ่งแวดล้อมบางอย่างอาจมีส่วนท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ให้เกิด โรคสมาธิสั้น เช่น ภาวะพิษจากสารตะกั่ว การสูบบุหรี่ ของมารดาในขณะตั้งครรภ์การคลอดก่อนกำหนด และ ภาวะแทรกซ้อนอื่นๆของการตั้งครรภ์และการคลอด ส่วนปัจจัยด้านการเลี้ยงดูเช่น การเลี้ยงดูที่ขาดระเบียบ หรือการปล่อยให้เด็กดูโทรทัศน์มากเกินไป ไม่ได้เป็น สาเหตุ แต่อาจมีส่วนท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ให้อาการของโรคสมาธิสั้นเป็น มากขึ้นได้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1331640" y="1196752"/>
            <a:ext cx="69127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b="1" dirty="0" smtClean="0">
                <a:solidFill>
                  <a:srgbClr val="7030A0"/>
                </a:solidFill>
                <a:latin typeface="TH SarabunPSK" pitchFamily="34" charset="-34"/>
                <a:cs typeface="TH SarabunPSK" pitchFamily="34" charset="-34"/>
              </a:rPr>
              <a:t>ลักษณะทางคลินิก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ลักษณะทางคลินิกที่ส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คัญของโรคสมาธิสั้น ได้แก่ อาการขาดสมาธิและ/หรือ อาการอยู่ไม่นิ่งและ หุนหันพลันแล่น ที่เป็นมากกว่าพฤติกรรมตามปกติของ เด็กในระดับพัฒนาการเดียวกัน ดังนี้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สี่เหลี่ยมผืนผ้า 3"/>
          <p:cNvSpPr/>
          <p:nvPr/>
        </p:nvSpPr>
        <p:spPr>
          <a:xfrm>
            <a:off x="1043608" y="980728"/>
            <a:ext cx="72728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1. อาการขาดสมาธิ (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inattention)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ที่แสดงออก ด้วยการเหม่อ ไม่ตั้งใจทำงานที่ต้องใช้ความพยายาม ทำงานไม่เสร็จหรือไม่เรียบร้อย ไม่รอบคอบ วอกแวก ตามสิ่งเร้าได้ง่าย หลงลืมกิจวัตรที่ควรท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เป็นประจ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หรือท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ของหายบ่อย และมีปัญหาในการจัดระเบียบ การทำงานและการบริหารเวลาอาการขาดสมาธิมักจะ เป็นต่อเนื่องถึงวัยผู้ใหญ่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1259632" y="1124744"/>
            <a:ext cx="69847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2. อาการอยู่ไม่นิ่ง (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hyperactivity)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 โดยมีพฤติกรรมซุกซนมากกว่าปกติชอบปีนป่าย เล่นแรง เล่นส่งเสียงดัง หยุกหยิก นั่งอยู่กับที่ไม่ได้นาน ชวนเพื่อน คุยหรือก่อกวนเพื่อนในห้องเรียน อาการอยู่ไม่นิ่งมัก จะลดลงเมื่อผู้ป่วยเข้าสู่วัยรุ่น โดยอาจเหลือเพียง อาการหยุกหยิก ขยับตัวหรือแขนขาบ่อยๆ หรือเป็นแค่ ความรู้สึกกระวนกระวายอยู่ภายในใจ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1167337" y="1052736"/>
            <a:ext cx="67687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3. อาการหุนหันพลันแล่น (</a:t>
            </a:r>
            <a:r>
              <a:rPr lang="en-US" sz="3600" dirty="0" smtClean="0">
                <a:latin typeface="TH SarabunPSK" pitchFamily="34" charset="-34"/>
                <a:cs typeface="TH SarabunPSK" pitchFamily="34" charset="-34"/>
              </a:rPr>
              <a:t>impulsivity) 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ได้แก่อาการใจร้อน วู่วาม ขาดการยั้งคิด อดทนรอคอย ไม่ค่อยได้พูดแทรกในขณะที่ผู้อื่นกำลังสนทนากันอยู่ หรือแทรกแซงการเล่นของผู้อื่น ในห้องเรียนผู้ป่วยอาจ โพล่งตอบโดยไม่ทันฟังค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ถามจนจบ บ่อยครั้งที่ผู้ป่วย รู้สึกเสียใจกับการกระท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ที่ไม่สามารถหยุดตนเองได้ทัน อาการหุนหันพลันแล่นมักเป็นต่อเนื่องจนถึงวัยรุ่น หรือวัยผู้ใหญ่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ab01\Desktop\colorful_cartoon_kids_background_wallpaper_hd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/>
          <p:cNvSpPr/>
          <p:nvPr/>
        </p:nvSpPr>
        <p:spPr>
          <a:xfrm>
            <a:off x="971600" y="889843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ปัญหาอื่นที่เกี่ยวข้องและโรคที่พบร่วม นอกจากอาการหลักของโรคแล้ว ผู้ป่วยอาจมี ปัญหาอื่นๆ ที่เป็นผลจากโรคสมาธิสั้น เช่น ผลการเรียน ไม่ดีขาดแรงจูงใจในการเรียน มีพฤติกรรมต่อต้าน หรือก้าวร้าว มีภาวะวิตกกังวลหรือซึมเศร้า มีความรู้สึก มีคุณค่าในตนเองหรือมีปัญหาสัมพันธภาพกับผู้อื่น ทั้งนี้พบว่าผู้ป่วยโรคสมาธิสั้นจ</a:t>
            </a:r>
            <a:r>
              <a:rPr lang="th-TH" sz="3600" dirty="0">
                <a:latin typeface="TH SarabunPSK" pitchFamily="34" charset="-34"/>
                <a:cs typeface="TH SarabunPSK" pitchFamily="34" charset="-34"/>
              </a:rPr>
              <a:t>ำ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นวนหนึ่งจะมีโรคร่วม ทางจิตเวชที่อาจเป็นผลจากการมีโรคสมาธิสั้น หรือ เป็นภาวะความบกพร่องของสมองที่พบร่วมกัน</a:t>
            </a:r>
            <a:endParaRPr lang="th-TH" sz="3600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6375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1205</Words>
  <Application>Microsoft Office PowerPoint</Application>
  <PresentationFormat>นำเสนอทางหน้าจอ (4:3)</PresentationFormat>
  <Paragraphs>33</Paragraphs>
  <Slides>19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19</vt:i4>
      </vt:variant>
    </vt:vector>
  </HeadingPairs>
  <TitlesOfParts>
    <vt:vector size="25" baseType="lpstr">
      <vt:lpstr>Angsana New</vt:lpstr>
      <vt:lpstr>Arial</vt:lpstr>
      <vt:lpstr>Calibri</vt:lpstr>
      <vt:lpstr>Cordia New</vt:lpstr>
      <vt:lpstr>TH SarabunPSK</vt:lpstr>
      <vt:lpstr>ชุดรูปแบบของ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Lab01</dc:creator>
  <cp:lastModifiedBy>Mr.KKD</cp:lastModifiedBy>
  <cp:revision>10</cp:revision>
  <dcterms:created xsi:type="dcterms:W3CDTF">2016-09-12T07:57:12Z</dcterms:created>
  <dcterms:modified xsi:type="dcterms:W3CDTF">2016-11-20T16:10:46Z</dcterms:modified>
</cp:coreProperties>
</file>