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gif"/>
  <Override PartName="/ppt/media/image14.jpg" ContentType="image/gif"/>
  <Override PartName="/ppt/media/image17.jpg" ContentType="image/gif"/>
  <Override PartName="/ppt/media/image29.jpg" ContentType="image/gif"/>
  <Override PartName="/ppt/media/image4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80" r:id="rId22"/>
    <p:sldId id="274" r:id="rId23"/>
    <p:sldId id="275" r:id="rId24"/>
    <p:sldId id="276" r:id="rId25"/>
    <p:sldId id="277" r:id="rId26"/>
    <p:sldId id="278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CC"/>
    <a:srgbClr val="FF0066"/>
    <a:srgbClr val="FFCCFF"/>
    <a:srgbClr val="CCECFF"/>
    <a:srgbClr val="FF6699"/>
    <a:srgbClr val="FFCC99"/>
    <a:srgbClr val="CCFF99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69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745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431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220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472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055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98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83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13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285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315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D2DC1-0B43-4FBC-9E6C-0AE76B3CEF03}" type="datetimeFigureOut">
              <a:rPr lang="th-TH" smtClean="0"/>
              <a:t>25/08/59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35333-3478-49E2-8291-64B658AF9C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733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/>
          <p:cNvSpPr/>
          <p:nvPr/>
        </p:nvSpPr>
        <p:spPr>
          <a:xfrm>
            <a:off x="1403648" y="692696"/>
            <a:ext cx="6367400" cy="1080120"/>
          </a:xfrm>
          <a:prstGeom prst="roundRect">
            <a:avLst/>
          </a:prstGeom>
          <a:solidFill>
            <a:srgbClr val="FFFF99"/>
          </a:solidFill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0" cap="none" spc="0" normalizeH="0" baseline="0" noProof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เด็กที่มีความต้องการพิเศษ</a:t>
            </a:r>
            <a:endParaRPr kumimoji="0" lang="th-TH" sz="6000" b="1" i="0" u="none" strike="noStrike" kern="0" cap="none" spc="0" normalizeH="0" baseline="0" noProof="0" dirty="0">
              <a:ln w="22225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9" y="4509120"/>
            <a:ext cx="1794238" cy="184916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" y="-65309"/>
            <a:ext cx="1152128" cy="319522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50" y="3573016"/>
            <a:ext cx="1539314" cy="29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492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3384376" cy="922114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การประเมินผล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3608" y="1988840"/>
            <a:ext cx="7344816" cy="2088232"/>
          </a:xfrm>
          <a:solidFill>
            <a:srgbClr val="FFCC99"/>
          </a:solidFill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cs typeface="+mj-cs"/>
              </a:rPr>
              <a:t>การ</a:t>
            </a:r>
            <a:r>
              <a:rPr lang="th-TH" dirty="0" smtClean="0">
                <a:cs typeface="+mj-cs"/>
              </a:rPr>
              <a:t>ประเมินควรมีการรวบรวมข้อมูลเกี่ยวกับตัวเด็กในมากที่สุด โดยเฉพาะอย่างยิ่งข้อมูลที่เกี่ยวกับจุดประสงค์ที่กำหนดไว้ในแผนการศึกษาเฉพาะบุคคล เพื่อพิจารณาว่าเด็กมีพัฒนาการทางด้านต่างมากน้อยเพียงใด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4797152"/>
            <a:ext cx="2433575" cy="17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79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563072" cy="864096"/>
          </a:xfrm>
          <a:solidFill>
            <a:srgbClr val="FFCCFF"/>
          </a:solidFill>
          <a:ln w="76200">
            <a:solidFill>
              <a:srgbClr val="FFFF00"/>
            </a:solidFill>
            <a:prstDash val="sysDot"/>
          </a:ln>
        </p:spPr>
        <p:txBody>
          <a:bodyPr/>
          <a:lstStyle/>
          <a:p>
            <a:r>
              <a:rPr lang="en-US" b="1" dirty="0" smtClean="0"/>
              <a:t>2. </a:t>
            </a:r>
            <a:r>
              <a:rPr lang="th-TH" b="1" dirty="0" smtClean="0"/>
              <a:t>เด็ก</a:t>
            </a:r>
            <a:r>
              <a:rPr lang="th-TH" b="1" dirty="0" smtClean="0"/>
              <a:t>ที่มีความบกพร่องทางร่างกาย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71600" y="2420888"/>
            <a:ext cx="7221488" cy="1684783"/>
          </a:xfrm>
          <a:solidFill>
            <a:srgbClr val="FFFF99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b="1" dirty="0" smtClean="0">
                <a:cs typeface="+mj-cs"/>
              </a:rPr>
              <a:t>ความ</a:t>
            </a:r>
            <a:r>
              <a:rPr lang="th-TH" b="1" dirty="0" smtClean="0">
                <a:cs typeface="+mj-cs"/>
              </a:rPr>
              <a:t>จำกัดความ </a:t>
            </a:r>
            <a:r>
              <a:rPr lang="th-TH" dirty="0" smtClean="0">
                <a:cs typeface="+mj-cs"/>
              </a:rPr>
              <a:t>เด็กที่มีความบกพร่องทางร่างกาย หมายถึง เด็กที่มีความผิดปกติของแขน ขา หรือลำตัว รวมไปถึงศีรษะ แต่ไม่ได้หมายถึง เด็กที่สายตาพิการ หรือสูญเสียการได้ยิน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81128"/>
            <a:ext cx="1464163" cy="17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466656" cy="864096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h-TH" b="1" dirty="0" smtClean="0"/>
              <a:t>เกณฑ์การตัดสิน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3224" y="1639341"/>
            <a:ext cx="7859216" cy="4525963"/>
          </a:xfrm>
          <a:solidFill>
            <a:srgbClr val="99FFCC"/>
          </a:solidFill>
          <a:ln w="7620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cs typeface="+mj-cs"/>
              </a:rPr>
              <a:t>1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กล้ามเนื้อแขนหรือขาพิการ ไม่สามารถเดินได้เป็นปกติ ไม่สามารถใช้แขนหรือมือได้เป็นปกติ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2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กะโหลกศีรษะมีลักษณะบิดเบี้ยวไปปกติ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3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มีการเจ็บป่วยเรื้อรังติดต่อกันเป็นเวลานานจำเป็นต้องได้รับการบริการของทางแพทย์อย่างใกล้ชิด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4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มีความบกพร่องในระดับรุนแรงซึ่งเป็นอุปสรรคในการเรียนของนักเรียนทำให้ไม่สามารถรับการศึกษาในรูปแบบที่จัดให้กับเด็กปกติได้</a:t>
            </a:r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67" y="4889982"/>
            <a:ext cx="1008112" cy="194334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127174"/>
            <a:ext cx="1224136" cy="14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23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5232" y="418654"/>
            <a:ext cx="7643192" cy="850106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ลักษณะของเด็กที่มีความบกพร่องทางร่างกาย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1844824"/>
            <a:ext cx="7643192" cy="2836912"/>
          </a:xfr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cs typeface="+mj-cs"/>
              </a:rPr>
              <a:t>	1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ความบกพร่องจากกล้ามเนื้อกระดูก เด็กที่เป็นโรคนี้มักมีปัญหาในการควบคุมการทำงานของกล้ามเนื้อจึงทำให้เด็กยืนหรือเดินไม่ตรง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2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ความบกพร่องทางสุขภาพ เด็กควรได้รับการรักษาอย่างต่อเนื่องจากแพทย์ ซึ่งอาจทำให้เด็กไม่สามารถเรียนตามปกติได้ การขาดเรียนนานๆทำให้เด็กเรียนไม่ทันเพื่อน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144016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5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87208" cy="1143000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h-TH" sz="3200" dirty="0" smtClean="0"/>
              <a:t>การเรียนร่วมระหว่างเด็กที่มีความบกพร่องทางร่างกายกับเด็กปกติ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40535" y="2224621"/>
            <a:ext cx="7344816" cy="2188840"/>
          </a:xfrm>
          <a:solidFill>
            <a:srgbClr val="FFCCFF"/>
          </a:solidFill>
          <a:ln w="76200"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cs typeface="+mj-cs"/>
              </a:rPr>
              <a:t>การ</a:t>
            </a:r>
            <a:r>
              <a:rPr lang="th-TH" dirty="0" smtClean="0">
                <a:cs typeface="+mj-cs"/>
              </a:rPr>
              <a:t>ให้บริการที่เกี่ยวข้องว่ามีความเพียงพอหรือไม่ทั้งในด้านปริมาณและคุณภาพและการประชาสัมพันธ์ในทุกฝ่ายมีความรู้ความเข้าใจเกี่ยวกับการเรียนร่วมการได้รับความร่วมมือของทุกฝ่ายที่เกี่ยวข้อง ว่าทุกฝ่ายให้ความร่วมมือในการโครงการเรียนร่วมมากน้อยเพียงใด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97152"/>
            <a:ext cx="144016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7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87824" y="490662"/>
            <a:ext cx="2952328" cy="778098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ประเมินผล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2116832"/>
          </a:xfrm>
          <a:solidFill>
            <a:srgbClr val="FFFF99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cs typeface="+mj-cs"/>
              </a:rPr>
              <a:t>การ</a:t>
            </a:r>
            <a:r>
              <a:rPr lang="th-TH" dirty="0" smtClean="0">
                <a:cs typeface="+mj-cs"/>
              </a:rPr>
              <a:t>ประเมินผลควรดำเนินไปตามลำดับขั้นตอน และเกณฑ์ที่กำหนดไว้ในแผนการศึกษาเฉพาะบุคคล ควรมีการประเมินผล ระยะสั้น ทุกภาคการศึกษา และควรมีการประเมินผลระยะยาวอย่างน้อยปีละ </a:t>
            </a:r>
            <a:r>
              <a:rPr lang="en-US" dirty="0" smtClean="0">
                <a:cs typeface="+mj-cs"/>
              </a:rPr>
              <a:t>1 </a:t>
            </a:r>
            <a:r>
              <a:rPr lang="th-TH" dirty="0" smtClean="0">
                <a:cs typeface="+mj-cs"/>
              </a:rPr>
              <a:t>ครั้ง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3398"/>
            <a:ext cx="1512168" cy="18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81336" y="557808"/>
            <a:ext cx="5626968" cy="1143000"/>
          </a:xfrm>
          <a:solidFill>
            <a:srgbClr val="FFCCFF"/>
          </a:solidFill>
          <a:ln w="76200">
            <a:solidFill>
              <a:srgbClr val="FFFF00"/>
            </a:solidFill>
            <a:prstDash val="sysDot"/>
          </a:ln>
        </p:spPr>
        <p:txBody>
          <a:bodyPr/>
          <a:lstStyle/>
          <a:p>
            <a:r>
              <a:rPr lang="en-US" b="1" dirty="0" smtClean="0"/>
              <a:t>3.</a:t>
            </a:r>
            <a:r>
              <a:rPr lang="th-TH" b="1" dirty="0" smtClean="0"/>
              <a:t>เด็ก</a:t>
            </a:r>
            <a:r>
              <a:rPr lang="th-TH" b="1" dirty="0" smtClean="0"/>
              <a:t>ที่มีปัญหาทางพฤติกรรม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71600" y="2276872"/>
            <a:ext cx="7211144" cy="2404864"/>
          </a:xfrm>
          <a:solidFill>
            <a:srgbClr val="FFFF99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b="1" dirty="0" smtClean="0">
                <a:cs typeface="+mj-cs"/>
              </a:rPr>
              <a:t>ความ</a:t>
            </a:r>
            <a:r>
              <a:rPr lang="th-TH" b="1" dirty="0" smtClean="0">
                <a:cs typeface="+mj-cs"/>
              </a:rPr>
              <a:t>จำกัด</a:t>
            </a:r>
            <a:r>
              <a:rPr lang="th-TH" b="1" dirty="0" smtClean="0">
                <a:cs typeface="+mj-cs"/>
              </a:rPr>
              <a:t>ความ   </a:t>
            </a:r>
            <a:r>
              <a:rPr lang="th-TH" dirty="0" smtClean="0">
                <a:cs typeface="+mj-cs"/>
              </a:rPr>
              <a:t>เด็กที่มีปัญหาทางพฤติกรรม หมายถึง เด็กที่ไม่สามารถเรียนหนังสือได้เหมือนเด็กปกติทั่วไปและการที่เด็กไม่สามารถเรียนได้นั้น มิได้มีสาเหตุมาจากองค์ประกอบทางสติปัญญา การรับรู้ และสุขภาพ หรือมีความบกพร่องทางกาย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53136"/>
            <a:ext cx="1728192" cy="20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2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3528392" cy="864096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เกณฑ์การตัดสิน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1888232"/>
            <a:ext cx="7571184" cy="3196952"/>
          </a:xfrm>
          <a:solidFill>
            <a:srgbClr val="FFCCFF"/>
          </a:solidFill>
          <a:ln w="7620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cs typeface="+mj-cs"/>
              </a:rPr>
              <a:t>1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เป็นที่แสดงพฤติกรรมทางอารมณ์ ที่เบี่ยงเบนไปจากเด็กทั่วไปในวัยเดียวกัน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2.</a:t>
            </a:r>
            <a:r>
              <a:rPr lang="th-TH" dirty="0" smtClean="0">
                <a:cs typeface="+mj-cs"/>
              </a:rPr>
              <a:t>การประเมินผลทางจิตวิทยาและการสังเกตอย่างมีระบบ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3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มีพฤติกรรมที่เป็นอุปสรรคต่อการเรียนของตน การอ่าน การเขียนคณิตศาสตร์ พัฒนาการทางสังคม และการควบคุมพฤติกรรมของตัวเอง</a:t>
            </a:r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73622"/>
            <a:ext cx="1512168" cy="18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13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56784" cy="850106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h-TH" sz="3200" b="1" dirty="0" smtClean="0"/>
              <a:t>การเรียนร่วมระหว่างเด็กที่มีปัญหาทางพฤติกรรมกับเด็กปกติ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89248" y="1816224"/>
            <a:ext cx="7355160" cy="2908920"/>
          </a:xfrm>
          <a:solidFill>
            <a:srgbClr val="FFFF99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cs typeface="+mj-cs"/>
              </a:rPr>
              <a:t>การ</a:t>
            </a:r>
            <a:r>
              <a:rPr lang="th-TH" dirty="0" smtClean="0">
                <a:cs typeface="+mj-cs"/>
              </a:rPr>
              <a:t>มีทัศนคติของเด็ก ครู ผู้ปกครอง ต่อการเรียนร่วมและพฤติกรรมของเด็กตลอดจนความรุนแรงของพฤติกรรม ความสามารถของเด็กในการควบคุมตนเองตลอดจนทักษะทางสังคมของเด็กโดยเฉพาะอย่างยิ่งการคบเพื่อน การเข้ากับคนอื่น ความร่วมมือจากผู้ปกครองในการปรับพฤติกรรมเด็ก 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29606"/>
            <a:ext cx="1512168" cy="18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3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3312368" cy="850106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การประเมินผล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916832"/>
            <a:ext cx="7355160" cy="1296144"/>
          </a:xfrm>
          <a:solidFill>
            <a:srgbClr val="FFCCFF"/>
          </a:solidFill>
          <a:ln w="76200">
            <a:solidFill>
              <a:srgbClr val="FF006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cs typeface="+mj-cs"/>
              </a:rPr>
              <a:t>เป็นไป</a:t>
            </a:r>
            <a:r>
              <a:rPr lang="th-TH" dirty="0" smtClean="0">
                <a:cs typeface="+mj-cs"/>
              </a:rPr>
              <a:t>ตามวิธีการและเกณฑ์ที่กำหนดไว้ในแผนการสอนเฉพาะบุคคล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861048"/>
            <a:ext cx="1800200" cy="25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31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441838"/>
            <a:ext cx="6984776" cy="850106"/>
          </a:xfrm>
          <a:solidFill>
            <a:srgbClr val="FFFF99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h-TH" b="1" dirty="0" smtClean="0"/>
              <a:t>ความหมายของเด็กที่มีความต้องการพิเศษ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772816"/>
            <a:ext cx="7920880" cy="3600400"/>
          </a:xfrm>
          <a:solidFill>
            <a:srgbClr val="CCFFCC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cs typeface="+mj-cs"/>
              </a:rPr>
              <a:t>เด็ก</a:t>
            </a:r>
            <a:r>
              <a:rPr lang="th-TH" dirty="0" smtClean="0">
                <a:cs typeface="+mj-cs"/>
              </a:rPr>
              <a:t>ที่มีความต้องการพิเศษ หมายถึง สภาพความบกพร่อง อาจเป็นความบกพร่องทางกาย สติปัญญา เนื้อเยื่อ หรือระบบเส้นประสาทก็ได้ เช่น นิ้วมือด้วน แขนด้วน โรคหัวใจ เป็นต้น และครอบคลุมไปถึงความบกพร่องในการทำงานอวัยวะ หากอวัยวะส่วนใดส่วนหนึ่งของร่างกายบกพร่องไป อวัยวะส่วนนั้นไม่อาจทำงานได้ปกติ อาจจะส่งผลต่อการดำเนินชีวิตของเขา ทำให้เขาไม่สามารถปฏิบัติภารกิจได้ดีเท่ากับคนปกติ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53296"/>
            <a:ext cx="1224136" cy="17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6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75856" y="548680"/>
            <a:ext cx="3024336" cy="864096"/>
          </a:xfrm>
          <a:solidFill>
            <a:srgbClr val="FFCCFF"/>
          </a:solidFill>
          <a:ln w="76200">
            <a:solidFill>
              <a:srgbClr val="FFFF0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en-US" b="1" dirty="0" smtClean="0"/>
              <a:t>4. </a:t>
            </a:r>
            <a:r>
              <a:rPr lang="th-TH" b="1" dirty="0" smtClean="0"/>
              <a:t>เด็ก</a:t>
            </a:r>
            <a:r>
              <a:rPr lang="th-TH" b="1" dirty="0" smtClean="0"/>
              <a:t>ออทิซติค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2088232"/>
          </a:xfr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คำ</a:t>
            </a:r>
            <a:r>
              <a:rPr lang="th-TH" b="1" dirty="0" smtClean="0">
                <a:cs typeface="+mj-cs"/>
              </a:rPr>
              <a:t>จัดกัดความ </a:t>
            </a:r>
            <a:r>
              <a:rPr lang="th-TH" b="1" dirty="0" smtClean="0">
                <a:cs typeface="+mj-cs"/>
              </a:rPr>
              <a:t>  </a:t>
            </a:r>
            <a:r>
              <a:rPr lang="th-TH" dirty="0" smtClean="0">
                <a:cs typeface="+mj-cs"/>
              </a:rPr>
              <a:t>เด็ก</a:t>
            </a:r>
            <a:r>
              <a:rPr lang="th-TH" dirty="0" smtClean="0">
                <a:cs typeface="+mj-cs"/>
              </a:rPr>
              <a:t>ออทิซติค หมายถึง มีพัฒนาการที่ล่าช้า หรือมีพัฒนาการไปในทางถดถอย แสดงปฏิกิริยาตอบสนองต่อสิ่งแวดล้อม ในลักษณะแปลกๆอาจหลีกเลี่ยงการมองหน้าหรือไม่แสดงปฏิกิริยาโต้ตอบใดๆ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16192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307" y="449376"/>
            <a:ext cx="4608512" cy="891392"/>
          </a:xfrm>
          <a:solidFill>
            <a:srgbClr val="CCFF99"/>
          </a:solidFill>
          <a:ln w="76200">
            <a:solidFill>
              <a:srgbClr val="FFFF0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th-TH" b="1" dirty="0" smtClean="0"/>
              <a:t>ลักษณะของเด็กออทิซติค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672208"/>
            <a:ext cx="7931224" cy="3917032"/>
          </a:xfrm>
          <a:solidFill>
            <a:srgbClr val="FFFF99"/>
          </a:solidFill>
          <a:ln w="7620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cs typeface="+mj-cs"/>
              </a:rPr>
              <a:t>1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ปัญหาในการสร้างความสัมพันธ์กับคนหรือสิ่งที่อยู่รอบตัว หรือปัญหาทางสังคม </a:t>
            </a:r>
            <a:endParaRPr lang="en-US" dirty="0" smtClean="0">
              <a:cs typeface="+mj-cs"/>
            </a:endParaRP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2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ปัญหาในด้านการพูดและภาษา เด็กออทิซติคมีปัญหาทางการพูดและภาษาเป็นอย่างมาก ซึ่งทำให้เด็กไม่สามารถสื่อสารกับผู้อื่นได้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3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ปัญหาในด้านการพัฒนาการ เด็กออทิชติดเป็นจำนวนมากมีพัฒนาการทางสติปัญญาต่ำกว่าเด็กปกติ เพราะเด็กออทิซติคบางคนมีความจำดีเลิศหรือคำนวณเลขที่ยากเกินวัย</a:t>
            </a:r>
            <a:r>
              <a:rPr lang="th-TH" dirty="0" smtClean="0">
                <a:cs typeface="+mj-cs"/>
              </a:rPr>
              <a:t>ได้</a:t>
            </a:r>
            <a:endParaRPr lang="en-US" dirty="0" smtClean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541070" cy="136815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93144"/>
            <a:ext cx="1124322" cy="13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3600400" cy="850106"/>
          </a:xfrm>
          <a:solidFill>
            <a:srgbClr val="FFCCFF"/>
          </a:solidFill>
          <a:ln w="76200">
            <a:solidFill>
              <a:srgbClr val="FFFF00"/>
            </a:solidFill>
            <a:prstDash val="sysDot"/>
          </a:ln>
        </p:spPr>
        <p:txBody>
          <a:bodyPr/>
          <a:lstStyle/>
          <a:p>
            <a:r>
              <a:rPr lang="en-US" b="1" dirty="0" smtClean="0"/>
              <a:t>5.</a:t>
            </a:r>
            <a:r>
              <a:rPr lang="th-TH" b="1" dirty="0" smtClean="0"/>
              <a:t>เด็ก</a:t>
            </a:r>
            <a:r>
              <a:rPr lang="th-TH" b="1" dirty="0" smtClean="0"/>
              <a:t>ปัญญาเลิศ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2392288"/>
            <a:ext cx="7488832" cy="1828800"/>
          </a:xfrm>
          <a:solidFill>
            <a:srgbClr val="99FFCC"/>
          </a:solidFill>
          <a:ln w="76200">
            <a:solidFill>
              <a:srgbClr val="FF6699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cs typeface="+mj-cs"/>
              </a:rPr>
              <a:t>	คำ</a:t>
            </a:r>
            <a:r>
              <a:rPr lang="th-TH" b="1" dirty="0" smtClean="0">
                <a:cs typeface="+mj-cs"/>
              </a:rPr>
              <a:t>จัดกัดความ </a:t>
            </a:r>
            <a:r>
              <a:rPr lang="th-TH" dirty="0" smtClean="0">
                <a:cs typeface="+mj-cs"/>
              </a:rPr>
              <a:t>เด็กปัญญาเลิศ หมายถึง เด็กอัจฉริยะ ผู้ที่มีความเฉลียวฉลาดมีความสามารถพิเศษเฉพาะทาง เช่น ด้านดนตรี ศิลปะ กีฬา และมีผลงานการประดิษฐ์วิทยาศาสตร์มากมาย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19212"/>
            <a:ext cx="1191498" cy="2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0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3528392" cy="792088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เกณฑ์การตัดสิน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1772816"/>
            <a:ext cx="7632848" cy="2692896"/>
          </a:xfrm>
          <a:solidFill>
            <a:srgbClr val="FFCCFF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cs typeface="+mj-cs"/>
              </a:rPr>
              <a:t>1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มีความสามารถทางสมองสูง ตัดสินจากค่าความเบี่ยงเบนมาตรฐานที่ได้จากการทดสอบทางสติปัญญา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2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มีหลักฐานชัดเจนว่า เด็กดังกล่าวต้องได้รับการเรียนการสอนในลักษณะที่แตกต่างไปจากปกติ จึงจะทำให้เขาสามารถใช้ศักยภาพของเขาอย่างเต็มที่ </a:t>
            </a:r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112"/>
            <a:ext cx="1728192" cy="20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45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040560" cy="864096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ลักษณะของเด็กปัญญาเลิศ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29208" y="1600200"/>
            <a:ext cx="8075240" cy="4525963"/>
          </a:xfrm>
          <a:solidFill>
            <a:srgbClr val="CCECFF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cs typeface="+mj-cs"/>
              </a:rPr>
              <a:t>1</a:t>
            </a:r>
            <a:r>
              <a:rPr lang="en-US" b="1" dirty="0" smtClean="0">
                <a:cs typeface="+mj-cs"/>
              </a:rPr>
              <a:t>. </a:t>
            </a:r>
            <a:r>
              <a:rPr lang="th-TH" b="1" dirty="0" smtClean="0">
                <a:cs typeface="+mj-cs"/>
              </a:rPr>
              <a:t>ด้านภาษา</a:t>
            </a:r>
            <a:r>
              <a:rPr lang="th-TH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 พูด</a:t>
            </a:r>
            <a:r>
              <a:rPr lang="th-TH" dirty="0" smtClean="0">
                <a:cs typeface="+mj-cs"/>
              </a:rPr>
              <a:t>เก่ง ใช้ศัพท์สูง มีทักษะในการสื่อความหมายอย่างยอดเยี่ยม มีความคิดสร้างสรรค์ในการใช้ภาษา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</a:t>
            </a:r>
            <a:r>
              <a:rPr lang="en-US" b="1" dirty="0" smtClean="0">
                <a:cs typeface="+mj-cs"/>
              </a:rPr>
              <a:t>2</a:t>
            </a:r>
            <a:r>
              <a:rPr lang="en-US" b="1" dirty="0" smtClean="0">
                <a:cs typeface="+mj-cs"/>
              </a:rPr>
              <a:t>. </a:t>
            </a:r>
            <a:r>
              <a:rPr lang="th-TH" b="1" dirty="0" smtClean="0">
                <a:cs typeface="+mj-cs"/>
              </a:rPr>
              <a:t>ด้านความคิดรวบยอด </a:t>
            </a:r>
            <a:r>
              <a:rPr lang="th-TH" b="1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เป็น</a:t>
            </a:r>
            <a:r>
              <a:rPr lang="th-TH" dirty="0" smtClean="0">
                <a:cs typeface="+mj-cs"/>
              </a:rPr>
              <a:t>คนชั่งสังเกต มีความจำเยี่ยม มองเห็นความสัมพันธ์ระหว่างเหตุและผล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</a:t>
            </a:r>
            <a:r>
              <a:rPr lang="en-US" b="1" dirty="0" smtClean="0">
                <a:cs typeface="+mj-cs"/>
              </a:rPr>
              <a:t>3</a:t>
            </a:r>
            <a:r>
              <a:rPr lang="en-US" b="1" dirty="0" smtClean="0">
                <a:cs typeface="+mj-cs"/>
              </a:rPr>
              <a:t>. </a:t>
            </a:r>
            <a:r>
              <a:rPr lang="th-TH" b="1" dirty="0" smtClean="0">
                <a:cs typeface="+mj-cs"/>
              </a:rPr>
              <a:t>ด้านสังคม </a:t>
            </a:r>
            <a:r>
              <a:rPr lang="th-TH" b="1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เป็น</a:t>
            </a:r>
            <a:r>
              <a:rPr lang="th-TH" dirty="0" smtClean="0">
                <a:cs typeface="+mj-cs"/>
              </a:rPr>
              <a:t>กันเองกับทุกคน เป็นคนใจกว้าง รับฟันความคิดเห็นของผู้อื่น 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</a:t>
            </a:r>
            <a:r>
              <a:rPr lang="en-US" b="1" dirty="0" smtClean="0">
                <a:cs typeface="+mj-cs"/>
              </a:rPr>
              <a:t>4 </a:t>
            </a:r>
            <a:r>
              <a:rPr lang="en-US" b="1" dirty="0" smtClean="0">
                <a:cs typeface="+mj-cs"/>
              </a:rPr>
              <a:t>.</a:t>
            </a:r>
            <a:r>
              <a:rPr lang="th-TH" b="1" dirty="0" smtClean="0">
                <a:cs typeface="+mj-cs"/>
              </a:rPr>
              <a:t> ด้าน</a:t>
            </a:r>
            <a:r>
              <a:rPr lang="th-TH" b="1" dirty="0" smtClean="0">
                <a:cs typeface="+mj-cs"/>
              </a:rPr>
              <a:t>บุคลิกภาพ </a:t>
            </a:r>
            <a:r>
              <a:rPr lang="th-TH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มีจุดมุ่งหมายในการทำงาน มีส่วนความสนใจยาว และมีแรงจูงใจสูง 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1170010" cy="11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696744" cy="850106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การเรียนร่วมเด็กปัญญาเลิศกับเด็กปกติ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9632" y="2708920"/>
            <a:ext cx="6624736" cy="1828800"/>
          </a:xfrm>
          <a:solidFill>
            <a:srgbClr val="FFCCFF"/>
          </a:solidFill>
          <a:ln w="76200">
            <a:solidFill>
              <a:srgbClr val="FF006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cs typeface="+mj-cs"/>
              </a:rPr>
              <a:t>	การ</a:t>
            </a:r>
            <a:r>
              <a:rPr lang="th-TH" dirty="0" smtClean="0">
                <a:cs typeface="+mj-cs"/>
              </a:rPr>
              <a:t>จัดการเรียนการสอนสำหรับเด็กปัญญาเลิศ อาจจะทำได้ ทั้งการเรียนแยก ซึ่งอาจจะเป็นชั้นเรียนพิเศษ หรือโรงเรียนพิเศษ สำหรับเด็กประเภทนี้โดนเฉพาะ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38734"/>
            <a:ext cx="1584176" cy="19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19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168352" cy="648072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การประเมินผล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3608" y="2104256"/>
            <a:ext cx="7056784" cy="1756792"/>
          </a:xfrm>
          <a:solidFill>
            <a:srgbClr val="CCECFF"/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cs typeface="+mj-cs"/>
              </a:rPr>
              <a:t>การ</a:t>
            </a:r>
            <a:r>
              <a:rPr lang="th-TH" dirty="0" smtClean="0">
                <a:cs typeface="+mj-cs"/>
              </a:rPr>
              <a:t>ประเมินผล ควรขึ้นอยู่กับเนื้อหาทางวิชาการ ที่เด็กเรียน เนื่องจากการศึกษาสำหรับเด็กปัญญาเลิศ กระทำลักษณะเป็นรายบุคคล เด็กทุกคนมีแผนการศึกษาเฉพาะบุคคล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3096"/>
            <a:ext cx="18002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3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3240360" cy="792088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h-TH" b="1" dirty="0" smtClean="0"/>
              <a:t>แนวทางแก้ไข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45232" y="1412776"/>
            <a:ext cx="7787208" cy="4752528"/>
          </a:xfrm>
          <a:solidFill>
            <a:srgbClr val="FFCCFF"/>
          </a:solidFill>
          <a:ln w="762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th-TH" b="1" dirty="0" smtClean="0">
                <a:cs typeface="+mj-cs"/>
              </a:rPr>
              <a:t>ประโยชน์ต่อครูผู้สอน </a:t>
            </a:r>
            <a:r>
              <a:rPr lang="th-TH" dirty="0" smtClean="0">
                <a:cs typeface="+mj-cs"/>
              </a:rPr>
              <a:t>ครูใช้แผนการศึกษาเฉพาะบุคคลเป็นแนวทางในการจัดอัตราการสอนและบันทึกการสอนรายวันและกำหนดกิจกรรม การเรียนการสอนของเด็ก</a:t>
            </a:r>
          </a:p>
          <a:p>
            <a:r>
              <a:rPr lang="th-TH" b="1" dirty="0" smtClean="0">
                <a:cs typeface="+mj-cs"/>
              </a:rPr>
              <a:t>ประโยชน์ต่อผู้ปกครอง </a:t>
            </a:r>
            <a:r>
              <a:rPr lang="th-TH" dirty="0" smtClean="0">
                <a:cs typeface="+mj-cs"/>
              </a:rPr>
              <a:t>ทราบว่าจะติดต่อกับครูคนใดเมื่อต้องการพูดคุยเกี่ยวกับปัญญาบุตรของตนให้ข้อมูลเกี่ยวกับบุตรของตนแก่ครูได้ถูกต้อง</a:t>
            </a:r>
          </a:p>
          <a:p>
            <a:r>
              <a:rPr lang="th-TH" b="1" dirty="0" smtClean="0">
                <a:cs typeface="+mj-cs"/>
              </a:rPr>
              <a:t>ประโยชน์ต่อทางโรงเรียน </a:t>
            </a:r>
            <a:r>
              <a:rPr lang="th-TH" dirty="0" smtClean="0">
                <a:cs typeface="+mj-cs"/>
              </a:rPr>
              <a:t>ทางโรงเรียนจะทราบว่าเด็กเข้ารับการศึกษาในระดับใดและในลักษณะใดและได้ทราบพัฒนาการของเด็ก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1143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418654"/>
            <a:ext cx="7499176" cy="778098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ขั้นตอนในการจัดทำแผนการศึกษารายบุคคล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1528192"/>
            <a:ext cx="7653536" cy="4925144"/>
          </a:xfrm>
          <a:solidFill>
            <a:srgbClr val="FFFF99"/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cs typeface="+mj-cs"/>
              </a:rPr>
              <a:t>1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ทำการทดสอบเด็ก เป็นการทดสอบเบื้องต้น 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2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ส่งเด็กไปรับบริการทดสอบโดยละเอียด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3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ขออนุญาตจากผู้ปกครองก่อนทำการทดสอบเด็ก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4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ทดสอบเด็กโดยละเอียด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5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แจ้งผลการทดสอบแก่ผู้เกี่ยวข้องและนัดประชุม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6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ประชุมผู้ที่เกี่ยวข้อง เพื่อจัดทำแผนการศึกษาเฉพาะ</a:t>
            </a:r>
            <a:r>
              <a:rPr lang="th-TH" dirty="0" smtClean="0">
                <a:cs typeface="+mj-cs"/>
              </a:rPr>
              <a:t>บุคคล</a:t>
            </a:r>
            <a:endParaRPr lang="en-US" dirty="0" smtClean="0">
              <a:cs typeface="+mj-cs"/>
            </a:endParaRP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7. </a:t>
            </a:r>
            <a:r>
              <a:rPr lang="th-TH" dirty="0" smtClean="0">
                <a:cs typeface="+mj-cs"/>
              </a:rPr>
              <a:t>เริ่มใช้แผนการศึกษาเฉพาะบุคคล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8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ประเมินผลการเรียนของเด็ก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35" y="5229200"/>
            <a:ext cx="1268338" cy="15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31840" y="692696"/>
            <a:ext cx="2952328" cy="792088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การเรียนร่วม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15616" y="2060848"/>
            <a:ext cx="7200800" cy="2520280"/>
          </a:xfrm>
          <a:solidFill>
            <a:srgbClr val="CCECFF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cs typeface="+mj-cs"/>
              </a:rPr>
              <a:t>	คำ</a:t>
            </a:r>
            <a:r>
              <a:rPr lang="th-TH" b="1" dirty="0" smtClean="0">
                <a:cs typeface="+mj-cs"/>
              </a:rPr>
              <a:t>จำกัดความ </a:t>
            </a:r>
            <a:r>
              <a:rPr lang="th-TH" dirty="0" smtClean="0">
                <a:cs typeface="+mj-cs"/>
              </a:rPr>
              <a:t>การเรียนร่วมเป็นวิธีจัดการศึกษาสำหรับเด็กที่มีความต้องการพิเศษ เด็กพิการได้รับการเรียนชื่อใหม่ว่า เป็นเด็กที่มีความต้องการพิเศษ เด็กเหล่านี้ได้รับการจัดการเข้าเรียนในชั้นเดียวกับเด็กปกติ 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512168" cy="181460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51252"/>
            <a:ext cx="1656184" cy="19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824536" cy="922114"/>
          </a:xfrm>
          <a:solidFill>
            <a:srgbClr val="FFCC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เด็กที่มีความต้องการพิเศษ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19672" y="1700808"/>
            <a:ext cx="5976664" cy="3672408"/>
          </a:xfrm>
          <a:solidFill>
            <a:srgbClr val="FFFF99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    </a:t>
            </a:r>
            <a:r>
              <a:rPr lang="th-TH" dirty="0" smtClean="0">
                <a:cs typeface="+mj-cs"/>
              </a:rPr>
              <a:t>มี </a:t>
            </a:r>
            <a:r>
              <a:rPr lang="en-US" dirty="0" smtClean="0">
                <a:latin typeface="TH SarabunPSK" pitchFamily="34" charset="-34"/>
                <a:cs typeface="+mj-cs"/>
              </a:rPr>
              <a:t>5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ประเภท </a:t>
            </a:r>
            <a:r>
              <a:rPr lang="th-TH" dirty="0">
                <a:cs typeface="+mj-cs"/>
              </a:rPr>
              <a:t>ที่</a:t>
            </a:r>
            <a:r>
              <a:rPr lang="th-TH" dirty="0" smtClean="0">
                <a:cs typeface="+mj-cs"/>
              </a:rPr>
              <a:t>เกี่ยวกับเด็กปฐมวัย </a:t>
            </a:r>
            <a:r>
              <a:rPr lang="th-TH" dirty="0" smtClean="0">
                <a:cs typeface="+mj-cs"/>
              </a:rPr>
              <a:t> ดังนี้</a:t>
            </a:r>
            <a:endParaRPr lang="th-TH" dirty="0" smtClean="0">
              <a:cs typeface="+mj-cs"/>
            </a:endParaRP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1.</a:t>
            </a:r>
            <a:r>
              <a:rPr lang="th-TH" dirty="0" smtClean="0">
                <a:cs typeface="+mj-cs"/>
              </a:rPr>
              <a:t> เด็ก</a:t>
            </a:r>
            <a:r>
              <a:rPr lang="th-TH" dirty="0" smtClean="0">
                <a:cs typeface="+mj-cs"/>
              </a:rPr>
              <a:t>ปัญญาอ่อนที่เรียนหนังสือได้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2.</a:t>
            </a:r>
            <a:r>
              <a:rPr lang="th-TH" dirty="0" smtClean="0">
                <a:cs typeface="+mj-cs"/>
              </a:rPr>
              <a:t> เด็ก</a:t>
            </a:r>
            <a:r>
              <a:rPr lang="th-TH" dirty="0" smtClean="0">
                <a:cs typeface="+mj-cs"/>
              </a:rPr>
              <a:t>ที่มีความบกพร่องทางร่างกาย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3. </a:t>
            </a:r>
            <a:r>
              <a:rPr lang="th-TH" dirty="0" smtClean="0">
                <a:cs typeface="+mj-cs"/>
              </a:rPr>
              <a:t>เด็กที่มีปัญญาทางพฤติกรรม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4.</a:t>
            </a:r>
            <a:r>
              <a:rPr lang="th-TH" dirty="0" smtClean="0">
                <a:cs typeface="+mj-cs"/>
              </a:rPr>
              <a:t> เด็ก</a:t>
            </a:r>
            <a:r>
              <a:rPr lang="th-TH" dirty="0">
                <a:cs typeface="+mj-cs"/>
              </a:rPr>
              <a:t>ออทิซ</a:t>
            </a:r>
            <a:r>
              <a:rPr lang="th-TH" dirty="0" smtClean="0">
                <a:cs typeface="+mj-cs"/>
              </a:rPr>
              <a:t>ติค</a:t>
            </a:r>
            <a:endParaRPr lang="en-US" dirty="0" smtClean="0">
              <a:cs typeface="+mj-cs"/>
            </a:endParaRP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5.</a:t>
            </a:r>
            <a:r>
              <a:rPr lang="th-TH" dirty="0" smtClean="0">
                <a:cs typeface="+mj-cs"/>
              </a:rPr>
              <a:t> เด็ก</a:t>
            </a:r>
            <a:r>
              <a:rPr lang="th-TH" dirty="0" smtClean="0">
                <a:cs typeface="+mj-cs"/>
              </a:rPr>
              <a:t>ปัญญา</a:t>
            </a:r>
            <a:r>
              <a:rPr lang="th-TH" dirty="0">
                <a:cs typeface="+mj-cs"/>
              </a:rPr>
              <a:t>เลิศ </a:t>
            </a:r>
          </a:p>
          <a:p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62649"/>
            <a:ext cx="1512168" cy="291502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88" y="4012051"/>
            <a:ext cx="1656184" cy="19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8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3672408" cy="778098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รูปแบบการเรียนร่วม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3845024"/>
          </a:xfrm>
          <a:solidFill>
            <a:srgbClr val="FFFF99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+mj-cs"/>
              </a:rPr>
              <a:t>	1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เรียนร่วมในชั้นปกติ เป็นการจัดเด็กที่มีความต้องการพิเศษ เข้าเรียนร่วมกับเด็กปกติ เรียนเหมือนกับเด็กปกติทุกประการ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2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เรียนร่วมในชั้นเรียนปกติและมีครูพิเศษให้คำแนะนำปรึกษา นักเรียนที่มีความต้องการพิเศษเรียนร่วมกับเด็กปกติเป็นเต็มเวลาแต่มีครูพิเศษคอยช่วยเหลือครูประจำชั้น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3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การเรียนร่วมชั้นปกติและรับบริการจากครูเวียนสอนเป็นการจัดเด็กให้รับบริการด้านการสอนเพิ่มเติมจากครูการศึกษาพิเศษ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24" y="23169"/>
            <a:ext cx="1149276" cy="19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0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89248" y="1888232"/>
            <a:ext cx="7499176" cy="3340968"/>
          </a:xfrm>
          <a:solidFill>
            <a:srgbClr val="FFCCFF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cs typeface="+mj-cs"/>
              </a:rPr>
              <a:t>4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เรียนร่วมในชั้นปกติและรับบริการจากครูเสริมวิชา </a:t>
            </a:r>
            <a:r>
              <a:rPr lang="th-TH" dirty="0" smtClean="0">
                <a:cs typeface="+mj-cs"/>
              </a:rPr>
              <a:t> คือ </a:t>
            </a:r>
            <a:r>
              <a:rPr lang="th-TH" dirty="0" smtClean="0">
                <a:cs typeface="+mj-cs"/>
              </a:rPr>
              <a:t>ครูการศึกษาพิเศษที่ปฏิบัติงานประจำอยู่ในห้องเสริมวิชาการ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5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ชั้นเรียนพิเศษในโรงเรียนปกติและเรียนร่วมบางเวลาเป็นการจัดเด็กที่มีความต้องการพิเศษไว้ในชั้นเดียวกัน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6</a:t>
            </a:r>
            <a:r>
              <a:rPr lang="en-US" dirty="0" smtClean="0">
                <a:cs typeface="+mj-cs"/>
              </a:rPr>
              <a:t>. </a:t>
            </a:r>
            <a:r>
              <a:rPr lang="th-TH" dirty="0">
                <a:cs typeface="+mj-cs"/>
              </a:rPr>
              <a:t>ชั้นเรียนพิเศษในโรงเรียน</a:t>
            </a:r>
            <a:r>
              <a:rPr lang="th-TH" dirty="0" smtClean="0">
                <a:cs typeface="+mj-cs"/>
              </a:rPr>
              <a:t>ปกติ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เป็นการจัดเด็กพิเศษที่มีความบกพร่องประเภทเดียวกันไว้เป็นกลุ่มเดียวกัน</a:t>
            </a:r>
            <a:endParaRPr lang="th-TH" dirty="0">
              <a:cs typeface="+mj-cs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627784" y="434729"/>
            <a:ext cx="3672408" cy="778098"/>
          </a:xfrm>
          <a:prstGeom prst="rect">
            <a:avLst/>
          </a:prstGeo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/>
              <a:t>รูปแบบการเรียนร่วม</a:t>
            </a:r>
            <a:endParaRPr lang="th-TH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6" y="5085184"/>
            <a:ext cx="1296144" cy="15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5232" y="490662"/>
            <a:ext cx="7787208" cy="922114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h-TH" sz="4000" b="1" dirty="0" smtClean="0"/>
              <a:t>องค์ประกอบที่จะช่วยให้การเรียนร่วมประสบผลสำเร็จ</a:t>
            </a:r>
            <a:endParaRPr lang="th-TH" sz="40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1816224"/>
            <a:ext cx="7704856" cy="3556992"/>
          </a:xfrm>
          <a:solidFill>
            <a:srgbClr val="FFCC99"/>
          </a:solidFill>
          <a:ln w="76200">
            <a:solidFill>
              <a:srgbClr val="FF006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cs typeface="+mj-cs"/>
              </a:rPr>
              <a:t>1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ครูจะต้องทำงานประสานกันและร่วมมือกัน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2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ครูผู้สอนควรมีทัศนคติที่ดีต่อการเรียนร่วม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3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ควรมีความตั้งใจในการสอน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4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ควรมีการจัดการเรียนให้มีการยืดหยุ่นได้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5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ผู้ปกครองควรมีส่วนร่วมและรับรู้เกี่ยวกับการเรียนร่วม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6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โรงเรียนควรมีความพร้อมก่อนลงมือจัดการเรียนร่วม</a:t>
            </a:r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" cy="15525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437112"/>
            <a:ext cx="819606" cy="2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9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2952328" cy="778098"/>
          </a:xfrm>
          <a:solidFill>
            <a:srgbClr val="FFCCFF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จัดทำโดย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15616" y="1772816"/>
            <a:ext cx="7056784" cy="3744416"/>
          </a:xfrm>
          <a:solidFill>
            <a:srgbClr val="FFFF99"/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นางสาวจันทราพร  เสือสวย 	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รหัส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56181860215</a:t>
            </a:r>
          </a:p>
          <a:p>
            <a:pPr marL="0" indent="0"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	2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นางสาวทิวาพร      แก้วสีขาว 	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รหัส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56181860226</a:t>
            </a:r>
          </a:p>
          <a:p>
            <a:pPr marL="0" indent="0"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	3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นางสาวนันทวันทน์ ตั้งธัญวรัตน์ 	รหัส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56181860234</a:t>
            </a:r>
          </a:p>
          <a:p>
            <a:pPr marL="0" indent="0"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	4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นางสาวน่านฤมล    โนรี 		รหัส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56181860235</a:t>
            </a:r>
          </a:p>
          <a:p>
            <a:pPr marL="0" indent="0"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	5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นางสาวเนตรชนก   อภัยศรี 	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รหัส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56181860236</a:t>
            </a:r>
          </a:p>
          <a:p>
            <a:pPr marL="0" indent="0">
              <a:buNone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	6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นางสาวปภัสรา       บุญมี 	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รหัส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56181860240</a:t>
            </a:r>
          </a:p>
          <a:p>
            <a:pPr marL="0" indent="0" algn="ctr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ชั้นปีที่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หมู่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8754"/>
            <a:ext cx="1512168" cy="191138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7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3"/>
          <p:cNvSpPr/>
          <p:nvPr/>
        </p:nvSpPr>
        <p:spPr>
          <a:xfrm>
            <a:off x="1403648" y="1412776"/>
            <a:ext cx="6729631" cy="3024336"/>
          </a:xfrm>
          <a:prstGeom prst="cloud">
            <a:avLst/>
          </a:prstGeom>
          <a:solidFill>
            <a:srgbClr val="FFCC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CCE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  <a:endParaRPr lang="th-TH" sz="80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CCEC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1988418" cy="238610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436737" cy="143673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33" y="4115440"/>
            <a:ext cx="1843832" cy="12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6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760640" cy="936104"/>
          </a:xfrm>
          <a:solidFill>
            <a:srgbClr val="FFCCFF"/>
          </a:solidFill>
          <a:ln w="76200">
            <a:solidFill>
              <a:srgbClr val="FFFF00"/>
            </a:solidFill>
            <a:prstDash val="sysDot"/>
          </a:ln>
        </p:spPr>
        <p:txBody>
          <a:bodyPr/>
          <a:lstStyle/>
          <a:p>
            <a:r>
              <a:rPr lang="en-US" b="1" dirty="0" smtClean="0"/>
              <a:t>1. </a:t>
            </a:r>
            <a:r>
              <a:rPr lang="th-TH" b="1" dirty="0" smtClean="0"/>
              <a:t>เด็ก</a:t>
            </a:r>
            <a:r>
              <a:rPr lang="th-TH" b="1" dirty="0" smtClean="0"/>
              <a:t>ปัญญาอ่อนที่เรียนหนังสือได้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600201"/>
            <a:ext cx="8075240" cy="3989040"/>
          </a:xfrm>
          <a:solidFill>
            <a:srgbClr val="99FFCC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cs typeface="+mj-cs"/>
              </a:rPr>
              <a:t>เด็ก</a:t>
            </a:r>
            <a:r>
              <a:rPr lang="th-TH" dirty="0" smtClean="0">
                <a:cs typeface="+mj-cs"/>
              </a:rPr>
              <a:t>ปัญญาอ่อน หมายถึง เด็กที่มีสติปัญญาต่ำกว่าเด็กปกติทั่วไป ซึ่งส่งผลให้เด็กเหล่านี้มีปัญหาในการปรับตัว ทำให้เด็กไม่สามารถปรับตัวได้เหมือนเด็กปกติจะแสดงออกมาให้เห็นได้ตั้งแต่ในวัยเด็ก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คำ</a:t>
            </a:r>
            <a:r>
              <a:rPr lang="th-TH" b="1" dirty="0" smtClean="0">
                <a:cs typeface="+mj-cs"/>
              </a:rPr>
              <a:t>จำกัดความ </a:t>
            </a:r>
            <a:r>
              <a:rPr lang="th-TH" dirty="0" smtClean="0">
                <a:cs typeface="+mj-cs"/>
              </a:rPr>
              <a:t>หมายถึง เด็กปัญญาอ่อนที่มีระดับสติปัญญาอยู่ระหว่าง </a:t>
            </a:r>
            <a:r>
              <a:rPr lang="en-US" dirty="0" smtClean="0">
                <a:cs typeface="+mj-cs"/>
              </a:rPr>
              <a:t>50 – 70 </a:t>
            </a:r>
            <a:r>
              <a:rPr lang="th-TH" dirty="0" smtClean="0">
                <a:cs typeface="+mj-cs"/>
              </a:rPr>
              <a:t>วัด</a:t>
            </a:r>
            <a:r>
              <a:rPr lang="th-TH" dirty="0" smtClean="0">
                <a:cs typeface="+mj-cs"/>
              </a:rPr>
              <a:t>โดยใช้แบบทดสอบมาตรฐาน มีสติปัญญาและความเฉลียวฉลาดไม่เท่าเทียมเด็กปกติในวัยเดียวกัน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05064"/>
            <a:ext cx="1524421" cy="217774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6" y="4722192"/>
            <a:ext cx="1532568" cy="18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8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168352" cy="864096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เกณฑ์การตัดสิน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484784"/>
            <a:ext cx="8003232" cy="4824536"/>
          </a:xfrm>
          <a:solidFill>
            <a:srgbClr val="FFFF99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+mj-cs"/>
              </a:rPr>
              <a:t>	1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ระดับสติปัญญา เป็นเด็กที่มีระดับสติปัญญาต่ำกว่าเกณฑ์ปกติไม่มากนักคะแนนที่เด็กทำได้จากแบบทดสอบมาตรฐานมีค่าความเบี่ยงเบนมาตรฐานระหว่าง </a:t>
            </a:r>
            <a:r>
              <a:rPr lang="en-US" dirty="0" smtClean="0">
                <a:cs typeface="+mj-cs"/>
              </a:rPr>
              <a:t>2-3 </a:t>
            </a:r>
            <a:r>
              <a:rPr lang="th-TH" dirty="0" smtClean="0">
                <a:cs typeface="+mj-cs"/>
              </a:rPr>
              <a:t>ที่ต่ำกว่าค่าเฉลี่ย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2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พฤติกรรม คือ การปรับตัว เป็นระดับความสามารถของเด็กที่แสดงออกทางพฤติกรรมรวมไปถึงทักษะในการสื่อความหมายการช่วยตัวเอง เช่น อาบน้ำ แต่งตัว รับประทานอาหาร และระดับความสามารถทางการเรียน</a:t>
            </a:r>
          </a:p>
          <a:p>
            <a:pPr marL="0" indent="0">
              <a:buNone/>
            </a:pPr>
            <a:r>
              <a:rPr lang="th-TH" dirty="0" smtClean="0">
                <a:cs typeface="+mj-cs"/>
              </a:rPr>
              <a:t>	</a:t>
            </a:r>
            <a:r>
              <a:rPr lang="en-US" dirty="0" smtClean="0">
                <a:cs typeface="+mj-cs"/>
              </a:rPr>
              <a:t>3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ผลสัมฤทธิ์ทางกาเรียน เด็กที่มีผลการเรียนในระดับต่ำซึ่งสอดคล้องกับผลการวัดระดับสติปัญญาของ</a:t>
            </a:r>
            <a:r>
              <a:rPr lang="th-TH" dirty="0" smtClean="0">
                <a:cs typeface="+mj-cs"/>
              </a:rPr>
              <a:t>เด็ก</a:t>
            </a:r>
            <a:endParaRPr lang="th-TH" dirty="0" smtClean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517232"/>
            <a:ext cx="1016310" cy="121957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224136" cy="19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418654"/>
            <a:ext cx="7200800" cy="922114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ลักษณะของเด็กปัญญาอ่อนที่เรียนหนังสือได้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  <a:solidFill>
            <a:srgbClr val="FFCCFF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cs typeface="+mj-cs"/>
              </a:rPr>
              <a:t>1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ลักษณะทางบุคลิกภาพ เด็กปัญญาอ่อนมักจะคิดว่าตนประสบความล้มเหลว ไม่ว่าในการเรียนหรือการทำงานใดๆก็ตาม เพราะว่าเด็ก เคยประสบความสำเร็จมากก่อน เช่น เด็กที่ไม่เคยประสบความสำเร็จในการเรียนคณิตศาสตร์ มักจะหลีกเลี่ยงในการเรียนคณิตศาสตร์</a:t>
            </a:r>
          </a:p>
          <a:p>
            <a:pPr marL="0" indent="0">
              <a:buNone/>
            </a:pPr>
            <a:r>
              <a:rPr lang="en-US" dirty="0" smtClean="0">
                <a:cs typeface="+mj-cs"/>
              </a:rPr>
              <a:t>	2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ลักษณะการเรียนรู้ เด็กปัญญาอ่อนมีช่วงความสนใจสั้น สนใจบทเรียนได้ไม่นาน เสียสมาธิง่าย มักจะหันเหความสนใจไปจากบทเรียนเสมอ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25144"/>
            <a:ext cx="1512168" cy="18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08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2808312"/>
          </a:xfrm>
          <a:solidFill>
            <a:srgbClr val="FFCCFF"/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	</a:t>
            </a:r>
            <a:r>
              <a:rPr lang="en-US" dirty="0" smtClean="0">
                <a:cs typeface="+mj-cs"/>
              </a:rPr>
              <a:t>3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ภาษาและการพูด เด็กปัญญาอ่อนมีปัญหาในการพูดและภาษา เช่น พูดไม่ชัด รู้คำศัพท์จำนวนจำกัด เขียนประโยคไม่ถูกต้อง</a:t>
            </a:r>
            <a:r>
              <a:rPr lang="en-US" dirty="0" smtClean="0">
                <a:cs typeface="+mj-cs"/>
              </a:rPr>
              <a:t> </a:t>
            </a:r>
          </a:p>
          <a:p>
            <a:pPr marL="0" indent="0">
              <a:buNone/>
            </a:pPr>
            <a:r>
              <a:rPr lang="en-US" dirty="0">
                <a:cs typeface="+mj-cs"/>
              </a:rPr>
              <a:t> </a:t>
            </a:r>
            <a:r>
              <a:rPr lang="en-US" dirty="0" smtClean="0">
                <a:cs typeface="+mj-cs"/>
              </a:rPr>
              <a:t>	4</a:t>
            </a:r>
            <a:r>
              <a:rPr lang="en-US" dirty="0" smtClean="0">
                <a:cs typeface="+mj-cs"/>
              </a:rPr>
              <a:t>. </a:t>
            </a:r>
            <a:r>
              <a:rPr lang="th-TH" dirty="0" smtClean="0">
                <a:cs typeface="+mj-cs"/>
              </a:rPr>
              <a:t>ร่างกายและสุขภาพ เด็กปัญญามีปัญหาเกี่ยวกับ การเจ็บป่วย และปัญหาเกี่ยวกับฟัน ส่วนสูงและน้ำหนักโดยเฉลี่ยความต่ำกว่าเด็กปกติ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562670"/>
            <a:ext cx="7344816" cy="922114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 smtClean="0"/>
              <a:t>ลักษณะของเด็กปัญญาอ่อนที่เรียนหนังสือ</a:t>
            </a:r>
            <a:r>
              <a:rPr lang="th-TH" b="1" dirty="0" smtClean="0"/>
              <a:t>ได้ (ต่อ)</a:t>
            </a:r>
            <a:endParaRPr lang="th-TH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36247"/>
            <a:ext cx="1368152" cy="16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8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5112568" cy="936104"/>
          </a:xfrm>
          <a:solidFill>
            <a:srgbClr val="CCFF99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th-TH" b="1" dirty="0" smtClean="0"/>
              <a:t>หลักการสอนเด็กปัญญาอ่อน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15616" y="2276872"/>
            <a:ext cx="6984776" cy="1756792"/>
          </a:xfrm>
          <a:solidFill>
            <a:srgbClr val="99FFCC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cs typeface="+mj-cs"/>
              </a:rPr>
              <a:t>การ</a:t>
            </a:r>
            <a:r>
              <a:rPr lang="th-TH" dirty="0" smtClean="0">
                <a:cs typeface="+mj-cs"/>
              </a:rPr>
              <a:t>สอนเด็กปัญญาอ่อนที่เรียนหนังสือได้ อาจสอนเป็นรายบุคคลหรือสอนเป็นรายกลุ่มก็ได้ การสอนควรยึดระดับความสามารถของเด็กเป็นหลัก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656184" cy="198742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01" y="188640"/>
            <a:ext cx="1245096" cy="24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83152" cy="922114"/>
          </a:xfrm>
          <a:solidFill>
            <a:srgbClr val="CCFF99"/>
          </a:soli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/>
              <a:t>การเรียนร่วมระหว่างเด็กปัญญาอ่อนที่เรียนหนังสือได้กับเด็กปกติ</a:t>
            </a:r>
            <a:endParaRPr lang="th-TH" sz="32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2736304"/>
          </a:xfr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cs typeface="+mj-cs"/>
              </a:rPr>
              <a:t>การ</a:t>
            </a:r>
            <a:r>
              <a:rPr lang="th-TH" dirty="0" smtClean="0">
                <a:cs typeface="+mj-cs"/>
              </a:rPr>
              <a:t>เตรียมเด็กปัญญาอ่อนให้มีความพร้อมก่อนส่งไปเรียนรวมในชั้นเรียนปกติ และพัฒนาเด็กปัญญาอ่อนให้มีทักษะทางสังคมเพื่อให้เด็กสามารถสร้างสัมพันธ์กับเด็กปกติได้อย่างมีประสิทธิภาพ การจัดประสบการณ์ที่เหมาะสมที่จะให้เด็กปัญญาอ่อนและเด็กปกติสามารถเรียนร่วมกันได้</a:t>
            </a:r>
            <a:endParaRPr lang="th-TH" dirty="0">
              <a:cs typeface="+mj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43196"/>
            <a:ext cx="1584176" cy="19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6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299</Words>
  <Application>Microsoft Office PowerPoint</Application>
  <PresentationFormat>นำเสนอทางหน้าจอ (4:3)</PresentationFormat>
  <Paragraphs>112</Paragraphs>
  <Slides>34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5" baseType="lpstr">
      <vt:lpstr>ชุดรูปแบบของ Office</vt:lpstr>
      <vt:lpstr>งานนำเสนอ PowerPoint</vt:lpstr>
      <vt:lpstr>ความหมายของเด็กที่มีความต้องการพิเศษ</vt:lpstr>
      <vt:lpstr>เด็กที่มีความต้องการพิเศษ</vt:lpstr>
      <vt:lpstr>1. เด็กปัญญาอ่อนที่เรียนหนังสือได้</vt:lpstr>
      <vt:lpstr>เกณฑ์การตัดสิน</vt:lpstr>
      <vt:lpstr>ลักษณะของเด็กปัญญาอ่อนที่เรียนหนังสือได้</vt:lpstr>
      <vt:lpstr>ลักษณะของเด็กปัญญาอ่อนที่เรียนหนังสือได้ (ต่อ)</vt:lpstr>
      <vt:lpstr>หลักการสอนเด็กปัญญาอ่อน</vt:lpstr>
      <vt:lpstr>การเรียนร่วมระหว่างเด็กปัญญาอ่อนที่เรียนหนังสือได้กับเด็กปกติ</vt:lpstr>
      <vt:lpstr>การประเมินผล</vt:lpstr>
      <vt:lpstr>2. เด็กที่มีความบกพร่องทางร่างกาย</vt:lpstr>
      <vt:lpstr>เกณฑ์การตัดสิน</vt:lpstr>
      <vt:lpstr>ลักษณะของเด็กที่มีความบกพร่องทางร่างกาย</vt:lpstr>
      <vt:lpstr>การเรียนร่วมระหว่างเด็กที่มีความบกพร่องทางร่างกายกับเด็กปกติ</vt:lpstr>
      <vt:lpstr>ประเมินผล</vt:lpstr>
      <vt:lpstr>3.เด็กที่มีปัญหาทางพฤติกรรม</vt:lpstr>
      <vt:lpstr>เกณฑ์การตัดสิน</vt:lpstr>
      <vt:lpstr>การเรียนร่วมระหว่างเด็กที่มีปัญหาทางพฤติกรรมกับเด็กปกติ</vt:lpstr>
      <vt:lpstr>การประเมินผล</vt:lpstr>
      <vt:lpstr>4. เด็กออทิซติค</vt:lpstr>
      <vt:lpstr>ลักษณะของเด็กออทิซติค</vt:lpstr>
      <vt:lpstr>5.เด็กปัญญาเลิศ</vt:lpstr>
      <vt:lpstr>เกณฑ์การตัดสิน</vt:lpstr>
      <vt:lpstr>ลักษณะของเด็กปัญญาเลิศ</vt:lpstr>
      <vt:lpstr>การเรียนร่วมเด็กปัญญาเลิศกับเด็กปกติ</vt:lpstr>
      <vt:lpstr>การประเมินผล </vt:lpstr>
      <vt:lpstr>แนวทางแก้ไข</vt:lpstr>
      <vt:lpstr>ขั้นตอนในการจัดทำแผนการศึกษารายบุคคล</vt:lpstr>
      <vt:lpstr>การเรียนร่วม</vt:lpstr>
      <vt:lpstr>รูปแบบการเรียนร่วม</vt:lpstr>
      <vt:lpstr>งานนำเสนอ PowerPoint</vt:lpstr>
      <vt:lpstr>องค์ประกอบที่จะช่วยให้การเรียนร่วมประสบผลสำเร็จ</vt:lpstr>
      <vt:lpstr>จัดทำโดย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Corporate Edition</dc:creator>
  <cp:lastModifiedBy>KKD Windows7 V.11_x64</cp:lastModifiedBy>
  <cp:revision>41</cp:revision>
  <dcterms:created xsi:type="dcterms:W3CDTF">2016-08-25T03:01:56Z</dcterms:created>
  <dcterms:modified xsi:type="dcterms:W3CDTF">2016-08-25T10:15:13Z</dcterms:modified>
</cp:coreProperties>
</file>