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>
        <p:scale>
          <a:sx n="64" d="100"/>
          <a:sy n="64" d="100"/>
        </p:scale>
        <p:origin x="-1572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D794F10-56BB-4B6C-9F3B-14095BD6F0C0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12940A-4DFC-436B-91F5-7862E6347BBA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4F10-56BB-4B6C-9F3B-14095BD6F0C0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940A-4DFC-436B-91F5-7862E6347BB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4F10-56BB-4B6C-9F3B-14095BD6F0C0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940A-4DFC-436B-91F5-7862E6347BB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794F10-56BB-4B6C-9F3B-14095BD6F0C0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12940A-4DFC-436B-91F5-7862E6347BBA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D794F10-56BB-4B6C-9F3B-14095BD6F0C0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12940A-4DFC-436B-91F5-7862E6347BBA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4F10-56BB-4B6C-9F3B-14095BD6F0C0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940A-4DFC-436B-91F5-7862E6347BBA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4F10-56BB-4B6C-9F3B-14095BD6F0C0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940A-4DFC-436B-91F5-7862E6347BBA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794F10-56BB-4B6C-9F3B-14095BD6F0C0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12940A-4DFC-436B-91F5-7862E6347BBA}" type="slidenum">
              <a:rPr lang="th-TH" smtClean="0"/>
              <a:t>‹#›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4F10-56BB-4B6C-9F3B-14095BD6F0C0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940A-4DFC-436B-91F5-7862E6347BB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794F10-56BB-4B6C-9F3B-14095BD6F0C0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12940A-4DFC-436B-91F5-7862E6347BBA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794F10-56BB-4B6C-9F3B-14095BD6F0C0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12940A-4DFC-436B-91F5-7862E6347BBA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D794F10-56BB-4B6C-9F3B-14095BD6F0C0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12940A-4DFC-436B-91F5-7862E6347BBA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slide" Target="slide13.xml"/><Relationship Id="rId4" Type="http://schemas.openxmlformats.org/officeDocument/2006/relationships/slide" Target="slide4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1763688" y="1340768"/>
            <a:ext cx="5256584" cy="280076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8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ngsana New" pitchFamily="18" charset="-34"/>
                <a:cs typeface="Angsana New" pitchFamily="18" charset="-34"/>
              </a:rPr>
              <a:t>Adjective</a:t>
            </a:r>
          </a:p>
          <a:p>
            <a:pPr algn="ctr"/>
            <a:r>
              <a:rPr lang="th-TH" sz="8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ngsana New" pitchFamily="18" charset="-34"/>
                <a:cs typeface="Angsana New" pitchFamily="18" charset="-34"/>
              </a:rPr>
              <a:t>คำคุณศัพท์</a:t>
            </a:r>
            <a:endParaRPr lang="th-TH" sz="8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026" name="Picture 2" descr="ผลการค้นหาภาพเคลื่อนไหวสำหรับการต้อนรับ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87" y="5390632"/>
            <a:ext cx="6819585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57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3418" y="548680"/>
            <a:ext cx="830906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b. </a:t>
            </a:r>
            <a:r>
              <a:rPr lang="en-US" sz="44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Ordinanal</a:t>
            </a:r>
            <a:r>
              <a:rPr lang="en-US" sz="44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Numeral Adjective </a:t>
            </a:r>
            <a:endParaRPr lang="th-TH" sz="4400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คือ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คุณคำศัพท์ที่ใช้ขยายนามเพื่อบอกลำดับที่ของนาม เช่น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first, second, third, fifth, sixth 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เป็น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ต้น</a:t>
            </a:r>
          </a:p>
          <a:p>
            <a:pPr algn="ctr"/>
            <a:r>
              <a:rPr lang="th-TH" sz="3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ตัวอย่างเช่น</a:t>
            </a:r>
            <a:endParaRPr lang="en-US" sz="36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They are the first group on this location.</a:t>
            </a:r>
          </a:p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 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พวกเขาคือกลุ่มแรกที่มาที่พื้นที่นี้)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He gets the second price of the photography contest in Bangkok this year.</a:t>
            </a:r>
          </a:p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ปีนี้เขาได้รับรางวัลที่สองของการประกวดภาพถ่าย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ใน   กรุงเทพ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)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endParaRPr lang="th-TH" sz="2000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7668344" y="6106678"/>
            <a:ext cx="9909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Back</a:t>
            </a:r>
            <a:endParaRPr lang="th-TH" sz="4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4753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c. Multiplicative Adjective </a:t>
            </a:r>
            <a:endParaRPr lang="th-TH" sz="4400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คือ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คุณคำศัพท์ที่บอกความทวีคูณของนามเช่น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double, triple, quadruple 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เป็นต้น 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3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ตัวอย่างเช่น</a:t>
            </a:r>
            <a:endParaRPr lang="en-US" sz="36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This year, the rice production is double because the weather is good.</a:t>
            </a:r>
          </a:p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ปีนี้ผมผลิตข้าวเพิ่มขึ้นเป็นสองเท่าเพราะว่าอากาศนั้นดี)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612626" y="5961327"/>
            <a:ext cx="9909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Angsana New" pitchFamily="18" charset="-34"/>
                <a:cs typeface="Angsana New" pitchFamily="18" charset="-34"/>
              </a:rPr>
              <a:t>Back</a:t>
            </a:r>
            <a:endParaRPr lang="th-TH" sz="4400" b="1" dirty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3937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692696"/>
            <a:ext cx="75608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Angsana New" pitchFamily="18" charset="-34"/>
                <a:cs typeface="Angsana New" pitchFamily="18" charset="-34"/>
              </a:rPr>
              <a:t>  7. Possessive Adjectives </a:t>
            </a:r>
            <a:endParaRPr lang="th-TH" sz="44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คือ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คุณศัพท์ที่ใช้ในการขยายนามเพื่อบอกความเป็นเจ้าของของนาม ได้แก่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my(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ของฉัน)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, our(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ของพวกเรา)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, your(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ของคุณ)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, his(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ของเขา)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, her(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ของเธอ)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, its(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ของมัน) และ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their 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ของพวกเขา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sz="3600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sz="3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ยกตัวอย่าง</a:t>
            </a:r>
            <a:r>
              <a:rPr lang="th-TH" sz="3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การเช่น</a:t>
            </a:r>
            <a:endParaRPr lang="en-US" sz="36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My dog is five-year-old.</a:t>
            </a:r>
          </a:p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หมาของฉันนั้นอายุห้าขวบ)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698388" y="5996607"/>
            <a:ext cx="9909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Back</a:t>
            </a:r>
            <a:endParaRPr lang="th-TH" sz="4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3736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0"/>
            <a:ext cx="8064896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Angsana New" pitchFamily="18" charset="-34"/>
                <a:cs typeface="Angsana New" pitchFamily="18" charset="-34"/>
              </a:rPr>
              <a:t>8. Quantitative Adjectives </a:t>
            </a:r>
            <a:endParaRPr lang="th-TH" sz="44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คือ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คุณศัพท์ที่ใช้ในการบอกปริมาณ เพื่อบอกให้ทราบว่ามีปริมาณเท่าไร มากน้อยเพียงใด แต่ไม่ได้บอกเป็นจำนวนที่แน่นอน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ได้แก่คำดังนี้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sz="3600" dirty="0">
                <a:latin typeface="Angsana New" pitchFamily="18" charset="-34"/>
                <a:cs typeface="Angsana New" pitchFamily="18" charset="-34"/>
              </a:rPr>
              <a:t>a little/little 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เล็กน้อย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 all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ทั้งหมด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   enough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เพียงพอ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        few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/a few 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น้อย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        many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มาก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     much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มาก)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sz="3600" dirty="0">
                <a:latin typeface="Angsana New" pitchFamily="18" charset="-34"/>
                <a:cs typeface="Angsana New" pitchFamily="18" charset="-34"/>
              </a:rPr>
              <a:t>no 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ไม่มี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                     some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บ้าง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     any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บ้าง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                     whole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ทั้งหมด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         much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มาก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–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ใช้กับนามนับไม่ได้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               many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มาก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–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ใช้กับนามนับได้)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en-US" sz="3600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sz="3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ยกตัวอย่าง</a:t>
            </a:r>
            <a:r>
              <a:rPr lang="th-TH" sz="3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การเช่น</a:t>
            </a:r>
            <a:endParaRPr lang="en-US" sz="36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I have few dollars in my pocket.</a:t>
            </a:r>
          </a:p>
          <a:p>
            <a:r>
              <a:rPr lang="en-US" sz="3600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ฉันมีเงินไม่กี่ดอลล่าในกระเป๋าของฉัน)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301" y="5438623"/>
            <a:ext cx="1387306" cy="138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23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0373" y="188640"/>
            <a:ext cx="727280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Submitted by</a:t>
            </a:r>
          </a:p>
          <a:p>
            <a:pPr algn="ctr"/>
            <a:r>
              <a:rPr lang="en-US" dirty="0" smtClean="0">
                <a:latin typeface="Angsana New" pitchFamily="18" charset="-34"/>
                <a:cs typeface="Angsana New" pitchFamily="18" charset="-34"/>
              </a:rPr>
              <a:t>Miss.Apassara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Inrueng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</a:p>
          <a:p>
            <a:pPr algn="ctr"/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2591051341144</a:t>
            </a:r>
          </a:p>
          <a:p>
            <a:pPr algn="ctr"/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Miss.Duangkamol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Srianan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</a:p>
          <a:p>
            <a:pPr algn="ctr"/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2591051341146</a:t>
            </a:r>
          </a:p>
          <a:p>
            <a:pPr algn="ctr"/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   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Miss.Chanitra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Krachordnork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2591051341156</a:t>
            </a:r>
          </a:p>
          <a:p>
            <a:pPr algn="ctr"/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Miss.Anushara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Punjansing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</a:p>
          <a:p>
            <a:pPr algn="ctr"/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2591051341192</a:t>
            </a:r>
          </a:p>
          <a:p>
            <a:pPr algn="ctr"/>
            <a:r>
              <a:rPr lang="en-US" dirty="0" smtClean="0">
                <a:latin typeface="Angsana New" pitchFamily="18" charset="-34"/>
                <a:cs typeface="Angsana New" pitchFamily="18" charset="-34"/>
              </a:rPr>
              <a:t>Miss.Benya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Chaikwamg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</a:p>
          <a:p>
            <a:pPr algn="ctr"/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259105134208</a:t>
            </a:r>
          </a:p>
          <a:p>
            <a:pPr algn="ctr"/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Present</a:t>
            </a:r>
          </a:p>
          <a:p>
            <a:pPr algn="ctr"/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Sopon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Pearsanit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en-US" dirty="0" smtClean="0">
                <a:latin typeface="Angsana New" pitchFamily="18" charset="-34"/>
                <a:cs typeface="Angsana New" pitchFamily="18" charset="-34"/>
              </a:rPr>
              <a:t>Business English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Usgs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endParaRPr lang="en-US" dirty="0" smtClean="0"/>
          </a:p>
          <a:p>
            <a:endParaRPr lang="th-TH" dirty="0"/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05264"/>
            <a:ext cx="2694119" cy="1030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3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38137"/>
            <a:ext cx="7200800" cy="4790405"/>
          </a:xfrm>
        </p:spPr>
        <p:txBody>
          <a:bodyPr>
            <a:normAutofit/>
          </a:bodyPr>
          <a:lstStyle/>
          <a:p>
            <a:pPr algn="ctr"/>
            <a:r>
              <a:rPr lang="en-US" sz="4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Adjective</a:t>
            </a:r>
          </a:p>
          <a:p>
            <a:pPr algn="l"/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คือ คำคุณศัพท์ที่ใช้ขยายนามหรือสรรพนามเพื่อที่จะบอกลักษณะเพิ่มเติมของคำที่จะขยายนั้นว่าเป็นอย่างไร</a:t>
            </a:r>
            <a:endParaRPr lang="en-US" sz="3200" b="0" dirty="0">
              <a:solidFill>
                <a:schemeClr val="tx1">
                  <a:lumMod val="95000"/>
                  <a:lumOff val="5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sz="3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คำ </a:t>
            </a:r>
            <a:r>
              <a:rPr lang="en-US" sz="3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Adjective (</a:t>
            </a:r>
            <a:r>
              <a:rPr lang="th-TH" sz="3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คำคุณศัพท์) นี้เราสามรถแยกออกได้</a:t>
            </a:r>
            <a:r>
              <a:rPr lang="th-TH" sz="32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เป็น                           </a:t>
            </a:r>
            <a:r>
              <a:rPr lang="en-US" sz="3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8 </a:t>
            </a:r>
            <a:r>
              <a:rPr lang="th-TH" sz="3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ประเภท</a:t>
            </a:r>
            <a:r>
              <a:rPr lang="th-TH" sz="32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คือ</a:t>
            </a:r>
          </a:p>
          <a:p>
            <a:pPr algn="l"/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8028384" y="6062178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back</a:t>
            </a:r>
            <a:endParaRPr lang="th-TH" sz="44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897736" y="3441613"/>
            <a:ext cx="3170207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Angsana New" pitchFamily="18" charset="-34"/>
                <a:cs typeface="Angsana New" pitchFamily="18" charset="-34"/>
              </a:rPr>
              <a:t>1. Descriptive Adjectives</a:t>
            </a:r>
            <a:endParaRPr lang="th-TH" b="1" dirty="0"/>
          </a:p>
        </p:txBody>
      </p:sp>
      <p:sp>
        <p:nvSpPr>
          <p:cNvPr id="7" name="Rounded Rectangle 6">
            <a:hlinkClick r:id="rId4" action="ppaction://hlinksldjump"/>
          </p:cNvPr>
          <p:cNvSpPr/>
          <p:nvPr/>
        </p:nvSpPr>
        <p:spPr>
          <a:xfrm>
            <a:off x="922306" y="4165392"/>
            <a:ext cx="314563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Angsana New" pitchFamily="18" charset="-34"/>
                <a:cs typeface="Angsana New" pitchFamily="18" charset="-34"/>
              </a:rPr>
              <a:t>2. Demonstrative Adjectives</a:t>
            </a:r>
            <a:endParaRPr lang="th-TH" dirty="0"/>
          </a:p>
        </p:txBody>
      </p:sp>
      <p:sp>
        <p:nvSpPr>
          <p:cNvPr id="8" name="Rounded Rectangle 7">
            <a:hlinkClick r:id="rId5" action="ppaction://hlinksldjump"/>
          </p:cNvPr>
          <p:cNvSpPr/>
          <p:nvPr/>
        </p:nvSpPr>
        <p:spPr>
          <a:xfrm>
            <a:off x="899591" y="4902340"/>
            <a:ext cx="3168351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Angsana New" pitchFamily="18" charset="-34"/>
                <a:cs typeface="Angsana New" pitchFamily="18" charset="-34"/>
              </a:rPr>
              <a:t>3. 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Distributive Adjectives</a:t>
            </a:r>
            <a:endParaRPr lang="th-TH" dirty="0"/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897736" y="5651797"/>
            <a:ext cx="3170205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. 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Interrogative Adjectives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 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sp>
        <p:nvSpPr>
          <p:cNvPr id="10" name="Rounded Rectangle 9">
            <a:hlinkClick r:id="rId7" action="ppaction://hlinksldjump"/>
          </p:cNvPr>
          <p:cNvSpPr/>
          <p:nvPr/>
        </p:nvSpPr>
        <p:spPr>
          <a:xfrm>
            <a:off x="5016508" y="3441613"/>
            <a:ext cx="286785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Angsana New" pitchFamily="18" charset="-34"/>
                <a:cs typeface="Angsana New" pitchFamily="18" charset="-34"/>
              </a:rPr>
              <a:t> 5. 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Proper Adjectives</a:t>
            </a:r>
          </a:p>
        </p:txBody>
      </p:sp>
      <p:sp>
        <p:nvSpPr>
          <p:cNvPr id="11" name="Rounded Rectangle 10">
            <a:hlinkClick r:id="rId8" action="ppaction://hlinksldjump"/>
          </p:cNvPr>
          <p:cNvSpPr/>
          <p:nvPr/>
        </p:nvSpPr>
        <p:spPr>
          <a:xfrm>
            <a:off x="5016508" y="4165392"/>
            <a:ext cx="286785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Angsana New" pitchFamily="18" charset="-34"/>
                <a:cs typeface="Angsana New" pitchFamily="18" charset="-34"/>
              </a:rPr>
              <a:t> 6. Numeral Adjectives</a:t>
            </a:r>
            <a:endParaRPr lang="th-TH" dirty="0"/>
          </a:p>
        </p:txBody>
      </p:sp>
      <p:sp>
        <p:nvSpPr>
          <p:cNvPr id="12" name="Rounded Rectangle 11">
            <a:hlinkClick r:id="rId9" action="ppaction://hlinksldjump"/>
          </p:cNvPr>
          <p:cNvSpPr/>
          <p:nvPr/>
        </p:nvSpPr>
        <p:spPr>
          <a:xfrm>
            <a:off x="5004047" y="4911920"/>
            <a:ext cx="2880319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Angsana New" pitchFamily="18" charset="-34"/>
                <a:cs typeface="Angsana New" pitchFamily="18" charset="-34"/>
              </a:rPr>
              <a:t> 7. Possessive Adjectives 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Rounded Rectangle 12">
            <a:hlinkClick r:id="rId10" action="ppaction://hlinksldjump"/>
          </p:cNvPr>
          <p:cNvSpPr/>
          <p:nvPr/>
        </p:nvSpPr>
        <p:spPr>
          <a:xfrm>
            <a:off x="5004048" y="5655521"/>
            <a:ext cx="2880319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Angsana New" pitchFamily="18" charset="-34"/>
                <a:cs typeface="Angsana New" pitchFamily="18" charset="-34"/>
              </a:rPr>
              <a:t>8. Quantitative Adjectives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1118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568" y="548680"/>
            <a:ext cx="777686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ngsana New" pitchFamily="18" charset="-34"/>
                <a:cs typeface="Angsana New" pitchFamily="18" charset="-34"/>
              </a:rPr>
              <a:t>1. </a:t>
            </a:r>
            <a:r>
              <a:rPr lang="en-US" sz="4400" b="1" dirty="0">
                <a:latin typeface="Angsana New" pitchFamily="18" charset="-34"/>
                <a:cs typeface="Angsana New" pitchFamily="18" charset="-34"/>
              </a:rPr>
              <a:t>Descriptive Adjectives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 </a:t>
            </a:r>
            <a:endParaRPr lang="th-TH" sz="44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คือ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คำคุณศัพท์ที่ใช้บอกลักษณะและคุณสมบัติต่างของคำนามว่ามีลัษณะ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อย่างไร</a:t>
            </a: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ยกตัวอย่างเช่น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good, bad, tall, shot, black, fat, thin, fat, thin, clever, foolish, poor, rich, brave, cowardly, pretty, ugly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และอื่นๆ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3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ยกตัวอย่างเช่น</a:t>
            </a:r>
            <a:endParaRPr lang="en-US" sz="36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Tony is a black rich man.</a:t>
            </a:r>
          </a:p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 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โทนี้เป็นผู้ชายผิวเข้มสีที่รวย)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pPr algn="ctr"/>
            <a:endParaRPr lang="th-TH" sz="3600" dirty="0"/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7710945" y="6082514"/>
            <a:ext cx="9909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Back</a:t>
            </a:r>
            <a:endParaRPr lang="th-TH" sz="4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8187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419" y="734478"/>
            <a:ext cx="799288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2. Demonstrative Adjectives</a:t>
            </a:r>
            <a:r>
              <a:rPr lang="en-US" sz="4400" b="1" dirty="0">
                <a:latin typeface="Angsana New" pitchFamily="18" charset="-34"/>
                <a:cs typeface="Angsana New" pitchFamily="18" charset="-34"/>
              </a:rPr>
              <a:t> </a:t>
            </a:r>
            <a:endParaRPr lang="th-TH" sz="44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คือ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คำคุณศัพท์ที่ใช้ระบุถึงนาม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ต่างๆ</a:t>
            </a:r>
            <a:endParaRPr lang="en-US" sz="36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en-US" sz="3600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เช่น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The,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These, This, That, Those, Such, The same, A, An, Any, Another, One, Some, Such, Other</a:t>
            </a:r>
          </a:p>
          <a:p>
            <a:pPr algn="ctr"/>
            <a:r>
              <a:rPr lang="th-TH" sz="3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ยกตัวอย่าง</a:t>
            </a:r>
            <a:r>
              <a:rPr lang="th-TH" sz="3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เช่น</a:t>
            </a:r>
            <a:endParaRPr lang="en-US" sz="36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That boy is crying.</a:t>
            </a:r>
          </a:p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 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เด็กผู้ชายคนนั้นร้องไห้)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pPr algn="ctr"/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668344" y="6088559"/>
            <a:ext cx="9909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Back</a:t>
            </a:r>
            <a:endParaRPr lang="th-TH" sz="4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2903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741682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ngsana New" pitchFamily="18" charset="-34"/>
                <a:cs typeface="Angsana New" pitchFamily="18" charset="-34"/>
              </a:rPr>
              <a:t>3. </a:t>
            </a:r>
            <a:r>
              <a:rPr lang="en-US" sz="4400" b="1" dirty="0">
                <a:latin typeface="Angsana New" pitchFamily="18" charset="-34"/>
                <a:cs typeface="Angsana New" pitchFamily="18" charset="-34"/>
              </a:rPr>
              <a:t>Distributive Adjectives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 </a:t>
            </a:r>
            <a:endParaRPr lang="th-TH" sz="44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คือ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คำคุณศัพท์ที่ใช้ในการแยกนามต่างๆออกจากกัน เช่น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each 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แต่ละ)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, every 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ทุกๆ)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, either…or 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ไม่อันใดก็อันหนึ่ง)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, neither…nor 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ไม่ทั้งสอง)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 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3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ยกตัวอย่าง</a:t>
            </a:r>
            <a:r>
              <a:rPr lang="th-TH" sz="3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เช่น</a:t>
            </a:r>
            <a:endParaRPr lang="en-US" sz="36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Every boy in this school loves playing football.</a:t>
            </a:r>
          </a:p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เด็กผู้ชายทุกๆคนในโรงเรียนนี้ชอบการเล่นฟุตบอล)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Neither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Jim nor Joe can drive a plane.</a:t>
            </a:r>
          </a:p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จิมกับโจไม่สามารขับเครื่องบินได้ทั้งสองคน)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buFont typeface="Arial" pitchFamily="34" charset="0"/>
              <a:buChar char="•"/>
            </a:pPr>
            <a:endParaRPr lang="th-TH" sz="2000" dirty="0"/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668344" y="6056208"/>
            <a:ext cx="9909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Back</a:t>
            </a:r>
            <a:endParaRPr lang="th-TH" sz="4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7896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764704"/>
            <a:ext cx="77768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ngsana New" pitchFamily="18" charset="-34"/>
                <a:cs typeface="Angsana New" pitchFamily="18" charset="-34"/>
              </a:rPr>
              <a:t>4. </a:t>
            </a:r>
            <a:r>
              <a:rPr lang="en-US" sz="4400" b="1" dirty="0">
                <a:latin typeface="Angsana New" pitchFamily="18" charset="-34"/>
                <a:cs typeface="Angsana New" pitchFamily="18" charset="-34"/>
              </a:rPr>
              <a:t>Interrogative Adjectives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 </a:t>
            </a:r>
            <a:endParaRPr lang="th-TH" sz="44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คือ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คุณศัพท์ที่ใช้ขยายนามเพื่อให้เป็นคําถามโดยจะวางไว้ต้นประโยคและมีนามตามหลังเสมอ เช่นคำ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what, which,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whose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sz="3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ยกตัวอย่างเช่น</a:t>
            </a:r>
            <a:endParaRPr lang="en-US" sz="36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Which book do you prefer?</a:t>
            </a:r>
          </a:p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หนังสือเล่มไหนที่คุณชอบ)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Whose car is that?</a:t>
            </a:r>
          </a:p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 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รถคันนี้เป็นรถของใคร)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668344" y="6088559"/>
            <a:ext cx="9909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Back</a:t>
            </a:r>
            <a:endParaRPr lang="th-TH" sz="4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8420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764704"/>
            <a:ext cx="835292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ngsana New" pitchFamily="18" charset="-34"/>
                <a:cs typeface="Angsana New" pitchFamily="18" charset="-34"/>
              </a:rPr>
              <a:t> 5. </a:t>
            </a:r>
            <a:r>
              <a:rPr lang="en-US" sz="4400" b="1" dirty="0">
                <a:latin typeface="Angsana New" pitchFamily="18" charset="-34"/>
                <a:cs typeface="Angsana New" pitchFamily="18" charset="-34"/>
              </a:rPr>
              <a:t>Proper </a:t>
            </a:r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Adjectives</a:t>
            </a:r>
          </a:p>
          <a:p>
            <a:r>
              <a:rPr lang="en-US" sz="4400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คือ คุณศัพท์ที่ใช้ขยายนามเพื่อบอกสัญชาติเช่น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English 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คนอังกฤษ)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, American 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คนอเมริกา)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, Thai 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คนไทย)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, Indian 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คนอินเดีย)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, Japanese 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คนญี่ปุ่น) เป็นต้น 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3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ตัวอย่างเช่น</a:t>
            </a:r>
            <a:endParaRPr lang="en-US" sz="36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Jimy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 is English but Terry is French.</a:t>
            </a:r>
          </a:p>
          <a:p>
            <a:r>
              <a:rPr lang="en-US" sz="3600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จิมมี่เป็นชาวอังกฤษแต่เทอรี่เป็นชาวฝรั่งเศษ)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570214" y="6088559"/>
            <a:ext cx="9909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Back</a:t>
            </a:r>
            <a:endParaRPr lang="th-TH" sz="4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5333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060" y="692694"/>
            <a:ext cx="831439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en-US" sz="4400" b="1" dirty="0">
                <a:latin typeface="Angsana New" pitchFamily="18" charset="-34"/>
                <a:cs typeface="Angsana New" pitchFamily="18" charset="-34"/>
              </a:rPr>
              <a:t>6. Numeral Adjectives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 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คือ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คุณศัพท์ที่ใช้ในการบอกจำนวนที่แน่นอนของสิ่งของต่าง เราสามารถแบ่งได้ง่าย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ออกเป็น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3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ชนิด คือ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sz="3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  <a:hlinkClick r:id="rId2" action="ppaction://hlinksldjump"/>
              </a:rPr>
              <a:t>.</a:t>
            </a:r>
            <a:r>
              <a:rPr lang="en-US" sz="3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Cardinal Numeral Adjective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 </a:t>
            </a:r>
            <a:endParaRPr lang="en-US" sz="3600" dirty="0" smtClean="0">
              <a:latin typeface="Angsana New" pitchFamily="18" charset="-34"/>
              <a:cs typeface="Angsana New" pitchFamily="18" charset="-34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</a:t>
            </a:r>
            <a:r>
              <a:rPr lang="en-US" sz="3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  <a:hlinkClick r:id="rId3" action="ppaction://hlinksldjump"/>
              </a:rPr>
              <a:t>.</a:t>
            </a:r>
            <a:r>
              <a:rPr lang="en-US" sz="3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Ordinanal</a:t>
            </a:r>
            <a:r>
              <a:rPr lang="en-US" sz="3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Numeral Adjective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 </a:t>
            </a:r>
            <a:endParaRPr lang="en-US" sz="3600" dirty="0" smtClean="0">
              <a:latin typeface="Angsana New" pitchFamily="18" charset="-34"/>
              <a:cs typeface="Angsana New" pitchFamily="18" charset="-34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c</a:t>
            </a:r>
            <a:r>
              <a:rPr lang="en-US" sz="3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  <a:hlinkClick r:id="rId4" action="ppaction://hlinksldjump"/>
              </a:rPr>
              <a:t>.</a:t>
            </a:r>
            <a:r>
              <a:rPr lang="en-US" sz="3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Multiplicative </a:t>
            </a:r>
            <a:r>
              <a:rPr lang="en-US" sz="3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Adjective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>
            <a:hlinkClick r:id="rId5" action="ppaction://hlinksldjump"/>
          </p:cNvPr>
          <p:cNvSpPr txBox="1"/>
          <p:nvPr/>
        </p:nvSpPr>
        <p:spPr>
          <a:xfrm>
            <a:off x="7452320" y="6088559"/>
            <a:ext cx="9909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Back</a:t>
            </a:r>
            <a:endParaRPr lang="th-TH" sz="4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561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836712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a. Cardinal </a:t>
            </a:r>
            <a:r>
              <a:rPr lang="en-US" sz="44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Numeral Adjective</a:t>
            </a:r>
            <a:r>
              <a:rPr lang="en-US" sz="4400" b="1" dirty="0">
                <a:latin typeface="Angsana New" pitchFamily="18" charset="-34"/>
                <a:cs typeface="Angsana New" pitchFamily="18" charset="-34"/>
              </a:rPr>
              <a:t> </a:t>
            </a:r>
            <a:endParaRPr lang="th-TH" sz="44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คือ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คำคุณศัพท์ที่ใช้บอก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จำนวนที่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แน่นอน เช่น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one, two, three, four, five, six, seven 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เป็น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ต้น</a:t>
            </a:r>
          </a:p>
          <a:p>
            <a:pPr algn="ctr"/>
            <a:r>
              <a:rPr lang="th-TH" sz="3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ตัวอย่างเช่น</a:t>
            </a:r>
            <a:endParaRPr lang="th-TH" sz="36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She brings me four baskets of strawberry.</a:t>
            </a:r>
          </a:p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เธอเอาสตอเบอรี่มาให้ฉันสี่ตะกร้า)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454007" y="5949280"/>
            <a:ext cx="9909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Back</a:t>
            </a:r>
            <a:endParaRPr lang="th-TH" sz="4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4550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166</TotalTime>
  <Words>123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17</cp:revision>
  <dcterms:created xsi:type="dcterms:W3CDTF">2016-08-29T10:25:43Z</dcterms:created>
  <dcterms:modified xsi:type="dcterms:W3CDTF">2016-09-01T09:11:34Z</dcterms:modified>
</cp:coreProperties>
</file>