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56" r:id="rId2"/>
    <p:sldId id="358" r:id="rId3"/>
    <p:sldId id="359" r:id="rId4"/>
    <p:sldId id="356" r:id="rId5"/>
    <p:sldId id="351" r:id="rId6"/>
    <p:sldId id="357" r:id="rId7"/>
    <p:sldId id="366" r:id="rId8"/>
    <p:sldId id="352" r:id="rId9"/>
    <p:sldId id="365" r:id="rId10"/>
    <p:sldId id="383" r:id="rId11"/>
    <p:sldId id="367" r:id="rId12"/>
    <p:sldId id="368" r:id="rId13"/>
    <p:sldId id="370" r:id="rId14"/>
    <p:sldId id="371" r:id="rId15"/>
    <p:sldId id="375" r:id="rId16"/>
    <p:sldId id="379" r:id="rId17"/>
    <p:sldId id="380" r:id="rId18"/>
    <p:sldId id="381" r:id="rId19"/>
  </p:sldIdLst>
  <p:sldSz cx="9144000" cy="6858000" type="screen4x3"/>
  <p:notesSz cx="6781800" cy="9926638"/>
  <p:defaultTextStyle>
    <a:defPPr>
      <a:defRPr lang="th-TH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1D15B3"/>
    <a:srgbClr val="FFFF00"/>
    <a:srgbClr val="FF99FF"/>
    <a:srgbClr val="CCECFF"/>
    <a:srgbClr val="000066"/>
    <a:srgbClr val="80008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3190" autoAdjust="0"/>
  </p:normalViewPr>
  <p:slideViewPr>
    <p:cSldViewPr>
      <p:cViewPr>
        <p:scale>
          <a:sx n="50" d="100"/>
          <a:sy n="50" d="100"/>
        </p:scale>
        <p:origin x="-2152" y="-8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598" y="-90"/>
      </p:cViewPr>
      <p:guideLst>
        <p:guide orient="horz" pos="3127"/>
        <p:guide pos="21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User\Local%20Settings\Temporary%20Internet%20Files\Content.Outlook\LYOZUMWT\IHPP%20Publications%201998-2016_868_8%20FEB%202016%20(OLD_CHART%20ONLY).xls" TargetMode="External"/><Relationship Id="rId2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User\Local%20Settings\Temporary%20Internet%20Files\Content.Outlook\LYOZUMWT\IHPP%20Publications%201998-2016_868_8%20FEB%202016%20(OLD_CHART%20ONLY).xls" TargetMode="External"/><Relationship Id="rId2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0550206696912811"/>
          <c:y val="0.28879371126101"/>
          <c:w val="0.917469667102113"/>
          <c:h val="0.512932114030749"/>
        </c:manualLayout>
      </c:layout>
      <c:lineChart>
        <c:grouping val="standard"/>
        <c:varyColors val="0"/>
        <c:ser>
          <c:idx val="1"/>
          <c:order val="1"/>
          <c:tx>
            <c:strRef>
              <c:f>"international peer-reviewed journal"</c:f>
            </c:strRef>
          </c:tx>
          <c:spPr>
            <a:ln w="38100">
              <a:solidFill>
                <a:srgbClr val="0000FF"/>
              </a:solidFill>
              <a:prstDash val="solid"/>
            </a:ln>
          </c:spPr>
          <c:cat>
            <c:multiLvlStrRef>
              <c:f>'Pubs 1998-2014'!$A$4:$A$20</c:f>
            </c:multiLvlStrRef>
          </c:cat>
          <c:val>
            <c:numRef>
              <c:f>'Pubs 1998-2014'!$B$4:$B$20</c:f>
            </c:numRef>
          </c:val>
          <c:smooth val="0"/>
        </c:ser>
        <c:ser>
          <c:idx val="2"/>
          <c:order val="2"/>
          <c:spPr>
            <a:ln w="38100">
              <a:solidFill>
                <a:srgbClr val="0000FF"/>
              </a:solidFill>
              <a:prstDash val="solid"/>
            </a:ln>
          </c:spPr>
          <c:cat>
            <c:multiLvlStrRef>
              <c:f>'[IHPP Publications 1998-2016_868_8 FEB 2016 (OLD_CHART ONLY).xls]Pubs 1998-2016'!$A$4:$A$22</c:f>
            </c:multiLvlStrRef>
          </c:cat>
          <c:val>
            <c:numRef>
              <c:f>'[IHPP Publications 1998-2016_868_8 FEB 2016 (OLD_CHART ONLY).xls]Pubs 1998-2016'!$B$4:$B$22</c:f>
            </c:numRef>
          </c:val>
          <c:smooth val="0"/>
        </c:ser>
        <c:ser>
          <c:idx val="3"/>
          <c:order val="3"/>
          <c:spPr>
            <a:ln w="38100">
              <a:solidFill>
                <a:srgbClr val="0000FF"/>
              </a:solidFill>
              <a:prstDash val="solid"/>
            </a:ln>
          </c:spPr>
          <c:cat>
            <c:multiLvlStrRef>
              <c:f>'[IHPP Publications 1998-2016_868_8 FEB 2016 (OLD_CHART ONLY).xls]Pubs 1998-2016'!$A$4:$A$22</c:f>
            </c:multiLvlStrRef>
          </c:cat>
          <c:val>
            <c:numRef>
              <c:f>'[IHPP Publications 1998-2016_868_8 FEB 2016 (OLD_CHART ONLY).xls]Pubs 1998-2016'!$B$4:$B$22</c:f>
            </c:numRef>
          </c:val>
          <c:smooth val="0"/>
        </c:ser>
        <c:ser>
          <c:idx val="0"/>
          <c:order val="0"/>
          <c:spPr>
            <a:ln w="38100">
              <a:solidFill>
                <a:srgbClr val="0000FF"/>
              </a:solidFill>
              <a:prstDash val="solid"/>
            </a:ln>
          </c:spPr>
          <c:marker>
            <c:symbol val="diamond"/>
            <c:size val="10"/>
            <c:spPr>
              <a:solidFill>
                <a:srgbClr val="FFFF00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lang="th-TH" sz="1600" b="1" i="0" u="none" strike="noStrike" baseline="0">
                    <a:solidFill>
                      <a:srgbClr val="FF0000"/>
                    </a:solidFill>
                    <a:latin typeface="Angsana New"/>
                    <a:ea typeface="Angsana New"/>
                    <a:cs typeface="Angsana New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'[IHPP Publications 1998-2016_868_8 FEB 2016 (OLD_CHART ONLY).xls]Pubs 1998-2016'!$A$4:$A$21</c:f>
              <c:numCache>
                <c:formatCode>General</c:formatCode>
                <c:ptCount val="18"/>
                <c:pt idx="0">
                  <c:v>1998.0</c:v>
                </c:pt>
                <c:pt idx="1">
                  <c:v>1999.0</c:v>
                </c:pt>
                <c:pt idx="2">
                  <c:v>2000.0</c:v>
                </c:pt>
                <c:pt idx="3">
                  <c:v>2001.0</c:v>
                </c:pt>
                <c:pt idx="4">
                  <c:v>2002.0</c:v>
                </c:pt>
                <c:pt idx="5">
                  <c:v>2003.0</c:v>
                </c:pt>
                <c:pt idx="6">
                  <c:v>2004.0</c:v>
                </c:pt>
                <c:pt idx="7">
                  <c:v>2005.0</c:v>
                </c:pt>
                <c:pt idx="8">
                  <c:v>2006.0</c:v>
                </c:pt>
                <c:pt idx="9">
                  <c:v>2007.0</c:v>
                </c:pt>
                <c:pt idx="10">
                  <c:v>2008.0</c:v>
                </c:pt>
                <c:pt idx="11">
                  <c:v>2009.0</c:v>
                </c:pt>
                <c:pt idx="12">
                  <c:v>2010.0</c:v>
                </c:pt>
                <c:pt idx="13">
                  <c:v>2011.0</c:v>
                </c:pt>
                <c:pt idx="14">
                  <c:v>2012.0</c:v>
                </c:pt>
                <c:pt idx="15">
                  <c:v>2013.0</c:v>
                </c:pt>
                <c:pt idx="16">
                  <c:v>2014.0</c:v>
                </c:pt>
                <c:pt idx="17">
                  <c:v>2015.0</c:v>
                </c:pt>
              </c:numCache>
            </c:numRef>
          </c:cat>
          <c:val>
            <c:numRef>
              <c:f>'[IHPP Publications 1998-2016_868_8 FEB 2016 (OLD_CHART ONLY).xls]Pubs 1998-2016'!$B$4:$B$21</c:f>
              <c:numCache>
                <c:formatCode>General</c:formatCode>
                <c:ptCount val="18"/>
                <c:pt idx="0">
                  <c:v>0.0</c:v>
                </c:pt>
                <c:pt idx="1">
                  <c:v>4.0</c:v>
                </c:pt>
                <c:pt idx="2">
                  <c:v>5.0</c:v>
                </c:pt>
                <c:pt idx="3">
                  <c:v>2.0</c:v>
                </c:pt>
                <c:pt idx="4">
                  <c:v>4.0</c:v>
                </c:pt>
                <c:pt idx="5">
                  <c:v>5.0</c:v>
                </c:pt>
                <c:pt idx="6">
                  <c:v>7.0</c:v>
                </c:pt>
                <c:pt idx="7">
                  <c:v>11.0</c:v>
                </c:pt>
                <c:pt idx="8">
                  <c:v>12.0</c:v>
                </c:pt>
                <c:pt idx="9">
                  <c:v>10.0</c:v>
                </c:pt>
                <c:pt idx="10">
                  <c:v>13.0</c:v>
                </c:pt>
                <c:pt idx="11">
                  <c:v>10.0</c:v>
                </c:pt>
                <c:pt idx="12">
                  <c:v>14.0</c:v>
                </c:pt>
                <c:pt idx="13">
                  <c:v>16.0</c:v>
                </c:pt>
                <c:pt idx="14">
                  <c:v>18.0</c:v>
                </c:pt>
                <c:pt idx="15">
                  <c:v>24.0</c:v>
                </c:pt>
                <c:pt idx="16">
                  <c:v>13.0</c:v>
                </c:pt>
                <c:pt idx="17">
                  <c:v>19.0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-2133565160"/>
        <c:axId val="-2072730120"/>
      </c:lineChart>
      <c:catAx>
        <c:axId val="-21335651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lang="th-TH"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-207273012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2072730120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lang="th-TH"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-2133565160"/>
        <c:crosses val="autoZero"/>
        <c:crossBetween val="between"/>
      </c:valAx>
      <c:spPr>
        <a:gradFill rotWithShape="0">
          <a:gsLst>
            <a:gs pos="0">
              <a:srgbClr val="FF00FF"/>
            </a:gs>
            <a:gs pos="100000">
              <a:srgbClr val="FF00FF">
                <a:gamma/>
                <a:tint val="24314"/>
                <a:invGamma/>
              </a:srgbClr>
            </a:gs>
          </a:gsLst>
          <a:lin ang="5400000" scaled="1"/>
        </a:gradFill>
        <a:ln w="12700">
          <a:solidFill>
            <a:srgbClr val="FFFFFF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0508241758241758"/>
          <c:y val="0.282701586817588"/>
          <c:w val="0.920329670329673"/>
          <c:h val="0.523208906945984"/>
        </c:manualLayout>
      </c:layout>
      <c:lineChart>
        <c:grouping val="standard"/>
        <c:varyColors val="0"/>
        <c:ser>
          <c:idx val="1"/>
          <c:order val="1"/>
          <c:tx>
            <c:strRef>
              <c:f>"domestic peer-reviewed journals"</c:f>
            </c:strRef>
          </c:tx>
          <c:spPr>
            <a:ln w="38100">
              <a:solidFill>
                <a:srgbClr val="0000FF"/>
              </a:solidFill>
              <a:prstDash val="solid"/>
            </a:ln>
          </c:spPr>
          <c:cat>
            <c:multiLvlStrRef>
              <c:f>'Pubs 1998-2014'!$A$4:$A$20</c:f>
            </c:multiLvlStrRef>
          </c:cat>
          <c:val>
            <c:numRef>
              <c:f>'Pubs 1998-2014'!$C$4:$C$22</c:f>
            </c:numRef>
          </c:val>
          <c:smooth val="0"/>
        </c:ser>
        <c:ser>
          <c:idx val="2"/>
          <c:order val="2"/>
          <c:spPr>
            <a:ln w="38100">
              <a:solidFill>
                <a:srgbClr val="0000FF"/>
              </a:solidFill>
              <a:prstDash val="solid"/>
            </a:ln>
          </c:spPr>
          <c:cat>
            <c:multiLvlStrRef>
              <c:f>'[IHPP Publications 1998-2016_868_8 FEB 2016 (OLD_CHART ONLY).xls]Pubs 1998-2016'!$A$4:$A$22</c:f>
            </c:multiLvlStrRef>
          </c:cat>
          <c:val>
            <c:numRef>
              <c:f>'[IHPP Publications 1998-2016_868_8 FEB 2016 (OLD_CHART ONLY).xls]Pubs 1998-2016'!$C$4:$C$23</c:f>
            </c:numRef>
          </c:val>
          <c:smooth val="0"/>
        </c:ser>
        <c:ser>
          <c:idx val="3"/>
          <c:order val="3"/>
          <c:spPr>
            <a:ln w="38100">
              <a:solidFill>
                <a:srgbClr val="0000FF"/>
              </a:solidFill>
              <a:prstDash val="solid"/>
            </a:ln>
          </c:spPr>
          <c:cat>
            <c:multiLvlStrRef>
              <c:f>'[IHPP Publications 1998-2016_868_8 FEB 2016 (OLD_CHART ONLY).xls]Pubs 1998-2016'!$A$4:$A$22</c:f>
            </c:multiLvlStrRef>
          </c:cat>
          <c:val>
            <c:numRef>
              <c:f>'[IHPP Publications 1998-2016_868_8 FEB 2016 (OLD_CHART ONLY).xls]Pubs 1998-2016'!$C$4:$C$23</c:f>
            </c:numRef>
          </c:val>
          <c:smooth val="0"/>
        </c:ser>
        <c:ser>
          <c:idx val="0"/>
          <c:order val="0"/>
          <c:spPr>
            <a:ln w="38100">
              <a:solidFill>
                <a:srgbClr val="0000FF"/>
              </a:solidFill>
              <a:prstDash val="solid"/>
            </a:ln>
          </c:spPr>
          <c:marker>
            <c:symbol val="diamond"/>
            <c:size val="10"/>
            <c:spPr>
              <a:solidFill>
                <a:srgbClr val="FFFF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lang="th-TH" sz="1625" b="1" i="0" u="none" strike="noStrike" baseline="0">
                    <a:solidFill>
                      <a:srgbClr val="00FFFF"/>
                    </a:solidFill>
                    <a:latin typeface="Angsana New"/>
                    <a:ea typeface="Angsana New"/>
                    <a:cs typeface="Angsana New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'[IHPP Publications 1998-2016_868_8 FEB 2016 (OLD_CHART ONLY).xls]Pubs 1998-2016'!$A$4:$A$21</c:f>
              <c:numCache>
                <c:formatCode>General</c:formatCode>
                <c:ptCount val="18"/>
                <c:pt idx="0">
                  <c:v>1998.0</c:v>
                </c:pt>
                <c:pt idx="1">
                  <c:v>1999.0</c:v>
                </c:pt>
                <c:pt idx="2">
                  <c:v>2000.0</c:v>
                </c:pt>
                <c:pt idx="3">
                  <c:v>2001.0</c:v>
                </c:pt>
                <c:pt idx="4">
                  <c:v>2002.0</c:v>
                </c:pt>
                <c:pt idx="5">
                  <c:v>2003.0</c:v>
                </c:pt>
                <c:pt idx="6">
                  <c:v>2004.0</c:v>
                </c:pt>
                <c:pt idx="7">
                  <c:v>2005.0</c:v>
                </c:pt>
                <c:pt idx="8">
                  <c:v>2006.0</c:v>
                </c:pt>
                <c:pt idx="9">
                  <c:v>2007.0</c:v>
                </c:pt>
                <c:pt idx="10">
                  <c:v>2008.0</c:v>
                </c:pt>
                <c:pt idx="11">
                  <c:v>2009.0</c:v>
                </c:pt>
                <c:pt idx="12">
                  <c:v>2010.0</c:v>
                </c:pt>
                <c:pt idx="13">
                  <c:v>2011.0</c:v>
                </c:pt>
                <c:pt idx="14">
                  <c:v>2012.0</c:v>
                </c:pt>
                <c:pt idx="15">
                  <c:v>2013.0</c:v>
                </c:pt>
                <c:pt idx="16">
                  <c:v>2014.0</c:v>
                </c:pt>
                <c:pt idx="17">
                  <c:v>2015.0</c:v>
                </c:pt>
              </c:numCache>
            </c:numRef>
          </c:cat>
          <c:val>
            <c:numRef>
              <c:f>'[IHPP Publications 1998-2016_868_8 FEB 2016 (OLD_CHART ONLY).xls]Pubs 1998-2016'!$C$4:$C$21</c:f>
              <c:numCache>
                <c:formatCode>General</c:formatCode>
                <c:ptCount val="18"/>
                <c:pt idx="0">
                  <c:v>1.0</c:v>
                </c:pt>
                <c:pt idx="1">
                  <c:v>1.0</c:v>
                </c:pt>
                <c:pt idx="2">
                  <c:v>3.0</c:v>
                </c:pt>
                <c:pt idx="3">
                  <c:v>11.0</c:v>
                </c:pt>
                <c:pt idx="4">
                  <c:v>15.0</c:v>
                </c:pt>
                <c:pt idx="5">
                  <c:v>11.0</c:v>
                </c:pt>
                <c:pt idx="6">
                  <c:v>14.0</c:v>
                </c:pt>
                <c:pt idx="7">
                  <c:v>9.0</c:v>
                </c:pt>
                <c:pt idx="8">
                  <c:v>22.0</c:v>
                </c:pt>
                <c:pt idx="9">
                  <c:v>3.0</c:v>
                </c:pt>
                <c:pt idx="10">
                  <c:v>9.0</c:v>
                </c:pt>
                <c:pt idx="11">
                  <c:v>2.0</c:v>
                </c:pt>
                <c:pt idx="12">
                  <c:v>12.0</c:v>
                </c:pt>
                <c:pt idx="13">
                  <c:v>16.0</c:v>
                </c:pt>
                <c:pt idx="14">
                  <c:v>22.0</c:v>
                </c:pt>
                <c:pt idx="15">
                  <c:v>26.0</c:v>
                </c:pt>
                <c:pt idx="16">
                  <c:v>17.0</c:v>
                </c:pt>
                <c:pt idx="17">
                  <c:v>23.0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-2072436968"/>
        <c:axId val="-2075172872"/>
      </c:lineChart>
      <c:catAx>
        <c:axId val="-20724369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lang="th-TH"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-207517287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2075172872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lang="th-TH"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-2072436968"/>
        <c:crosses val="autoZero"/>
        <c:crossBetween val="between"/>
      </c:valAx>
      <c:spPr>
        <a:gradFill rotWithShape="0">
          <a:gsLst>
            <a:gs pos="0">
              <a:srgbClr val="FF0000"/>
            </a:gs>
            <a:gs pos="100000">
              <a:srgbClr val="FF0000">
                <a:gamma/>
                <a:tint val="27451"/>
                <a:invGamma/>
              </a:srgbClr>
            </a:gs>
          </a:gsLst>
          <a:lin ang="5400000" scaled="1"/>
        </a:gradFill>
        <a:ln w="12700">
          <a:solidFill>
            <a:srgbClr val="FFFFFF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82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0.2636</cdr:x>
      <cdr:y>0.06604</cdr:y>
    </cdr:from>
    <cdr:to>
      <cdr:x>0.78372</cdr:x>
      <cdr:y>0.21194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955046" y="161686"/>
          <a:ext cx="3857652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US" sz="1400" b="1" dirty="0" smtClean="0"/>
            <a:t>International peer-reviewed journals</a:t>
          </a:r>
          <a:endParaRPr lang="th-TH" sz="14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0.49285</cdr:x>
      <cdr:y>0.49617</cdr:y>
    </cdr:from>
    <cdr:to>
      <cdr:x>0.54981</cdr:x>
      <cdr:y>0.57065</cdr:y>
    </cdr:to>
    <cdr:sp macro="" textlink="">
      <cdr:nvSpPr>
        <cdr:cNvPr id="19457" name="Text Box 102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425386" y="1127963"/>
          <a:ext cx="395499" cy="1688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27432" tIns="22860" rIns="27432" bIns="22860" anchor="ctr" upright="1"/>
        <a:lstStyle xmlns:a="http://schemas.openxmlformats.org/drawingml/2006/main"/>
        <a:p xmlns:a="http://schemas.openxmlformats.org/drawingml/2006/main">
          <a:pPr algn="ctr" rtl="1">
            <a:defRPr sz="1000"/>
          </a:pPr>
          <a:r>
            <a:rPr lang="en-US" sz="825" b="0" i="0" strike="noStrike">
              <a:solidFill>
                <a:srgbClr val="000000"/>
              </a:solidFill>
              <a:latin typeface="Arial"/>
              <a:cs typeface="Arial"/>
            </a:rPr>
            <a:t>DMJ</a:t>
          </a:r>
        </a:p>
      </cdr:txBody>
    </cdr:sp>
  </cdr:relSizeAnchor>
  <cdr:relSizeAnchor xmlns:cdr="http://schemas.openxmlformats.org/drawingml/2006/chartDrawing">
    <cdr:from>
      <cdr:x>0.24433</cdr:x>
      <cdr:y>0.02744</cdr:y>
    </cdr:from>
    <cdr:to>
      <cdr:x>0.76445</cdr:x>
      <cdr:y>0.16917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812170" y="69158"/>
          <a:ext cx="3857652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Tahoma"/>
            </a:defRPr>
          </a:lvl1pPr>
          <a:lvl2pPr marL="457200" indent="0">
            <a:defRPr sz="1100">
              <a:latin typeface="Tahoma"/>
            </a:defRPr>
          </a:lvl2pPr>
          <a:lvl3pPr marL="914400" indent="0">
            <a:defRPr sz="1100">
              <a:latin typeface="Tahoma"/>
            </a:defRPr>
          </a:lvl3pPr>
          <a:lvl4pPr marL="1371600" indent="0">
            <a:defRPr sz="1100">
              <a:latin typeface="Tahoma"/>
            </a:defRPr>
          </a:lvl4pPr>
          <a:lvl5pPr marL="1828800" indent="0">
            <a:defRPr sz="1100">
              <a:latin typeface="Tahoma"/>
            </a:defRPr>
          </a:lvl5pPr>
          <a:lvl6pPr marL="2286000" indent="0">
            <a:defRPr sz="1100">
              <a:latin typeface="Tahoma"/>
            </a:defRPr>
          </a:lvl6pPr>
          <a:lvl7pPr marL="2743200" indent="0">
            <a:defRPr sz="1100">
              <a:latin typeface="Tahoma"/>
            </a:defRPr>
          </a:lvl7pPr>
          <a:lvl8pPr marL="3200400" indent="0">
            <a:defRPr sz="1100">
              <a:latin typeface="Tahoma"/>
            </a:defRPr>
          </a:lvl8pPr>
          <a:lvl9pPr marL="3657600" indent="0">
            <a:defRPr sz="1100">
              <a:latin typeface="Tahoma"/>
            </a:defRPr>
          </a:lvl9pPr>
        </a:lstStyle>
        <a:p xmlns:a="http://schemas.openxmlformats.org/drawingml/2006/main">
          <a:r>
            <a:rPr lang="en-US" sz="1400" b="1" dirty="0" smtClean="0"/>
            <a:t>       Domestic peer-reviewed journals</a:t>
          </a:r>
          <a:endParaRPr lang="th-TH" sz="1400" b="1" dirty="0"/>
        </a:p>
      </cdr:txBody>
    </cdr:sp>
  </cdr:relSizeAnchor>
  <cdr:relSizeAnchor xmlns:cdr="http://schemas.openxmlformats.org/drawingml/2006/chartDrawing">
    <cdr:from>
      <cdr:x>0.49285</cdr:x>
      <cdr:y>0.49617</cdr:y>
    </cdr:from>
    <cdr:to>
      <cdr:x>0.54981</cdr:x>
      <cdr:y>0.57065</cdr:y>
    </cdr:to>
    <cdr:sp macro="" textlink="">
      <cdr:nvSpPr>
        <cdr:cNvPr id="2" name="Text Box 102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425386" y="1127963"/>
          <a:ext cx="395499" cy="1688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27432" tIns="22860" rIns="27432" bIns="22860" anchor="ctr" upright="1"/>
        <a:lstStyle xmlns:a="http://schemas.openxmlformats.org/drawingml/2006/main"/>
        <a:p xmlns:a="http://schemas.openxmlformats.org/drawingml/2006/main">
          <a:pPr algn="ctr" rtl="1">
            <a:defRPr sz="1000"/>
          </a:pPr>
          <a:r>
            <a:rPr lang="en-US" sz="825" b="0" i="0" strike="noStrike">
              <a:solidFill>
                <a:srgbClr val="000000"/>
              </a:solidFill>
              <a:latin typeface="Arial"/>
              <a:cs typeface="Arial"/>
            </a:rPr>
            <a:t>DMJ</a:t>
          </a:r>
        </a:p>
      </cdr:txBody>
    </cdr:sp>
  </cdr:relSizeAnchor>
  <cdr:relSizeAnchor xmlns:cdr="http://schemas.openxmlformats.org/drawingml/2006/chartDrawing">
    <cdr:from>
      <cdr:x>0.49285</cdr:x>
      <cdr:y>0.49617</cdr:y>
    </cdr:from>
    <cdr:to>
      <cdr:x>0.54981</cdr:x>
      <cdr:y>0.57065</cdr:y>
    </cdr:to>
    <cdr:sp macro="" textlink="">
      <cdr:nvSpPr>
        <cdr:cNvPr id="4" name="Text Box 102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425386" y="1127963"/>
          <a:ext cx="395499" cy="1688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27432" tIns="22860" rIns="27432" bIns="22860" anchor="ctr" upright="1"/>
        <a:lstStyle xmlns:a="http://schemas.openxmlformats.org/drawingml/2006/main"/>
        <a:p xmlns:a="http://schemas.openxmlformats.org/drawingml/2006/main">
          <a:pPr algn="ctr" rtl="1">
            <a:defRPr sz="1000"/>
          </a:pPr>
          <a:r>
            <a:rPr lang="en-US" sz="825" b="0" i="0" strike="noStrike">
              <a:solidFill>
                <a:srgbClr val="000000"/>
              </a:solidFill>
              <a:latin typeface="Arial"/>
              <a:cs typeface="Arial"/>
            </a:rPr>
            <a:t>DMJ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th-TH" dirty="0">
              <a:cs typeface="Tahoma" pitchFamily="34" charset="0"/>
            </a:endParaRP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1750" y="0"/>
            <a:ext cx="29384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98DCCE3D-E391-46B2-BA18-3DFABB372961}" type="datetimeFigureOut">
              <a:rPr lang="th-TH">
                <a:cs typeface="Tahoma" pitchFamily="34" charset="0"/>
              </a:rPr>
              <a:pPr>
                <a:defRPr/>
              </a:pPr>
              <a:t>7/9/16 </a:t>
            </a:fld>
            <a:endParaRPr lang="th-TH" dirty="0">
              <a:cs typeface="Tahoma" pitchFamily="34" charset="0"/>
            </a:endParaRPr>
          </a:p>
        </p:txBody>
      </p:sp>
      <p:sp>
        <p:nvSpPr>
          <p:cNvPr id="1208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384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th-TH" dirty="0">
              <a:cs typeface="Tahoma" pitchFamily="34" charset="0"/>
            </a:endParaRPr>
          </a:p>
        </p:txBody>
      </p:sp>
      <p:sp>
        <p:nvSpPr>
          <p:cNvPr id="1208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1750" y="9428163"/>
            <a:ext cx="29384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904BD31F-6A8F-48FB-8285-A41654035060}" type="slidenum">
              <a:rPr lang="en-US">
                <a:cs typeface="Tahoma" pitchFamily="34" charset="0"/>
              </a:rPr>
              <a:pPr>
                <a:defRPr/>
              </a:pPr>
              <a:t>‹#›</a:t>
            </a:fld>
            <a:endParaRPr lang="th-TH" dirty="0"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9868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84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1750" y="0"/>
            <a:ext cx="29384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D011AF8-5042-4412-B0BD-34E7B74D0735}" type="datetimeFigureOut">
              <a:rPr lang="th-TH"/>
              <a:pPr>
                <a:defRPr/>
              </a:pPr>
              <a:t>7/9/16 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9638" y="744538"/>
            <a:ext cx="4964112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h-TH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7863" y="4714875"/>
            <a:ext cx="54260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th-TH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384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1750" y="9428163"/>
            <a:ext cx="29384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17D9212-8203-4063-B02A-4CBB5566EFB1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144866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z="1800" smtClean="0">
              <a:cs typeface="Cordia New" pitchFamily="34" charset="-34"/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D3CF0BC-0310-4BF5-8660-2E478E4A6B55}" type="slidenum">
              <a:rPr lang="en-US" smtClean="0">
                <a:cs typeface="Cordia New" pitchFamily="34" charset="-34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th-TH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7D9212-8203-4063-B02A-4CBB5566EFB1}" type="slidenum">
              <a:rPr lang="th-TH" smtClean="0"/>
              <a:pPr>
                <a:defRPr/>
              </a:pPr>
              <a:t>10</a:t>
            </a:fld>
            <a:endParaRPr lang="th-TH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cs typeface="Cordia New" pitchFamily="34" charset="-34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92088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072063-8303-4E45-9A65-8DA57CC850EB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Untitled-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0" y="404813"/>
            <a:ext cx="9080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0EDBB-D19C-47BE-9607-E81D03E7CB54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Untitled-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0" y="404813"/>
            <a:ext cx="9080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100" y="228600"/>
            <a:ext cx="1943100" cy="6080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228600"/>
            <a:ext cx="5676900" cy="6080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BC6CD-0021-4634-A3AD-92A016DAA549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Untitled-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0" y="404813"/>
            <a:ext cx="9080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28600"/>
            <a:ext cx="7772400" cy="752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066800" y="1196975"/>
            <a:ext cx="7772400" cy="5111750"/>
          </a:xfrm>
        </p:spPr>
        <p:txBody>
          <a:bodyPr/>
          <a:lstStyle/>
          <a:p>
            <a:pPr lvl="0"/>
            <a:r>
              <a:rPr lang="en-US" noProof="0" dirty="0" smtClean="0"/>
              <a:t>Click icon to add table</a:t>
            </a:r>
            <a:endParaRPr lang="th-TH" noProof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0C297-AF04-4088-8587-B10A952A1012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Untitled-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0" y="404813"/>
            <a:ext cx="9080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C7950A-0AB7-43AB-ACBE-593BCA2F5537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5" y="4437112"/>
            <a:ext cx="7019057" cy="13318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3647" y="2906713"/>
            <a:ext cx="7091065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A3EDCC-EA80-4CEE-85E2-920B3BF014A9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Untitled-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0" y="404813"/>
            <a:ext cx="9080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196975"/>
            <a:ext cx="38100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196975"/>
            <a:ext cx="38100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B1551-7ADE-4F4B-B209-57B1E9DC541B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Untitled-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0" y="404813"/>
            <a:ext cx="9080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D9998-F104-4E92-9273-9E461F29944E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Untitled-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0" y="404813"/>
            <a:ext cx="9080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060A0A-D174-4324-B61A-3531FD5820E6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Untitled-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0" y="404813"/>
            <a:ext cx="9080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672D7-F059-408D-A725-36A2C41AAB9C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Untitled-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0" y="404813"/>
            <a:ext cx="9080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1EE78-8F7D-426C-94AE-4438F23C2276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Untitled-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0" y="404813"/>
            <a:ext cx="9080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th-TH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18400-B6EE-41C1-BA65-337BDEA5EFF0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228600"/>
            <a:ext cx="77724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196975"/>
            <a:ext cx="7772400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15150" y="6381750"/>
            <a:ext cx="1905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 b="1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30558C4-C3BA-4D31-876C-F0060C463CE6}" type="slidenum">
              <a:rPr lang="th-TH"/>
              <a:pPr>
                <a:defRPr/>
              </a:pPr>
              <a:t>‹#›</a:t>
            </a:fld>
            <a:endParaRPr lang="th-TH"/>
          </a:p>
        </p:txBody>
      </p:sp>
      <p:sp>
        <p:nvSpPr>
          <p:cNvPr id="1178" name="Text Box 154"/>
          <p:cNvSpPr txBox="1">
            <a:spLocks noChangeArrowheads="1"/>
          </p:cNvSpPr>
          <p:nvPr/>
        </p:nvSpPr>
        <p:spPr bwMode="auto">
          <a:xfrm rot="16200000">
            <a:off x="-1405731" y="4593431"/>
            <a:ext cx="3759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b="1" dirty="0">
                <a:solidFill>
                  <a:srgbClr val="FFFF00"/>
                </a:solidFill>
                <a:cs typeface="Tahoma" pitchFamily="34" charset="0"/>
              </a:rPr>
              <a:t>International Health Policy Program -Thailand</a:t>
            </a:r>
          </a:p>
        </p:txBody>
      </p:sp>
      <p:pic>
        <p:nvPicPr>
          <p:cNvPr id="2" name="Picture 30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476250"/>
            <a:ext cx="10429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29" name="Rectangle 305"/>
          <p:cNvSpPr>
            <a:spLocks noChangeArrowheads="1"/>
          </p:cNvSpPr>
          <p:nvPr/>
        </p:nvSpPr>
        <p:spPr bwMode="auto">
          <a:xfrm>
            <a:off x="0" y="0"/>
            <a:ext cx="1042988" cy="6858000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2800" dirty="0">
              <a:latin typeface="+mn-lt"/>
              <a:cs typeface="Tahoma" pitchFamily="34" charset="0"/>
            </a:endParaRPr>
          </a:p>
        </p:txBody>
      </p:sp>
      <p:sp>
        <p:nvSpPr>
          <p:cNvPr id="1335" name="Text Box 311"/>
          <p:cNvSpPr txBox="1">
            <a:spLocks noChangeArrowheads="1"/>
          </p:cNvSpPr>
          <p:nvPr/>
        </p:nvSpPr>
        <p:spPr bwMode="auto">
          <a:xfrm rot="10800000">
            <a:off x="318944" y="1196975"/>
            <a:ext cx="292388" cy="53276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eaVert" lIns="0" tIns="0" rIns="0">
            <a:spAutoFit/>
          </a:bodyPr>
          <a:lstStyle/>
          <a:p>
            <a:pPr algn="ctr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n-GB" sz="19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International Health Policy Program -Thailand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9" r:id="rId1"/>
    <p:sldLayoutId id="2147483971" r:id="rId2"/>
    <p:sldLayoutId id="2147483970" r:id="rId3"/>
    <p:sldLayoutId id="2147483972" r:id="rId4"/>
    <p:sldLayoutId id="2147483973" r:id="rId5"/>
    <p:sldLayoutId id="2147483974" r:id="rId6"/>
    <p:sldLayoutId id="2147483975" r:id="rId7"/>
    <p:sldLayoutId id="2147483976" r:id="rId8"/>
    <p:sldLayoutId id="2147483977" r:id="rId9"/>
    <p:sldLayoutId id="2147483978" r:id="rId10"/>
    <p:sldLayoutId id="2147483979" r:id="rId11"/>
    <p:sldLayoutId id="214748398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•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Arial" pitchFamily="34" charset="0"/>
        <a:buChar char="–"/>
        <a:defRPr sz="24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•"/>
        <a:defRPr sz="2000">
          <a:solidFill>
            <a:schemeClr val="accent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•"/>
        <a:defRPr sz="2000">
          <a:solidFill>
            <a:srgbClr val="3333CC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Char char="•"/>
        <a:defRPr sz="2000">
          <a:solidFill>
            <a:srgbClr val="3333CC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Char char="•"/>
        <a:defRPr sz="2000">
          <a:solidFill>
            <a:srgbClr val="3333CC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Char char="•"/>
        <a:defRPr sz="2000">
          <a:solidFill>
            <a:srgbClr val="3333CC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Char char="•"/>
        <a:defRPr sz="2000">
          <a:solidFill>
            <a:srgbClr val="3333CC"/>
          </a:solidFill>
          <a:latin typeface="+mn-lt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chart" Target="../charts/chart1.xml"/><Relationship Id="rId5" Type="http://schemas.openxmlformats.org/officeDocument/2006/relationships/chart" Target="../charts/chart2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9.jpeg"/><Relationship Id="rId12" Type="http://schemas.openxmlformats.org/officeDocument/2006/relationships/image" Target="../media/image20.jpeg"/><Relationship Id="rId13" Type="http://schemas.openxmlformats.org/officeDocument/2006/relationships/image" Target="../media/image21.jpeg"/><Relationship Id="rId14" Type="http://schemas.openxmlformats.org/officeDocument/2006/relationships/image" Target="../media/image22.png"/><Relationship Id="rId15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image" Target="../media/image16.jpeg"/><Relationship Id="rId9" Type="http://schemas.openxmlformats.org/officeDocument/2006/relationships/image" Target="../media/image17.jpeg"/><Relationship Id="rId10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6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6" descr="Untitled-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75438" y="107950"/>
            <a:ext cx="2289175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Title 1"/>
          <p:cNvSpPr>
            <a:spLocks/>
          </p:cNvSpPr>
          <p:nvPr/>
        </p:nvSpPr>
        <p:spPr bwMode="auto">
          <a:xfrm>
            <a:off x="1263650" y="3860800"/>
            <a:ext cx="7629525" cy="197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92457" dir="956724" algn="ctr" rotWithShape="0">
              <a:srgbClr val="800080"/>
            </a:outerShdw>
          </a:effectLst>
        </p:spPr>
        <p:txBody>
          <a:bodyPr anchor="ctr"/>
          <a:lstStyle/>
          <a:p>
            <a:pPr>
              <a:defRPr/>
            </a:pPr>
            <a:endParaRPr lang="en-GB" sz="48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ea typeface="MS PGothic" pitchFamily="34" charset="-128"/>
              <a:cs typeface="Tahoma" pitchFamily="34" charset="0"/>
            </a:endParaRPr>
          </a:p>
        </p:txBody>
      </p:sp>
      <p:sp>
        <p:nvSpPr>
          <p:cNvPr id="12292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1330325" y="1844675"/>
            <a:ext cx="7489825" cy="2089150"/>
          </a:xfrm>
        </p:spPr>
        <p:txBody>
          <a:bodyPr/>
          <a:lstStyle/>
          <a:p>
            <a:pPr eaLnBrk="1" hangingPunct="1">
              <a:lnSpc>
                <a:spcPct val="125000"/>
              </a:lnSpc>
              <a:spcBef>
                <a:spcPct val="5000"/>
              </a:spcBef>
              <a:spcAft>
                <a:spcPct val="30000"/>
              </a:spcAft>
            </a:pPr>
            <a:r>
              <a:rPr lang="th-TH" sz="6000" b="1" dirty="0" smtClean="0">
                <a:solidFill>
                  <a:srgbClr val="FFFF00"/>
                </a:solidFill>
                <a:latin typeface="AngsanaUPC"/>
                <a:ea typeface="Tahoma" pitchFamily="34" charset="0"/>
                <a:cs typeface="AngsanaUPC"/>
              </a:rPr>
              <a:t>บทบาท </a:t>
            </a:r>
            <a:r>
              <a:rPr lang="en-US" sz="6000" b="1" dirty="0" smtClean="0">
                <a:solidFill>
                  <a:srgbClr val="FFFF00"/>
                </a:solidFill>
                <a:latin typeface="AngsanaUPC"/>
                <a:ea typeface="Tahoma" pitchFamily="34" charset="0"/>
                <a:cs typeface="AngsanaUPC"/>
              </a:rPr>
              <a:t>IHPP </a:t>
            </a:r>
            <a:r>
              <a:rPr lang="th-TH" sz="6000" b="1" dirty="0" smtClean="0">
                <a:solidFill>
                  <a:srgbClr val="FFFF00"/>
                </a:solidFill>
                <a:latin typeface="AngsanaUPC"/>
                <a:ea typeface="Tahoma" pitchFamily="34" charset="0"/>
                <a:cs typeface="AngsanaUPC"/>
              </a:rPr>
              <a:t>ต่อการสาธารณสุข</a:t>
            </a:r>
            <a:br>
              <a:rPr lang="th-TH" sz="6000" b="1" dirty="0" smtClean="0">
                <a:solidFill>
                  <a:srgbClr val="FFFF00"/>
                </a:solidFill>
                <a:latin typeface="AngsanaUPC"/>
                <a:ea typeface="Tahoma" pitchFamily="34" charset="0"/>
                <a:cs typeface="AngsanaUPC"/>
              </a:rPr>
            </a:br>
            <a:r>
              <a:rPr lang="en-US" b="1" dirty="0" smtClean="0">
                <a:solidFill>
                  <a:srgbClr val="FFFF00"/>
                </a:solidFill>
                <a:latin typeface="AngsanaUPC"/>
                <a:ea typeface="Tahoma" pitchFamily="34" charset="0"/>
                <a:cs typeface="AngsanaUPC"/>
              </a:rPr>
              <a:t>Health System Research and Evaluation in Thailand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414" y="104781"/>
            <a:ext cx="7362820" cy="609575"/>
          </a:xfrm>
        </p:spPr>
        <p:txBody>
          <a:bodyPr/>
          <a:lstStyle/>
          <a:p>
            <a:r>
              <a:rPr lang="th-TH" sz="4400" b="1" dirty="0" smtClean="0">
                <a:latin typeface="AngsanaUPC"/>
                <a:ea typeface="Tahoma" pitchFamily="34" charset="0"/>
                <a:cs typeface="AngsanaUPC"/>
              </a:rPr>
              <a:t>แหล่งเงินทุนในช่วงปี 2555 – 2559 </a:t>
            </a:r>
            <a:r>
              <a:rPr lang="en-US" sz="4400" b="1" dirty="0" smtClean="0">
                <a:latin typeface="AngsanaUPC"/>
                <a:ea typeface="Tahoma" pitchFamily="34" charset="0"/>
                <a:cs typeface="AngsanaUPC"/>
              </a:rPr>
              <a:t>(6</a:t>
            </a:r>
            <a:r>
              <a:rPr lang="th-TH" sz="4400" b="1" dirty="0" smtClean="0">
                <a:latin typeface="AngsanaUPC"/>
                <a:ea typeface="Tahoma" pitchFamily="34" charset="0"/>
                <a:cs typeface="AngsanaUPC"/>
              </a:rPr>
              <a:t>เดือน) </a:t>
            </a:r>
            <a:endParaRPr lang="th-TH" sz="4400" b="1" dirty="0">
              <a:latin typeface="AngsanaUPC"/>
              <a:ea typeface="Tahoma" pitchFamily="34" charset="0"/>
              <a:cs typeface="AngsanaUPC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C7950A-0AB7-43AB-ACBE-593BCA2F5537}" type="slidenum">
              <a:rPr lang="th-TH" smtClean="0"/>
              <a:pPr>
                <a:defRPr/>
              </a:pPr>
              <a:t>10</a:t>
            </a:fld>
            <a:endParaRPr lang="th-TH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285984" y="1000108"/>
          <a:ext cx="5643602" cy="4060058"/>
        </p:xfrm>
        <a:graphic>
          <a:graphicData uri="http://schemas.openxmlformats.org/drawingml/2006/table">
            <a:tbl>
              <a:tblPr/>
              <a:tblGrid>
                <a:gridCol w="1500198"/>
                <a:gridCol w="1857388"/>
                <a:gridCol w="2286016"/>
              </a:tblGrid>
              <a:tr h="785818"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ปี พ.ศ.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แหล่งเงินในประเทศ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แหล่งทุนต่างประเทศ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48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2555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93%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48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74%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26%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48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74%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26%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48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96%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48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2559 (6 m)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1428728" y="5345684"/>
            <a:ext cx="7358114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dirty="0" smtClean="0">
                <a:latin typeface="AngsanaUPC"/>
                <a:ea typeface="Tahoma" pitchFamily="34" charset="0"/>
                <a:cs typeface="AngsanaUPC"/>
              </a:rPr>
              <a:t>แหล่งเงินในประเทศ ได้แก่สสส., สปสช., สวรส., ธกส., อื่นๆ</a:t>
            </a:r>
            <a:endParaRPr lang="en-US" sz="3200" dirty="0">
              <a:latin typeface="AngsanaUPC"/>
              <a:ea typeface="Tahoma" pitchFamily="34" charset="0"/>
              <a:cs typeface="AngsanaUPC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28728" y="5786454"/>
            <a:ext cx="750099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dirty="0" smtClean="0">
                <a:latin typeface="AngsanaUPC"/>
                <a:ea typeface="Tahoma" pitchFamily="34" charset="0"/>
                <a:cs typeface="AngsanaUPC"/>
              </a:rPr>
              <a:t>แหล่งทุนต่างประเทศ ได้แก่</a:t>
            </a:r>
            <a:r>
              <a:rPr lang="en-US" sz="3200" dirty="0" smtClean="0">
                <a:latin typeface="AngsanaUPC"/>
                <a:ea typeface="Tahoma" pitchFamily="34" charset="0"/>
                <a:cs typeface="AngsanaUPC"/>
              </a:rPr>
              <a:t> WHO</a:t>
            </a:r>
            <a:r>
              <a:rPr lang="th-TH" sz="3200" dirty="0" smtClean="0">
                <a:latin typeface="AngsanaUPC"/>
                <a:ea typeface="Tahoma" pitchFamily="34" charset="0"/>
                <a:cs typeface="AngsanaUPC"/>
              </a:rPr>
              <a:t>,</a:t>
            </a:r>
            <a:r>
              <a:rPr lang="en-US" sz="3200" dirty="0" smtClean="0">
                <a:latin typeface="AngsanaUPC"/>
                <a:ea typeface="Tahoma" pitchFamily="34" charset="0"/>
                <a:cs typeface="AngsanaUPC"/>
              </a:rPr>
              <a:t> RF, LSHTM, USAID</a:t>
            </a:r>
            <a:r>
              <a:rPr lang="th-TH" sz="3200" dirty="0" smtClean="0">
                <a:latin typeface="AngsanaUPC"/>
                <a:ea typeface="Tahoma" pitchFamily="34" charset="0"/>
                <a:cs typeface="AngsanaUPC"/>
              </a:rPr>
              <a:t>, </a:t>
            </a:r>
            <a:r>
              <a:rPr lang="en-US" sz="3200" dirty="0" smtClean="0">
                <a:latin typeface="AngsanaUPC"/>
                <a:ea typeface="Tahoma" pitchFamily="34" charset="0"/>
                <a:cs typeface="AngsanaUPC"/>
              </a:rPr>
              <a:t>UNICEF, ILO </a:t>
            </a:r>
            <a:r>
              <a:rPr lang="th-TH" sz="3200" dirty="0" smtClean="0">
                <a:latin typeface="AngsanaUPC"/>
                <a:ea typeface="Tahoma" pitchFamily="34" charset="0"/>
                <a:cs typeface="AngsanaUPC"/>
              </a:rPr>
              <a:t>และ </a:t>
            </a:r>
            <a:r>
              <a:rPr lang="en-US" sz="3200" dirty="0" smtClean="0">
                <a:latin typeface="AngsanaUPC"/>
                <a:ea typeface="Tahoma" pitchFamily="34" charset="0"/>
                <a:cs typeface="AngsanaUPC"/>
              </a:rPr>
              <a:t>Others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F17AF6-2670-4B79-B744-000BBE8F1A52}" type="slidenum">
              <a:rPr lang="th-TH"/>
              <a:pPr>
                <a:defRPr/>
              </a:pPr>
              <a:t>11</a:t>
            </a:fld>
            <a:endParaRPr lang="th-TH"/>
          </a:p>
        </p:txBody>
      </p:sp>
      <p:sp>
        <p:nvSpPr>
          <p:cNvPr id="11267" name="Title 4"/>
          <p:cNvSpPr>
            <a:spLocks noGrp="1"/>
          </p:cNvSpPr>
          <p:nvPr>
            <p:ph type="title" idx="4294967295"/>
          </p:nvPr>
        </p:nvSpPr>
        <p:spPr>
          <a:xfrm>
            <a:off x="1066800" y="188913"/>
            <a:ext cx="7772400" cy="503237"/>
          </a:xfrm>
        </p:spPr>
        <p:txBody>
          <a:bodyPr/>
          <a:lstStyle/>
          <a:p>
            <a:r>
              <a:rPr lang="en-US" sz="2800" b="1" dirty="0" smtClean="0">
                <a:cs typeface="Tahoma" pitchFamily="34" charset="0"/>
              </a:rPr>
              <a:t>Publication outputs, 1998-2016</a:t>
            </a:r>
            <a:endParaRPr lang="th-TH" sz="2800" b="1" dirty="0" smtClean="0">
              <a:cs typeface="Tahoma" pitchFamily="34" charset="0"/>
            </a:endParaRPr>
          </a:p>
        </p:txBody>
      </p:sp>
      <p:sp>
        <p:nvSpPr>
          <p:cNvPr id="6" name="Content Placeholder 4"/>
          <p:cNvSpPr>
            <a:spLocks noGrp="1"/>
          </p:cNvSpPr>
          <p:nvPr>
            <p:ph sz="half" idx="4294967295"/>
          </p:nvPr>
        </p:nvSpPr>
        <p:spPr>
          <a:xfrm>
            <a:off x="1066800" y="1196975"/>
            <a:ext cx="3810000" cy="5111750"/>
          </a:xfrm>
        </p:spPr>
        <p:txBody>
          <a:bodyPr/>
          <a:lstStyle/>
          <a:p>
            <a:pPr marL="457200" indent="-457200">
              <a:buFontTx/>
              <a:buNone/>
              <a:defRPr/>
            </a:pPr>
            <a:endParaRPr lang="th-TH" sz="2400" dirty="0" smtClean="0">
              <a:ea typeface="Tahoma" pitchFamily="34" charset="0"/>
              <a:cs typeface="Tahoma" pitchFamily="34" charset="0"/>
            </a:endParaRPr>
          </a:p>
          <a:p>
            <a:pPr eaLnBrk="1" hangingPunct="1">
              <a:lnSpc>
                <a:spcPct val="90000"/>
              </a:lnSpc>
              <a:spcAft>
                <a:spcPct val="5000"/>
              </a:spcAft>
              <a:buClr>
                <a:schemeClr val="tx1"/>
              </a:buClr>
              <a:buFontTx/>
              <a:buAutoNum type="arabicPeriod"/>
              <a:defRPr/>
            </a:pPr>
            <a:endParaRPr lang="en-US" dirty="0" smtClean="0"/>
          </a:p>
        </p:txBody>
      </p:sp>
      <p:sp>
        <p:nvSpPr>
          <p:cNvPr id="4" name="Rectangle 6"/>
          <p:cNvSpPr txBox="1">
            <a:spLocks noGrp="1" noChangeArrowheads="1"/>
          </p:cNvSpPr>
          <p:nvPr/>
        </p:nvSpPr>
        <p:spPr bwMode="auto">
          <a:xfrm>
            <a:off x="6915150" y="6381750"/>
            <a:ext cx="1905000" cy="3238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1200" b="1" dirty="0">
              <a:latin typeface="+mn-lt"/>
              <a:cs typeface="+mn-cs"/>
            </a:endParaRPr>
          </a:p>
        </p:txBody>
      </p:sp>
      <p:sp>
        <p:nvSpPr>
          <p:cNvPr id="11270" name="Rectangle 289"/>
          <p:cNvSpPr>
            <a:spLocks noChangeArrowheads="1"/>
          </p:cNvSpPr>
          <p:nvPr/>
        </p:nvSpPr>
        <p:spPr bwMode="auto">
          <a:xfrm>
            <a:off x="1116013" y="5949950"/>
            <a:ext cx="68405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200" b="1" dirty="0" err="1">
                <a:solidFill>
                  <a:srgbClr val="800080"/>
                </a:solidFill>
                <a:latin typeface="Tahoma" pitchFamily="34" charset="0"/>
                <a:cs typeface="Tahoma" pitchFamily="34" charset="0"/>
              </a:rPr>
              <a:t>Rema</a:t>
            </a:r>
            <a:r>
              <a:rPr lang="en-US" sz="1200" b="1" dirty="0">
                <a:solidFill>
                  <a:srgbClr val="800080"/>
                </a:solidFill>
                <a:latin typeface="Tahoma" pitchFamily="34" charset="0"/>
                <a:cs typeface="Tahoma" pitchFamily="34" charset="0"/>
              </a:rPr>
              <a:t>r</a:t>
            </a:r>
            <a:r>
              <a:rPr lang="fr-FR" sz="1200" b="1" dirty="0">
                <a:solidFill>
                  <a:srgbClr val="800080"/>
                </a:solidFill>
                <a:latin typeface="Tahoma" pitchFamily="34" charset="0"/>
                <a:cs typeface="Tahoma" pitchFamily="34" charset="0"/>
              </a:rPr>
              <a:t>k:    ITJ   : Articles in inter journal          DMJ : Articles in </a:t>
            </a:r>
            <a:r>
              <a:rPr lang="fr-FR" sz="1200" b="1" dirty="0" err="1">
                <a:solidFill>
                  <a:srgbClr val="800080"/>
                </a:solidFill>
                <a:latin typeface="Tahoma" pitchFamily="34" charset="0"/>
                <a:cs typeface="Tahoma" pitchFamily="34" charset="0"/>
              </a:rPr>
              <a:t>domestic</a:t>
            </a:r>
            <a:r>
              <a:rPr lang="fr-FR" sz="1200" b="1" dirty="0">
                <a:solidFill>
                  <a:srgbClr val="800080"/>
                </a:solidFill>
                <a:latin typeface="Tahoma" pitchFamily="34" charset="0"/>
                <a:cs typeface="Tahoma" pitchFamily="34" charset="0"/>
              </a:rPr>
              <a:t> journal</a:t>
            </a:r>
          </a:p>
          <a:p>
            <a:r>
              <a:rPr lang="en-US" sz="1200" b="1" dirty="0">
                <a:solidFill>
                  <a:srgbClr val="800080"/>
                </a:solidFill>
                <a:latin typeface="Tahoma" pitchFamily="34" charset="0"/>
                <a:cs typeface="Tahoma" pitchFamily="34" charset="0"/>
              </a:rPr>
              <a:t>                   TRR : </a:t>
            </a:r>
            <a:r>
              <a:rPr lang="en-US" sz="1200" b="1" dirty="0">
                <a:solidFill>
                  <a:srgbClr val="800080"/>
                </a:solidFill>
              </a:rPr>
              <a:t>Thai research report                  </a:t>
            </a:r>
            <a:r>
              <a:rPr lang="en-US" sz="1200" b="1" dirty="0">
                <a:solidFill>
                  <a:srgbClr val="800080"/>
                </a:solidFill>
                <a:latin typeface="Tahoma" pitchFamily="34" charset="0"/>
                <a:cs typeface="Tahoma" pitchFamily="34" charset="0"/>
              </a:rPr>
              <a:t>ERR : </a:t>
            </a:r>
            <a:r>
              <a:rPr lang="en-US" sz="1200" b="1" dirty="0">
                <a:solidFill>
                  <a:srgbClr val="800080"/>
                </a:solidFill>
              </a:rPr>
              <a:t>English research report</a:t>
            </a:r>
            <a:endParaRPr lang="en-US" sz="1200" b="1" dirty="0">
              <a:solidFill>
                <a:srgbClr val="800080"/>
              </a:solidFill>
              <a:latin typeface="Tahoma" pitchFamily="34" charset="0"/>
              <a:cs typeface="Tahoma" pitchFamily="34" charset="0"/>
            </a:endParaRPr>
          </a:p>
          <a:p>
            <a:r>
              <a:rPr lang="en-US" sz="1200" b="1" dirty="0">
                <a:solidFill>
                  <a:srgbClr val="800080"/>
                </a:solidFill>
                <a:latin typeface="Tahoma" pitchFamily="34" charset="0"/>
                <a:cs typeface="Tahoma" pitchFamily="34" charset="0"/>
              </a:rPr>
              <a:t>                   </a:t>
            </a:r>
            <a:r>
              <a:rPr lang="en-US" sz="1200" b="1" dirty="0" smtClean="0">
                <a:solidFill>
                  <a:srgbClr val="800080"/>
                </a:solidFill>
                <a:latin typeface="Tahoma" pitchFamily="34" charset="0"/>
                <a:cs typeface="Tahoma" pitchFamily="34" charset="0"/>
              </a:rPr>
              <a:t>BK  </a:t>
            </a:r>
            <a:r>
              <a:rPr lang="en-US" sz="1200" b="1" dirty="0">
                <a:solidFill>
                  <a:srgbClr val="800080"/>
                </a:solidFill>
                <a:latin typeface="Tahoma" pitchFamily="34" charset="0"/>
                <a:cs typeface="Tahoma" pitchFamily="34" charset="0"/>
              </a:rPr>
              <a:t>: Book		                  </a:t>
            </a:r>
            <a:r>
              <a:rPr lang="en-US" sz="1200" b="1" dirty="0" smtClean="0">
                <a:solidFill>
                  <a:srgbClr val="800080"/>
                </a:solidFill>
                <a:latin typeface="Tahoma" pitchFamily="34" charset="0"/>
                <a:cs typeface="Tahoma" pitchFamily="34" charset="0"/>
              </a:rPr>
              <a:t>BS  </a:t>
            </a:r>
            <a:r>
              <a:rPr lang="en-US" sz="1200" b="1" dirty="0">
                <a:solidFill>
                  <a:srgbClr val="800080"/>
                </a:solidFill>
                <a:latin typeface="Tahoma" pitchFamily="34" charset="0"/>
                <a:cs typeface="Tahoma" pitchFamily="34" charset="0"/>
              </a:rPr>
              <a:t>: Book </a:t>
            </a:r>
            <a:r>
              <a:rPr lang="en-US" sz="1200" b="1" dirty="0" smtClean="0">
                <a:solidFill>
                  <a:srgbClr val="800080"/>
                </a:solidFill>
                <a:latin typeface="Tahoma" pitchFamily="34" charset="0"/>
                <a:cs typeface="Tahoma" pitchFamily="34" charset="0"/>
              </a:rPr>
              <a:t>section</a:t>
            </a:r>
          </a:p>
          <a:p>
            <a:r>
              <a:rPr lang="en-US" sz="1200" b="1" dirty="0" smtClean="0">
                <a:solidFill>
                  <a:srgbClr val="800080"/>
                </a:solidFill>
                <a:latin typeface="Tahoma" pitchFamily="34" charset="0"/>
                <a:cs typeface="Tahoma" pitchFamily="34" charset="0"/>
              </a:rPr>
              <a:t>* BK </a:t>
            </a:r>
            <a:r>
              <a:rPr lang="th-TH" sz="1200" b="1" dirty="0" smtClean="0">
                <a:solidFill>
                  <a:srgbClr val="800080"/>
                </a:solidFill>
                <a:latin typeface="Tahoma" pitchFamily="34" charset="0"/>
                <a:cs typeface="Tahoma" pitchFamily="34" charset="0"/>
              </a:rPr>
              <a:t>และ </a:t>
            </a:r>
            <a:r>
              <a:rPr lang="en-US" sz="1200" b="1" dirty="0" smtClean="0">
                <a:solidFill>
                  <a:srgbClr val="800080"/>
                </a:solidFill>
                <a:latin typeface="Tahoma" pitchFamily="34" charset="0"/>
                <a:cs typeface="Tahoma" pitchFamily="34" charset="0"/>
              </a:rPr>
              <a:t>BS 1998 - 2012 </a:t>
            </a:r>
            <a:r>
              <a:rPr lang="th-TH" sz="1200" b="1" dirty="0" smtClean="0">
                <a:solidFill>
                  <a:srgbClr val="800080"/>
                </a:solidFill>
                <a:latin typeface="Tahoma" pitchFamily="34" charset="0"/>
                <a:cs typeface="Tahoma" pitchFamily="34" charset="0"/>
              </a:rPr>
              <a:t>รอแยกประเภท</a:t>
            </a:r>
            <a:endParaRPr lang="th-TH" sz="1200" b="1" dirty="0">
              <a:solidFill>
                <a:srgbClr val="80008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1271" name="Picture 7" descr="ihpp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338" y="260350"/>
            <a:ext cx="9715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285853" y="857220"/>
          <a:ext cx="7143798" cy="4714940"/>
        </p:xfrm>
        <a:graphic>
          <a:graphicData uri="http://schemas.openxmlformats.org/drawingml/2006/table">
            <a:tbl>
              <a:tblPr/>
              <a:tblGrid>
                <a:gridCol w="878971"/>
                <a:gridCol w="607525"/>
                <a:gridCol w="607525"/>
                <a:gridCol w="607525"/>
                <a:gridCol w="607525"/>
                <a:gridCol w="1033686"/>
                <a:gridCol w="564095"/>
                <a:gridCol w="780611"/>
                <a:gridCol w="590421"/>
                <a:gridCol w="865914"/>
              </a:tblGrid>
              <a:tr h="21431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smtClean="0">
                          <a:solidFill>
                            <a:srgbClr val="0000FF"/>
                          </a:solidFill>
                          <a:latin typeface="Tahoma"/>
                        </a:rPr>
                        <a:t>Years</a:t>
                      </a:r>
                      <a:endParaRPr lang="en-US" sz="1000" b="1" i="0" u="none" strike="noStrike" dirty="0">
                        <a:solidFill>
                          <a:srgbClr val="0000FF"/>
                        </a:solidFill>
                        <a:latin typeface="Tahom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smtClean="0">
                          <a:solidFill>
                            <a:srgbClr val="FF00FF"/>
                          </a:solidFill>
                          <a:latin typeface="tahoma"/>
                        </a:rPr>
                        <a:t>ITJ</a:t>
                      </a:r>
                      <a:endParaRPr lang="en-US" sz="1000" b="1" i="0" u="none" strike="noStrike" dirty="0">
                        <a:solidFill>
                          <a:srgbClr val="FF00FF"/>
                        </a:solidFill>
                        <a:latin typeface="tahom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smtClean="0">
                          <a:solidFill>
                            <a:srgbClr val="FF0000"/>
                          </a:solidFill>
                          <a:latin typeface="Tahoma"/>
                        </a:rPr>
                        <a:t>DMJ</a:t>
                      </a:r>
                      <a:endParaRPr lang="en-US" sz="1000" b="1" i="0" u="none" strike="noStrike" dirty="0">
                        <a:solidFill>
                          <a:srgbClr val="FF0000"/>
                        </a:solidFill>
                        <a:latin typeface="Tahom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smtClean="0">
                          <a:solidFill>
                            <a:srgbClr val="008000"/>
                          </a:solidFill>
                          <a:latin typeface="Tahoma"/>
                        </a:rPr>
                        <a:t>TRR</a:t>
                      </a:r>
                      <a:endParaRPr lang="en-US" sz="1000" b="1" i="0" u="none" strike="noStrike" dirty="0">
                        <a:solidFill>
                          <a:srgbClr val="008000"/>
                        </a:solidFill>
                        <a:latin typeface="Tahom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smtClean="0">
                          <a:solidFill>
                            <a:srgbClr val="FF6600"/>
                          </a:solidFill>
                          <a:latin typeface="Tahoma"/>
                        </a:rPr>
                        <a:t>ERR</a:t>
                      </a:r>
                      <a:endParaRPr lang="en-US" sz="1000" b="1" i="0" u="none" strike="noStrike" dirty="0">
                        <a:solidFill>
                          <a:srgbClr val="FF6600"/>
                        </a:solidFill>
                        <a:latin typeface="Tahom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smtClean="0">
                          <a:solidFill>
                            <a:srgbClr val="800080"/>
                          </a:solidFill>
                          <a:latin typeface="Tahoma"/>
                        </a:rPr>
                        <a:t>IBK</a:t>
                      </a:r>
                      <a:endParaRPr lang="en-US" sz="1000" b="1" i="0" u="none" strike="noStrike" dirty="0">
                        <a:solidFill>
                          <a:srgbClr val="800080"/>
                        </a:solidFill>
                        <a:latin typeface="Tahom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smtClean="0">
                          <a:solidFill>
                            <a:srgbClr val="FFCC00"/>
                          </a:solidFill>
                          <a:latin typeface="Tahoma"/>
                        </a:rPr>
                        <a:t>IBS</a:t>
                      </a:r>
                      <a:endParaRPr lang="en-US" sz="1000" b="1" i="0" u="none" strike="noStrike" dirty="0">
                        <a:solidFill>
                          <a:srgbClr val="FFCC00"/>
                        </a:solidFill>
                        <a:latin typeface="Tahom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smtClean="0">
                          <a:solidFill>
                            <a:srgbClr val="0000FF"/>
                          </a:solidFill>
                          <a:latin typeface="Tahoma"/>
                        </a:rPr>
                        <a:t>Total</a:t>
                      </a:r>
                      <a:endParaRPr lang="en-US" sz="1000" b="1" i="0" u="none" strike="noStrike" dirty="0">
                        <a:solidFill>
                          <a:srgbClr val="0000FF"/>
                        </a:solidFill>
                        <a:latin typeface="Tahom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325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smtClean="0">
                          <a:solidFill>
                            <a:srgbClr val="800080"/>
                          </a:solidFill>
                          <a:latin typeface="Tahoma"/>
                        </a:rPr>
                        <a:t>D0MESTIC</a:t>
                      </a:r>
                      <a:endParaRPr lang="en-US" sz="1000" b="1" i="0" u="none" strike="noStrike" dirty="0">
                        <a:solidFill>
                          <a:srgbClr val="800080"/>
                        </a:solidFill>
                        <a:latin typeface="Tahom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smtClean="0">
                          <a:solidFill>
                            <a:srgbClr val="800080"/>
                          </a:solidFill>
                          <a:latin typeface="Tahoma"/>
                        </a:rPr>
                        <a:t>INTER</a:t>
                      </a:r>
                      <a:endParaRPr lang="en-US" sz="1000" b="1" i="0" u="none" strike="noStrike" dirty="0">
                        <a:solidFill>
                          <a:srgbClr val="800080"/>
                        </a:solidFill>
                        <a:latin typeface="Tahom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smtClean="0">
                          <a:solidFill>
                            <a:srgbClr val="800080"/>
                          </a:solidFill>
                          <a:latin typeface="Tahoma"/>
                        </a:rPr>
                        <a:t>D0MESTIC</a:t>
                      </a:r>
                      <a:endParaRPr lang="en-US" sz="1000" b="1" i="0" u="none" strike="noStrike" dirty="0">
                        <a:solidFill>
                          <a:srgbClr val="800080"/>
                        </a:solidFill>
                        <a:latin typeface="Tahom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smtClean="0">
                          <a:solidFill>
                            <a:srgbClr val="800080"/>
                          </a:solidFill>
                          <a:latin typeface="Tahoma"/>
                        </a:rPr>
                        <a:t>INTER</a:t>
                      </a:r>
                      <a:endParaRPr lang="en-US" sz="1000" b="1" i="0" u="none" strike="noStrike" dirty="0">
                        <a:solidFill>
                          <a:srgbClr val="800080"/>
                        </a:solidFill>
                        <a:latin typeface="Tahom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21431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rgbClr val="0000FF"/>
                          </a:solidFill>
                          <a:latin typeface="Tahoma"/>
                        </a:rPr>
                        <a:t>1998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rgbClr val="FF00FF"/>
                          </a:solidFill>
                          <a:latin typeface="Tahoma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rgbClr val="FF0000"/>
                          </a:solidFill>
                          <a:latin typeface="Tahoma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rgbClr val="008000"/>
                          </a:solidFill>
                          <a:latin typeface="Tahoma"/>
                        </a:rPr>
                        <a:t>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rgbClr val="FF6600"/>
                          </a:solidFill>
                          <a:latin typeface="Tahoma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rgbClr val="FF0000"/>
                          </a:solidFill>
                          <a:latin typeface="Tahoma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rgbClr val="FF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rgbClr val="FF0000"/>
                          </a:solidFill>
                          <a:latin typeface="Tahoma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rgbClr val="FFCC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rgbClr val="0000FF"/>
                          </a:solidFill>
                          <a:latin typeface="Tahoma"/>
                        </a:rPr>
                        <a:t>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1431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rgbClr val="0000FF"/>
                          </a:solidFill>
                          <a:latin typeface="Tahoma"/>
                        </a:rPr>
                        <a:t>1999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rgbClr val="FF00FF"/>
                          </a:solidFill>
                          <a:latin typeface="Tahoma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rgbClr val="FF0000"/>
                          </a:solidFill>
                          <a:latin typeface="Tahoma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rgbClr val="008000"/>
                          </a:solidFill>
                          <a:latin typeface="Tahoma"/>
                        </a:rPr>
                        <a:t>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rgbClr val="FF6600"/>
                          </a:solidFill>
                          <a:latin typeface="Tahoma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rgbClr val="FF0000"/>
                          </a:solidFill>
                          <a:latin typeface="Tahoma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rgbClr val="FF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rgbClr val="FF0000"/>
                          </a:solidFill>
                          <a:latin typeface="Tahoma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rgbClr val="FFCC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rgbClr val="0000FF"/>
                          </a:solidFill>
                          <a:latin typeface="Tahoma"/>
                        </a:rPr>
                        <a:t>13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1431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rgbClr val="0000FF"/>
                          </a:solidFill>
                          <a:latin typeface="Tahoma"/>
                        </a:rPr>
                        <a:t>2000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rgbClr val="FF00FF"/>
                          </a:solidFill>
                          <a:latin typeface="Tahoma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rgbClr val="FF0000"/>
                          </a:solidFill>
                          <a:latin typeface="Tahoma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rgbClr val="008000"/>
                          </a:solidFill>
                          <a:latin typeface="Tahoma"/>
                        </a:rPr>
                        <a:t>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rgbClr val="FF6600"/>
                          </a:solidFill>
                          <a:latin typeface="Tahoma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rgbClr val="FF0000"/>
                          </a:solidFill>
                          <a:latin typeface="Tahoma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rgbClr val="FF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rgbClr val="FF0000"/>
                          </a:solidFill>
                          <a:latin typeface="Tahoma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rgbClr val="FFCC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rgbClr val="0000FF"/>
                          </a:solidFill>
                          <a:latin typeface="Tahoma"/>
                        </a:rPr>
                        <a:t>14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1431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rgbClr val="0000FF"/>
                          </a:solidFill>
                          <a:latin typeface="Tahoma"/>
                        </a:rPr>
                        <a:t>2001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rgbClr val="FF00FF"/>
                          </a:solidFill>
                          <a:latin typeface="Tahoma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rgbClr val="FF0000"/>
                          </a:solidFill>
                          <a:latin typeface="Tahoma"/>
                        </a:rPr>
                        <a:t>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rgbClr val="008000"/>
                          </a:solidFill>
                          <a:latin typeface="Tahoma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rgbClr val="FF6600"/>
                          </a:solidFill>
                          <a:latin typeface="Tahoma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rgbClr val="FF0000"/>
                          </a:solidFill>
                          <a:latin typeface="Tahoma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rgbClr val="80008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rgbClr val="FF0000"/>
                          </a:solidFill>
                          <a:latin typeface="Tahoma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rgbClr val="FFCC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rgbClr val="0000FF"/>
                          </a:solidFill>
                          <a:latin typeface="Tahoma"/>
                        </a:rPr>
                        <a:t>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1431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rgbClr val="0000FF"/>
                          </a:solidFill>
                          <a:latin typeface="Tahoma"/>
                        </a:rPr>
                        <a:t>2002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rgbClr val="FF00FF"/>
                          </a:solidFill>
                          <a:latin typeface="Tahoma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rgbClr val="FF0000"/>
                          </a:solidFill>
                          <a:latin typeface="Tahoma"/>
                        </a:rPr>
                        <a:t>15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rgbClr val="008000"/>
                          </a:solidFill>
                          <a:latin typeface="Tahoma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rgbClr val="FF6600"/>
                          </a:solidFill>
                          <a:latin typeface="Tahoma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rgbClr val="FF0000"/>
                          </a:solidFill>
                          <a:latin typeface="Tahoma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rgbClr val="80008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rgbClr val="FF0000"/>
                          </a:solidFill>
                          <a:latin typeface="Tahoma"/>
                        </a:rPr>
                        <a:t>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rgbClr val="FFCC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rgbClr val="0000FF"/>
                          </a:solidFill>
                          <a:latin typeface="Tahoma"/>
                        </a:rPr>
                        <a:t>35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1431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rgbClr val="0000FF"/>
                          </a:solidFill>
                          <a:latin typeface="Tahoma"/>
                        </a:rPr>
                        <a:t>2003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rgbClr val="FF00FF"/>
                          </a:solidFill>
                          <a:latin typeface="Tahoma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rgbClr val="FF0000"/>
                          </a:solidFill>
                          <a:latin typeface="Tahoma"/>
                        </a:rPr>
                        <a:t>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rgbClr val="008000"/>
                          </a:solidFill>
                          <a:latin typeface="Tahoma"/>
                        </a:rPr>
                        <a:t>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rgbClr val="FF6600"/>
                          </a:solidFill>
                          <a:latin typeface="Tahoma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rgbClr val="FF0000"/>
                          </a:solidFill>
                          <a:latin typeface="Tahoma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rgbClr val="80008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rgbClr val="FF0000"/>
                          </a:solidFill>
                          <a:latin typeface="Tahoma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rgbClr val="FFCC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rgbClr val="0000FF"/>
                          </a:solidFill>
                          <a:latin typeface="Tahoma"/>
                        </a:rPr>
                        <a:t>28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1431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rgbClr val="0000FF"/>
                          </a:solidFill>
                          <a:latin typeface="Tahoma"/>
                        </a:rPr>
                        <a:t>2004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rgbClr val="FF00FF"/>
                          </a:solidFill>
                          <a:latin typeface="Tahoma"/>
                        </a:rPr>
                        <a:t>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rgbClr val="FF0000"/>
                          </a:solidFill>
                          <a:latin typeface="Tahoma"/>
                        </a:rPr>
                        <a:t>14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rgbClr val="008000"/>
                          </a:solidFill>
                          <a:latin typeface="Tahoma"/>
                        </a:rPr>
                        <a:t>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rgbClr val="FF6600"/>
                          </a:solidFill>
                          <a:latin typeface="Tahoma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rgbClr val="FF0000"/>
                          </a:solidFill>
                          <a:latin typeface="Tahoma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rgbClr val="80008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rgbClr val="FF0000"/>
                          </a:solidFill>
                          <a:latin typeface="Tahoma"/>
                        </a:rPr>
                        <a:t>14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rgbClr val="FFCC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rgbClr val="0000FF"/>
                          </a:solidFill>
                          <a:latin typeface="Tahoma"/>
                        </a:rPr>
                        <a:t>54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1431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rgbClr val="0000FF"/>
                          </a:solidFill>
                          <a:latin typeface="Tahoma"/>
                        </a:rPr>
                        <a:t>2005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rgbClr val="FF00FF"/>
                          </a:solidFill>
                          <a:latin typeface="Tahoma"/>
                        </a:rPr>
                        <a:t>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rgbClr val="FF0000"/>
                          </a:solidFill>
                          <a:latin typeface="Tahoma"/>
                        </a:rPr>
                        <a:t>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rgbClr val="008000"/>
                          </a:solidFill>
                          <a:latin typeface="Tahoma"/>
                        </a:rPr>
                        <a:t>13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rgbClr val="FF6600"/>
                          </a:solidFill>
                          <a:latin typeface="Tahoma"/>
                        </a:rPr>
                        <a:t>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rgbClr val="FF0000"/>
                          </a:solidFill>
                          <a:latin typeface="Tahoma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rgbClr val="80008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rgbClr val="FF0000"/>
                          </a:solidFill>
                          <a:latin typeface="Tahoma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rgbClr val="FFCC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rgbClr val="0000FF"/>
                          </a:solidFill>
                          <a:latin typeface="Tahoma"/>
                        </a:rPr>
                        <a:t>44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1431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rgbClr val="0000FF"/>
                          </a:solidFill>
                          <a:latin typeface="Tahoma"/>
                        </a:rPr>
                        <a:t>2006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rgbClr val="FF00FF"/>
                          </a:solidFill>
                          <a:latin typeface="Tahoma"/>
                        </a:rPr>
                        <a:t>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rgbClr val="FF0000"/>
                          </a:solidFill>
                          <a:latin typeface="Tahoma"/>
                        </a:rPr>
                        <a:t>22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rgbClr val="008000"/>
                          </a:solidFill>
                          <a:latin typeface="Tahoma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rgbClr val="FF6600"/>
                          </a:solidFill>
                          <a:latin typeface="Tahoma"/>
                        </a:rPr>
                        <a:t>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rgbClr val="FF0000"/>
                          </a:solidFill>
                          <a:latin typeface="Tahoma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rgbClr val="80008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rgbClr val="FF0000"/>
                          </a:solidFill>
                          <a:latin typeface="Tahoma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rgbClr val="FFCC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rgbClr val="0000FF"/>
                          </a:solidFill>
                          <a:latin typeface="Tahoma"/>
                        </a:rPr>
                        <a:t>47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1431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rgbClr val="0000FF"/>
                          </a:solidFill>
                          <a:latin typeface="Tahoma"/>
                        </a:rPr>
                        <a:t>2007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rgbClr val="FF00FF"/>
                          </a:solidFill>
                          <a:latin typeface="Tahoma"/>
                        </a:rPr>
                        <a:t>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rgbClr val="FF0000"/>
                          </a:solidFill>
                          <a:latin typeface="Tahoma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rgbClr val="008000"/>
                          </a:solidFill>
                          <a:latin typeface="Tahoma"/>
                        </a:rPr>
                        <a:t>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rgbClr val="FF6600"/>
                          </a:solidFill>
                          <a:latin typeface="Tahoma"/>
                        </a:rPr>
                        <a:t>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rgbClr val="FF0000"/>
                          </a:solidFill>
                          <a:latin typeface="Tahoma"/>
                        </a:rPr>
                        <a:t>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rgbClr val="80008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rgbClr val="FF0000"/>
                          </a:solidFill>
                          <a:latin typeface="Tahoma"/>
                        </a:rPr>
                        <a:t>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rgbClr val="FFCC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rgbClr val="0000FF"/>
                          </a:solidFill>
                          <a:latin typeface="Tahoma"/>
                        </a:rPr>
                        <a:t>46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1431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rgbClr val="0000FF"/>
                          </a:solidFill>
                          <a:latin typeface="Tahoma"/>
                        </a:rPr>
                        <a:t>2008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rgbClr val="FF00FF"/>
                          </a:solidFill>
                          <a:latin typeface="Tahoma"/>
                        </a:rPr>
                        <a:t>13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rgbClr val="FF0000"/>
                          </a:solidFill>
                          <a:latin typeface="Tahoma"/>
                        </a:rPr>
                        <a:t>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rgbClr val="008000"/>
                          </a:solidFill>
                          <a:latin typeface="Tahoma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rgbClr val="FF6600"/>
                          </a:solidFill>
                          <a:latin typeface="Tahoma"/>
                        </a:rPr>
                        <a:t>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rgbClr val="FF0000"/>
                          </a:solidFill>
                          <a:latin typeface="Tahoma"/>
                        </a:rPr>
                        <a:t>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rgbClr val="80008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rgbClr val="FF0000"/>
                          </a:solidFill>
                          <a:latin typeface="Tahoma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rgbClr val="FFCC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rgbClr val="0000FF"/>
                          </a:solidFill>
                          <a:latin typeface="Tahoma"/>
                        </a:rPr>
                        <a:t>45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1431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rgbClr val="0000FF"/>
                          </a:solidFill>
                          <a:latin typeface="Tahoma"/>
                        </a:rPr>
                        <a:t>2009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rgbClr val="FF00FF"/>
                          </a:solidFill>
                          <a:latin typeface="Tahoma"/>
                        </a:rPr>
                        <a:t>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rgbClr val="FF0000"/>
                          </a:solidFill>
                          <a:latin typeface="Tahoma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rgbClr val="008000"/>
                          </a:solidFill>
                          <a:latin typeface="Tahoma"/>
                        </a:rPr>
                        <a:t>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rgbClr val="FF6600"/>
                          </a:solidFill>
                          <a:latin typeface="Tahoma"/>
                        </a:rPr>
                        <a:t>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rgbClr val="FF0000"/>
                          </a:solidFill>
                          <a:latin typeface="Tahoma"/>
                        </a:rPr>
                        <a:t>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rgbClr val="80008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rgbClr val="FF0000"/>
                          </a:solidFill>
                          <a:latin typeface="Tahoma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rgbClr val="FFCC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rgbClr val="0000FF"/>
                          </a:solidFill>
                          <a:latin typeface="Tahoma"/>
                        </a:rPr>
                        <a:t>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1431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rgbClr val="0000FF"/>
                          </a:solidFill>
                          <a:latin typeface="Tahoma"/>
                        </a:rPr>
                        <a:t>2010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rgbClr val="FF00FF"/>
                          </a:solidFill>
                          <a:latin typeface="Tahoma"/>
                        </a:rPr>
                        <a:t>14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rgbClr val="FF0000"/>
                          </a:solidFill>
                          <a:latin typeface="Tahoma"/>
                        </a:rPr>
                        <a:t>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rgbClr val="008000"/>
                          </a:solidFill>
                          <a:latin typeface="Tahoma"/>
                        </a:rPr>
                        <a:t>25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rgbClr val="FF6600"/>
                          </a:solidFill>
                          <a:latin typeface="Tahoma"/>
                        </a:rPr>
                        <a:t>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rgbClr val="FF0000"/>
                          </a:solidFill>
                          <a:latin typeface="Tahoma"/>
                        </a:rPr>
                        <a:t>13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rgbClr val="80008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rgbClr val="FF0000"/>
                          </a:solidFill>
                          <a:latin typeface="Tahoma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rgbClr val="FFCC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rgbClr val="0000FF"/>
                          </a:solidFill>
                          <a:latin typeface="Tahoma"/>
                        </a:rPr>
                        <a:t>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1431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rgbClr val="0000FF"/>
                          </a:solidFill>
                          <a:latin typeface="Tahoma"/>
                        </a:rPr>
                        <a:t>2011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rgbClr val="FF00FF"/>
                          </a:solidFill>
                          <a:latin typeface="Tahoma"/>
                        </a:rPr>
                        <a:t>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rgbClr val="FF0000"/>
                          </a:solidFill>
                          <a:latin typeface="Tahoma"/>
                        </a:rPr>
                        <a:t>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rgbClr val="008000"/>
                          </a:solidFill>
                          <a:latin typeface="Tahoma"/>
                        </a:rPr>
                        <a:t>31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rgbClr val="FF6600"/>
                          </a:solidFill>
                          <a:latin typeface="Tahoma"/>
                        </a:rPr>
                        <a:t>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rgbClr val="FF0000"/>
                          </a:solidFill>
                          <a:latin typeface="Tahoma"/>
                        </a:rPr>
                        <a:t>15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rgbClr val="80008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rgbClr val="FF0000"/>
                          </a:solidFill>
                          <a:latin typeface="Tahoma"/>
                        </a:rPr>
                        <a:t>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rgbClr val="FFCC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rgbClr val="0000FF"/>
                          </a:solidFill>
                          <a:latin typeface="Tahoma"/>
                        </a:rPr>
                        <a:t>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1431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rgbClr val="0000FF"/>
                          </a:solidFill>
                          <a:latin typeface="Tahoma"/>
                        </a:rPr>
                        <a:t>2012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rgbClr val="FF00FF"/>
                          </a:solidFill>
                          <a:latin typeface="Tahoma"/>
                        </a:rPr>
                        <a:t>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rgbClr val="FF0000"/>
                          </a:solidFill>
                          <a:latin typeface="Tahoma"/>
                        </a:rPr>
                        <a:t>22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rgbClr val="008000"/>
                          </a:solidFill>
                          <a:latin typeface="Tahoma"/>
                        </a:rPr>
                        <a:t>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rgbClr val="FF6600"/>
                          </a:solidFill>
                          <a:latin typeface="Tahoma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rgbClr val="FF0000"/>
                          </a:solidFill>
                          <a:latin typeface="Tahoma"/>
                        </a:rPr>
                        <a:t>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rgbClr val="80008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rgbClr val="FF0000"/>
                          </a:solidFill>
                          <a:latin typeface="Tahoma"/>
                        </a:rPr>
                        <a:t>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rgbClr val="FFCC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rgbClr val="0000FF"/>
                          </a:solidFill>
                          <a:latin typeface="Tahoma"/>
                        </a:rPr>
                        <a:t>69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1431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rgbClr val="0000FF"/>
                          </a:solidFill>
                          <a:latin typeface="Tahoma"/>
                        </a:rPr>
                        <a:t>2013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rgbClr val="FF00FF"/>
                          </a:solidFill>
                          <a:latin typeface="Tahoma"/>
                        </a:rPr>
                        <a:t>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rgbClr val="FF0000"/>
                          </a:solidFill>
                          <a:latin typeface="Tahoma"/>
                        </a:rPr>
                        <a:t>26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rgbClr val="008000"/>
                          </a:solidFill>
                          <a:latin typeface="Tahoma"/>
                        </a:rPr>
                        <a:t>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rgbClr val="FF6600"/>
                          </a:solidFill>
                          <a:latin typeface="Tahoma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rgbClr val="800080"/>
                          </a:solidFill>
                          <a:latin typeface="Tahoma"/>
                        </a:rPr>
                        <a:t>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rgbClr val="800080"/>
                          </a:solidFill>
                          <a:latin typeface="Tahoma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rgbClr val="595959"/>
                          </a:solidFill>
                          <a:latin typeface="Tahoma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rgbClr val="595959"/>
                          </a:solidFill>
                          <a:latin typeface="Tahoma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rgbClr val="0000FF"/>
                          </a:solidFill>
                          <a:latin typeface="Tahoma"/>
                        </a:rPr>
                        <a:t>86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1431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rgbClr val="0000FF"/>
                          </a:solidFill>
                          <a:latin typeface="Tahoma"/>
                        </a:rPr>
                        <a:t>2014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rgbClr val="FF00FF"/>
                          </a:solidFill>
                          <a:latin typeface="Tahoma"/>
                        </a:rPr>
                        <a:t>13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rgbClr val="FF0000"/>
                          </a:solidFill>
                          <a:latin typeface="Tahoma"/>
                        </a:rPr>
                        <a:t>17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rgbClr val="008000"/>
                          </a:solidFill>
                          <a:latin typeface="Tahoma"/>
                        </a:rPr>
                        <a:t>17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rgbClr val="FF6600"/>
                          </a:solidFill>
                          <a:latin typeface="Tahoma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rgbClr val="800080"/>
                          </a:solidFill>
                          <a:latin typeface="Tahoma"/>
                        </a:rPr>
                        <a:t>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rgbClr val="800080"/>
                          </a:solidFill>
                          <a:latin typeface="Tahoma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rgbClr val="595959"/>
                          </a:solidFill>
                          <a:latin typeface="Tahoma"/>
                        </a:rPr>
                        <a:t>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rgbClr val="595959"/>
                          </a:solidFill>
                          <a:latin typeface="Tahoma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rgbClr val="0000FF"/>
                          </a:solidFill>
                          <a:latin typeface="Tahoma"/>
                        </a:rPr>
                        <a:t>71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1431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rgbClr val="0000FF"/>
                          </a:solidFill>
                          <a:latin typeface="Tahoma"/>
                        </a:rPr>
                        <a:t>2015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rgbClr val="FF00FF"/>
                          </a:solidFill>
                          <a:latin typeface="Tahoma"/>
                        </a:rPr>
                        <a:t>19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rgbClr val="FF0000"/>
                          </a:solidFill>
                          <a:latin typeface="Tahoma"/>
                        </a:rPr>
                        <a:t>23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rgbClr val="008000"/>
                          </a:solidFill>
                          <a:latin typeface="Tahoma"/>
                        </a:rPr>
                        <a:t>13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rgbClr val="FF6600"/>
                          </a:solidFill>
                          <a:latin typeface="Tahoma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rgbClr val="800080"/>
                          </a:solidFill>
                          <a:latin typeface="Tahoma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rgbClr val="800080"/>
                          </a:solidFill>
                          <a:latin typeface="Tahoma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rgbClr val="595959"/>
                          </a:solidFill>
                          <a:latin typeface="Tahoma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rgbClr val="595959"/>
                          </a:solidFill>
                          <a:latin typeface="Tahoma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rgbClr val="0000FF"/>
                          </a:solidFill>
                          <a:latin typeface="Tahoma"/>
                        </a:rPr>
                        <a:t>65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1431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rgbClr val="0000FF"/>
                          </a:solidFill>
                          <a:latin typeface="Tahoma"/>
                        </a:rPr>
                        <a:t>2016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rgbClr val="FF00FF"/>
                          </a:solidFill>
                          <a:latin typeface="Tahoma"/>
                        </a:rPr>
                        <a:t>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rgbClr val="FF0000"/>
                          </a:solidFill>
                          <a:latin typeface="Tahoma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rgbClr val="008000"/>
                          </a:solidFill>
                          <a:latin typeface="Tahoma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rgbClr val="FF6600"/>
                          </a:solidFill>
                          <a:latin typeface="Tahoma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rgbClr val="800080"/>
                          </a:solidFill>
                          <a:latin typeface="Tahoma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rgbClr val="800080"/>
                          </a:solidFill>
                          <a:latin typeface="Tahoma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rgbClr val="595959"/>
                          </a:solidFill>
                          <a:latin typeface="Tahoma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rgbClr val="595959"/>
                          </a:solidFill>
                          <a:latin typeface="Tahoma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rgbClr val="0000FF"/>
                          </a:solidFill>
                          <a:latin typeface="Tahoma"/>
                        </a:rPr>
                        <a:t>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1431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rgbClr val="0000FF"/>
                          </a:solidFill>
                          <a:latin typeface="Tahoma"/>
                        </a:rPr>
                        <a:t>Total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rgbClr val="FF00FF"/>
                          </a:solidFill>
                          <a:latin typeface="Tahoma"/>
                        </a:rPr>
                        <a:t>199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rgbClr val="FF0000"/>
                          </a:solidFill>
                          <a:latin typeface="Tahoma"/>
                        </a:rPr>
                        <a:t>221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rgbClr val="008000"/>
                          </a:solidFill>
                          <a:latin typeface="Tahoma"/>
                        </a:rPr>
                        <a:t>199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rgbClr val="FF6600"/>
                          </a:solidFill>
                          <a:latin typeface="Tahoma"/>
                        </a:rPr>
                        <a:t>83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rgbClr val="800080"/>
                          </a:solidFill>
                          <a:latin typeface="Tahoma"/>
                        </a:rPr>
                        <a:t>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rgbClr val="800080"/>
                          </a:solidFill>
                          <a:latin typeface="Tahoma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rgbClr val="595959"/>
                          </a:solidFill>
                          <a:latin typeface="Tahoma"/>
                        </a:rPr>
                        <a:t>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rgbClr val="595959"/>
                          </a:solidFill>
                          <a:latin typeface="Tahoma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 dirty="0">
                          <a:solidFill>
                            <a:srgbClr val="0000FF"/>
                          </a:solidFill>
                          <a:latin typeface="Tahoma"/>
                        </a:rPr>
                        <a:t>886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D5AF33-A8B5-41E2-A1CD-BA91F2189E13}" type="slidenum">
              <a:rPr lang="th-TH"/>
              <a:pPr>
                <a:defRPr/>
              </a:pPr>
              <a:t>12</a:t>
            </a:fld>
            <a:endParaRPr lang="th-TH"/>
          </a:p>
        </p:txBody>
      </p:sp>
      <p:sp>
        <p:nvSpPr>
          <p:cNvPr id="12291" name="Title 4"/>
          <p:cNvSpPr>
            <a:spLocks noGrp="1"/>
          </p:cNvSpPr>
          <p:nvPr>
            <p:ph type="title" idx="4294967295"/>
          </p:nvPr>
        </p:nvSpPr>
        <p:spPr>
          <a:xfrm>
            <a:off x="1066800" y="157163"/>
            <a:ext cx="7772400" cy="608012"/>
          </a:xfrm>
        </p:spPr>
        <p:txBody>
          <a:bodyPr/>
          <a:lstStyle/>
          <a:p>
            <a:r>
              <a:rPr lang="en-US" sz="2400" b="1" smtClean="0">
                <a:solidFill>
                  <a:schemeClr val="tx1"/>
                </a:solidFill>
                <a:cs typeface="Tahoma" pitchFamily="34" charset="0"/>
              </a:rPr>
              <a:t>Publications in peer-reviewed journals</a:t>
            </a:r>
            <a:endParaRPr lang="th-TH" sz="2400" b="1" smtClean="0">
              <a:solidFill>
                <a:schemeClr val="tx1"/>
              </a:solidFill>
              <a:cs typeface="Tahoma" pitchFamily="34" charset="0"/>
            </a:endParaRPr>
          </a:p>
        </p:txBody>
      </p:sp>
      <p:sp>
        <p:nvSpPr>
          <p:cNvPr id="6" name="Content Placeholder 4"/>
          <p:cNvSpPr>
            <a:spLocks noGrp="1"/>
          </p:cNvSpPr>
          <p:nvPr>
            <p:ph sz="half" idx="4294967295"/>
          </p:nvPr>
        </p:nvSpPr>
        <p:spPr>
          <a:xfrm>
            <a:off x="1066800" y="1196975"/>
            <a:ext cx="3810000" cy="5111750"/>
          </a:xfrm>
        </p:spPr>
        <p:txBody>
          <a:bodyPr/>
          <a:lstStyle/>
          <a:p>
            <a:pPr marL="457200" indent="-457200">
              <a:buFontTx/>
              <a:buNone/>
              <a:defRPr/>
            </a:pPr>
            <a:endParaRPr lang="th-TH" sz="2400" dirty="0" smtClean="0">
              <a:ea typeface="Tahoma" pitchFamily="34" charset="0"/>
              <a:cs typeface="Tahoma" pitchFamily="34" charset="0"/>
            </a:endParaRPr>
          </a:p>
          <a:p>
            <a:pPr eaLnBrk="1" hangingPunct="1">
              <a:lnSpc>
                <a:spcPct val="90000"/>
              </a:lnSpc>
              <a:spcAft>
                <a:spcPct val="5000"/>
              </a:spcAft>
              <a:buClr>
                <a:schemeClr val="tx1"/>
              </a:buClr>
              <a:buFontTx/>
              <a:buAutoNum type="arabicPeriod"/>
              <a:defRPr/>
            </a:pPr>
            <a:endParaRPr lang="en-US" dirty="0" smtClean="0"/>
          </a:p>
        </p:txBody>
      </p:sp>
      <p:sp>
        <p:nvSpPr>
          <p:cNvPr id="4" name="Rectangle 6"/>
          <p:cNvSpPr txBox="1">
            <a:spLocks noGrp="1" noChangeArrowheads="1"/>
          </p:cNvSpPr>
          <p:nvPr/>
        </p:nvSpPr>
        <p:spPr bwMode="auto">
          <a:xfrm>
            <a:off x="6915150" y="6381750"/>
            <a:ext cx="1905000" cy="3238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1200" b="1" dirty="0">
              <a:latin typeface="+mn-lt"/>
              <a:cs typeface="+mn-cs"/>
            </a:endParaRPr>
          </a:p>
        </p:txBody>
      </p:sp>
      <p:pic>
        <p:nvPicPr>
          <p:cNvPr id="12294" name="Picture 9" descr="ihpp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338" y="260350"/>
            <a:ext cx="9715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Chart 12"/>
          <p:cNvGraphicFramePr>
            <a:graphicFrameLocks/>
          </p:cNvGraphicFramePr>
          <p:nvPr/>
        </p:nvGraphicFramePr>
        <p:xfrm>
          <a:off x="1259632" y="1052736"/>
          <a:ext cx="7416824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Chart 13"/>
          <p:cNvGraphicFramePr>
            <a:graphicFrameLocks/>
          </p:cNvGraphicFramePr>
          <p:nvPr/>
        </p:nvGraphicFramePr>
        <p:xfrm>
          <a:off x="1259632" y="3717032"/>
          <a:ext cx="7416824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E1ADF0-0E59-4A99-A51F-A53B893A5581}" type="slidenum">
              <a:rPr lang="th-TH"/>
              <a:pPr>
                <a:defRPr/>
              </a:pPr>
              <a:t>13</a:t>
            </a:fld>
            <a:endParaRPr lang="th-TH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 smtClean="0">
                <a:cs typeface="Tahoma" pitchFamily="34" charset="0"/>
              </a:rPr>
              <a:t>Supporting activities for strengthening academic capacity in 2010-2015</a:t>
            </a:r>
            <a:endParaRPr lang="th-TH" sz="2400" b="1" dirty="0" smtClean="0">
              <a:cs typeface="Tahoma" pitchFamily="34" charset="0"/>
            </a:endParaRP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450" y="1196975"/>
            <a:ext cx="7632700" cy="5184775"/>
          </a:xfrm>
        </p:spPr>
        <p:txBody>
          <a:bodyPr/>
          <a:lstStyle/>
          <a:p>
            <a:pPr marL="533400" indent="-533400">
              <a:buClr>
                <a:schemeClr val="tx1"/>
              </a:buClr>
              <a:buFontTx/>
              <a:buAutoNum type="arabicPeriod"/>
            </a:pPr>
            <a:r>
              <a:rPr lang="en-US" sz="1800" dirty="0" smtClean="0">
                <a:cs typeface="Tahoma" pitchFamily="34" charset="0"/>
              </a:rPr>
              <a:t>The 1</a:t>
            </a:r>
            <a:r>
              <a:rPr lang="en-US" sz="1800" baseline="30000" dirty="0" smtClean="0">
                <a:cs typeface="Tahoma" pitchFamily="34" charset="0"/>
              </a:rPr>
              <a:t>st</a:t>
            </a:r>
            <a:r>
              <a:rPr lang="en-US" sz="1800" dirty="0" smtClean="0">
                <a:cs typeface="Tahoma" pitchFamily="34" charset="0"/>
              </a:rPr>
              <a:t> - 8</a:t>
            </a:r>
            <a:r>
              <a:rPr lang="en-US" sz="1800" baseline="30000" dirty="0" smtClean="0">
                <a:cs typeface="Tahoma" pitchFamily="34" charset="0"/>
              </a:rPr>
              <a:t>th</a:t>
            </a:r>
            <a:r>
              <a:rPr lang="en-US" sz="1800" dirty="0" smtClean="0">
                <a:cs typeface="Tahoma" pitchFamily="34" charset="0"/>
              </a:rPr>
              <a:t> National Health Assembly</a:t>
            </a:r>
          </a:p>
          <a:p>
            <a:pPr marL="533400" indent="-533400">
              <a:buClr>
                <a:schemeClr val="tx1"/>
              </a:buClr>
              <a:buFontTx/>
              <a:buAutoNum type="arabicPeriod"/>
            </a:pPr>
            <a:r>
              <a:rPr lang="en-US" sz="1800" dirty="0" smtClean="0">
                <a:cs typeface="Tahoma" pitchFamily="34" charset="0"/>
              </a:rPr>
              <a:t>The 2</a:t>
            </a:r>
            <a:r>
              <a:rPr lang="en-US" sz="1800" baseline="30000" dirty="0" smtClean="0">
                <a:cs typeface="Tahoma" pitchFamily="34" charset="0"/>
              </a:rPr>
              <a:t>nd</a:t>
            </a:r>
            <a:r>
              <a:rPr lang="en-US" sz="1800" dirty="0" smtClean="0">
                <a:cs typeface="Tahoma" pitchFamily="34" charset="0"/>
              </a:rPr>
              <a:t> &amp; 3</a:t>
            </a:r>
            <a:r>
              <a:rPr lang="en-US" sz="1800" baseline="30000" dirty="0" smtClean="0">
                <a:cs typeface="Tahoma" pitchFamily="34" charset="0"/>
              </a:rPr>
              <a:t>rd</a:t>
            </a:r>
            <a:r>
              <a:rPr lang="en-US" sz="1800" dirty="0" smtClean="0">
                <a:cs typeface="Tahoma" pitchFamily="34" charset="0"/>
              </a:rPr>
              <a:t> National Reform in Thailand</a:t>
            </a:r>
          </a:p>
          <a:p>
            <a:pPr marL="533400" indent="-533400">
              <a:buClr>
                <a:schemeClr val="tx1"/>
              </a:buClr>
              <a:buFontTx/>
              <a:buAutoNum type="arabicPeriod"/>
            </a:pPr>
            <a:r>
              <a:rPr lang="en-US" sz="1800" dirty="0" smtClean="0">
                <a:cs typeface="Tahoma" pitchFamily="34" charset="0"/>
              </a:rPr>
              <a:t>Prince </a:t>
            </a:r>
            <a:r>
              <a:rPr lang="en-US" sz="1800" dirty="0" err="1" smtClean="0">
                <a:cs typeface="Tahoma" pitchFamily="34" charset="0"/>
              </a:rPr>
              <a:t>Mahidol</a:t>
            </a:r>
            <a:r>
              <a:rPr lang="en-US" sz="1800" dirty="0" smtClean="0">
                <a:cs typeface="Tahoma" pitchFamily="34" charset="0"/>
              </a:rPr>
              <a:t> Award Conference 2010-till present</a:t>
            </a:r>
          </a:p>
          <a:p>
            <a:pPr marL="533400" indent="-533400">
              <a:buClr>
                <a:schemeClr val="tx1"/>
              </a:buClr>
              <a:buFontTx/>
              <a:buAutoNum type="arabicPeriod"/>
            </a:pPr>
            <a:r>
              <a:rPr lang="en-US" sz="1800" dirty="0" smtClean="0">
                <a:cs typeface="Tahoma" pitchFamily="34" charset="0"/>
              </a:rPr>
              <a:t>Secretariat of the AAAH Regional Network on HRH</a:t>
            </a:r>
          </a:p>
          <a:p>
            <a:pPr marL="533400" indent="-533400">
              <a:buClr>
                <a:schemeClr val="tx1"/>
              </a:buClr>
              <a:buFontTx/>
              <a:buAutoNum type="arabicPeriod"/>
            </a:pPr>
            <a:r>
              <a:rPr lang="en-US" sz="1800" dirty="0" smtClean="0">
                <a:cs typeface="Tahoma" pitchFamily="34" charset="0"/>
              </a:rPr>
              <a:t>The Global Alcohol Policy Conference (GAP-C)</a:t>
            </a:r>
          </a:p>
          <a:p>
            <a:pPr marL="533400" indent="-533400">
              <a:buClr>
                <a:schemeClr val="tx1"/>
              </a:buClr>
              <a:buFontTx/>
              <a:buAutoNum type="arabicPeriod"/>
            </a:pPr>
            <a:r>
              <a:rPr lang="en-US" sz="1800" dirty="0" smtClean="0">
                <a:cs typeface="Tahoma" pitchFamily="34" charset="0"/>
              </a:rPr>
              <a:t>Training workshop on NHA for neighboring countries and SEA region,  </a:t>
            </a:r>
          </a:p>
          <a:p>
            <a:pPr marL="533400" indent="-533400">
              <a:buClr>
                <a:schemeClr val="tx1"/>
              </a:buClr>
              <a:buFontTx/>
              <a:buAutoNum type="arabicPeriod"/>
            </a:pPr>
            <a:r>
              <a:rPr lang="en-US" sz="1800" dirty="0" smtClean="0">
                <a:cs typeface="Tahoma" pitchFamily="34" charset="0"/>
              </a:rPr>
              <a:t>Training workshop on Global Health Diplomacy,</a:t>
            </a:r>
          </a:p>
          <a:p>
            <a:pPr marL="533400" indent="-533400">
              <a:buClr>
                <a:schemeClr val="tx1"/>
              </a:buClr>
              <a:buFontTx/>
              <a:buAutoNum type="arabicPeriod"/>
            </a:pPr>
            <a:r>
              <a:rPr lang="en-US" sz="1800" dirty="0" smtClean="0">
                <a:cs typeface="Tahoma" pitchFamily="34" charset="0"/>
              </a:rPr>
              <a:t>Training workshop on health equity monitoring</a:t>
            </a:r>
          </a:p>
          <a:p>
            <a:pPr marL="533400" indent="-533400">
              <a:buClr>
                <a:schemeClr val="tx1"/>
              </a:buClr>
              <a:buFontTx/>
              <a:buAutoNum type="arabicPeriod"/>
            </a:pPr>
            <a:r>
              <a:rPr lang="en-US" sz="1800" dirty="0" smtClean="0">
                <a:cs typeface="Tahoma" pitchFamily="34" charset="0"/>
              </a:rPr>
              <a:t>A number of training workshop on UHC capacity building, </a:t>
            </a:r>
          </a:p>
          <a:p>
            <a:pPr marL="533400" indent="-533400">
              <a:buClr>
                <a:schemeClr val="tx1"/>
              </a:buClr>
              <a:buFontTx/>
              <a:buAutoNum type="arabicPeriod"/>
            </a:pPr>
            <a:r>
              <a:rPr lang="en-US" sz="1800" dirty="0" smtClean="0">
                <a:cs typeface="Tahoma" pitchFamily="34" charset="0"/>
              </a:rPr>
              <a:t>Knowledge sharing and management among different institutes,</a:t>
            </a:r>
          </a:p>
          <a:p>
            <a:pPr marL="533400" indent="-533400">
              <a:buClr>
                <a:schemeClr val="tx1"/>
              </a:buClr>
              <a:buFontTx/>
              <a:buAutoNum type="arabicPeriod"/>
            </a:pPr>
            <a:r>
              <a:rPr lang="en-US" sz="1800" dirty="0" smtClean="0">
                <a:cs typeface="Tahoma" pitchFamily="34" charset="0"/>
              </a:rPr>
              <a:t>Supervisors of Master Degree and PhD students in many universities in and outside Thailand.</a:t>
            </a:r>
          </a:p>
          <a:p>
            <a:pPr marL="533400" indent="-533400">
              <a:buClr>
                <a:schemeClr val="tx1"/>
              </a:buClr>
              <a:buFontTx/>
              <a:buAutoNum type="arabicPeriod"/>
            </a:pPr>
            <a:r>
              <a:rPr lang="en-US" sz="1800" dirty="0" smtClean="0"/>
              <a:t>Annual International Trade and Health </a:t>
            </a:r>
            <a:r>
              <a:rPr lang="en-US" sz="1800" dirty="0" smtClean="0">
                <a:cs typeface="Tahoma" pitchFamily="34" charset="0"/>
              </a:rPr>
              <a:t>Conference</a:t>
            </a:r>
          </a:p>
          <a:p>
            <a:pPr marL="533400" indent="-533400">
              <a:buClr>
                <a:schemeClr val="tx1"/>
              </a:buClr>
              <a:buFontTx/>
              <a:buAutoNum type="arabicPeriod"/>
            </a:pPr>
            <a:r>
              <a:rPr lang="en-US" sz="1800" dirty="0" smtClean="0">
                <a:cs typeface="Tahoma" pitchFamily="34" charset="0"/>
              </a:rPr>
              <a:t>Annual Food and </a:t>
            </a:r>
            <a:r>
              <a:rPr lang="en-US" sz="1800" dirty="0" err="1" smtClean="0">
                <a:cs typeface="Tahoma" pitchFamily="34" charset="0"/>
              </a:rPr>
              <a:t>Nutrtion</a:t>
            </a:r>
            <a:r>
              <a:rPr lang="en-US" sz="1800" dirty="0" smtClean="0">
                <a:cs typeface="Tahoma" pitchFamily="34" charset="0"/>
              </a:rPr>
              <a:t> Policy for Health Promotion Program</a:t>
            </a:r>
          </a:p>
          <a:p>
            <a:pPr marL="533400" indent="-533400">
              <a:buClr>
                <a:schemeClr val="tx1"/>
              </a:buClr>
              <a:buFontTx/>
              <a:buAutoNum type="arabicPeriod"/>
            </a:pPr>
            <a:r>
              <a:rPr lang="en-US" sz="1800" dirty="0" smtClean="0"/>
              <a:t>The First National Conference on Thai Universal Health Coverage</a:t>
            </a:r>
            <a:r>
              <a:rPr lang="en-US" sz="1800" dirty="0" smtClean="0">
                <a:cs typeface="Tahoma" pitchFamily="34" charset="0"/>
              </a:rPr>
              <a:t> </a:t>
            </a:r>
          </a:p>
          <a:p>
            <a:pPr marL="533400" indent="-533400">
              <a:buClr>
                <a:schemeClr val="tx1"/>
              </a:buClr>
              <a:buFontTx/>
              <a:buAutoNum type="arabicPeriod"/>
            </a:pPr>
            <a:endParaRPr lang="en-US" sz="1800" dirty="0" smtClean="0">
              <a:cs typeface="Tahoma" pitchFamily="34" charset="0"/>
            </a:endParaRPr>
          </a:p>
          <a:p>
            <a:pPr marL="533400" indent="-533400">
              <a:buClr>
                <a:schemeClr val="tx1"/>
              </a:buClr>
              <a:buFontTx/>
              <a:buAutoNum type="arabicPeriod"/>
            </a:pPr>
            <a:endParaRPr lang="en-US" sz="1800" dirty="0" smtClean="0">
              <a:cs typeface="Tahoma" pitchFamily="34" charset="0"/>
            </a:endParaRPr>
          </a:p>
          <a:p>
            <a:pPr marL="533400" indent="-533400">
              <a:buClr>
                <a:schemeClr val="tx1"/>
              </a:buClr>
              <a:buFontTx/>
              <a:buAutoNum type="arabicPeriod"/>
            </a:pPr>
            <a:endParaRPr lang="th-TH" sz="1800" dirty="0" smtClean="0">
              <a:cs typeface="Tahoma" pitchFamily="34" charset="0"/>
            </a:endParaRPr>
          </a:p>
        </p:txBody>
      </p:sp>
      <p:pic>
        <p:nvPicPr>
          <p:cNvPr id="16389" name="Picture 4" descr="ihpp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338" y="260350"/>
            <a:ext cx="9715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350" y="115888"/>
            <a:ext cx="7272338" cy="752475"/>
          </a:xfrm>
        </p:spPr>
        <p:txBody>
          <a:bodyPr/>
          <a:lstStyle/>
          <a:p>
            <a:pPr>
              <a:defRPr/>
            </a:pPr>
            <a:r>
              <a:rPr lang="en-US" sz="2800" b="1" dirty="0" smtClean="0">
                <a:solidFill>
                  <a:schemeClr val="accent6"/>
                </a:solidFill>
                <a:ea typeface="Tahoma" pitchFamily="34" charset="0"/>
                <a:cs typeface="Tahoma" pitchFamily="34" charset="0"/>
              </a:rPr>
              <a:t>Outputs and achievements</a:t>
            </a:r>
            <a:endParaRPr lang="th-TH" sz="2800" b="1" dirty="0">
              <a:solidFill>
                <a:schemeClr val="accent6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D4C9D3-50B6-453D-B9EF-5354F6F9B15F}" type="slidenum">
              <a:rPr lang="th-TH" smtClean="0"/>
              <a:pPr>
                <a:defRPr/>
              </a:pPr>
              <a:t>14</a:t>
            </a:fld>
            <a:endParaRPr lang="th-TH"/>
          </a:p>
        </p:txBody>
      </p:sp>
      <p:pic>
        <p:nvPicPr>
          <p:cNvPr id="17412" name="Picture 4" descr="ihpp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38" y="260350"/>
            <a:ext cx="9715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8" descr="A-W-brochure-cap-uhc-c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4438" y="981075"/>
            <a:ext cx="107950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9" name="Picture 15" descr="NCDs-Report-Allpages-AUG2014-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4857760"/>
            <a:ext cx="1081087" cy="152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7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00496" y="1000108"/>
            <a:ext cx="1000132" cy="141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00760" y="4786322"/>
            <a:ext cx="928694" cy="1304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28728" y="1928802"/>
            <a:ext cx="928694" cy="1313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180" name="Picture 4" descr="D:\admin\Commu meeting 27052015\ปกหนังสือ\BOD\cover Artwork-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00364" y="2857496"/>
            <a:ext cx="1050613" cy="1490636"/>
          </a:xfrm>
          <a:prstGeom prst="rect">
            <a:avLst/>
          </a:prstGeom>
          <a:noFill/>
        </p:spPr>
      </p:pic>
      <p:pic>
        <p:nvPicPr>
          <p:cNvPr id="50181" name="Picture 5" descr="D:\admin\Commu meeting 27052015\ปกหนังสือ\FHP\อาหารและโภชนาการในประเทศไทย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58016" y="1285860"/>
            <a:ext cx="1071570" cy="1514909"/>
          </a:xfrm>
          <a:prstGeom prst="rect">
            <a:avLst/>
          </a:prstGeom>
          <a:noFill/>
        </p:spPr>
      </p:pic>
      <p:pic>
        <p:nvPicPr>
          <p:cNvPr id="50182" name="Picture 6" descr="D:\admin\Commu meeting 27052015\ปกหนังสือ\ITH\ผลกระทบของประชาคมอาเซียน_cover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429520" y="3357562"/>
            <a:ext cx="1000132" cy="1414676"/>
          </a:xfrm>
          <a:prstGeom prst="rect">
            <a:avLst/>
          </a:prstGeom>
          <a:noFill/>
        </p:spPr>
      </p:pic>
      <p:pic>
        <p:nvPicPr>
          <p:cNvPr id="50183" name="Picture 7" descr="D:\admin\Commu meeting 27052015\ปกหนังสือ\ITH\กลไกระงับข้อพิพาทการลงทุน_cover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500166" y="4143380"/>
            <a:ext cx="1163741" cy="1638284"/>
          </a:xfrm>
          <a:prstGeom prst="rect">
            <a:avLst/>
          </a:prstGeom>
          <a:noFill/>
        </p:spPr>
      </p:pic>
      <p:pic>
        <p:nvPicPr>
          <p:cNvPr id="50184" name="Picture 8" descr="D:\admin\Commu meeting 27052015\ปกหนังสือ\NHA\บัญชีรายจ่ายการส่งเสริมสุขภาพและป้องกันโรค พ.ศ. 2555 1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000760" y="3071810"/>
            <a:ext cx="941646" cy="1326554"/>
          </a:xfrm>
          <a:prstGeom prst="rect">
            <a:avLst/>
          </a:prstGeom>
          <a:noFill/>
        </p:spPr>
      </p:pic>
      <p:pic>
        <p:nvPicPr>
          <p:cNvPr id="50185" name="Picture 9" descr="D:\admin\Commu meeting 27052015\ปกหนังสือ\NHA\บัญชีรายจ่ายสุขภาพแห่งชาติ 2555 114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429124" y="3071810"/>
            <a:ext cx="1110472" cy="1562073"/>
          </a:xfrm>
          <a:prstGeom prst="rect">
            <a:avLst/>
          </a:prstGeom>
          <a:noFill/>
        </p:spPr>
      </p:pic>
      <p:pic>
        <p:nvPicPr>
          <p:cNvPr id="27" name="Picture 26"/>
          <p:cNvPicPr/>
          <p:nvPr/>
        </p:nvPicPr>
        <p:blipFill>
          <a:blip r:embed="rId14" cstate="print"/>
          <a:srcRect l="26028" t="7972" r="24166" b="4097"/>
          <a:stretch>
            <a:fillRect/>
          </a:stretch>
        </p:blipFill>
        <p:spPr bwMode="auto">
          <a:xfrm>
            <a:off x="5572132" y="1142984"/>
            <a:ext cx="1014198" cy="140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6" name="Picture 10" descr="D:\admin\Commu meeting 27052015\ปกหนังสือ\พี่โอ็ค\มค 59\ทันตแพทย์ BOOK 2 -02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286116" y="4714884"/>
            <a:ext cx="1000132" cy="1414508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0184" y="1384319"/>
            <a:ext cx="8229600" cy="4830763"/>
          </a:xfrm>
        </p:spPr>
        <p:txBody>
          <a:bodyPr>
            <a:normAutofit/>
          </a:bodyPr>
          <a:lstStyle/>
          <a:p>
            <a:r>
              <a:rPr lang="th-TH" sz="2400" dirty="0" smtClean="0">
                <a:latin typeface="AngsanaUPC"/>
                <a:ea typeface="Tahoma" pitchFamily="34" charset="0"/>
                <a:cs typeface="AngsanaUPC"/>
              </a:rPr>
              <a:t>โครงการเมธีวิจัยอาวุโส</a:t>
            </a:r>
            <a:endParaRPr lang="en-US" sz="2400" dirty="0" smtClean="0">
              <a:latin typeface="AngsanaUPC"/>
              <a:ea typeface="Tahoma" pitchFamily="34" charset="0"/>
              <a:cs typeface="AngsanaUPC"/>
            </a:endParaRPr>
          </a:p>
          <a:p>
            <a:r>
              <a:rPr lang="en-US" sz="2400" dirty="0" smtClean="0">
                <a:latin typeface="AngsanaUPC"/>
                <a:ea typeface="Tahoma" pitchFamily="34" charset="0"/>
                <a:cs typeface="AngsanaUPC"/>
              </a:rPr>
              <a:t>International Health Scholar</a:t>
            </a:r>
          </a:p>
          <a:p>
            <a:r>
              <a:rPr lang="en-US" sz="2400" dirty="0" smtClean="0">
                <a:latin typeface="AngsanaUPC"/>
                <a:ea typeface="Tahoma" pitchFamily="34" charset="0"/>
                <a:cs typeface="AngsanaUPC"/>
              </a:rPr>
              <a:t>IHPP long term fellowship</a:t>
            </a:r>
            <a:endParaRPr lang="th-TH" sz="2400" dirty="0" smtClean="0">
              <a:latin typeface="AngsanaUPC"/>
              <a:ea typeface="Tahoma" pitchFamily="34" charset="0"/>
              <a:cs typeface="AngsanaUPC"/>
            </a:endParaRPr>
          </a:p>
          <a:p>
            <a:r>
              <a:rPr lang="th-TH" sz="2400" dirty="0" smtClean="0">
                <a:latin typeface="AngsanaUPC"/>
                <a:ea typeface="Tahoma" pitchFamily="34" charset="0"/>
                <a:cs typeface="AngsanaUPC"/>
              </a:rPr>
              <a:t>โครงการพัฒนาศักยภาพนักวิชาการด้านนโยบายส่งเสริมสุขภาพ</a:t>
            </a:r>
          </a:p>
          <a:p>
            <a:r>
              <a:rPr lang="th-TH" sz="2400" dirty="0" smtClean="0">
                <a:latin typeface="AngsanaUPC"/>
                <a:ea typeface="Tahoma" pitchFamily="34" charset="0"/>
                <a:cs typeface="AngsanaUPC"/>
              </a:rPr>
              <a:t>โครงการพัฒนาศักยภาพนักวิจัยด้านนโยบายและระบบการควบคุมโรค</a:t>
            </a:r>
          </a:p>
          <a:p>
            <a:endParaRPr lang="th-TH" sz="2400" dirty="0" smtClean="0">
              <a:latin typeface="AngsanaUPC"/>
              <a:ea typeface="Tahoma" pitchFamily="34" charset="0"/>
              <a:cs typeface="AngsanaUPC"/>
            </a:endParaRPr>
          </a:p>
          <a:p>
            <a:endParaRPr lang="th-TH" sz="2400" dirty="0" smtClean="0">
              <a:latin typeface="AngsanaUPC"/>
              <a:ea typeface="Tahoma" pitchFamily="34" charset="0"/>
              <a:cs typeface="AngsanaUPC"/>
            </a:endParaRPr>
          </a:p>
          <a:p>
            <a:pPr>
              <a:buNone/>
            </a:pPr>
            <a:endParaRPr lang="th-TH" sz="2400" dirty="0">
              <a:latin typeface="AngsanaUPC"/>
              <a:ea typeface="Tahoma" pitchFamily="34" charset="0"/>
              <a:cs typeface="AngsanaUPC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/>
          <a:p>
            <a:fld id="{ED663A3E-7CFB-4506-98BB-D0FFDF1BDB3F}" type="slidenum">
              <a:rPr lang="th-TH" sz="1200" smtClean="0">
                <a:latin typeface="Tahoma" pitchFamily="34" charset="0"/>
                <a:ea typeface="Tahoma" pitchFamily="34" charset="0"/>
                <a:cs typeface="Tahoma" pitchFamily="34" charset="0"/>
              </a:rPr>
              <a:pPr/>
              <a:t>15</a:t>
            </a:fld>
            <a:endParaRPr lang="th-TH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976" y="152400"/>
            <a:ext cx="8229600" cy="1143000"/>
          </a:xfrm>
        </p:spPr>
        <p:txBody>
          <a:bodyPr/>
          <a:lstStyle/>
          <a:p>
            <a:pPr algn="ctr"/>
            <a:r>
              <a:rPr lang="th-TH" sz="4000" b="1" dirty="0" smtClean="0">
                <a:solidFill>
                  <a:srgbClr val="0070C0"/>
                </a:solidFill>
                <a:latin typeface="AngsanaUPC"/>
                <a:ea typeface="Tahoma" pitchFamily="34" charset="0"/>
                <a:cs typeface="AngsanaUPC"/>
              </a:rPr>
              <a:t>ผลงานการพัฒนาศักยภาพนักวิจัยที่ผ่านมาของ </a:t>
            </a:r>
            <a:r>
              <a:rPr lang="en-US" sz="4000" b="1" dirty="0" smtClean="0">
                <a:solidFill>
                  <a:srgbClr val="0070C0"/>
                </a:solidFill>
                <a:latin typeface="AngsanaUPC"/>
                <a:ea typeface="Tahoma" pitchFamily="34" charset="0"/>
                <a:cs typeface="AngsanaUPC"/>
              </a:rPr>
              <a:t>IHPP</a:t>
            </a:r>
            <a:endParaRPr lang="th-TH" sz="4000" b="1" dirty="0">
              <a:solidFill>
                <a:srgbClr val="0070C0"/>
              </a:solidFill>
              <a:latin typeface="AngsanaUPC"/>
              <a:ea typeface="Tahoma" pitchFamily="34" charset="0"/>
              <a:cs typeface="AngsanaUPC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1585142"/>
              </p:ext>
            </p:extLst>
          </p:nvPr>
        </p:nvGraphicFramePr>
        <p:xfrm>
          <a:off x="1271614" y="3735288"/>
          <a:ext cx="7086600" cy="22860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019800"/>
                <a:gridCol w="1066800"/>
              </a:tblGrid>
              <a:tr h="370840">
                <a:tc>
                  <a:txBody>
                    <a:bodyPr/>
                    <a:lstStyle/>
                    <a:p>
                      <a:r>
                        <a:rPr lang="th-TH" sz="2400" b="0" kern="1200" dirty="0" smtClean="0">
                          <a:latin typeface="AngsanaUPC"/>
                          <a:ea typeface="Tahoma" pitchFamily="34" charset="0"/>
                          <a:cs typeface="AngsanaUPC"/>
                        </a:rPr>
                        <a:t>นักวิจัยในโครงการพัฒนาศักยภาพระยะยาว (พ.ศ. 2540-255</a:t>
                      </a:r>
                      <a:r>
                        <a:rPr lang="en-US" sz="2400" b="0" kern="1200" dirty="0" smtClean="0">
                          <a:latin typeface="AngsanaUPC"/>
                          <a:ea typeface="Tahoma" pitchFamily="34" charset="0"/>
                          <a:cs typeface="AngsanaUPC"/>
                        </a:rPr>
                        <a:t>9</a:t>
                      </a:r>
                      <a:r>
                        <a:rPr lang="th-TH" sz="2400" b="0" kern="1200" dirty="0" smtClean="0">
                          <a:latin typeface="AngsanaUPC"/>
                          <a:ea typeface="Tahoma" pitchFamily="34" charset="0"/>
                          <a:cs typeface="AngsanaUPC"/>
                        </a:rPr>
                        <a:t>)</a:t>
                      </a:r>
                      <a:endParaRPr lang="th-TH" sz="2400" b="0" kern="1200" dirty="0" smtClean="0">
                        <a:solidFill>
                          <a:schemeClr val="tx1"/>
                        </a:solidFill>
                        <a:latin typeface="AngsanaUPC"/>
                        <a:ea typeface="Tahoma" pitchFamily="34" charset="0"/>
                        <a:cs typeface="AngsanaUP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0" kern="1200" dirty="0" smtClean="0">
                          <a:latin typeface="AngsanaUPC"/>
                          <a:ea typeface="Tahoma" pitchFamily="34" charset="0"/>
                          <a:cs typeface="AngsanaUPC"/>
                        </a:rPr>
                        <a:t>31</a:t>
                      </a:r>
                      <a:endParaRPr lang="th-TH" sz="2400" b="0" kern="1200" dirty="0" smtClean="0">
                        <a:solidFill>
                          <a:schemeClr val="tx1"/>
                        </a:solidFill>
                        <a:latin typeface="AngsanaUPC"/>
                        <a:ea typeface="Tahoma" pitchFamily="34" charset="0"/>
                        <a:cs typeface="AngsanaUPC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en-US" sz="2400" b="0" kern="1200" dirty="0" smtClean="0">
                          <a:latin typeface="AngsanaUPC"/>
                          <a:ea typeface="Tahoma" pitchFamily="34" charset="0"/>
                          <a:cs typeface="AngsanaUPC"/>
                        </a:rPr>
                        <a:t>Fellow </a:t>
                      </a:r>
                      <a:r>
                        <a:rPr lang="th-TH" sz="2400" b="0" kern="1200" dirty="0" smtClean="0">
                          <a:latin typeface="AngsanaUPC"/>
                          <a:ea typeface="Tahoma" pitchFamily="34" charset="0"/>
                          <a:cs typeface="AngsanaUPC"/>
                        </a:rPr>
                        <a:t>ที่ได้รับการสนับสนุนให้ศึกษาต่อในระดับปริญญาโท/เอก*</a:t>
                      </a:r>
                      <a:endParaRPr lang="th-TH" sz="2400" b="0" kern="1200" dirty="0" smtClean="0">
                        <a:solidFill>
                          <a:schemeClr val="tx1"/>
                        </a:solidFill>
                        <a:latin typeface="AngsanaUPC"/>
                        <a:ea typeface="Tahoma" pitchFamily="34" charset="0"/>
                        <a:cs typeface="AngsanaUP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0" kern="1200" dirty="0" smtClean="0">
                          <a:latin typeface="AngsanaUPC"/>
                          <a:ea typeface="Tahoma" pitchFamily="34" charset="0"/>
                          <a:cs typeface="AngsanaUPC"/>
                        </a:rPr>
                        <a:t>39</a:t>
                      </a:r>
                      <a:endParaRPr lang="th-TH" sz="2400" b="0" kern="1200" dirty="0" smtClean="0">
                        <a:solidFill>
                          <a:schemeClr val="tx1"/>
                        </a:solidFill>
                        <a:latin typeface="AngsanaUPC"/>
                        <a:ea typeface="Tahoma" pitchFamily="34" charset="0"/>
                        <a:cs typeface="AngsanaUPC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2400" b="0" kern="1200" dirty="0" smtClean="0">
                          <a:latin typeface="AngsanaUPC"/>
                          <a:ea typeface="Tahoma" pitchFamily="34" charset="0"/>
                          <a:cs typeface="AngsanaUPC"/>
                        </a:rPr>
                        <a:t>  </a:t>
                      </a:r>
                      <a:r>
                        <a:rPr lang="en-US" sz="2400" b="0" kern="1200" dirty="0" smtClean="0">
                          <a:latin typeface="AngsanaUPC"/>
                          <a:ea typeface="Tahoma" pitchFamily="34" charset="0"/>
                          <a:cs typeface="AngsanaUPC"/>
                        </a:rPr>
                        <a:t>- Fellow </a:t>
                      </a:r>
                      <a:r>
                        <a:rPr lang="th-TH" sz="2400" b="0" kern="1200" dirty="0" smtClean="0">
                          <a:latin typeface="AngsanaUPC"/>
                          <a:ea typeface="Tahoma" pitchFamily="34" charset="0"/>
                          <a:cs typeface="AngsanaUPC"/>
                        </a:rPr>
                        <a:t>ที่ปัจจุบันปฏิบัติงานในหน่วยงานด้านสาธารณสุขในประเทศ</a:t>
                      </a:r>
                      <a:endParaRPr lang="th-TH" sz="2400" b="0" kern="1200" dirty="0" smtClean="0">
                        <a:solidFill>
                          <a:schemeClr val="tx1"/>
                        </a:solidFill>
                        <a:latin typeface="AngsanaUPC"/>
                        <a:ea typeface="Tahoma" pitchFamily="34" charset="0"/>
                        <a:cs typeface="AngsanaUP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0" kern="1200" dirty="0" smtClean="0">
                          <a:latin typeface="AngsanaUPC"/>
                          <a:ea typeface="Tahoma" pitchFamily="34" charset="0"/>
                          <a:cs typeface="AngsanaUPC"/>
                        </a:rPr>
                        <a:t>22</a:t>
                      </a:r>
                      <a:endParaRPr lang="th-TH" sz="2400" b="0" kern="1200" dirty="0" smtClean="0">
                        <a:solidFill>
                          <a:schemeClr val="tx1"/>
                        </a:solidFill>
                        <a:latin typeface="AngsanaUPC"/>
                        <a:ea typeface="Tahoma" pitchFamily="34" charset="0"/>
                        <a:cs typeface="AngsanaUPC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2400" b="0" kern="1200" dirty="0" smtClean="0">
                          <a:latin typeface="AngsanaUPC"/>
                          <a:ea typeface="Tahoma" pitchFamily="34" charset="0"/>
                          <a:cs typeface="AngsanaUPC"/>
                        </a:rPr>
                        <a:t>  - </a:t>
                      </a:r>
                      <a:r>
                        <a:rPr lang="en-US" sz="2400" b="0" kern="1200" dirty="0" smtClean="0">
                          <a:latin typeface="AngsanaUPC"/>
                          <a:ea typeface="Tahoma" pitchFamily="34" charset="0"/>
                          <a:cs typeface="AngsanaUPC"/>
                        </a:rPr>
                        <a:t>Fellow </a:t>
                      </a:r>
                      <a:r>
                        <a:rPr lang="th-TH" sz="2400" b="0" kern="1200" dirty="0" smtClean="0">
                          <a:latin typeface="AngsanaUPC"/>
                          <a:ea typeface="Tahoma" pitchFamily="34" charset="0"/>
                          <a:cs typeface="AngsanaUPC"/>
                        </a:rPr>
                        <a:t>ที่กำลังศึกษาต่อ</a:t>
                      </a:r>
                      <a:endParaRPr lang="th-TH" sz="2400" b="0" kern="1200" dirty="0" smtClean="0">
                        <a:solidFill>
                          <a:schemeClr val="tx1"/>
                        </a:solidFill>
                        <a:latin typeface="AngsanaUPC"/>
                        <a:ea typeface="Tahoma" pitchFamily="34" charset="0"/>
                        <a:cs typeface="AngsanaUP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0" kern="1200" dirty="0" smtClean="0">
                          <a:latin typeface="AngsanaUPC"/>
                          <a:ea typeface="Tahoma" pitchFamily="34" charset="0"/>
                          <a:cs typeface="AngsanaUPC"/>
                        </a:rPr>
                        <a:t>9</a:t>
                      </a:r>
                      <a:endParaRPr lang="th-TH" sz="2400" b="0" kern="1200" dirty="0" smtClean="0">
                        <a:solidFill>
                          <a:schemeClr val="tx1"/>
                        </a:solidFill>
                        <a:latin typeface="AngsanaUPC"/>
                        <a:ea typeface="Tahoma" pitchFamily="34" charset="0"/>
                        <a:cs typeface="AngsanaUPC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2400" b="0" kern="1200" dirty="0" smtClean="0">
                          <a:latin typeface="AngsanaUPC"/>
                          <a:ea typeface="Tahoma" pitchFamily="34" charset="0"/>
                          <a:cs typeface="AngsanaUPC"/>
                        </a:rPr>
                        <a:t>  - </a:t>
                      </a:r>
                      <a:r>
                        <a:rPr lang="en-US" sz="2400" b="0" kern="1200" dirty="0" smtClean="0">
                          <a:latin typeface="AngsanaUPC"/>
                          <a:ea typeface="Tahoma" pitchFamily="34" charset="0"/>
                          <a:cs typeface="AngsanaUPC"/>
                        </a:rPr>
                        <a:t>Fellow</a:t>
                      </a:r>
                      <a:r>
                        <a:rPr lang="en-US" sz="2400" b="0" kern="1200" baseline="0" dirty="0" smtClean="0">
                          <a:latin typeface="AngsanaUPC"/>
                          <a:ea typeface="Tahoma" pitchFamily="34" charset="0"/>
                          <a:cs typeface="AngsanaUPC"/>
                        </a:rPr>
                        <a:t>  </a:t>
                      </a:r>
                      <a:r>
                        <a:rPr lang="th-TH" sz="2400" b="0" kern="1200" baseline="0" dirty="0" smtClean="0">
                          <a:latin typeface="AngsanaUPC"/>
                          <a:ea typeface="Tahoma" pitchFamily="34" charset="0"/>
                          <a:cs typeface="AngsanaUPC"/>
                        </a:rPr>
                        <a:t>ที่อยู่ในกระบวนการพัฒนาศักยภาพ</a:t>
                      </a:r>
                      <a:endParaRPr lang="th-TH" sz="2400" b="0" kern="1200" dirty="0" smtClean="0">
                        <a:solidFill>
                          <a:schemeClr val="tx1"/>
                        </a:solidFill>
                        <a:latin typeface="AngsanaUPC"/>
                        <a:ea typeface="Tahoma" pitchFamily="34" charset="0"/>
                        <a:cs typeface="AngsanaUP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0" kern="1200" dirty="0" smtClean="0">
                          <a:solidFill>
                            <a:schemeClr val="tx1"/>
                          </a:solidFill>
                          <a:latin typeface="AngsanaUPC"/>
                          <a:ea typeface="Tahoma" pitchFamily="34" charset="0"/>
                          <a:cs typeface="AngsanaUPC"/>
                        </a:rPr>
                        <a:t>8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076056" y="1461428"/>
            <a:ext cx="28517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dirty="0" smtClean="0">
                <a:latin typeface="AngsanaUPC"/>
                <a:ea typeface="Tahoma" pitchFamily="34" charset="0"/>
                <a:cs typeface="AngsanaUPC"/>
              </a:rPr>
              <a:t>การพัฒนาศักยภาพระยะยาว</a:t>
            </a:r>
            <a:endParaRPr lang="th-TH" sz="2800" dirty="0">
              <a:latin typeface="AngsanaUPC"/>
              <a:ea typeface="Tahoma" pitchFamily="34" charset="0"/>
              <a:cs typeface="AngsanaUPC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248196" y="1634024"/>
            <a:ext cx="10001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latin typeface="AngsanaUPC"/>
                <a:ea typeface="Tahoma" pitchFamily="34" charset="0"/>
                <a:cs typeface="AngsanaUPC"/>
              </a:rPr>
              <a:t>การพัฒนาศักยภาพด้านงานวิจัย</a:t>
            </a:r>
            <a:endParaRPr lang="th-TH" dirty="0">
              <a:latin typeface="AngsanaUPC"/>
              <a:ea typeface="Tahoma" pitchFamily="34" charset="0"/>
              <a:cs typeface="AngsanaUPC"/>
            </a:endParaRPr>
          </a:p>
        </p:txBody>
      </p:sp>
      <p:sp>
        <p:nvSpPr>
          <p:cNvPr id="13" name="Right Brace 12"/>
          <p:cNvSpPr/>
          <p:nvPr/>
        </p:nvSpPr>
        <p:spPr>
          <a:xfrm>
            <a:off x="8001024" y="2285992"/>
            <a:ext cx="228600" cy="762000"/>
          </a:xfrm>
          <a:prstGeom prst="rightBrace">
            <a:avLst>
              <a:gd name="adj1" fmla="val 8333"/>
              <a:gd name="adj2" fmla="val 5126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" name="Right Brace 13"/>
          <p:cNvSpPr/>
          <p:nvPr/>
        </p:nvSpPr>
        <p:spPr>
          <a:xfrm>
            <a:off x="4786314" y="1406325"/>
            <a:ext cx="214314" cy="87966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TextBox 14"/>
          <p:cNvSpPr txBox="1"/>
          <p:nvPr/>
        </p:nvSpPr>
        <p:spPr>
          <a:xfrm>
            <a:off x="1052546" y="5982379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latin typeface="AngsanaUPC"/>
                <a:ea typeface="Tahoma" pitchFamily="34" charset="0"/>
                <a:cs typeface="AngsanaUPC"/>
              </a:rPr>
              <a:t>* โดยได้รับการสนับสนุนงบประมาณจาก ทุนกพ. องค์การอนามัยโลก </a:t>
            </a:r>
            <a:r>
              <a:rPr lang="th-TH" dirty="0" err="1" smtClean="0">
                <a:latin typeface="AngsanaUPC"/>
                <a:ea typeface="Tahoma" pitchFamily="34" charset="0"/>
                <a:cs typeface="AngsanaUPC"/>
              </a:rPr>
              <a:t>สปสช.</a:t>
            </a:r>
            <a:r>
              <a:rPr lang="th-TH" dirty="0" smtClean="0">
                <a:latin typeface="AngsanaUPC"/>
                <a:ea typeface="Tahoma" pitchFamily="34" charset="0"/>
                <a:cs typeface="AngsanaUPC"/>
              </a:rPr>
              <a:t> </a:t>
            </a:r>
            <a:r>
              <a:rPr lang="th-TH" dirty="0" err="1" smtClean="0">
                <a:latin typeface="AngsanaUPC"/>
                <a:ea typeface="Tahoma" pitchFamily="34" charset="0"/>
                <a:cs typeface="AngsanaUPC"/>
              </a:rPr>
              <a:t>สสส.</a:t>
            </a:r>
            <a:r>
              <a:rPr lang="th-TH" dirty="0" smtClean="0">
                <a:latin typeface="AngsanaUPC"/>
                <a:ea typeface="Tahoma" pitchFamily="34" charset="0"/>
                <a:cs typeface="AngsanaUPC"/>
              </a:rPr>
              <a:t> มหาวิทยาลัยต่างๆ  </a:t>
            </a:r>
            <a:endParaRPr lang="th-TH" dirty="0">
              <a:latin typeface="AngsanaUPC"/>
              <a:ea typeface="Tahoma" pitchFamily="34" charset="0"/>
              <a:cs typeface="AngsanaUPC"/>
            </a:endParaRPr>
          </a:p>
        </p:txBody>
      </p:sp>
    </p:spTree>
    <p:extLst>
      <p:ext uri="{BB962C8B-B14F-4D97-AF65-F5344CB8AC3E}">
        <p14:creationId xmlns:p14="http://schemas.microsoft.com/office/powerpoint/2010/main" val="3619406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-24"/>
            <a:ext cx="7772400" cy="752475"/>
          </a:xfrm>
        </p:spPr>
        <p:txBody>
          <a:bodyPr/>
          <a:lstStyle/>
          <a:p>
            <a:r>
              <a:rPr lang="en-US" dirty="0" smtClean="0"/>
              <a:t>Outcomes to support MOPH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C7950A-0AB7-43AB-ACBE-593BCA2F5537}" type="slidenum">
              <a:rPr lang="th-TH" smtClean="0"/>
              <a:pPr>
                <a:defRPr/>
              </a:pPr>
              <a:t>16</a:t>
            </a:fld>
            <a:endParaRPr lang="th-TH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5720293"/>
              </p:ext>
            </p:extLst>
          </p:nvPr>
        </p:nvGraphicFramePr>
        <p:xfrm>
          <a:off x="1142976" y="785794"/>
          <a:ext cx="8001024" cy="52578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8001024"/>
              </a:tblGrid>
              <a:tr h="2342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b="1" dirty="0" smtClean="0">
                          <a:latin typeface="AngsanaUPC"/>
                          <a:cs typeface="AngsanaUPC"/>
                        </a:rPr>
                        <a:t>ด้าน</a:t>
                      </a:r>
                      <a:r>
                        <a:rPr lang="en-US" sz="2000" b="1" dirty="0" smtClean="0">
                          <a:latin typeface="AngsanaUPC"/>
                          <a:cs typeface="AngsanaUPC"/>
                        </a:rPr>
                        <a:t> </a:t>
                      </a:r>
                      <a:r>
                        <a:rPr lang="en-US" sz="2000" b="1" dirty="0">
                          <a:latin typeface="AngsanaUPC"/>
                          <a:cs typeface="AngsanaUPC"/>
                        </a:rPr>
                        <a:t>Health Promotion Policies </a:t>
                      </a:r>
                      <a:endParaRPr lang="th-TH" sz="2000" b="1" dirty="0" smtClean="0">
                        <a:latin typeface="AngsanaUPC"/>
                        <a:cs typeface="AngsanaUPC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AngsanaUPC"/>
                          <a:cs typeface="AngsanaUPC"/>
                        </a:rPr>
                        <a:t>(</a:t>
                      </a:r>
                      <a:r>
                        <a:rPr lang="en-US" sz="2000" b="1" dirty="0">
                          <a:latin typeface="AngsanaUPC"/>
                          <a:cs typeface="AngsanaUPC"/>
                        </a:rPr>
                        <a:t>e.g. NCD, risk factors, food and nutrition</a:t>
                      </a:r>
                      <a:r>
                        <a:rPr lang="en-US" sz="2000" b="1" dirty="0" smtClean="0">
                          <a:latin typeface="AngsanaUPC"/>
                          <a:cs typeface="AngsanaUPC"/>
                        </a:rPr>
                        <a:t>)</a:t>
                      </a:r>
                      <a:endParaRPr lang="th-TH" sz="2000" b="1" dirty="0" smtClean="0">
                        <a:latin typeface="AngsanaUPC"/>
                        <a:cs typeface="AngsanaUPC"/>
                      </a:endParaRPr>
                    </a:p>
                  </a:txBody>
                  <a:tcPr marL="65464" marR="65464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342153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th-TH" sz="2000" dirty="0" smtClean="0">
                          <a:latin typeface="AngsanaUPC"/>
                          <a:cs typeface="AngsanaUPC"/>
                        </a:rPr>
                        <a:t>งานวิจัย</a:t>
                      </a:r>
                      <a:r>
                        <a:rPr lang="th-TH" sz="2000" dirty="0">
                          <a:latin typeface="AngsanaUPC"/>
                          <a:cs typeface="AngsanaUPC"/>
                        </a:rPr>
                        <a:t>นโยบายด้านการบริโภคอาหารที่เหมาะสม ประเด็นอาหารโรงเรียน</a:t>
                      </a:r>
                      <a:endParaRPr lang="en-US" sz="1800" dirty="0">
                        <a:latin typeface="AngsanaUPC"/>
                        <a:cs typeface="AngsanaUPC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th-TH" sz="2000" dirty="0">
                          <a:latin typeface="AngsanaUPC"/>
                          <a:cs typeface="AngsanaUPC"/>
                        </a:rPr>
                        <a:t>สนับสนุนสำนักทันตฯ ในการจัดทำข้อเสนอแนะเชิงนโยบาย การจัดการอาหารโรงเรียน ให้เป็นมติสมัชชาสุขภาพแห่งชาติ </a:t>
                      </a:r>
                      <a:endParaRPr lang="en-US" sz="1800" dirty="0">
                        <a:latin typeface="AngsanaUPC"/>
                        <a:cs typeface="AngsanaUPC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th-TH" sz="2000" dirty="0">
                          <a:latin typeface="AngsanaUPC"/>
                          <a:cs typeface="AngsanaUPC"/>
                        </a:rPr>
                        <a:t>สนับสนุนกรมอนามัย ด้านวิชาการ ในการผลักดัน พรบ.ควบคุมการส่งเสริมการตลาดอาหารสำหรับทารกและเด็กเล็ก พ.ศ.......</a:t>
                      </a:r>
                      <a:endParaRPr lang="en-US" sz="1800" dirty="0">
                        <a:latin typeface="AngsanaUPC"/>
                        <a:cs typeface="AngsanaUPC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th-TH" sz="2000" dirty="0">
                          <a:latin typeface="AngsanaUPC"/>
                          <a:cs typeface="AngsanaUPC"/>
                        </a:rPr>
                        <a:t>สนับสนุนงานของกรมควบคุมโรคเรื่อง </a:t>
                      </a:r>
                      <a:r>
                        <a:rPr lang="en-US" sz="2000" dirty="0">
                          <a:latin typeface="AngsanaUPC"/>
                          <a:cs typeface="AngsanaUPC"/>
                        </a:rPr>
                        <a:t>risk factors </a:t>
                      </a:r>
                      <a:r>
                        <a:rPr lang="th-TH" sz="2000" dirty="0">
                          <a:latin typeface="AngsanaUPC"/>
                          <a:cs typeface="AngsanaUPC"/>
                        </a:rPr>
                        <a:t>ของ </a:t>
                      </a:r>
                      <a:r>
                        <a:rPr lang="en-US" sz="2000" dirty="0">
                          <a:latin typeface="AngsanaUPC"/>
                          <a:cs typeface="AngsanaUPC"/>
                        </a:rPr>
                        <a:t>NCDs </a:t>
                      </a:r>
                      <a:endParaRPr lang="en-US" sz="1800" dirty="0">
                        <a:latin typeface="AngsanaUPC"/>
                        <a:cs typeface="AngsanaUPC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th-TH" sz="2000" dirty="0">
                          <a:latin typeface="AngsanaUPC"/>
                          <a:cs typeface="AngsanaUPC"/>
                        </a:rPr>
                        <a:t>สนับสนุนสำนักทันตฯ และสำนักอาหาร ด้านวิชาการ การจัดเก็บภาษีเครื่องดื่มรสหวาน ในสภาปฏิรูปแห่งชาติ </a:t>
                      </a:r>
                      <a:endParaRPr lang="en-US" sz="1800" dirty="0">
                        <a:latin typeface="AngsanaUPC"/>
                        <a:cs typeface="AngsanaUPC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th-TH" sz="2000" dirty="0">
                          <a:latin typeface="AngsanaUPC"/>
                          <a:cs typeface="AngsanaUPC"/>
                        </a:rPr>
                        <a:t>สนับสนุนกรมอนามัย ด้านวิชาการ ในการผลักดัน พรบ.ควบคุมการส่งเสริมการตลาดอาหารสำหรับทารกและเด็กเล็ก</a:t>
                      </a:r>
                      <a:endParaRPr lang="en-US" sz="1800" dirty="0">
                        <a:latin typeface="AngsanaUPC"/>
                        <a:cs typeface="AngsanaUPC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th-TH" sz="2000" dirty="0">
                          <a:latin typeface="AngsanaUPC"/>
                          <a:cs typeface="AngsanaUPC"/>
                        </a:rPr>
                        <a:t>ศึกษาปัญหาและอุปสรรคที่มีผลต่อระบบข้อมูลของหน่วยงานภาครัฐ ที่เกี่ยวข้องกับการเลี้ยงลูกด้วยนมแม่</a:t>
                      </a:r>
                      <a:endParaRPr lang="en-US" sz="1800" dirty="0">
                        <a:latin typeface="AngsanaUPC"/>
                        <a:cs typeface="AngsanaUPC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th-TH" sz="2000" dirty="0">
                          <a:latin typeface="AngsanaUPC"/>
                          <a:cs typeface="AngsanaUPC"/>
                        </a:rPr>
                        <a:t>ขยายการสนับสนุนงานของกรมควบคุมโรคเรื่อง </a:t>
                      </a:r>
                      <a:r>
                        <a:rPr lang="en-US" sz="2000" dirty="0">
                          <a:latin typeface="AngsanaUPC"/>
                          <a:cs typeface="AngsanaUPC"/>
                        </a:rPr>
                        <a:t>risk factors </a:t>
                      </a:r>
                      <a:r>
                        <a:rPr lang="th-TH" sz="2000" dirty="0">
                          <a:latin typeface="AngsanaUPC"/>
                          <a:cs typeface="AngsanaUPC"/>
                        </a:rPr>
                        <a:t>ของ </a:t>
                      </a:r>
                      <a:r>
                        <a:rPr lang="en-US" sz="2000" dirty="0">
                          <a:latin typeface="AngsanaUPC"/>
                          <a:cs typeface="AngsanaUPC"/>
                        </a:rPr>
                        <a:t>NCDs</a:t>
                      </a:r>
                      <a:r>
                        <a:rPr lang="th-TH" sz="2000" dirty="0">
                          <a:latin typeface="AngsanaUPC"/>
                          <a:cs typeface="AngsanaUPC"/>
                        </a:rPr>
                        <a:t> โดยการเพิ่มจำนวนสำนักที่ทำงานร่วมกัน</a:t>
                      </a:r>
                      <a:endParaRPr lang="en-US" sz="1800" dirty="0">
                        <a:latin typeface="AngsanaUPC"/>
                        <a:cs typeface="AngsanaUPC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th-TH" sz="2000" dirty="0">
                          <a:latin typeface="AngsanaUPC"/>
                          <a:cs typeface="AngsanaUPC"/>
                        </a:rPr>
                        <a:t>ข้อมูลวิชาการมูลค่าของผลกระทบจากการบริโภคเครื่องดื่มแอลกอฮอล์ กรณี</a:t>
                      </a:r>
                      <a:r>
                        <a:rPr lang="en-US" sz="2000" dirty="0">
                          <a:latin typeface="AngsanaUPC"/>
                          <a:cs typeface="AngsanaUPC"/>
                        </a:rPr>
                        <a:t> Trans-Pacific Partnership: TPP</a:t>
                      </a:r>
                      <a:endParaRPr lang="en-US" sz="1800" dirty="0">
                        <a:latin typeface="AngsanaUPC"/>
                        <a:ea typeface="Tahoma" pitchFamily="34" charset="0"/>
                        <a:cs typeface="AngsanaUPC"/>
                      </a:endParaRPr>
                    </a:p>
                  </a:txBody>
                  <a:tcPr marL="65464" marR="65464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C7950A-0AB7-43AB-ACBE-593BCA2F5537}" type="slidenum">
              <a:rPr lang="th-TH" smtClean="0"/>
              <a:pPr>
                <a:defRPr/>
              </a:pPr>
              <a:t>17</a:t>
            </a:fld>
            <a:endParaRPr lang="th-TH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6239299"/>
              </p:ext>
            </p:extLst>
          </p:nvPr>
        </p:nvGraphicFramePr>
        <p:xfrm>
          <a:off x="1142976" y="214290"/>
          <a:ext cx="7858148" cy="6059431"/>
        </p:xfrm>
        <a:graphic>
          <a:graphicData uri="http://schemas.openxmlformats.org/drawingml/2006/table">
            <a:tbl>
              <a:tblPr/>
              <a:tblGrid>
                <a:gridCol w="7858148"/>
              </a:tblGrid>
              <a:tr h="3619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 dirty="0" smtClean="0">
                          <a:latin typeface="AngsanaUPC"/>
                          <a:ea typeface="Tahoma" pitchFamily="34" charset="0"/>
                          <a:cs typeface="AngsanaUPC"/>
                        </a:rPr>
                        <a:t>ด้าน</a:t>
                      </a:r>
                      <a:r>
                        <a:rPr lang="th-TH" sz="2400" b="1" baseline="0" dirty="0" smtClean="0">
                          <a:latin typeface="AngsanaUPC"/>
                          <a:ea typeface="Tahoma" pitchFamily="34" charset="0"/>
                          <a:cs typeface="AngsanaUPC"/>
                        </a:rPr>
                        <a:t> </a:t>
                      </a:r>
                      <a:r>
                        <a:rPr lang="en-US" sz="2400" b="1" dirty="0" smtClean="0">
                          <a:latin typeface="AngsanaUPC"/>
                          <a:ea typeface="Tahoma" pitchFamily="34" charset="0"/>
                          <a:cs typeface="AngsanaUPC"/>
                        </a:rPr>
                        <a:t>Health </a:t>
                      </a:r>
                      <a:r>
                        <a:rPr lang="en-US" sz="2400" b="1" dirty="0">
                          <a:latin typeface="AngsanaUPC"/>
                          <a:ea typeface="Tahoma" pitchFamily="34" charset="0"/>
                          <a:cs typeface="AngsanaUPC"/>
                        </a:rPr>
                        <a:t>system</a:t>
                      </a:r>
                      <a:endParaRPr lang="en-US" sz="2000" dirty="0">
                        <a:latin typeface="AngsanaUPC"/>
                        <a:ea typeface="Tahoma" pitchFamily="34" charset="0"/>
                        <a:cs typeface="AngsanaUPC"/>
                      </a:endParaRPr>
                    </a:p>
                  </a:txBody>
                  <a:tcPr marL="65464" marR="6546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638807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Courier New"/>
                        <a:buChar char="o"/>
                        <a:tabLst>
                          <a:tab pos="228600" algn="l"/>
                        </a:tabLst>
                      </a:pPr>
                      <a:r>
                        <a:rPr lang="th-TH" sz="2400" dirty="0">
                          <a:latin typeface="AngsanaUPC"/>
                          <a:ea typeface="Tahoma" pitchFamily="34" charset="0"/>
                          <a:cs typeface="AngsanaUPC"/>
                        </a:rPr>
                        <a:t>แผนงานวิจัยเพื่อการขับเคลื่อนโรงพยาบาลส่งเสริมการใช้ยาอย่างสมเหตุผลในโรงพยาบาล</a:t>
                      </a:r>
                      <a:r>
                        <a:rPr lang="en-US" sz="2400" dirty="0">
                          <a:latin typeface="AngsanaUPC"/>
                          <a:ea typeface="Tahoma" pitchFamily="34" charset="0"/>
                          <a:cs typeface="AngsanaUPC"/>
                        </a:rPr>
                        <a:t> (2555-2559)</a:t>
                      </a:r>
                      <a:endParaRPr lang="en-US" sz="2000" dirty="0">
                        <a:latin typeface="AngsanaUPC"/>
                        <a:ea typeface="Tahoma" pitchFamily="34" charset="0"/>
                        <a:cs typeface="AngsanaUPC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Courier New"/>
                        <a:buChar char="o"/>
                        <a:tabLst>
                          <a:tab pos="228600" algn="l"/>
                        </a:tabLst>
                      </a:pPr>
                      <a:r>
                        <a:rPr lang="th-TH" sz="2400" dirty="0">
                          <a:latin typeface="AngsanaUPC"/>
                          <a:ea typeface="Tahoma" pitchFamily="34" charset="0"/>
                          <a:cs typeface="AngsanaUPC"/>
                        </a:rPr>
                        <a:t>การพัฒนาคุณภาพชีวิตบุคลากรในยุทธศาสตร์กำลังคนกระทรวงสาธารณสุข</a:t>
                      </a:r>
                      <a:endParaRPr lang="en-US" sz="2000" dirty="0">
                        <a:latin typeface="AngsanaUPC"/>
                        <a:ea typeface="Tahoma" pitchFamily="34" charset="0"/>
                        <a:cs typeface="AngsanaUPC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Courier New"/>
                        <a:buChar char="o"/>
                        <a:tabLst>
                          <a:tab pos="228600" algn="l"/>
                        </a:tabLst>
                      </a:pPr>
                      <a:r>
                        <a:rPr lang="th-TH" sz="2400" dirty="0">
                          <a:latin typeface="AngsanaUPC"/>
                          <a:ea typeface="Tahoma" pitchFamily="34" charset="0"/>
                          <a:cs typeface="AngsanaUPC"/>
                        </a:rPr>
                        <a:t>จัดทำบัญชีรายจ่ายสุขภาพแห่งชาติ</a:t>
                      </a:r>
                      <a:r>
                        <a:rPr lang="en-US" sz="2400" dirty="0">
                          <a:latin typeface="AngsanaUPC"/>
                          <a:ea typeface="Tahoma" pitchFamily="34" charset="0"/>
                          <a:cs typeface="AngsanaUPC"/>
                        </a:rPr>
                        <a:t>, </a:t>
                      </a:r>
                      <a:r>
                        <a:rPr lang="th-TH" sz="2400" dirty="0">
                          <a:latin typeface="AngsanaUPC"/>
                          <a:ea typeface="Tahoma" pitchFamily="34" charset="0"/>
                          <a:cs typeface="AngsanaUPC"/>
                        </a:rPr>
                        <a:t>บัญชีรายจ่ายสุขภาพด้านเอดส์, บัญชีรายจ่ายสุขภาพด้านการส่งเสริมป้องกันโรค</a:t>
                      </a:r>
                      <a:endParaRPr lang="en-US" sz="2000" dirty="0">
                        <a:latin typeface="AngsanaUPC"/>
                        <a:ea typeface="Tahoma" pitchFamily="34" charset="0"/>
                        <a:cs typeface="AngsanaUPC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Courier New"/>
                        <a:buChar char="o"/>
                        <a:tabLst>
                          <a:tab pos="228600" algn="l"/>
                        </a:tabLst>
                      </a:pPr>
                      <a:r>
                        <a:rPr lang="th-TH" sz="2400" dirty="0">
                          <a:latin typeface="AngsanaUPC"/>
                          <a:ea typeface="Tahoma" pitchFamily="34" charset="0"/>
                          <a:cs typeface="AngsanaUPC"/>
                        </a:rPr>
                        <a:t>ข้อมูลการธำรงรักษากำลังคน สำหรับคณะกรรมการกำลังคนด้านสุขภาพกระทรวงสาธารณสุข</a:t>
                      </a:r>
                      <a:endParaRPr lang="en-US" sz="2000" dirty="0">
                        <a:latin typeface="AngsanaUPC"/>
                        <a:ea typeface="Tahoma" pitchFamily="34" charset="0"/>
                        <a:cs typeface="AngsanaUPC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Courier New"/>
                        <a:buChar char="o"/>
                        <a:tabLst>
                          <a:tab pos="228600" algn="l"/>
                        </a:tabLst>
                      </a:pPr>
                      <a:r>
                        <a:rPr lang="th-TH" sz="2400" dirty="0">
                          <a:latin typeface="AngsanaUPC"/>
                          <a:ea typeface="Tahoma" pitchFamily="34" charset="0"/>
                          <a:cs typeface="AngsanaUPC"/>
                        </a:rPr>
                        <a:t>งานวิชาการที่สนับสนุนการสร้างหลักประกันสุขภาพให้กับผู้มีสถานะทางสิทธิ์และแรงงานต่างด้าว</a:t>
                      </a:r>
                      <a:endParaRPr lang="en-US" sz="2000" dirty="0">
                        <a:latin typeface="AngsanaUPC"/>
                        <a:ea typeface="Tahoma" pitchFamily="34" charset="0"/>
                        <a:cs typeface="AngsanaUPC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Courier New"/>
                        <a:buChar char="o"/>
                        <a:tabLst>
                          <a:tab pos="228600" algn="l"/>
                        </a:tabLst>
                      </a:pPr>
                      <a:r>
                        <a:rPr lang="th-TH" sz="2400" dirty="0">
                          <a:latin typeface="AngsanaUPC"/>
                          <a:ea typeface="Tahoma" pitchFamily="34" charset="0"/>
                          <a:cs typeface="AngsanaUPC"/>
                        </a:rPr>
                        <a:t>อัตราการสูญเสียพยาบาลวิชาชีพจากงานวิจัยในการคาดประมาณกำลังคน ในอนาคตและวางแผนผลิต</a:t>
                      </a:r>
                      <a:endParaRPr lang="en-US" sz="2000" dirty="0">
                        <a:latin typeface="AngsanaUPC"/>
                        <a:ea typeface="Tahoma" pitchFamily="34" charset="0"/>
                        <a:cs typeface="AngsanaUPC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Courier New"/>
                        <a:buChar char="o"/>
                        <a:tabLst>
                          <a:tab pos="228600" algn="l"/>
                        </a:tabLst>
                      </a:pPr>
                      <a:r>
                        <a:rPr lang="th-TH" sz="2400" dirty="0">
                          <a:latin typeface="AngsanaUPC"/>
                          <a:ea typeface="Tahoma" pitchFamily="34" charset="0"/>
                          <a:cs typeface="AngsanaUPC"/>
                        </a:rPr>
                        <a:t>ข้อเสนอการคลังสุขภาพเพื่อความยั่งยืนของระบบหลักประกันสุขภาพแห่งชาติ เป้าประสงค์ ตัวชี้วัด และเป้าหมาย </a:t>
                      </a:r>
                      <a:r>
                        <a:rPr lang="en-US" sz="2400" dirty="0">
                          <a:latin typeface="AngsanaUPC"/>
                          <a:ea typeface="Tahoma" pitchFamily="34" charset="0"/>
                          <a:cs typeface="AngsanaUPC"/>
                        </a:rPr>
                        <a:t>(SAFE)</a:t>
                      </a:r>
                      <a:endParaRPr lang="en-US" sz="2000" dirty="0">
                        <a:latin typeface="AngsanaUPC"/>
                        <a:ea typeface="Tahoma" pitchFamily="34" charset="0"/>
                        <a:cs typeface="AngsanaUPC"/>
                      </a:endParaRPr>
                    </a:p>
                  </a:txBody>
                  <a:tcPr marL="65464" marR="6546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C7950A-0AB7-43AB-ACBE-593BCA2F5537}" type="slidenum">
              <a:rPr lang="th-TH" smtClean="0"/>
              <a:pPr>
                <a:defRPr/>
              </a:pPr>
              <a:t>18</a:t>
            </a:fld>
            <a:endParaRPr lang="th-TH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1995358"/>
              </p:ext>
            </p:extLst>
          </p:nvPr>
        </p:nvGraphicFramePr>
        <p:xfrm>
          <a:off x="1357290" y="428604"/>
          <a:ext cx="7405718" cy="5608319"/>
        </p:xfrm>
        <a:graphic>
          <a:graphicData uri="http://schemas.openxmlformats.org/drawingml/2006/table">
            <a:tbl>
              <a:tblPr/>
              <a:tblGrid>
                <a:gridCol w="7405718"/>
              </a:tblGrid>
              <a:tr h="4464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3200" b="1" dirty="0" smtClean="0">
                          <a:latin typeface="AngsanaUPC"/>
                          <a:ea typeface="Tahoma" pitchFamily="34" charset="0"/>
                          <a:cs typeface="AngsanaUPC"/>
                        </a:rPr>
                        <a:t>ด้าน</a:t>
                      </a:r>
                      <a:r>
                        <a:rPr lang="en-US" sz="3200" b="1" dirty="0" smtClean="0">
                          <a:latin typeface="AngsanaUPC"/>
                          <a:ea typeface="Tahoma" pitchFamily="34" charset="0"/>
                          <a:cs typeface="AngsanaUPC"/>
                        </a:rPr>
                        <a:t> </a:t>
                      </a:r>
                      <a:r>
                        <a:rPr lang="en-US" sz="3200" b="1" dirty="0">
                          <a:latin typeface="AngsanaUPC"/>
                          <a:ea typeface="Tahoma" pitchFamily="34" charset="0"/>
                          <a:cs typeface="AngsanaUPC"/>
                        </a:rPr>
                        <a:t>International Trade and Health (ITH)</a:t>
                      </a:r>
                      <a:endParaRPr lang="en-US" sz="2800" dirty="0">
                        <a:latin typeface="AngsanaUPC"/>
                        <a:ea typeface="Tahoma" pitchFamily="34" charset="0"/>
                        <a:cs typeface="AngsanaUPC"/>
                      </a:endParaRPr>
                    </a:p>
                  </a:txBody>
                  <a:tcPr marL="65464" marR="6546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</a:tr>
              <a:tr h="4911363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Courier New"/>
                        <a:buChar char="o"/>
                        <a:tabLst>
                          <a:tab pos="228600" algn="l"/>
                        </a:tabLst>
                      </a:pPr>
                      <a:r>
                        <a:rPr lang="th-TH" sz="3200" dirty="0">
                          <a:latin typeface="AngsanaUPC"/>
                          <a:ea typeface="Tahoma" pitchFamily="34" charset="0"/>
                          <a:cs typeface="AngsanaUPC"/>
                        </a:rPr>
                        <a:t>งานวิจัยที่เกี่ยวข้องกับการค้าระหว่างประเทศและสุขภาพเพื่อรองรับการเจรจาการค้าบริการสุขภาพของอาเซียน</a:t>
                      </a:r>
                      <a:endParaRPr lang="en-US" sz="2800" dirty="0">
                        <a:latin typeface="AngsanaUPC"/>
                        <a:ea typeface="Tahoma" pitchFamily="34" charset="0"/>
                        <a:cs typeface="AngsanaUPC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Courier New"/>
                        <a:buChar char="o"/>
                        <a:tabLst>
                          <a:tab pos="228600" algn="l"/>
                        </a:tabLst>
                      </a:pPr>
                      <a:r>
                        <a:rPr lang="th-TH" sz="3200" dirty="0">
                          <a:latin typeface="AngsanaUPC"/>
                          <a:ea typeface="Tahoma" pitchFamily="34" charset="0"/>
                          <a:cs typeface="AngsanaUPC"/>
                        </a:rPr>
                        <a:t>การจัดตั้งกลไกการประสานงานระหว่างกระทรวงสาธารณสุขและกระทรวงอื่น ๆ ภาคประชาสังคม และนักวิชาการเพื่อการดำเนินงานที่เกี่ยวข้องกับ</a:t>
                      </a:r>
                      <a:r>
                        <a:rPr lang="en-US" sz="3200" dirty="0">
                          <a:latin typeface="AngsanaUPC"/>
                          <a:ea typeface="Tahoma" pitchFamily="34" charset="0"/>
                          <a:cs typeface="AngsanaUPC"/>
                        </a:rPr>
                        <a:t> ITH</a:t>
                      </a:r>
                      <a:endParaRPr lang="en-US" sz="2800" dirty="0">
                        <a:latin typeface="AngsanaUPC"/>
                        <a:ea typeface="Tahoma" pitchFamily="34" charset="0"/>
                        <a:cs typeface="AngsanaUPC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Courier New"/>
                        <a:buChar char="o"/>
                        <a:tabLst>
                          <a:tab pos="228600" algn="l"/>
                        </a:tabLst>
                      </a:pPr>
                      <a:r>
                        <a:rPr lang="th-TH" sz="3200" dirty="0">
                          <a:latin typeface="AngsanaUPC"/>
                          <a:ea typeface="Tahoma" pitchFamily="34" charset="0"/>
                          <a:cs typeface="AngsanaUPC"/>
                        </a:rPr>
                        <a:t>งานวิจัยที่เกี่ยวข้องกับการค้าระหว่างประเทศและสุขภาพเพื่อรองรับการเจรจาการค้าระหว่างประเทศไทยและสหภาพยุโรป</a:t>
                      </a:r>
                      <a:endParaRPr lang="en-US" sz="2800" dirty="0">
                        <a:latin typeface="AngsanaUPC"/>
                        <a:ea typeface="Tahoma" pitchFamily="34" charset="0"/>
                        <a:cs typeface="AngsanaUPC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Courier New"/>
                        <a:buChar char="o"/>
                        <a:tabLst>
                          <a:tab pos="228600" algn="l"/>
                        </a:tabLst>
                      </a:pPr>
                      <a:r>
                        <a:rPr lang="th-TH" sz="3200" dirty="0">
                          <a:latin typeface="AngsanaUPC"/>
                          <a:ea typeface="Tahoma" pitchFamily="34" charset="0"/>
                          <a:cs typeface="AngsanaUPC"/>
                        </a:rPr>
                        <a:t>งานวิจัยที่เกี่ยวข้องกับการค้าระหว่างประเทศและสุขภาพเพื่อศึกษากรณีพิพาทเรื่องยาสูบและเครื่องดื่มแอลกอฮอล์</a:t>
                      </a:r>
                      <a:endParaRPr lang="en-US" sz="2800" dirty="0">
                        <a:latin typeface="AngsanaUPC"/>
                        <a:ea typeface="Tahoma" pitchFamily="34" charset="0"/>
                        <a:cs typeface="AngsanaUPC"/>
                      </a:endParaRPr>
                    </a:p>
                  </a:txBody>
                  <a:tcPr marL="65464" marR="6546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6000" dirty="0" smtClean="0">
                <a:latin typeface="AngsanaUPC"/>
                <a:ea typeface="Tahoma" pitchFamily="34" charset="0"/>
                <a:cs typeface="AngsanaUPC"/>
              </a:rPr>
              <a:t>ความเป็นมา </a:t>
            </a:r>
            <a:r>
              <a:rPr lang="en-US" sz="6000" dirty="0" smtClean="0">
                <a:latin typeface="AngsanaUPC"/>
                <a:ea typeface="Tahoma" pitchFamily="34" charset="0"/>
                <a:cs typeface="AngsanaUPC"/>
              </a:rPr>
              <a:t>IHPP</a:t>
            </a:r>
            <a:endParaRPr lang="th-TH" sz="6000" dirty="0">
              <a:latin typeface="AngsanaUPC"/>
              <a:ea typeface="Tahoma" pitchFamily="34" charset="0"/>
              <a:cs typeface="AngsanaUP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071546"/>
            <a:ext cx="7772400" cy="5111750"/>
          </a:xfrm>
        </p:spPr>
        <p:txBody>
          <a:bodyPr/>
          <a:lstStyle/>
          <a:p>
            <a:r>
              <a:rPr lang="th-TH" dirty="0" smtClean="0">
                <a:latin typeface="AngsanaUPC"/>
                <a:ea typeface="Tahoma" pitchFamily="34" charset="0"/>
                <a:cs typeface="AngsanaUPC"/>
              </a:rPr>
              <a:t>ถือกำเนิดอย่างเป็นทางการในปี</a:t>
            </a:r>
            <a:r>
              <a:rPr lang="en-US" dirty="0" smtClean="0">
                <a:latin typeface="AngsanaUPC"/>
                <a:ea typeface="Tahoma" pitchFamily="34" charset="0"/>
                <a:cs typeface="AngsanaUPC"/>
              </a:rPr>
              <a:t> 2544 </a:t>
            </a:r>
            <a:endParaRPr lang="th-TH" dirty="0" smtClean="0">
              <a:latin typeface="AngsanaUPC"/>
              <a:ea typeface="Tahoma" pitchFamily="34" charset="0"/>
              <a:cs typeface="AngsanaUPC"/>
            </a:endParaRPr>
          </a:p>
          <a:p>
            <a:r>
              <a:rPr lang="th-TH" dirty="0" smtClean="0">
                <a:latin typeface="AngsanaUPC"/>
                <a:ea typeface="Tahoma" pitchFamily="34" charset="0"/>
                <a:cs typeface="AngsanaUPC"/>
              </a:rPr>
              <a:t>จากการรวมกันของโครงการเมธีวิจัยอาวุโส </a:t>
            </a:r>
            <a:r>
              <a:rPr lang="en-US" dirty="0" smtClean="0">
                <a:latin typeface="AngsanaUPC"/>
                <a:ea typeface="Tahoma" pitchFamily="34" charset="0"/>
                <a:cs typeface="AngsanaUPC"/>
              </a:rPr>
              <a:t>(Senior Research Scholar –SRS) </a:t>
            </a:r>
            <a:r>
              <a:rPr lang="th-TH" dirty="0" smtClean="0">
                <a:latin typeface="AngsanaUPC"/>
                <a:ea typeface="Tahoma" pitchFamily="34" charset="0"/>
                <a:cs typeface="AngsanaUPC"/>
              </a:rPr>
              <a:t>ซึ่งก่อตั้งในปี</a:t>
            </a:r>
            <a:r>
              <a:rPr lang="en-US" dirty="0" smtClean="0">
                <a:latin typeface="AngsanaUPC"/>
                <a:ea typeface="Tahoma" pitchFamily="34" charset="0"/>
                <a:cs typeface="AngsanaUPC"/>
              </a:rPr>
              <a:t> 2541  </a:t>
            </a:r>
            <a:r>
              <a:rPr lang="th-TH" dirty="0" smtClean="0">
                <a:latin typeface="AngsanaUPC"/>
                <a:ea typeface="Tahoma" pitchFamily="34" charset="0"/>
                <a:cs typeface="AngsanaUPC"/>
              </a:rPr>
              <a:t>และ</a:t>
            </a:r>
            <a:r>
              <a:rPr lang="en-US" dirty="0" smtClean="0">
                <a:latin typeface="AngsanaUPC"/>
                <a:ea typeface="Tahoma" pitchFamily="34" charset="0"/>
                <a:cs typeface="AngsanaUPC"/>
              </a:rPr>
              <a:t> International Health Scholar (IHS) </a:t>
            </a:r>
          </a:p>
          <a:p>
            <a:r>
              <a:rPr lang="th-TH" dirty="0" smtClean="0">
                <a:latin typeface="AngsanaUPC"/>
                <a:ea typeface="Tahoma" pitchFamily="34" charset="0"/>
                <a:cs typeface="AngsanaUPC"/>
              </a:rPr>
              <a:t>เริ่มแรกมีวัตถุประสงค์เพื่อเสริมสร้างศักยภาพนักวิจัยในเรื่องการเงินการคลังด้านสุขภาพ</a:t>
            </a:r>
          </a:p>
          <a:p>
            <a:r>
              <a:rPr lang="th-TH" dirty="0" smtClean="0">
                <a:latin typeface="AngsanaUPC"/>
                <a:ea typeface="Tahoma" pitchFamily="34" charset="0"/>
                <a:cs typeface="AngsanaUPC"/>
              </a:rPr>
              <a:t>ผู้มีบทบาทในการให้กำเนิด</a:t>
            </a:r>
          </a:p>
          <a:p>
            <a:pPr lvl="1"/>
            <a:r>
              <a:rPr lang="th-TH" dirty="0" smtClean="0">
                <a:latin typeface="AngsanaUPC"/>
                <a:ea typeface="Tahoma" pitchFamily="34" charset="0"/>
                <a:cs typeface="AngsanaUPC"/>
              </a:rPr>
              <a:t>ศ.นพ. ประเวศ </a:t>
            </a:r>
            <a:r>
              <a:rPr lang="th-TH" dirty="0" err="1" smtClean="0">
                <a:latin typeface="AngsanaUPC"/>
                <a:ea typeface="Tahoma" pitchFamily="34" charset="0"/>
                <a:cs typeface="AngsanaUPC"/>
              </a:rPr>
              <a:t>วะศี</a:t>
            </a:r>
            <a:endParaRPr lang="th-TH" dirty="0" smtClean="0">
              <a:latin typeface="AngsanaUPC"/>
              <a:ea typeface="Tahoma" pitchFamily="34" charset="0"/>
              <a:cs typeface="AngsanaUPC"/>
            </a:endParaRPr>
          </a:p>
          <a:p>
            <a:pPr lvl="1"/>
            <a:r>
              <a:rPr lang="th-TH" dirty="0" smtClean="0">
                <a:latin typeface="AngsanaUPC"/>
                <a:ea typeface="Tahoma" pitchFamily="34" charset="0"/>
                <a:cs typeface="AngsanaUPC"/>
              </a:rPr>
              <a:t>ศ.นพ. ธาดา ยิบอินซอย</a:t>
            </a:r>
          </a:p>
          <a:p>
            <a:pPr lvl="1"/>
            <a:r>
              <a:rPr lang="th-TH" dirty="0" smtClean="0">
                <a:latin typeface="AngsanaUPC"/>
                <a:ea typeface="Tahoma" pitchFamily="34" charset="0"/>
                <a:cs typeface="AngsanaUPC"/>
              </a:rPr>
              <a:t>ศ.นพ. วิจารณ์ พานิช</a:t>
            </a:r>
          </a:p>
          <a:p>
            <a:pPr lvl="1"/>
            <a:r>
              <a:rPr lang="th-TH" dirty="0" smtClean="0">
                <a:latin typeface="AngsanaUPC"/>
                <a:ea typeface="Tahoma" pitchFamily="34" charset="0"/>
                <a:cs typeface="AngsanaUPC"/>
              </a:rPr>
              <a:t>นพ. มงคล ณ สงขลา</a:t>
            </a:r>
          </a:p>
          <a:p>
            <a:pPr lvl="1"/>
            <a:r>
              <a:rPr lang="th-TH" dirty="0" smtClean="0">
                <a:latin typeface="AngsanaUPC"/>
                <a:ea typeface="Tahoma" pitchFamily="34" charset="0"/>
                <a:cs typeface="AngsanaUPC"/>
              </a:rPr>
              <a:t>นพ. สมศักดิ์ ชุนหรัศมิ์</a:t>
            </a:r>
            <a:endParaRPr lang="th-TH" dirty="0">
              <a:latin typeface="AngsanaUPC"/>
              <a:ea typeface="Tahoma" pitchFamily="34" charset="0"/>
              <a:cs typeface="AngsanaUPC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C7950A-0AB7-43AB-ACBE-593BCA2F5537}" type="slidenum">
              <a:rPr lang="th-TH" smtClean="0"/>
              <a:pPr>
                <a:defRPr/>
              </a:pPr>
              <a:t>2</a:t>
            </a:fld>
            <a:endParaRPr lang="th-TH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IHPP Director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C7950A-0AB7-43AB-ACBE-593BCA2F5537}" type="slidenum">
              <a:rPr lang="th-TH" smtClean="0"/>
              <a:pPr>
                <a:defRPr/>
              </a:pPr>
              <a:t>3</a:t>
            </a:fld>
            <a:endParaRPr lang="th-TH"/>
          </a:p>
        </p:txBody>
      </p:sp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1285860"/>
            <a:ext cx="1501831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1285861"/>
            <a:ext cx="1381809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298" y="4071942"/>
            <a:ext cx="1714512" cy="2057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5" cstate="print"/>
          <a:srcRect l="22479" r="24242" b="12902"/>
          <a:stretch>
            <a:fillRect/>
          </a:stretch>
        </p:blipFill>
        <p:spPr bwMode="auto">
          <a:xfrm>
            <a:off x="5214942" y="4071941"/>
            <a:ext cx="1914439" cy="2084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728" y="1357298"/>
            <a:ext cx="1714512" cy="195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1071538" y="3429000"/>
            <a:ext cx="21003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dirty="0" smtClean="0">
                <a:latin typeface="AngsanaUPC"/>
                <a:ea typeface="Tahoma" pitchFamily="34" charset="0"/>
                <a:cs typeface="AngsanaUPC"/>
              </a:rPr>
              <a:t>นพ. สุวิทย์ วิบูลผลประเสริฐ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571868" y="3429000"/>
            <a:ext cx="19738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dirty="0" smtClean="0">
                <a:latin typeface="AngsanaUPC"/>
                <a:ea typeface="Tahoma" pitchFamily="34" charset="0"/>
                <a:cs typeface="AngsanaUPC"/>
              </a:rPr>
              <a:t>นพ. วิโรจน์ ตั้งเจริญเสถียร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215074" y="3357562"/>
            <a:ext cx="20312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 smtClean="0">
                <a:latin typeface="AngsanaUPC"/>
                <a:ea typeface="Tahoma" pitchFamily="34" charset="0"/>
                <a:cs typeface="AngsanaUPC"/>
              </a:rPr>
              <a:t>นพ. ภูษิต ประคองสาย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285984" y="6143644"/>
            <a:ext cx="20826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 smtClean="0">
                <a:latin typeface="AngsanaUPC"/>
                <a:ea typeface="Tahoma" pitchFamily="34" charset="0"/>
                <a:cs typeface="AngsanaUPC"/>
              </a:rPr>
              <a:t>นพ. ทักษพล ธรรมรังสี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857752" y="6215082"/>
            <a:ext cx="26432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000" dirty="0" smtClean="0">
                <a:latin typeface="AngsanaUPC"/>
                <a:ea typeface="Tahoma" pitchFamily="34" charset="0"/>
                <a:cs typeface="AngsanaUPC"/>
              </a:rPr>
              <a:t>ทพญ. ศิริวรรณ พิทยรังสฤษฏ์ </a:t>
            </a:r>
          </a:p>
          <a:p>
            <a:pPr algn="ctr"/>
            <a:r>
              <a:rPr lang="th-TH" sz="2000" dirty="0" smtClean="0">
                <a:latin typeface="AngsanaUPC"/>
                <a:ea typeface="Tahoma" pitchFamily="34" charset="0"/>
                <a:cs typeface="AngsanaUPC"/>
              </a:rPr>
              <a:t>(พ.ค. </a:t>
            </a:r>
            <a:r>
              <a:rPr lang="en-US" sz="2000" dirty="0" smtClean="0">
                <a:latin typeface="AngsanaUPC"/>
                <a:ea typeface="Tahoma" pitchFamily="34" charset="0"/>
                <a:cs typeface="AngsanaUPC"/>
              </a:rPr>
              <a:t>2558 – </a:t>
            </a:r>
            <a:r>
              <a:rPr lang="th-TH" sz="2000" dirty="0" smtClean="0">
                <a:latin typeface="AngsanaUPC"/>
                <a:ea typeface="Tahoma" pitchFamily="34" charset="0"/>
                <a:cs typeface="AngsanaUPC"/>
              </a:rPr>
              <a:t>ปัจจุบัน)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1538" y="246076"/>
            <a:ext cx="7772400" cy="5111750"/>
          </a:xfrm>
        </p:spPr>
        <p:txBody>
          <a:bodyPr/>
          <a:lstStyle/>
          <a:p>
            <a:r>
              <a:rPr lang="th-TH" sz="2100" b="1" dirty="0" smtClean="0">
                <a:latin typeface="AngsanaUPC"/>
                <a:ea typeface="Tahoma" pitchFamily="34" charset="0"/>
                <a:cs typeface="AngsanaUPC"/>
              </a:rPr>
              <a:t>วิสัยทัศน์ </a:t>
            </a:r>
            <a:endParaRPr lang="en-US" sz="2100" dirty="0" smtClean="0">
              <a:latin typeface="AngsanaUPC"/>
              <a:ea typeface="Tahoma" pitchFamily="34" charset="0"/>
              <a:cs typeface="AngsanaUPC"/>
            </a:endParaRPr>
          </a:p>
          <a:p>
            <a:pPr lvl="1"/>
            <a:r>
              <a:rPr lang="th-TH" sz="2100" dirty="0" smtClean="0">
                <a:latin typeface="AngsanaUPC"/>
                <a:ea typeface="Tahoma" pitchFamily="34" charset="0"/>
                <a:cs typeface="AngsanaUPC"/>
              </a:rPr>
              <a:t>สำนักงานพัฒนานโยบายสุขภาพระหว่างประเทศ เป็นสถาบันชั้นนำในระดับภูมิภาค ด้านวิจัยนโยบายและระบบสุขภาพ เพื่อการตัดสินใจทางนโยบายโดยใช้หลักฐานทางวิชาการ</a:t>
            </a:r>
            <a:endParaRPr lang="en-US" sz="2100" dirty="0" smtClean="0">
              <a:latin typeface="AngsanaUPC"/>
              <a:ea typeface="Tahoma" pitchFamily="34" charset="0"/>
              <a:cs typeface="AngsanaUPC"/>
            </a:endParaRPr>
          </a:p>
          <a:p>
            <a:pPr lvl="1">
              <a:buNone/>
            </a:pPr>
            <a:r>
              <a:rPr lang="en-US" sz="2100" dirty="0" smtClean="0">
                <a:latin typeface="AngsanaUPC"/>
                <a:ea typeface="Tahoma" pitchFamily="34" charset="0"/>
                <a:cs typeface="AngsanaUPC"/>
              </a:rPr>
              <a:t>	</a:t>
            </a:r>
          </a:p>
          <a:p>
            <a:r>
              <a:rPr lang="th-TH" sz="2100" b="1" dirty="0" err="1" smtClean="0">
                <a:latin typeface="AngsanaUPC"/>
                <a:ea typeface="Tahoma" pitchFamily="34" charset="0"/>
                <a:cs typeface="AngsanaUPC"/>
              </a:rPr>
              <a:t>พันธ</a:t>
            </a:r>
            <a:r>
              <a:rPr lang="th-TH" sz="2100" b="1" dirty="0" smtClean="0">
                <a:latin typeface="AngsanaUPC"/>
                <a:ea typeface="Tahoma" pitchFamily="34" charset="0"/>
                <a:cs typeface="AngsanaUPC"/>
              </a:rPr>
              <a:t>กิจ</a:t>
            </a:r>
            <a:endParaRPr lang="en-US" sz="2100" dirty="0" smtClean="0">
              <a:latin typeface="AngsanaUPC"/>
              <a:ea typeface="Tahoma" pitchFamily="34" charset="0"/>
              <a:cs typeface="AngsanaUPC"/>
            </a:endParaRPr>
          </a:p>
          <a:p>
            <a:pPr lvl="1"/>
            <a:r>
              <a:rPr lang="th-TH" sz="2100" dirty="0" smtClean="0">
                <a:latin typeface="AngsanaUPC"/>
                <a:ea typeface="Tahoma" pitchFamily="34" charset="0"/>
                <a:cs typeface="AngsanaUPC"/>
              </a:rPr>
              <a:t>พัฒนาความเข้มแข็งของนักวิจัยด้านนโยบายและระบบสุขภาพ</a:t>
            </a:r>
          </a:p>
          <a:p>
            <a:pPr lvl="1"/>
            <a:r>
              <a:rPr lang="th-TH" sz="2100" dirty="0" smtClean="0">
                <a:latin typeface="AngsanaUPC"/>
                <a:ea typeface="Tahoma" pitchFamily="34" charset="0"/>
                <a:cs typeface="AngsanaUPC"/>
              </a:rPr>
              <a:t>วิจัยนโยบายและระบบสุขภาพที่สำคัญและสอดคล้องกับปัญหาสุขภาพของประเทศ และสากล</a:t>
            </a:r>
          </a:p>
          <a:p>
            <a:pPr lvl="1"/>
            <a:r>
              <a:rPr lang="th-TH" sz="2100" dirty="0" smtClean="0">
                <a:latin typeface="AngsanaUPC"/>
                <a:ea typeface="Tahoma" pitchFamily="34" charset="0"/>
                <a:cs typeface="AngsanaUPC"/>
              </a:rPr>
              <a:t>ผลักดันการตัดสินใจทางนโยบาย โดยใช้หลักฐานทางวิชาการ</a:t>
            </a:r>
          </a:p>
          <a:p>
            <a:pPr lvl="1"/>
            <a:endParaRPr lang="th-TH" sz="2100" dirty="0" smtClean="0">
              <a:latin typeface="AngsanaUPC"/>
              <a:ea typeface="Tahoma" pitchFamily="34" charset="0"/>
              <a:cs typeface="AngsanaUPC"/>
            </a:endParaRPr>
          </a:p>
          <a:p>
            <a:r>
              <a:rPr lang="th-TH" sz="2100" b="1" dirty="0" smtClean="0">
                <a:latin typeface="AngsanaUPC"/>
                <a:ea typeface="Tahoma" pitchFamily="34" charset="0"/>
                <a:cs typeface="AngsanaUPC"/>
              </a:rPr>
              <a:t>วัตถุประสงค์</a:t>
            </a:r>
            <a:r>
              <a:rPr lang="en-US" sz="2100" b="1" dirty="0" smtClean="0">
                <a:latin typeface="AngsanaUPC"/>
                <a:ea typeface="Tahoma" pitchFamily="34" charset="0"/>
                <a:cs typeface="AngsanaUPC"/>
              </a:rPr>
              <a:t> :</a:t>
            </a:r>
          </a:p>
          <a:p>
            <a:pPr lvl="1"/>
            <a:r>
              <a:rPr lang="th-TH" sz="2100" dirty="0" smtClean="0">
                <a:latin typeface="AngsanaUPC"/>
                <a:ea typeface="Tahoma" pitchFamily="34" charset="0"/>
                <a:cs typeface="AngsanaUPC"/>
              </a:rPr>
              <a:t>ผลิตงานวิจัยที่เกี่ยวข้องกับนโยบาย</a:t>
            </a:r>
            <a:r>
              <a:rPr lang="en-US" sz="2100" dirty="0" smtClean="0">
                <a:latin typeface="AngsanaUPC"/>
                <a:ea typeface="Tahoma" pitchFamily="34" charset="0"/>
                <a:cs typeface="AngsanaUPC"/>
              </a:rPr>
              <a:t> </a:t>
            </a:r>
          </a:p>
          <a:p>
            <a:pPr lvl="1"/>
            <a:r>
              <a:rPr lang="th-TH" sz="2100" dirty="0" smtClean="0">
                <a:latin typeface="AngsanaUPC"/>
                <a:ea typeface="Tahoma" pitchFamily="34" charset="0"/>
                <a:cs typeface="AngsanaUPC"/>
              </a:rPr>
              <a:t>มีส่วนร่วมในการเชื่อมโยงนโยบายสู่การปฏิบัติ</a:t>
            </a:r>
            <a:r>
              <a:rPr lang="en-US" sz="2100" dirty="0" smtClean="0">
                <a:latin typeface="AngsanaUPC"/>
                <a:ea typeface="Tahoma" pitchFamily="34" charset="0"/>
                <a:cs typeface="AngsanaUPC"/>
              </a:rPr>
              <a:t> </a:t>
            </a:r>
          </a:p>
          <a:p>
            <a:pPr lvl="1"/>
            <a:r>
              <a:rPr lang="th-TH" sz="2100" dirty="0" smtClean="0">
                <a:latin typeface="AngsanaUPC"/>
                <a:ea typeface="Tahoma" pitchFamily="34" charset="0"/>
                <a:cs typeface="AngsanaUPC"/>
              </a:rPr>
              <a:t>สร้างพันธมิตรและเครือข่าย</a:t>
            </a:r>
            <a:r>
              <a:rPr lang="en-US" sz="2100" dirty="0" smtClean="0">
                <a:latin typeface="AngsanaUPC"/>
                <a:ea typeface="Tahoma" pitchFamily="34" charset="0"/>
                <a:cs typeface="AngsanaUPC"/>
              </a:rPr>
              <a:t> </a:t>
            </a:r>
          </a:p>
          <a:p>
            <a:pPr lvl="1"/>
            <a:r>
              <a:rPr lang="th-TH" sz="2100" dirty="0" smtClean="0">
                <a:latin typeface="AngsanaUPC"/>
                <a:ea typeface="Tahoma" pitchFamily="34" charset="0"/>
                <a:cs typeface="AngsanaUPC"/>
              </a:rPr>
              <a:t>ให้โอกาสนักวิจัย</a:t>
            </a:r>
            <a:endParaRPr lang="en-US" sz="2100" dirty="0" smtClean="0">
              <a:latin typeface="AngsanaUPC"/>
              <a:ea typeface="Tahoma" pitchFamily="34" charset="0"/>
              <a:cs typeface="AngsanaUPC"/>
            </a:endParaRPr>
          </a:p>
          <a:p>
            <a:pPr lvl="1"/>
            <a:r>
              <a:rPr lang="th-TH" sz="2100" dirty="0" smtClean="0">
                <a:latin typeface="AngsanaUPC"/>
                <a:ea typeface="Tahoma" pitchFamily="34" charset="0"/>
                <a:cs typeface="AngsanaUPC"/>
              </a:rPr>
              <a:t>เผยแพร่ผลงานวิชาการทั้งในระดับประเทศและระดับนานาชาติ</a:t>
            </a:r>
            <a:endParaRPr lang="en-US" sz="2100" dirty="0" smtClean="0">
              <a:latin typeface="AngsanaUPC"/>
              <a:ea typeface="Tahoma" pitchFamily="34" charset="0"/>
              <a:cs typeface="AngsanaUPC"/>
            </a:endParaRPr>
          </a:p>
          <a:p>
            <a:pPr>
              <a:buNone/>
            </a:pPr>
            <a:endParaRPr lang="th-TH" sz="2100" dirty="0">
              <a:latin typeface="AngsanaUPC"/>
              <a:ea typeface="Tahoma" pitchFamily="34" charset="0"/>
              <a:cs typeface="AngsanaUPC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C7950A-0AB7-43AB-ACBE-593BCA2F5537}" type="slidenum">
              <a:rPr lang="th-TH" smtClean="0"/>
              <a:pPr>
                <a:defRPr/>
              </a:pPr>
              <a:t>4</a:t>
            </a:fld>
            <a:endParaRPr lang="th-TH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2"/>
          <p:cNvSpPr>
            <a:spLocks noGrp="1"/>
          </p:cNvSpPr>
          <p:nvPr>
            <p:ph idx="1"/>
          </p:nvPr>
        </p:nvSpPr>
        <p:spPr>
          <a:xfrm>
            <a:off x="1143000" y="388952"/>
            <a:ext cx="7772400" cy="5111750"/>
          </a:xfrm>
        </p:spPr>
        <p:txBody>
          <a:bodyPr/>
          <a:lstStyle/>
          <a:p>
            <a:r>
              <a:rPr lang="th-TH" sz="2200" b="1" dirty="0" smtClean="0">
                <a:latin typeface="AngsanaUPC"/>
                <a:ea typeface="Tahoma" pitchFamily="34" charset="0"/>
                <a:cs typeface="AngsanaUPC"/>
              </a:rPr>
              <a:t>บทบาทภารกิจ</a:t>
            </a:r>
            <a:endParaRPr lang="en-US" sz="2200" dirty="0" smtClean="0">
              <a:latin typeface="AngsanaUPC"/>
              <a:ea typeface="Tahoma" pitchFamily="34" charset="0"/>
              <a:cs typeface="AngsanaUPC"/>
            </a:endParaRPr>
          </a:p>
          <a:p>
            <a:pPr lvl="1"/>
            <a:r>
              <a:rPr lang="th-TH" sz="2200" dirty="0" smtClean="0">
                <a:latin typeface="AngsanaUPC"/>
                <a:ea typeface="Tahoma" pitchFamily="34" charset="0"/>
                <a:cs typeface="AngsanaUPC"/>
              </a:rPr>
              <a:t>เป็นหน่วยงานที่สร้างองค์ความรู้ ด้านวิจัยนโยบายและระบบสุขภาพ เพื่อแก้ปัญหาสุขภาพที่มีความสำคัญลำดับสูง ทั้งในระดับประเทศ ภูมิภาค และระดับโลก สร้างพันธมิตร และประสานงานกับเครือข่ายวิชาการ ด้านสุขภาพทั้งในและต่างประเทศ โดยมุ่งเน้นการเสริมสร้างศักยภาพของนักวิจัย หน่วยงานวิจัยนโยบายและระบบสาธารณสุข  รวมถึงการสื่อสารผลการวิจัยเพื่อนำไปสู่การตัดสินใจเชิงนโยบาย บนฐานความรู้หรือข้อมูลทางวิชาการ</a:t>
            </a:r>
          </a:p>
          <a:p>
            <a:pPr lvl="1">
              <a:buFont typeface="Arial" pitchFamily="34" charset="0"/>
              <a:buNone/>
            </a:pPr>
            <a:endParaRPr lang="en-US" sz="2200" dirty="0" smtClean="0">
              <a:latin typeface="AngsanaUPC"/>
              <a:ea typeface="Tahoma" pitchFamily="34" charset="0"/>
              <a:cs typeface="AngsanaUPC"/>
            </a:endParaRPr>
          </a:p>
          <a:p>
            <a:pPr lvl="1"/>
            <a:r>
              <a:rPr lang="th-TH" sz="2200" dirty="0" smtClean="0">
                <a:latin typeface="AngsanaUPC"/>
                <a:ea typeface="Tahoma" pitchFamily="34" charset="0"/>
                <a:cs typeface="AngsanaUPC"/>
              </a:rPr>
              <a:t>การจัดการความรู้เพื่อให้เกิดการใช้ประโยชน์จากงานวิจัย โดยการประชาสัมพันธ์ เผยแพร่ และถ่ายทอดผลงานวิจัย ประกอบด้วยการนำเสนอผลการวิจัยโดยตรงต่อผู้กำหนดนโยบาย รวมทั้งการเผยแพร่หลักฐานทางวิชาการและองค์ความรู้อย่างกว้างขวางผ่านสื่อรูปแบบต่างๆ ได้แก่ บทความในวารสารวิชาการทั้งภายในประเทศและต่างประเทศ </a:t>
            </a:r>
            <a:r>
              <a:rPr lang="en-US" sz="2200" dirty="0" smtClean="0">
                <a:latin typeface="AngsanaUPC"/>
                <a:ea typeface="Tahoma" pitchFamily="34" charset="0"/>
                <a:cs typeface="AngsanaUPC"/>
              </a:rPr>
              <a:t>Policy Brief </a:t>
            </a:r>
            <a:r>
              <a:rPr lang="th-TH" sz="2200" dirty="0" smtClean="0">
                <a:latin typeface="AngsanaUPC"/>
                <a:ea typeface="Tahoma" pitchFamily="34" charset="0"/>
                <a:cs typeface="AngsanaUPC"/>
              </a:rPr>
              <a:t>รายงานวิจัย จุลสาร และสื่อสาธารณะ เป็นต้น</a:t>
            </a:r>
          </a:p>
          <a:p>
            <a:pPr lvl="1">
              <a:buFont typeface="Arial" pitchFamily="34" charset="0"/>
              <a:buNone/>
            </a:pPr>
            <a:endParaRPr lang="en-US" sz="2200" dirty="0" smtClean="0">
              <a:latin typeface="AngsanaUPC"/>
              <a:ea typeface="Tahoma" pitchFamily="34" charset="0"/>
              <a:cs typeface="AngsanaUPC"/>
            </a:endParaRPr>
          </a:p>
          <a:p>
            <a:pPr lvl="1"/>
            <a:r>
              <a:rPr lang="th-TH" sz="2200" dirty="0" smtClean="0">
                <a:latin typeface="AngsanaUPC"/>
                <a:ea typeface="Tahoma" pitchFamily="34" charset="0"/>
                <a:cs typeface="AngsanaUPC"/>
              </a:rPr>
              <a:t>การแสดงบทบาทในเวทีระดับโลกและระดับภูมิภาค เพื่อกำหนดนโยบายด้านสุขภาพระหว่างประเทศในประเด็นที่เกี่ยวข้องและเป็นประโยชน์ต่อประเทศไทย และในภูมิภาค รวมถึงการสนับสนุนด้านวิชาการให้กับผู้บริหารเพื่อการแสดงบทบาทต่างๆ ในเวทีระดับโลก</a:t>
            </a:r>
            <a:endParaRPr lang="en-US" sz="2200" dirty="0" smtClean="0">
              <a:latin typeface="AngsanaUPC"/>
              <a:ea typeface="Tahoma" pitchFamily="34" charset="0"/>
              <a:cs typeface="AngsanaUPC"/>
            </a:endParaRPr>
          </a:p>
          <a:p>
            <a:endParaRPr lang="th-TH" sz="2200" dirty="0" smtClean="0">
              <a:latin typeface="AngsanaUPC"/>
              <a:ea typeface="Tahoma" pitchFamily="34" charset="0"/>
              <a:cs typeface="AngsanaUPC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6DE120-7E9D-4688-84B4-5EAC89ECF945}" type="slidenum">
              <a:rPr lang="th-TH" smtClean="0"/>
              <a:pPr>
                <a:defRPr/>
              </a:pPr>
              <a:t>5</a:t>
            </a:fld>
            <a:endParaRPr lang="th-TH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ABF723-D3FE-4837-A842-02B8D0DCC823}" type="slidenum">
              <a:rPr lang="th-TH" smtClean="0"/>
              <a:pPr>
                <a:defRPr/>
              </a:pPr>
              <a:t>6</a:t>
            </a:fld>
            <a:endParaRPr lang="th-TH"/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187450" y="214290"/>
            <a:ext cx="7486650" cy="6453315"/>
            <a:chOff x="1110" y="2108"/>
            <a:chExt cx="10458" cy="9464"/>
          </a:xfrm>
        </p:grpSpPr>
        <p:sp>
          <p:nvSpPr>
            <p:cNvPr id="6149" name="Line 3"/>
            <p:cNvSpPr>
              <a:spLocks noChangeShapeType="1"/>
            </p:cNvSpPr>
            <p:nvPr/>
          </p:nvSpPr>
          <p:spPr bwMode="auto">
            <a:xfrm>
              <a:off x="9250" y="4294"/>
              <a:ext cx="0" cy="10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th-TH" dirty="0">
                <a:cs typeface="Tahoma" pitchFamily="34" charset="0"/>
              </a:endParaRPr>
            </a:p>
          </p:txBody>
        </p:sp>
        <p:sp>
          <p:nvSpPr>
            <p:cNvPr id="6150" name="Line 4"/>
            <p:cNvSpPr>
              <a:spLocks noChangeShapeType="1"/>
            </p:cNvSpPr>
            <p:nvPr/>
          </p:nvSpPr>
          <p:spPr bwMode="auto">
            <a:xfrm flipH="1">
              <a:off x="3530" y="5760"/>
              <a:ext cx="8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th-TH" dirty="0">
                <a:cs typeface="Tahoma" pitchFamily="34" charset="0"/>
              </a:endParaRPr>
            </a:p>
          </p:txBody>
        </p:sp>
        <p:sp>
          <p:nvSpPr>
            <p:cNvPr id="6151" name="Text Box 5"/>
            <p:cNvSpPr txBox="1">
              <a:spLocks noChangeArrowheads="1"/>
            </p:cNvSpPr>
            <p:nvPr/>
          </p:nvSpPr>
          <p:spPr bwMode="auto">
            <a:xfrm>
              <a:off x="1957" y="5220"/>
              <a:ext cx="1760" cy="10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th-TH" dirty="0">
                <a:cs typeface="Tahoma" pitchFamily="34" charset="0"/>
              </a:endParaRPr>
            </a:p>
          </p:txBody>
        </p:sp>
        <p:sp>
          <p:nvSpPr>
            <p:cNvPr id="6152" name="Text Box 6"/>
            <p:cNvSpPr txBox="1">
              <a:spLocks noChangeArrowheads="1"/>
            </p:cNvSpPr>
            <p:nvPr/>
          </p:nvSpPr>
          <p:spPr bwMode="auto">
            <a:xfrm>
              <a:off x="1856" y="5286"/>
              <a:ext cx="1760" cy="10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th-TH" dirty="0">
                <a:cs typeface="Tahoma" pitchFamily="34" charset="0"/>
              </a:endParaRPr>
            </a:p>
          </p:txBody>
        </p:sp>
        <p:sp>
          <p:nvSpPr>
            <p:cNvPr id="6153" name="Text Box 7"/>
            <p:cNvSpPr txBox="1">
              <a:spLocks noChangeArrowheads="1"/>
            </p:cNvSpPr>
            <p:nvPr/>
          </p:nvSpPr>
          <p:spPr bwMode="auto">
            <a:xfrm>
              <a:off x="3200" y="2108"/>
              <a:ext cx="4070" cy="720"/>
            </a:xfrm>
            <a:prstGeom prst="rect">
              <a:avLst/>
            </a:prstGeom>
            <a:solidFill>
              <a:srgbClr val="C0C0C0">
                <a:alpha val="50195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en-US" sz="1100" dirty="0">
                  <a:latin typeface="Calibri" pitchFamily="34" charset="0"/>
                  <a:ea typeface="Tahoma" pitchFamily="34" charset="0"/>
                  <a:cs typeface="Cordia New" pitchFamily="34" charset="-34"/>
                </a:rPr>
                <a:t>Ministry of Public Health:</a:t>
              </a:r>
            </a:p>
            <a:p>
              <a:pPr algn="ctr">
                <a:spcAft>
                  <a:spcPts val="1000"/>
                </a:spcAft>
              </a:pPr>
              <a:r>
                <a:rPr lang="en-US" sz="1100" dirty="0">
                  <a:latin typeface="Calibri" pitchFamily="34" charset="0"/>
                  <a:ea typeface="Tahoma" pitchFamily="34" charset="0"/>
                  <a:cs typeface="Cordia New" pitchFamily="34" charset="-34"/>
                </a:rPr>
                <a:t>Health Minister + Vice Minister(s)</a:t>
              </a:r>
              <a:endParaRPr lang="th-TH" dirty="0">
                <a:ea typeface="Tahoma" pitchFamily="34" charset="0"/>
                <a:cs typeface="Cordia New" pitchFamily="34" charset="-34"/>
              </a:endParaRPr>
            </a:p>
          </p:txBody>
        </p:sp>
        <p:sp>
          <p:nvSpPr>
            <p:cNvPr id="6154" name="Text Box 8"/>
            <p:cNvSpPr txBox="1">
              <a:spLocks noChangeArrowheads="1"/>
            </p:cNvSpPr>
            <p:nvPr/>
          </p:nvSpPr>
          <p:spPr bwMode="auto">
            <a:xfrm>
              <a:off x="3004" y="3222"/>
              <a:ext cx="4486" cy="957"/>
            </a:xfrm>
            <a:prstGeom prst="rect">
              <a:avLst/>
            </a:prstGeom>
            <a:solidFill>
              <a:srgbClr val="C0C0C0">
                <a:alpha val="50195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en-US" sz="1100" dirty="0">
                  <a:latin typeface="Calibri" pitchFamily="34" charset="0"/>
                  <a:ea typeface="Tahoma" pitchFamily="34" charset="0"/>
                  <a:cs typeface="Cordia New" pitchFamily="34" charset="-34"/>
                </a:rPr>
                <a:t>Permanent Secretary Office of MOPH: Permanent Secretary of Health and four Deputy Permanent Secretary</a:t>
              </a:r>
            </a:p>
            <a:p>
              <a:endParaRPr lang="th-TH" dirty="0">
                <a:ea typeface="Tahoma" pitchFamily="34" charset="0"/>
                <a:cs typeface="Cordia New" pitchFamily="34" charset="-34"/>
              </a:endParaRPr>
            </a:p>
          </p:txBody>
        </p:sp>
        <p:sp>
          <p:nvSpPr>
            <p:cNvPr id="6155" name="Text Box 9"/>
            <p:cNvSpPr txBox="1">
              <a:spLocks noChangeArrowheads="1"/>
            </p:cNvSpPr>
            <p:nvPr/>
          </p:nvSpPr>
          <p:spPr bwMode="auto">
            <a:xfrm>
              <a:off x="1110" y="3240"/>
              <a:ext cx="1729" cy="900"/>
            </a:xfrm>
            <a:prstGeom prst="rect">
              <a:avLst/>
            </a:prstGeom>
            <a:solidFill>
              <a:srgbClr val="C0C0C0">
                <a:alpha val="50195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en-US" sz="1100" dirty="0">
                  <a:latin typeface="Calibri" pitchFamily="34" charset="0"/>
                  <a:ea typeface="Tahoma" pitchFamily="34" charset="0"/>
                  <a:cs typeface="Cordia New" pitchFamily="34" charset="-34"/>
                </a:rPr>
                <a:t>Eight Technical </a:t>
              </a:r>
            </a:p>
            <a:p>
              <a:pPr algn="ctr">
                <a:spcAft>
                  <a:spcPts val="1000"/>
                </a:spcAft>
              </a:pPr>
              <a:r>
                <a:rPr lang="en-US" sz="1100" dirty="0">
                  <a:latin typeface="Calibri" pitchFamily="34" charset="0"/>
                  <a:ea typeface="Tahoma" pitchFamily="34" charset="0"/>
                  <a:cs typeface="Cordia New" pitchFamily="34" charset="-34"/>
                </a:rPr>
                <a:t>Departments</a:t>
              </a:r>
            </a:p>
            <a:p>
              <a:endParaRPr lang="th-TH" dirty="0">
                <a:ea typeface="Tahoma" pitchFamily="34" charset="0"/>
                <a:cs typeface="Cordia New" pitchFamily="34" charset="-34"/>
              </a:endParaRPr>
            </a:p>
          </p:txBody>
        </p:sp>
        <p:sp>
          <p:nvSpPr>
            <p:cNvPr id="6156" name="Text Box 10"/>
            <p:cNvSpPr txBox="1">
              <a:spLocks noChangeArrowheads="1"/>
            </p:cNvSpPr>
            <p:nvPr/>
          </p:nvSpPr>
          <p:spPr bwMode="auto">
            <a:xfrm>
              <a:off x="3860" y="4494"/>
              <a:ext cx="2860" cy="540"/>
            </a:xfrm>
            <a:prstGeom prst="rect">
              <a:avLst/>
            </a:prstGeom>
            <a:solidFill>
              <a:srgbClr val="C0C0C0">
                <a:alpha val="50195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en-US" sz="1100" dirty="0">
                  <a:latin typeface="Calibri" pitchFamily="34" charset="0"/>
                  <a:ea typeface="Tahoma" pitchFamily="34" charset="0"/>
                  <a:cs typeface="Cordia New" pitchFamily="34" charset="-34"/>
                </a:rPr>
                <a:t>Bureau of Policy and Strategy</a:t>
              </a:r>
            </a:p>
            <a:p>
              <a:endParaRPr lang="th-TH" dirty="0">
                <a:ea typeface="Tahoma" pitchFamily="34" charset="0"/>
                <a:cs typeface="Cordia New" pitchFamily="34" charset="-34"/>
              </a:endParaRPr>
            </a:p>
          </p:txBody>
        </p:sp>
        <p:sp>
          <p:nvSpPr>
            <p:cNvPr id="6157" name="Text Box 11"/>
            <p:cNvSpPr txBox="1">
              <a:spLocks noChangeArrowheads="1"/>
            </p:cNvSpPr>
            <p:nvPr/>
          </p:nvSpPr>
          <p:spPr bwMode="auto">
            <a:xfrm>
              <a:off x="4388" y="5372"/>
              <a:ext cx="5280" cy="855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en-US" sz="1200" b="1" dirty="0">
                  <a:latin typeface="Calibri" pitchFamily="34" charset="0"/>
                  <a:ea typeface="Tahoma" pitchFamily="34" charset="0"/>
                  <a:cs typeface="Cordia New" pitchFamily="34" charset="-34"/>
                </a:rPr>
                <a:t>International Health Policy Program </a:t>
              </a:r>
            </a:p>
            <a:p>
              <a:pPr algn="ctr">
                <a:spcAft>
                  <a:spcPts val="1000"/>
                </a:spcAft>
              </a:pPr>
              <a:r>
                <a:rPr lang="en-US" sz="1200" b="1" dirty="0">
                  <a:latin typeface="Calibri" pitchFamily="34" charset="0"/>
                  <a:ea typeface="Tahoma" pitchFamily="34" charset="0"/>
                  <a:cs typeface="Cordia New" pitchFamily="34" charset="-34"/>
                </a:rPr>
                <a:t>Director and </a:t>
              </a:r>
              <a:r>
                <a:rPr lang="en-US" sz="1200" b="1" dirty="0" smtClean="0">
                  <a:latin typeface="Calibri" pitchFamily="34" charset="0"/>
                  <a:ea typeface="Tahoma" pitchFamily="34" charset="0"/>
                  <a:cs typeface="Cordia New" pitchFamily="34" charset="-34"/>
                </a:rPr>
                <a:t>deputies </a:t>
              </a:r>
              <a:endParaRPr lang="en-US" sz="1200" b="1" dirty="0">
                <a:latin typeface="Calibri" pitchFamily="34" charset="0"/>
                <a:ea typeface="Tahoma" pitchFamily="34" charset="0"/>
                <a:cs typeface="Cordia New" pitchFamily="34" charset="-34"/>
              </a:endParaRPr>
            </a:p>
            <a:p>
              <a:endParaRPr lang="th-TH" sz="3200" b="1" dirty="0">
                <a:ea typeface="Tahoma" pitchFamily="34" charset="0"/>
                <a:cs typeface="Cordia New" pitchFamily="34" charset="-34"/>
              </a:endParaRPr>
            </a:p>
          </p:txBody>
        </p:sp>
        <p:sp>
          <p:nvSpPr>
            <p:cNvPr id="6158" name="Line 12"/>
            <p:cNvSpPr>
              <a:spLocks noChangeShapeType="1"/>
            </p:cNvSpPr>
            <p:nvPr/>
          </p:nvSpPr>
          <p:spPr bwMode="auto">
            <a:xfrm>
              <a:off x="5193" y="2828"/>
              <a:ext cx="0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th-TH" dirty="0">
                <a:cs typeface="Tahoma" pitchFamily="34" charset="0"/>
              </a:endParaRPr>
            </a:p>
          </p:txBody>
        </p:sp>
        <p:sp>
          <p:nvSpPr>
            <p:cNvPr id="6159" name="Line 13"/>
            <p:cNvSpPr>
              <a:spLocks noChangeShapeType="1"/>
            </p:cNvSpPr>
            <p:nvPr/>
          </p:nvSpPr>
          <p:spPr bwMode="auto">
            <a:xfrm>
              <a:off x="5193" y="4157"/>
              <a:ext cx="0" cy="3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th-TH" dirty="0">
                <a:cs typeface="Tahoma" pitchFamily="34" charset="0"/>
              </a:endParaRPr>
            </a:p>
          </p:txBody>
        </p:sp>
        <p:sp>
          <p:nvSpPr>
            <p:cNvPr id="6160" name="Line 14"/>
            <p:cNvSpPr>
              <a:spLocks noChangeShapeType="1"/>
            </p:cNvSpPr>
            <p:nvPr/>
          </p:nvSpPr>
          <p:spPr bwMode="auto">
            <a:xfrm>
              <a:off x="5193" y="5036"/>
              <a:ext cx="0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th-TH" dirty="0">
                <a:cs typeface="Tahoma" pitchFamily="34" charset="0"/>
              </a:endParaRPr>
            </a:p>
          </p:txBody>
        </p:sp>
        <p:sp>
          <p:nvSpPr>
            <p:cNvPr id="6161" name="Text Box 15"/>
            <p:cNvSpPr txBox="1">
              <a:spLocks noChangeArrowheads="1"/>
            </p:cNvSpPr>
            <p:nvPr/>
          </p:nvSpPr>
          <p:spPr bwMode="auto">
            <a:xfrm>
              <a:off x="2281" y="7920"/>
              <a:ext cx="4219" cy="365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0"/>
                </a:spcAft>
              </a:pPr>
              <a:r>
                <a:rPr lang="en-US" sz="1200" b="1" dirty="0">
                  <a:latin typeface="Calibri" pitchFamily="34" charset="0"/>
                  <a:ea typeface="Tahoma" pitchFamily="34" charset="0"/>
                  <a:cs typeface="Cordia New" pitchFamily="34" charset="-34"/>
                </a:rPr>
                <a:t>Clusters of </a:t>
              </a:r>
              <a:r>
                <a:rPr lang="en-US" sz="1200" b="1" dirty="0" smtClean="0">
                  <a:latin typeface="Calibri" pitchFamily="34" charset="0"/>
                  <a:ea typeface="Tahoma" pitchFamily="34" charset="0"/>
                  <a:cs typeface="Cordia New" pitchFamily="34" charset="-34"/>
                </a:rPr>
                <a:t>work:</a:t>
              </a:r>
            </a:p>
            <a:p>
              <a:pPr>
                <a:spcAft>
                  <a:spcPts val="0"/>
                </a:spcAft>
              </a:pPr>
              <a:r>
                <a:rPr lang="en-US" sz="1200" b="1" dirty="0" err="1" smtClean="0">
                  <a:latin typeface="Calibri" pitchFamily="34" charset="0"/>
                  <a:ea typeface="Tahoma" pitchFamily="34" charset="0"/>
                  <a:cs typeface="Cordia New" pitchFamily="34" charset="-34"/>
                </a:rPr>
                <a:t>ClusterI</a:t>
              </a:r>
              <a:endParaRPr lang="en-US" sz="1200" b="1" dirty="0" smtClean="0">
                <a:latin typeface="Calibri" pitchFamily="34" charset="0"/>
                <a:ea typeface="Tahoma" pitchFamily="34" charset="0"/>
                <a:cs typeface="Cordia New" pitchFamily="34" charset="-34"/>
              </a:endParaRPr>
            </a:p>
            <a:p>
              <a:pPr>
                <a:spcAft>
                  <a:spcPts val="0"/>
                </a:spcAft>
              </a:pPr>
              <a:r>
                <a:rPr lang="en-US" sz="1200" dirty="0" smtClean="0">
                  <a:latin typeface="Calibri" pitchFamily="34" charset="0"/>
                  <a:ea typeface="Tahoma" pitchFamily="34" charset="0"/>
                  <a:cs typeface="Cordia New" pitchFamily="34" charset="-34"/>
                </a:rPr>
                <a:t>-Human Resources for Health</a:t>
              </a:r>
            </a:p>
            <a:p>
              <a:pPr>
                <a:spcAft>
                  <a:spcPts val="0"/>
                </a:spcAft>
              </a:pPr>
              <a:r>
                <a:rPr lang="en-US" sz="1200" dirty="0" smtClean="0">
                  <a:latin typeface="Calibri" pitchFamily="34" charset="0"/>
                  <a:ea typeface="Tahoma" pitchFamily="34" charset="0"/>
                  <a:cs typeface="Cordia New" pitchFamily="34" charset="-34"/>
                </a:rPr>
                <a:t>-Health Financing, UHC related works and other health systems components</a:t>
              </a:r>
            </a:p>
            <a:p>
              <a:pPr lvl="0"/>
              <a:r>
                <a:rPr lang="en-US" sz="1200" dirty="0" smtClean="0">
                  <a:latin typeface="Calibri" pitchFamily="34" charset="0"/>
                  <a:ea typeface="Tahoma" pitchFamily="34" charset="0"/>
                  <a:cs typeface="Cordia New" pitchFamily="34" charset="-34"/>
                </a:rPr>
                <a:t>-Health Services -  UCBP,  Migrant, RDU</a:t>
              </a:r>
            </a:p>
            <a:p>
              <a:pPr>
                <a:spcAft>
                  <a:spcPts val="0"/>
                </a:spcAft>
              </a:pPr>
              <a:r>
                <a:rPr lang="en-US" sz="1200" b="1" dirty="0" err="1" smtClean="0">
                  <a:latin typeface="Calibri" pitchFamily="34" charset="0"/>
                  <a:ea typeface="Tahoma" pitchFamily="34" charset="0"/>
                  <a:cs typeface="Cordia New" pitchFamily="34" charset="-34"/>
                </a:rPr>
                <a:t>ClusterII</a:t>
              </a:r>
              <a:endParaRPr lang="en-US" sz="1200" b="1" dirty="0">
                <a:latin typeface="Calibri" pitchFamily="34" charset="0"/>
                <a:ea typeface="Tahoma" pitchFamily="34" charset="0"/>
                <a:cs typeface="Cordia New" pitchFamily="34" charset="-34"/>
              </a:endParaRPr>
            </a:p>
            <a:p>
              <a:pPr>
                <a:spcAft>
                  <a:spcPts val="0"/>
                </a:spcAft>
              </a:pPr>
              <a:r>
                <a:rPr lang="en-US" sz="1200" b="1" dirty="0" smtClean="0">
                  <a:latin typeface="Calibri" pitchFamily="34" charset="0"/>
                  <a:ea typeface="Tahoma" pitchFamily="34" charset="0"/>
                  <a:cs typeface="Cordia New" pitchFamily="34" charset="-34"/>
                </a:rPr>
                <a:t>-</a:t>
              </a:r>
              <a:r>
                <a:rPr lang="en-US" sz="1200" dirty="0" smtClean="0">
                  <a:latin typeface="Calibri" pitchFamily="34" charset="0"/>
                  <a:ea typeface="Tahoma" pitchFamily="34" charset="0"/>
                  <a:cs typeface="Cordia New" pitchFamily="34" charset="-34"/>
                </a:rPr>
                <a:t>Burden </a:t>
              </a:r>
              <a:r>
                <a:rPr lang="en-US" sz="1200" dirty="0">
                  <a:latin typeface="Calibri" pitchFamily="34" charset="0"/>
                  <a:ea typeface="Tahoma" pitchFamily="34" charset="0"/>
                  <a:cs typeface="Cordia New" pitchFamily="34" charset="-34"/>
                </a:rPr>
                <a:t>of </a:t>
              </a:r>
              <a:r>
                <a:rPr lang="en-US" sz="1200" dirty="0" smtClean="0">
                  <a:latin typeface="Calibri" pitchFamily="34" charset="0"/>
                  <a:ea typeface="Tahoma" pitchFamily="34" charset="0"/>
                  <a:cs typeface="Cordia New" pitchFamily="34" charset="-34"/>
                </a:rPr>
                <a:t>disease</a:t>
              </a:r>
            </a:p>
            <a:p>
              <a:pPr>
                <a:spcAft>
                  <a:spcPts val="0"/>
                </a:spcAft>
              </a:pPr>
              <a:r>
                <a:rPr lang="en-US" sz="1200" dirty="0" smtClean="0">
                  <a:latin typeface="Calibri" pitchFamily="34" charset="0"/>
                  <a:ea typeface="Tahoma" pitchFamily="34" charset="0"/>
                  <a:cs typeface="Cordia New" pitchFamily="34" charset="-34"/>
                </a:rPr>
                <a:t>-Health </a:t>
              </a:r>
              <a:r>
                <a:rPr lang="en-US" sz="1200" dirty="0">
                  <a:latin typeface="Calibri" pitchFamily="34" charset="0"/>
                  <a:ea typeface="Tahoma" pitchFamily="34" charset="0"/>
                  <a:cs typeface="Cordia New" pitchFamily="34" charset="-34"/>
                </a:rPr>
                <a:t>Promotion Policy Research Center</a:t>
              </a:r>
            </a:p>
            <a:p>
              <a:pPr>
                <a:spcAft>
                  <a:spcPts val="0"/>
                </a:spcAft>
                <a:buFontTx/>
                <a:buChar char="-"/>
              </a:pPr>
              <a:r>
                <a:rPr lang="en-US" sz="1200" dirty="0" smtClean="0">
                  <a:latin typeface="Calibri" pitchFamily="34" charset="0"/>
                  <a:ea typeface="Tahoma" pitchFamily="34" charset="0"/>
                  <a:cs typeface="Cordia New" pitchFamily="34" charset="-34"/>
                </a:rPr>
                <a:t>International </a:t>
              </a:r>
              <a:r>
                <a:rPr lang="en-US" sz="1200" dirty="0">
                  <a:latin typeface="Calibri" pitchFamily="34" charset="0"/>
                  <a:ea typeface="Tahoma" pitchFamily="34" charset="0"/>
                  <a:cs typeface="Cordia New" pitchFamily="34" charset="-34"/>
                </a:rPr>
                <a:t>Trade and </a:t>
              </a:r>
              <a:r>
                <a:rPr lang="en-US" sz="1200" dirty="0" smtClean="0">
                  <a:latin typeface="Calibri" pitchFamily="34" charset="0"/>
                  <a:ea typeface="Tahoma" pitchFamily="34" charset="0"/>
                  <a:cs typeface="Cordia New" pitchFamily="34" charset="-34"/>
                </a:rPr>
                <a:t>Health</a:t>
              </a:r>
            </a:p>
            <a:p>
              <a:pPr>
                <a:spcAft>
                  <a:spcPts val="0"/>
                </a:spcAft>
              </a:pPr>
              <a:r>
                <a:rPr lang="en-US" sz="1200" b="1" dirty="0" err="1" smtClean="0">
                  <a:latin typeface="Calibri" pitchFamily="34" charset="0"/>
                  <a:ea typeface="Tahoma" pitchFamily="34" charset="0"/>
                  <a:cs typeface="Cordia New" pitchFamily="34" charset="-34"/>
                </a:rPr>
                <a:t>ClusterIII</a:t>
              </a:r>
              <a:endParaRPr lang="en-US" sz="1200" b="1" dirty="0">
                <a:latin typeface="Calibri" pitchFamily="34" charset="0"/>
                <a:ea typeface="Tahoma" pitchFamily="34" charset="0"/>
                <a:cs typeface="Cordia New" pitchFamily="34" charset="-34"/>
              </a:endParaRPr>
            </a:p>
            <a:p>
              <a:pPr>
                <a:spcAft>
                  <a:spcPts val="0"/>
                </a:spcAft>
              </a:pPr>
              <a:r>
                <a:rPr lang="en-US" sz="1200" dirty="0" smtClean="0">
                  <a:latin typeface="Calibri" pitchFamily="34" charset="0"/>
                  <a:ea typeface="Tahoma" pitchFamily="34" charset="0"/>
                  <a:cs typeface="Cordia New" pitchFamily="34" charset="-34"/>
                </a:rPr>
                <a:t>-Capacity </a:t>
              </a:r>
              <a:r>
                <a:rPr lang="en-US" sz="1200" dirty="0">
                  <a:latin typeface="Calibri" pitchFamily="34" charset="0"/>
                  <a:ea typeface="Tahoma" pitchFamily="34" charset="0"/>
                  <a:cs typeface="Cordia New" pitchFamily="34" charset="-34"/>
                </a:rPr>
                <a:t>building on HSPR</a:t>
              </a:r>
            </a:p>
            <a:p>
              <a:pPr>
                <a:spcAft>
                  <a:spcPts val="0"/>
                </a:spcAft>
              </a:pPr>
              <a:r>
                <a:rPr lang="en-US" sz="1200" dirty="0" smtClean="0">
                  <a:latin typeface="Calibri" pitchFamily="34" charset="0"/>
                  <a:ea typeface="Tahoma" pitchFamily="34" charset="0"/>
                  <a:cs typeface="Cordia New" pitchFamily="34" charset="-34"/>
                </a:rPr>
                <a:t>-Global </a:t>
              </a:r>
              <a:r>
                <a:rPr lang="en-US" sz="1200" dirty="0">
                  <a:latin typeface="Calibri" pitchFamily="34" charset="0"/>
                  <a:ea typeface="Tahoma" pitchFamily="34" charset="0"/>
                  <a:cs typeface="Cordia New" pitchFamily="34" charset="-34"/>
                </a:rPr>
                <a:t>health</a:t>
              </a:r>
              <a:endParaRPr lang="th-TH" sz="1200" dirty="0">
                <a:ea typeface="Tahoma" pitchFamily="34" charset="0"/>
                <a:cs typeface="Cordia New" pitchFamily="34" charset="-34"/>
              </a:endParaRPr>
            </a:p>
          </p:txBody>
        </p:sp>
        <p:sp>
          <p:nvSpPr>
            <p:cNvPr id="2" name="Text Box 16"/>
            <p:cNvSpPr txBox="1">
              <a:spLocks noChangeArrowheads="1"/>
            </p:cNvSpPr>
            <p:nvPr/>
          </p:nvSpPr>
          <p:spPr bwMode="auto">
            <a:xfrm>
              <a:off x="6920" y="7919"/>
              <a:ext cx="4406" cy="365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  <a:defRPr/>
              </a:pPr>
              <a:r>
                <a:rPr lang="en-US" sz="1200" b="1" dirty="0">
                  <a:latin typeface="Calibri" pitchFamily="34" charset="0"/>
                  <a:ea typeface="Tahoma" pitchFamily="34" charset="0"/>
                  <a:cs typeface="Tahoma" pitchFamily="34" charset="0"/>
                </a:rPr>
                <a:t>Supporting: </a:t>
              </a:r>
            </a:p>
            <a:p>
              <a:pPr marL="228600" indent="-228600">
                <a:spcAft>
                  <a:spcPts val="1000"/>
                </a:spcAft>
                <a:buAutoNum type="arabicPeriod"/>
                <a:defRPr/>
              </a:pPr>
              <a:r>
                <a:rPr lang="en-US" sz="1200" dirty="0" smtClean="0">
                  <a:latin typeface="Calibri" pitchFamily="34" charset="0"/>
                  <a:ea typeface="Tahoma" pitchFamily="34" charset="0"/>
                  <a:cs typeface="Tahoma" pitchFamily="34" charset="0"/>
                </a:rPr>
                <a:t>Accounting </a:t>
              </a:r>
              <a:r>
                <a:rPr lang="en-US" sz="1200" dirty="0">
                  <a:latin typeface="Calibri" pitchFamily="34" charset="0"/>
                  <a:ea typeface="Tahoma" pitchFamily="34" charset="0"/>
                  <a:cs typeface="Tahoma" pitchFamily="34" charset="0"/>
                </a:rPr>
                <a:t>and </a:t>
              </a:r>
              <a:r>
                <a:rPr lang="en-US" sz="1200" dirty="0" smtClean="0">
                  <a:latin typeface="Calibri" pitchFamily="34" charset="0"/>
                  <a:ea typeface="Tahoma" pitchFamily="34" charset="0"/>
                  <a:cs typeface="Tahoma" pitchFamily="34" charset="0"/>
                </a:rPr>
                <a:t>finance</a:t>
              </a:r>
            </a:p>
            <a:p>
              <a:pPr marL="228600" indent="-228600">
                <a:spcAft>
                  <a:spcPts val="1000"/>
                </a:spcAft>
                <a:buAutoNum type="arabicPeriod"/>
                <a:defRPr/>
              </a:pPr>
              <a:r>
                <a:rPr lang="en-US" sz="1200" dirty="0" smtClean="0">
                  <a:latin typeface="Calibri" pitchFamily="34" charset="0"/>
                  <a:ea typeface="Tahoma" pitchFamily="34" charset="0"/>
                  <a:cs typeface="Tahoma" pitchFamily="34" charset="0"/>
                </a:rPr>
                <a:t>HRD &amp;management</a:t>
              </a:r>
              <a:endParaRPr lang="en-US" sz="1200" dirty="0">
                <a:latin typeface="Calibri" pitchFamily="34" charset="0"/>
                <a:ea typeface="Tahoma" pitchFamily="34" charset="0"/>
                <a:cs typeface="Tahoma" pitchFamily="34" charset="0"/>
              </a:endParaRPr>
            </a:p>
            <a:p>
              <a:pPr marL="228600" indent="-228600">
                <a:spcAft>
                  <a:spcPts val="1000"/>
                </a:spcAft>
                <a:defRPr/>
              </a:pPr>
              <a:r>
                <a:rPr lang="en-US" sz="1200" dirty="0">
                  <a:latin typeface="Calibri" pitchFamily="34" charset="0"/>
                  <a:ea typeface="Tahoma" pitchFamily="34" charset="0"/>
                  <a:cs typeface="Tahoma" pitchFamily="34" charset="0"/>
                </a:rPr>
                <a:t>3</a:t>
              </a:r>
              <a:r>
                <a:rPr lang="en-US" sz="1200" dirty="0" smtClean="0">
                  <a:latin typeface="Calibri" pitchFamily="34" charset="0"/>
                  <a:ea typeface="Tahoma" pitchFamily="34" charset="0"/>
                  <a:cs typeface="Tahoma" pitchFamily="34" charset="0"/>
                </a:rPr>
                <a:t>.   General </a:t>
              </a:r>
              <a:r>
                <a:rPr lang="en-US" sz="1200" dirty="0">
                  <a:latin typeface="Calibri" pitchFamily="34" charset="0"/>
                  <a:ea typeface="Tahoma" pitchFamily="34" charset="0"/>
                  <a:cs typeface="Tahoma" pitchFamily="34" charset="0"/>
                </a:rPr>
                <a:t>administration</a:t>
              </a:r>
            </a:p>
            <a:p>
              <a:pPr marL="685800" lvl="1" indent="-228600">
                <a:spcAft>
                  <a:spcPts val="1000"/>
                </a:spcAft>
                <a:defRPr/>
              </a:pPr>
              <a:r>
                <a:rPr lang="en-US" sz="1200" dirty="0" smtClean="0">
                  <a:latin typeface="Calibri" pitchFamily="34" charset="0"/>
                  <a:ea typeface="Tahoma" pitchFamily="34" charset="0"/>
                  <a:cs typeface="Tahoma" pitchFamily="34" charset="0"/>
                </a:rPr>
                <a:t>-Information &amp; Technology</a:t>
              </a:r>
              <a:endParaRPr lang="en-US" sz="1200" dirty="0">
                <a:latin typeface="Calibri" pitchFamily="34" charset="0"/>
                <a:ea typeface="Tahoma" pitchFamily="34" charset="0"/>
                <a:cs typeface="Tahoma" pitchFamily="34" charset="0"/>
              </a:endParaRPr>
            </a:p>
            <a:p>
              <a:pPr marL="685800" lvl="1" indent="-228600">
                <a:spcAft>
                  <a:spcPts val="1000"/>
                </a:spcAft>
                <a:defRPr/>
              </a:pPr>
              <a:r>
                <a:rPr lang="en-US" sz="1200" dirty="0" smtClean="0">
                  <a:latin typeface="Calibri" pitchFamily="34" charset="0"/>
                  <a:ea typeface="Tahoma" pitchFamily="34" charset="0"/>
                  <a:cs typeface="Tahoma" pitchFamily="34" charset="0"/>
                </a:rPr>
                <a:t>-Library</a:t>
              </a:r>
            </a:p>
            <a:p>
              <a:pPr marL="685800" lvl="1" indent="-228600">
                <a:spcAft>
                  <a:spcPts val="1000"/>
                </a:spcAft>
                <a:defRPr/>
              </a:pPr>
              <a:r>
                <a:rPr lang="en-US" sz="1200" dirty="0" smtClean="0">
                  <a:latin typeface="Calibri" pitchFamily="34" charset="0"/>
                  <a:ea typeface="Tahoma" pitchFamily="34" charset="0"/>
                  <a:cs typeface="Tahoma" pitchFamily="34" charset="0"/>
                </a:rPr>
                <a:t>- Graphic designer</a:t>
              </a:r>
              <a:endParaRPr lang="en-US" sz="1200" dirty="0">
                <a:latin typeface="Calibri" pitchFamily="34" charset="0"/>
                <a:ea typeface="Tahoma" pitchFamily="34" charset="0"/>
                <a:cs typeface="Tahoma" pitchFamily="34" charset="0"/>
              </a:endParaRPr>
            </a:p>
            <a:p>
              <a:pPr marL="685800" lvl="1" indent="-228600">
                <a:spcAft>
                  <a:spcPts val="1000"/>
                </a:spcAft>
                <a:defRPr/>
              </a:pPr>
              <a:r>
                <a:rPr lang="en-US" sz="1200" dirty="0" smtClean="0">
                  <a:latin typeface="Calibri" pitchFamily="34" charset="0"/>
                  <a:ea typeface="Tahoma" pitchFamily="34" charset="0"/>
                  <a:cs typeface="Tahoma" pitchFamily="34" charset="0"/>
                </a:rPr>
                <a:t>-Internal and network communication </a:t>
              </a:r>
              <a:endParaRPr lang="th-TH" sz="1200" dirty="0">
                <a:latin typeface="Calibri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163" name="Text Box 17"/>
            <p:cNvSpPr txBox="1">
              <a:spLocks noChangeArrowheads="1"/>
            </p:cNvSpPr>
            <p:nvPr/>
          </p:nvSpPr>
          <p:spPr bwMode="auto">
            <a:xfrm>
              <a:off x="9962" y="5400"/>
              <a:ext cx="1606" cy="7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en-US" sz="1200" b="1" dirty="0">
                  <a:latin typeface="Calibri" pitchFamily="34" charset="0"/>
                  <a:ea typeface="Tahoma" pitchFamily="34" charset="0"/>
                  <a:cs typeface="Cordia New" pitchFamily="34" charset="-34"/>
                </a:rPr>
                <a:t>Senior advisors </a:t>
              </a:r>
            </a:p>
            <a:p>
              <a:endParaRPr lang="th-TH" dirty="0">
                <a:ea typeface="Tahoma" pitchFamily="34" charset="0"/>
                <a:cs typeface="Cordia New" pitchFamily="34" charset="-34"/>
              </a:endParaRPr>
            </a:p>
          </p:txBody>
        </p:sp>
        <p:sp>
          <p:nvSpPr>
            <p:cNvPr id="6164" name="Text Box 18"/>
            <p:cNvSpPr txBox="1">
              <a:spLocks noChangeArrowheads="1"/>
            </p:cNvSpPr>
            <p:nvPr/>
          </p:nvSpPr>
          <p:spPr bwMode="auto">
            <a:xfrm>
              <a:off x="7925" y="3240"/>
              <a:ext cx="3088" cy="150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en-US" sz="1100" dirty="0">
                  <a:latin typeface="Calibri" pitchFamily="34" charset="0"/>
                  <a:ea typeface="Tahoma" pitchFamily="34" charset="0"/>
                  <a:cs typeface="Cordia New" pitchFamily="34" charset="-34"/>
                </a:rPr>
                <a:t>Governing Board: </a:t>
              </a:r>
            </a:p>
            <a:p>
              <a:pPr algn="ctr">
                <a:spcAft>
                  <a:spcPts val="1000"/>
                </a:spcAft>
              </a:pPr>
              <a:r>
                <a:rPr lang="en-US" sz="1100" dirty="0">
                  <a:latin typeface="Calibri" pitchFamily="34" charset="0"/>
                  <a:ea typeface="Tahoma" pitchFamily="34" charset="0"/>
                  <a:cs typeface="Cordia New" pitchFamily="34" charset="-34"/>
                </a:rPr>
                <a:t>IHPP Foundation (IHPF):</a:t>
              </a:r>
            </a:p>
            <a:p>
              <a:pPr algn="ctr">
                <a:spcAft>
                  <a:spcPts val="1000"/>
                </a:spcAft>
              </a:pPr>
              <a:r>
                <a:rPr lang="en-US" sz="1100" dirty="0">
                  <a:latin typeface="Calibri" pitchFamily="34" charset="0"/>
                  <a:ea typeface="Tahoma" pitchFamily="34" charset="0"/>
                  <a:cs typeface="Cordia New" pitchFamily="34" charset="-34"/>
                </a:rPr>
                <a:t>Chair and committee members, Secretary General</a:t>
              </a:r>
            </a:p>
            <a:p>
              <a:endParaRPr lang="th-TH" dirty="0">
                <a:ea typeface="Tahoma" pitchFamily="34" charset="0"/>
                <a:cs typeface="Cordia New" pitchFamily="34" charset="-34"/>
              </a:endParaRPr>
            </a:p>
          </p:txBody>
        </p:sp>
        <p:sp>
          <p:nvSpPr>
            <p:cNvPr id="6165" name="Line 19"/>
            <p:cNvSpPr>
              <a:spLocks noChangeShapeType="1"/>
            </p:cNvSpPr>
            <p:nvPr/>
          </p:nvSpPr>
          <p:spPr bwMode="auto">
            <a:xfrm>
              <a:off x="4740" y="7560"/>
              <a:ext cx="384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 dirty="0">
                <a:cs typeface="Tahoma" pitchFamily="34" charset="0"/>
              </a:endParaRPr>
            </a:p>
          </p:txBody>
        </p:sp>
        <p:sp>
          <p:nvSpPr>
            <p:cNvPr id="6166" name="Line 20"/>
            <p:cNvSpPr>
              <a:spLocks noChangeShapeType="1"/>
            </p:cNvSpPr>
            <p:nvPr/>
          </p:nvSpPr>
          <p:spPr bwMode="auto">
            <a:xfrm>
              <a:off x="4740" y="7560"/>
              <a:ext cx="0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th-TH" dirty="0">
                <a:cs typeface="Tahoma" pitchFamily="34" charset="0"/>
              </a:endParaRPr>
            </a:p>
          </p:txBody>
        </p:sp>
        <p:sp>
          <p:nvSpPr>
            <p:cNvPr id="6167" name="Line 21"/>
            <p:cNvSpPr>
              <a:spLocks noChangeShapeType="1"/>
            </p:cNvSpPr>
            <p:nvPr/>
          </p:nvSpPr>
          <p:spPr bwMode="auto">
            <a:xfrm>
              <a:off x="8590" y="7560"/>
              <a:ext cx="0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th-TH" dirty="0">
                <a:cs typeface="Tahoma" pitchFamily="34" charset="0"/>
              </a:endParaRPr>
            </a:p>
          </p:txBody>
        </p:sp>
        <p:sp>
          <p:nvSpPr>
            <p:cNvPr id="6168" name="Line 22"/>
            <p:cNvSpPr>
              <a:spLocks noChangeShapeType="1"/>
            </p:cNvSpPr>
            <p:nvPr/>
          </p:nvSpPr>
          <p:spPr bwMode="auto">
            <a:xfrm>
              <a:off x="6500" y="6120"/>
              <a:ext cx="0" cy="14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 dirty="0">
                <a:cs typeface="Tahoma" pitchFamily="34" charset="0"/>
              </a:endParaRPr>
            </a:p>
          </p:txBody>
        </p:sp>
        <p:sp>
          <p:nvSpPr>
            <p:cNvPr id="6169" name="Text Box 23"/>
            <p:cNvSpPr txBox="1">
              <a:spLocks noChangeArrowheads="1"/>
            </p:cNvSpPr>
            <p:nvPr/>
          </p:nvSpPr>
          <p:spPr bwMode="auto">
            <a:xfrm>
              <a:off x="4880" y="6532"/>
              <a:ext cx="3190" cy="45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en-US" sz="1200" b="1" dirty="0">
                  <a:latin typeface="Calibri" pitchFamily="34" charset="0"/>
                  <a:ea typeface="Tahoma" pitchFamily="34" charset="0"/>
                  <a:cs typeface="Cordia New" pitchFamily="34" charset="-34"/>
                </a:rPr>
                <a:t>Executive Committee </a:t>
              </a:r>
            </a:p>
            <a:p>
              <a:endParaRPr lang="th-TH" dirty="0">
                <a:ea typeface="Tahoma" pitchFamily="34" charset="0"/>
                <a:cs typeface="Cordia New" pitchFamily="34" charset="-34"/>
              </a:endParaRPr>
            </a:p>
          </p:txBody>
        </p:sp>
        <p:cxnSp>
          <p:nvCxnSpPr>
            <p:cNvPr id="6170" name="AutoShape 24"/>
            <p:cNvCxnSpPr>
              <a:cxnSpLocks noChangeShapeType="1"/>
            </p:cNvCxnSpPr>
            <p:nvPr/>
          </p:nvCxnSpPr>
          <p:spPr bwMode="auto">
            <a:xfrm>
              <a:off x="2100" y="2935"/>
              <a:ext cx="1" cy="30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6171" name="Line 25"/>
            <p:cNvSpPr>
              <a:spLocks noChangeShapeType="1"/>
            </p:cNvSpPr>
            <p:nvPr/>
          </p:nvSpPr>
          <p:spPr bwMode="auto">
            <a:xfrm flipH="1">
              <a:off x="2100" y="2960"/>
              <a:ext cx="308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 dirty="0">
                <a:cs typeface="Tahoma" pitchFamily="34" charset="0"/>
              </a:endParaRPr>
            </a:p>
          </p:txBody>
        </p:sp>
        <p:sp>
          <p:nvSpPr>
            <p:cNvPr id="6172" name="Line 26"/>
            <p:cNvSpPr>
              <a:spLocks noChangeShapeType="1"/>
            </p:cNvSpPr>
            <p:nvPr/>
          </p:nvSpPr>
          <p:spPr bwMode="auto">
            <a:xfrm flipH="1">
              <a:off x="9657" y="5823"/>
              <a:ext cx="33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th-TH" dirty="0">
                <a:cs typeface="Tahoma" pitchFamily="34" charset="0"/>
              </a:endParaRPr>
            </a:p>
          </p:txBody>
        </p:sp>
        <p:sp>
          <p:nvSpPr>
            <p:cNvPr id="6173" name="Text Box 27"/>
            <p:cNvSpPr txBox="1">
              <a:spLocks noChangeArrowheads="1"/>
            </p:cNvSpPr>
            <p:nvPr/>
          </p:nvSpPr>
          <p:spPr bwMode="auto">
            <a:xfrm>
              <a:off x="1770" y="5367"/>
              <a:ext cx="1760" cy="10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n-US" sz="900" dirty="0">
                  <a:latin typeface="Calibri" pitchFamily="34" charset="0"/>
                  <a:ea typeface="Tahoma" pitchFamily="34" charset="0"/>
                  <a:cs typeface="Cordia New" pitchFamily="34" charset="-34"/>
                </a:rPr>
                <a:t>Network institutes in and outside MOPH and outside Thailand </a:t>
              </a:r>
              <a:endParaRPr lang="th-TH" dirty="0">
                <a:ea typeface="Tahoma" pitchFamily="34" charset="0"/>
                <a:cs typeface="Cordia New" pitchFamily="34" charset="-34"/>
              </a:endParaRPr>
            </a:p>
          </p:txBody>
        </p:sp>
      </p:grpSp>
      <p:pic>
        <p:nvPicPr>
          <p:cNvPr id="6148" name="Picture 28" descr="ihpp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38" y="260350"/>
            <a:ext cx="9715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396673-0601-42A1-9C2D-D5A58A6156B3}" type="slidenum">
              <a:rPr lang="th-TH"/>
              <a:pPr>
                <a:defRPr/>
              </a:pPr>
              <a:t>7</a:t>
            </a:fld>
            <a:endParaRPr lang="th-TH"/>
          </a:p>
        </p:txBody>
      </p:sp>
      <p:sp>
        <p:nvSpPr>
          <p:cNvPr id="4" name="Rectangle 6"/>
          <p:cNvSpPr txBox="1">
            <a:spLocks noGrp="1" noChangeArrowheads="1"/>
          </p:cNvSpPr>
          <p:nvPr/>
        </p:nvSpPr>
        <p:spPr bwMode="auto">
          <a:xfrm>
            <a:off x="6915150" y="6381750"/>
            <a:ext cx="1905000" cy="3238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1200" b="1" dirty="0">
              <a:latin typeface="+mn-lt"/>
              <a:cs typeface="+mn-cs"/>
            </a:endParaRPr>
          </a:p>
        </p:txBody>
      </p:sp>
      <p:sp>
        <p:nvSpPr>
          <p:cNvPr id="328708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1403350" y="115888"/>
            <a:ext cx="7272338" cy="752475"/>
          </a:xfrm>
          <a:effectLst>
            <a:outerShdw dist="107763" dir="2700000" algn="ctr" rotWithShape="0">
              <a:schemeClr val="hlink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Tahoma" pitchFamily="34" charset="0"/>
                <a:cs typeface="Tahoma" pitchFamily="34" charset="0"/>
              </a:rPr>
              <a:t>Research Themes of IHPP</a:t>
            </a:r>
            <a:endParaRPr lang="th-TH" sz="2800" b="1" dirty="0" smtClean="0">
              <a:effectLst>
                <a:outerShdw blurRad="38100" dist="38100" dir="2700000" algn="tl">
                  <a:srgbClr val="C0C0C0"/>
                </a:outerShdw>
              </a:effectLst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1258888" y="1268413"/>
            <a:ext cx="7705725" cy="4968875"/>
            <a:chOff x="1619250" y="1268413"/>
            <a:chExt cx="7129463" cy="4392612"/>
          </a:xfrm>
        </p:grpSpPr>
        <p:sp>
          <p:nvSpPr>
            <p:cNvPr id="9223" name="Oval 16"/>
            <p:cNvSpPr>
              <a:spLocks noChangeArrowheads="1"/>
            </p:cNvSpPr>
            <p:nvPr/>
          </p:nvSpPr>
          <p:spPr bwMode="auto">
            <a:xfrm>
              <a:off x="3059113" y="1844675"/>
              <a:ext cx="4248150" cy="360045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9224" name="Oval 5"/>
            <p:cNvSpPr>
              <a:spLocks noChangeArrowheads="1"/>
            </p:cNvSpPr>
            <p:nvPr/>
          </p:nvSpPr>
          <p:spPr bwMode="auto">
            <a:xfrm>
              <a:off x="2339975" y="4724400"/>
              <a:ext cx="3168650" cy="936625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dirty="0">
                  <a:latin typeface="Tahoma" pitchFamily="34" charset="0"/>
                  <a:cs typeface="Tahoma" pitchFamily="34" charset="0"/>
                </a:rPr>
                <a:t>Human </a:t>
              </a:r>
              <a:r>
                <a:rPr lang="en-US" sz="1600" dirty="0" smtClean="0">
                  <a:latin typeface="Tahoma" pitchFamily="34" charset="0"/>
                  <a:cs typeface="Tahoma" pitchFamily="34" charset="0"/>
                </a:rPr>
                <a:t>Resources </a:t>
              </a:r>
              <a:r>
                <a:rPr lang="en-US" sz="1600" dirty="0">
                  <a:latin typeface="Tahoma" pitchFamily="34" charset="0"/>
                  <a:cs typeface="Tahoma" pitchFamily="34" charset="0"/>
                </a:rPr>
                <a:t>for Health</a:t>
              </a:r>
            </a:p>
            <a:p>
              <a:pPr algn="ctr">
                <a:buFont typeface="Arial" pitchFamily="34" charset="0"/>
                <a:buChar char="•"/>
              </a:pPr>
              <a:r>
                <a:rPr lang="en-US" sz="1600" dirty="0">
                  <a:latin typeface="Tahoma" pitchFamily="34" charset="0"/>
                  <a:cs typeface="Tahoma" pitchFamily="34" charset="0"/>
                </a:rPr>
                <a:t> Thai Nurse Cohort</a:t>
              </a:r>
            </a:p>
            <a:p>
              <a:pPr algn="ctr">
                <a:buFont typeface="Arial" pitchFamily="34" charset="0"/>
                <a:buChar char="•"/>
              </a:pPr>
              <a:r>
                <a:rPr lang="en-US" sz="1600" dirty="0">
                  <a:latin typeface="Tahoma" pitchFamily="34" charset="0"/>
                  <a:cs typeface="Tahoma" pitchFamily="34" charset="0"/>
                </a:rPr>
                <a:t> AAAH and 5-C</a:t>
              </a:r>
              <a:endParaRPr lang="th-TH" sz="1600" dirty="0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9225" name="Oval 6"/>
            <p:cNvSpPr>
              <a:spLocks noChangeArrowheads="1"/>
            </p:cNvSpPr>
            <p:nvPr/>
          </p:nvSpPr>
          <p:spPr bwMode="auto">
            <a:xfrm>
              <a:off x="5150666" y="2096007"/>
              <a:ext cx="3237683" cy="1209560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400" dirty="0">
                <a:latin typeface="Tahoma" pitchFamily="34" charset="0"/>
                <a:cs typeface="Tahoma" pitchFamily="34" charset="0"/>
              </a:endParaRPr>
            </a:p>
            <a:p>
              <a:pPr algn="ctr"/>
              <a:endParaRPr lang="en-US" sz="1400" dirty="0">
                <a:latin typeface="Tahoma" pitchFamily="34" charset="0"/>
                <a:cs typeface="Tahoma" pitchFamily="34" charset="0"/>
              </a:endParaRPr>
            </a:p>
            <a:p>
              <a:pPr algn="ctr"/>
              <a:r>
                <a:rPr lang="en-US" sz="1400" dirty="0">
                  <a:latin typeface="Tahoma" pitchFamily="34" charset="0"/>
                  <a:cs typeface="Tahoma" pitchFamily="34" charset="0"/>
                </a:rPr>
                <a:t>Health Promotion Research </a:t>
              </a:r>
            </a:p>
            <a:p>
              <a:pPr algn="ctr">
                <a:buFontTx/>
                <a:buChar char="•"/>
              </a:pPr>
              <a:r>
                <a:rPr lang="en-US" sz="1200" dirty="0">
                  <a:solidFill>
                    <a:schemeClr val="accent2"/>
                  </a:solidFill>
                  <a:latin typeface="Tahoma" pitchFamily="34" charset="0"/>
                  <a:cs typeface="Tahoma" pitchFamily="34" charset="0"/>
                </a:rPr>
                <a:t> Alcohol Policy</a:t>
              </a:r>
            </a:p>
            <a:p>
              <a:pPr algn="ctr">
                <a:buFontTx/>
                <a:buChar char="•"/>
              </a:pPr>
              <a:r>
                <a:rPr lang="en-US" sz="1200" dirty="0">
                  <a:solidFill>
                    <a:schemeClr val="accent2"/>
                  </a:solidFill>
                  <a:latin typeface="Tahoma" pitchFamily="34" charset="0"/>
                  <a:cs typeface="Tahoma" pitchFamily="34" charset="0"/>
                </a:rPr>
                <a:t> Food Policy</a:t>
              </a:r>
            </a:p>
            <a:p>
              <a:pPr algn="ctr">
                <a:buFont typeface="Arial" pitchFamily="34" charset="0"/>
                <a:buChar char="•"/>
              </a:pPr>
              <a:r>
                <a:rPr lang="en-US" sz="1200" dirty="0">
                  <a:solidFill>
                    <a:schemeClr val="accent2"/>
                  </a:solidFill>
                  <a:latin typeface="Tahoma" pitchFamily="34" charset="0"/>
                  <a:cs typeface="Tahoma" pitchFamily="34" charset="0"/>
                </a:rPr>
                <a:t> NCD Network</a:t>
              </a:r>
            </a:p>
            <a:p>
              <a:pPr algn="ctr">
                <a:buFont typeface="Arial" pitchFamily="34" charset="0"/>
                <a:buChar char="•"/>
              </a:pPr>
              <a:r>
                <a:rPr lang="en-US" sz="1200" dirty="0">
                  <a:solidFill>
                    <a:schemeClr val="accent2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sz="1200" dirty="0" smtClean="0">
                  <a:solidFill>
                    <a:schemeClr val="accent2"/>
                  </a:solidFill>
                  <a:latin typeface="Tahoma" pitchFamily="34" charset="0"/>
                  <a:cs typeface="Tahoma" pitchFamily="34" charset="0"/>
                </a:rPr>
                <a:t>Breastfeeding</a:t>
              </a:r>
            </a:p>
            <a:p>
              <a:pPr algn="ctr">
                <a:buFont typeface="Arial" pitchFamily="34" charset="0"/>
                <a:buChar char="•"/>
              </a:pPr>
              <a:r>
                <a:rPr lang="en-US" sz="1200" dirty="0" smtClean="0">
                  <a:solidFill>
                    <a:schemeClr val="accent2"/>
                  </a:solidFill>
                  <a:latin typeface="Tahoma" pitchFamily="34" charset="0"/>
                  <a:cs typeface="Tahoma" pitchFamily="34" charset="0"/>
                </a:rPr>
                <a:t> Physical Activity</a:t>
              </a:r>
              <a:endParaRPr lang="th-TH" sz="1200" dirty="0">
                <a:solidFill>
                  <a:schemeClr val="accent2"/>
                </a:solidFill>
                <a:latin typeface="Tahoma" pitchFamily="34" charset="0"/>
                <a:cs typeface="Tahoma" pitchFamily="34" charset="0"/>
              </a:endParaRPr>
            </a:p>
            <a:p>
              <a:pPr algn="ctr">
                <a:buFontTx/>
                <a:buChar char="•"/>
              </a:pPr>
              <a:endParaRPr lang="en-US" sz="1400" dirty="0">
                <a:solidFill>
                  <a:schemeClr val="accent2"/>
                </a:solidFill>
                <a:latin typeface="Tahoma" pitchFamily="34" charset="0"/>
                <a:cs typeface="Tahoma" pitchFamily="34" charset="0"/>
              </a:endParaRPr>
            </a:p>
            <a:p>
              <a:pPr algn="ctr">
                <a:buFontTx/>
                <a:buChar char="•"/>
              </a:pPr>
              <a:endParaRPr lang="th-TH" sz="1400" dirty="0">
                <a:solidFill>
                  <a:schemeClr val="accent2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9226" name="Oval 7"/>
            <p:cNvSpPr>
              <a:spLocks noChangeArrowheads="1"/>
            </p:cNvSpPr>
            <p:nvPr/>
          </p:nvSpPr>
          <p:spPr bwMode="auto">
            <a:xfrm>
              <a:off x="5651500" y="4515126"/>
              <a:ext cx="2305050" cy="790575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>
                  <a:latin typeface="Tahoma" pitchFamily="34" charset="0"/>
                  <a:cs typeface="Tahoma" pitchFamily="34" charset="0"/>
                </a:rPr>
                <a:t>International Trade </a:t>
              </a:r>
            </a:p>
            <a:p>
              <a:pPr algn="ctr"/>
              <a:r>
                <a:rPr lang="en-US" sz="1600">
                  <a:latin typeface="Tahoma" pitchFamily="34" charset="0"/>
                  <a:cs typeface="Tahoma" pitchFamily="34" charset="0"/>
                </a:rPr>
                <a:t>and Health (ITH)</a:t>
              </a:r>
              <a:endParaRPr lang="th-TH" sz="1600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0249" name="Oval 8"/>
            <p:cNvSpPr>
              <a:spLocks noChangeArrowheads="1"/>
            </p:cNvSpPr>
            <p:nvPr/>
          </p:nvSpPr>
          <p:spPr bwMode="auto">
            <a:xfrm>
              <a:off x="3132094" y="1268413"/>
              <a:ext cx="2808309" cy="1007634"/>
            </a:xfrm>
            <a:prstGeom prst="ellipse">
              <a:avLst/>
            </a:prstGeom>
            <a:solidFill>
              <a:schemeClr val="hlink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600" dirty="0">
                  <a:latin typeface="Tahoma" pitchFamily="34" charset="0"/>
                  <a:cs typeface="Tahoma" pitchFamily="34" charset="0"/>
                </a:rPr>
                <a:t>Health care Financing</a:t>
              </a:r>
            </a:p>
            <a:p>
              <a:pPr algn="ctr">
                <a:buFont typeface="Arial" pitchFamily="34" charset="0"/>
                <a:buChar char="•"/>
                <a:defRPr/>
              </a:pPr>
              <a:r>
                <a:rPr lang="en-US" sz="1600" dirty="0"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sz="1600" dirty="0">
                  <a:solidFill>
                    <a:schemeClr val="accent6"/>
                  </a:solidFill>
                  <a:latin typeface="Tahoma" pitchFamily="34" charset="0"/>
                  <a:cs typeface="Tahoma" pitchFamily="34" charset="0"/>
                </a:rPr>
                <a:t> National H Accounts</a:t>
              </a:r>
              <a:endParaRPr lang="th-TH" sz="1600" dirty="0">
                <a:solidFill>
                  <a:schemeClr val="accent6"/>
                </a:solidFill>
                <a:latin typeface="Tahoma" pitchFamily="34" charset="0"/>
                <a:cs typeface="Tahoma" pitchFamily="34" charset="0"/>
              </a:endParaRPr>
            </a:p>
            <a:p>
              <a:pPr algn="ctr">
                <a:buFont typeface="Arial" pitchFamily="34" charset="0"/>
                <a:buChar char="•"/>
                <a:defRPr/>
              </a:pPr>
              <a:r>
                <a:rPr lang="en-US" sz="1600" dirty="0">
                  <a:solidFill>
                    <a:schemeClr val="accent6"/>
                  </a:solidFill>
                  <a:latin typeface="Tahoma" pitchFamily="34" charset="0"/>
                  <a:cs typeface="Tahoma" pitchFamily="34" charset="0"/>
                </a:rPr>
                <a:t> NASA</a:t>
              </a:r>
            </a:p>
          </p:txBody>
        </p:sp>
        <p:sp>
          <p:nvSpPr>
            <p:cNvPr id="9228" name="Oval 10"/>
            <p:cNvSpPr>
              <a:spLocks noChangeArrowheads="1"/>
            </p:cNvSpPr>
            <p:nvPr/>
          </p:nvSpPr>
          <p:spPr bwMode="auto">
            <a:xfrm>
              <a:off x="1619250" y="2349500"/>
              <a:ext cx="3168650" cy="1008063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>
                  <a:latin typeface="Tahoma" pitchFamily="34" charset="0"/>
                  <a:cs typeface="Tahoma" pitchFamily="34" charset="0"/>
                </a:rPr>
                <a:t>Health Policy &amp; System Research</a:t>
              </a:r>
            </a:p>
            <a:p>
              <a:pPr algn="ctr">
                <a:buFont typeface="Arial" pitchFamily="34" charset="0"/>
                <a:buChar char="•"/>
              </a:pPr>
              <a:r>
                <a:rPr lang="en-US" sz="1600">
                  <a:latin typeface="Tahoma" pitchFamily="34" charset="0"/>
                  <a:cs typeface="Tahoma" pitchFamily="34" charset="0"/>
                </a:rPr>
                <a:t> UHC benefit package</a:t>
              </a:r>
              <a:endParaRPr lang="th-TH" sz="1600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9229" name="Oval 11"/>
            <p:cNvSpPr>
              <a:spLocks noChangeArrowheads="1"/>
            </p:cNvSpPr>
            <p:nvPr/>
          </p:nvSpPr>
          <p:spPr bwMode="auto">
            <a:xfrm>
              <a:off x="1619250" y="3644900"/>
              <a:ext cx="2808288" cy="792163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>
                  <a:latin typeface="Tahoma" pitchFamily="34" charset="0"/>
                  <a:cs typeface="Tahoma" pitchFamily="34" charset="0"/>
                </a:rPr>
                <a:t>Burden of Diseases</a:t>
              </a:r>
              <a:endParaRPr lang="th-TH" sz="1600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9230" name="Oval 15"/>
            <p:cNvSpPr>
              <a:spLocks noChangeArrowheads="1"/>
            </p:cNvSpPr>
            <p:nvPr/>
          </p:nvSpPr>
          <p:spPr bwMode="auto">
            <a:xfrm>
              <a:off x="6372225" y="3485460"/>
              <a:ext cx="2376488" cy="647700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>
                  <a:latin typeface="Tahoma" pitchFamily="34" charset="0"/>
                  <a:cs typeface="Tahoma" pitchFamily="34" charset="0"/>
                </a:rPr>
                <a:t>CAP-UHC and </a:t>
              </a:r>
            </a:p>
            <a:p>
              <a:pPr algn="ctr"/>
              <a:r>
                <a:rPr lang="en-US" sz="1600">
                  <a:latin typeface="Tahoma" pitchFamily="34" charset="0"/>
                  <a:cs typeface="Tahoma" pitchFamily="34" charset="0"/>
                </a:rPr>
                <a:t>Capacity Building</a:t>
              </a:r>
              <a:endParaRPr lang="th-TH" sz="1600">
                <a:latin typeface="Tahoma" pitchFamily="34" charset="0"/>
                <a:cs typeface="Tahoma" pitchFamily="34" charset="0"/>
              </a:endParaRPr>
            </a:p>
          </p:txBody>
        </p:sp>
      </p:grpSp>
      <p:pic>
        <p:nvPicPr>
          <p:cNvPr id="9222" name="Picture 14" descr="ihpp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338" y="260350"/>
            <a:ext cx="9715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82F28A-1A72-4B9C-8D66-27933A900CB5}" type="slidenum">
              <a:rPr lang="th-TH" smtClean="0"/>
              <a:pPr>
                <a:defRPr/>
              </a:pPr>
              <a:t>8</a:t>
            </a:fld>
            <a:endParaRPr lang="th-TH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4655894"/>
              </p:ext>
            </p:extLst>
          </p:nvPr>
        </p:nvGraphicFramePr>
        <p:xfrm>
          <a:off x="1047398" y="928688"/>
          <a:ext cx="8072462" cy="2877880"/>
        </p:xfrm>
        <a:graphic>
          <a:graphicData uri="http://schemas.openxmlformats.org/drawingml/2006/table">
            <a:tbl>
              <a:tblPr/>
              <a:tblGrid>
                <a:gridCol w="601141"/>
                <a:gridCol w="7471321"/>
              </a:tblGrid>
              <a:tr h="3413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AngsanaUPC"/>
                          <a:ea typeface="Calibri"/>
                          <a:cs typeface="AngsanaUPC"/>
                        </a:rPr>
                        <a:t>no</a:t>
                      </a:r>
                      <a:endParaRPr lang="en-US" sz="1400" dirty="0">
                        <a:latin typeface="AngsanaUPC"/>
                        <a:ea typeface="Calibri"/>
                        <a:cs typeface="AngsanaUPC"/>
                      </a:endParaRPr>
                    </a:p>
                  </a:txBody>
                  <a:tcPr marL="51040" marR="51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>
                          <a:latin typeface="AngsanaUPC"/>
                          <a:ea typeface="Calibri"/>
                          <a:cs typeface="AngsanaUPC"/>
                        </a:rPr>
                        <a:t>ประเด็น</a:t>
                      </a:r>
                      <a:endParaRPr lang="en-US" sz="1400">
                        <a:latin typeface="AngsanaUPC"/>
                        <a:ea typeface="Calibri"/>
                        <a:cs typeface="AngsanaUPC"/>
                      </a:endParaRPr>
                    </a:p>
                  </a:txBody>
                  <a:tcPr marL="51040" marR="51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3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>
                          <a:latin typeface="AngsanaUPC"/>
                          <a:ea typeface="Calibri"/>
                          <a:cs typeface="AngsanaUPC"/>
                        </a:rPr>
                        <a:t>1</a:t>
                      </a:r>
                      <a:endParaRPr lang="en-US" sz="1400">
                        <a:latin typeface="AngsanaUPC"/>
                        <a:ea typeface="Calibri"/>
                        <a:cs typeface="AngsanaUPC"/>
                      </a:endParaRPr>
                    </a:p>
                  </a:txBody>
                  <a:tcPr marL="51040" marR="51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AngsanaUPC"/>
                          <a:ea typeface="Calibri"/>
                          <a:cs typeface="AngsanaUPC"/>
                        </a:rPr>
                        <a:t>Global health</a:t>
                      </a:r>
                      <a:endParaRPr lang="en-US" sz="1400">
                        <a:latin typeface="AngsanaUPC"/>
                        <a:ea typeface="Calibri"/>
                        <a:cs typeface="AngsanaUPC"/>
                      </a:endParaRPr>
                    </a:p>
                  </a:txBody>
                  <a:tcPr marL="51040" marR="51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46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 smtClean="0">
                          <a:latin typeface="AngsanaUPC"/>
                          <a:ea typeface="Calibri"/>
                          <a:cs typeface="AngsanaUPC"/>
                        </a:rPr>
                        <a:t>2</a:t>
                      </a:r>
                      <a:endParaRPr lang="en-US" sz="1400" dirty="0">
                        <a:latin typeface="AngsanaUPC"/>
                        <a:ea typeface="Calibri"/>
                        <a:cs typeface="AngsanaUPC"/>
                      </a:endParaRPr>
                    </a:p>
                  </a:txBody>
                  <a:tcPr marL="51040" marR="51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>
                          <a:latin typeface="AngsanaUPC"/>
                          <a:ea typeface="Calibri"/>
                          <a:cs typeface="AngsanaUPC"/>
                        </a:rPr>
                        <a:t>ประสานงานด้านวิชาการสำหรับโครงการวิจัยและการประชุมต่างๆ เช่น </a:t>
                      </a:r>
                      <a:r>
                        <a:rPr lang="en-US" sz="1800" dirty="0">
                          <a:latin typeface="AngsanaUPC"/>
                          <a:ea typeface="Calibri"/>
                          <a:cs typeface="AngsanaUPC"/>
                        </a:rPr>
                        <a:t>ASEAN Plus Three UHC Network </a:t>
                      </a:r>
                      <a:r>
                        <a:rPr lang="th-TH" sz="1800" dirty="0">
                          <a:latin typeface="AngsanaUPC"/>
                          <a:ea typeface="Calibri"/>
                          <a:cs typeface="AngsanaUPC"/>
                        </a:rPr>
                        <a:t>ซึ่งเป็นนโยบายของรัฐมนตรีกระทรวงสาธารณสุข</a:t>
                      </a:r>
                      <a:endParaRPr lang="en-US" sz="1400" dirty="0">
                        <a:latin typeface="AngsanaUPC"/>
                        <a:ea typeface="Calibri"/>
                        <a:cs typeface="AngsanaUPC"/>
                      </a:endParaRPr>
                    </a:p>
                  </a:txBody>
                  <a:tcPr marL="51040" marR="51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43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 smtClean="0">
                          <a:latin typeface="AngsanaUPC"/>
                          <a:ea typeface="Calibri"/>
                          <a:cs typeface="AngsanaUPC"/>
                        </a:rPr>
                        <a:t>3</a:t>
                      </a:r>
                      <a:endParaRPr lang="en-US" sz="1400" dirty="0">
                        <a:latin typeface="AngsanaUPC"/>
                        <a:ea typeface="Calibri"/>
                        <a:cs typeface="AngsanaUPC"/>
                      </a:endParaRPr>
                    </a:p>
                  </a:txBody>
                  <a:tcPr marL="51040" marR="51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>
                          <a:latin typeface="AngsanaUPC"/>
                          <a:ea typeface="Calibri"/>
                          <a:cs typeface="AngsanaUPC"/>
                        </a:rPr>
                        <a:t>ร่วมเป็นผู้แทนของกระทรวงสาธารณสุขในการประชุม </a:t>
                      </a:r>
                      <a:r>
                        <a:rPr lang="en-US" sz="1800" dirty="0">
                          <a:latin typeface="AngsanaUPC"/>
                          <a:ea typeface="Calibri"/>
                          <a:cs typeface="AngsanaUPC"/>
                        </a:rPr>
                        <a:t>World Health Assembly, Regional Committee Meeting, and WHO Executive Board Meeting</a:t>
                      </a:r>
                      <a:endParaRPr lang="en-US" sz="1400" dirty="0">
                        <a:latin typeface="AngsanaUPC"/>
                        <a:ea typeface="Calibri"/>
                        <a:cs typeface="AngsanaUPC"/>
                      </a:endParaRPr>
                    </a:p>
                  </a:txBody>
                  <a:tcPr marL="51040" marR="51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96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ngsanaUPC"/>
                          <a:ea typeface="Calibri"/>
                          <a:cs typeface="AngsanaUPC"/>
                        </a:rPr>
                        <a:t>4</a:t>
                      </a:r>
                      <a:endParaRPr lang="en-US" sz="1400" dirty="0">
                        <a:latin typeface="AngsanaUPC"/>
                        <a:ea typeface="Calibri"/>
                        <a:cs typeface="AngsanaUPC"/>
                      </a:endParaRPr>
                    </a:p>
                  </a:txBody>
                  <a:tcPr marL="51040" marR="51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dirty="0" smtClean="0">
                          <a:latin typeface="AngsanaUPC"/>
                          <a:ea typeface="Calibri"/>
                          <a:cs typeface="AngsanaUPC"/>
                        </a:rPr>
                        <a:t>เลขานุการ</a:t>
                      </a:r>
                      <a:r>
                        <a:rPr lang="th-TH" sz="1400" baseline="0" dirty="0" smtClean="0">
                          <a:latin typeface="AngsanaUPC"/>
                          <a:ea typeface="Calibri"/>
                          <a:cs typeface="AngsanaUPC"/>
                        </a:rPr>
                        <a:t> โครงการย่อย</a:t>
                      </a:r>
                      <a:r>
                        <a:rPr lang="en-US" sz="1400" baseline="0" dirty="0" smtClean="0">
                          <a:latin typeface="AngsanaUPC"/>
                          <a:ea typeface="Calibri"/>
                          <a:cs typeface="AngsanaUPC"/>
                        </a:rPr>
                        <a:t> 2 </a:t>
                      </a:r>
                      <a:r>
                        <a:rPr lang="th-TH" sz="1400" baseline="0" dirty="0" smtClean="0">
                          <a:latin typeface="AngsanaUPC"/>
                          <a:ea typeface="Calibri"/>
                          <a:cs typeface="AngsanaUPC"/>
                        </a:rPr>
                        <a:t>เรื่อง ภายใต้ยุทธศาสตร์ความร่วมมือระหว่าง </a:t>
                      </a:r>
                      <a:r>
                        <a:rPr lang="en-US" sz="1400" baseline="0" dirty="0" smtClean="0">
                          <a:latin typeface="AngsanaUPC"/>
                          <a:ea typeface="Calibri"/>
                          <a:cs typeface="AngsanaUPC"/>
                        </a:rPr>
                        <a:t>WHO</a:t>
                      </a:r>
                      <a:r>
                        <a:rPr lang="th-TH" sz="1400" baseline="0" dirty="0" smtClean="0">
                          <a:latin typeface="AngsanaUPC"/>
                          <a:ea typeface="Calibri"/>
                          <a:cs typeface="AngsanaUPC"/>
                        </a:rPr>
                        <a:t> กับ </a:t>
                      </a:r>
                      <a:r>
                        <a:rPr lang="en-US" sz="1400" baseline="0" dirty="0" smtClean="0">
                          <a:latin typeface="AngsanaUPC"/>
                          <a:ea typeface="Calibri"/>
                          <a:cs typeface="AngsanaUPC"/>
                        </a:rPr>
                        <a:t>RTG 2555-2559</a:t>
                      </a:r>
                      <a:endParaRPr lang="th-TH" sz="1400" baseline="0" dirty="0" smtClean="0">
                        <a:latin typeface="AngsanaUPC"/>
                        <a:ea typeface="Calibri"/>
                        <a:cs typeface="AngsanaUPC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US" sz="1600" baseline="0" dirty="0" smtClean="0">
                          <a:latin typeface="AngsanaUPC"/>
                          <a:ea typeface="Calibri"/>
                          <a:cs typeface="AngsanaUPC"/>
                        </a:rPr>
                        <a:t>International Trade and Health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US" sz="1600" baseline="0" dirty="0" smtClean="0">
                          <a:latin typeface="AngsanaUPC"/>
                          <a:ea typeface="Calibri"/>
                          <a:cs typeface="AngsanaUPC"/>
                        </a:rPr>
                        <a:t> Multi-</a:t>
                      </a:r>
                      <a:r>
                        <a:rPr lang="en-US" sz="1600" baseline="0" dirty="0" err="1" smtClean="0">
                          <a:latin typeface="AngsanaUPC"/>
                          <a:ea typeface="Calibri"/>
                          <a:cs typeface="AngsanaUPC"/>
                        </a:rPr>
                        <a:t>sectoral</a:t>
                      </a:r>
                      <a:r>
                        <a:rPr lang="en-US" sz="1600" baseline="0" dirty="0" smtClean="0">
                          <a:latin typeface="AngsanaUPC"/>
                          <a:ea typeface="Calibri"/>
                          <a:cs typeface="AngsanaUPC"/>
                        </a:rPr>
                        <a:t> networking for NCD prevention and control</a:t>
                      </a:r>
                      <a:endParaRPr lang="en-US" sz="1600" dirty="0">
                        <a:latin typeface="AngsanaUPC"/>
                        <a:ea typeface="Calibri"/>
                        <a:cs typeface="AngsanaUPC"/>
                      </a:endParaRPr>
                    </a:p>
                  </a:txBody>
                  <a:tcPr marL="51040" marR="51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5411" name="Rectangle 2"/>
          <p:cNvSpPr>
            <a:spLocks noChangeArrowheads="1"/>
          </p:cNvSpPr>
          <p:nvPr/>
        </p:nvSpPr>
        <p:spPr bwMode="auto">
          <a:xfrm>
            <a:off x="1143000" y="336263"/>
            <a:ext cx="7314823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Clr>
                <a:srgbClr val="FF0000"/>
              </a:buClr>
              <a:buFontTx/>
              <a:buChar char="•"/>
            </a:pPr>
            <a:r>
              <a:rPr lang="th-TH" sz="3200" b="1" dirty="0">
                <a:solidFill>
                  <a:schemeClr val="tx2"/>
                </a:solidFill>
                <a:latin typeface="AngsanaUPC"/>
                <a:cs typeface="AngsanaUPC"/>
              </a:rPr>
              <a:t>งานระดับกระทรวงและการสนับสนุนนโยบายรัฐบาลและ รมว.</a:t>
            </a:r>
          </a:p>
        </p:txBody>
      </p:sp>
      <p:sp>
        <p:nvSpPr>
          <p:cNvPr id="8" name="Rectangle 7"/>
          <p:cNvSpPr/>
          <p:nvPr/>
        </p:nvSpPr>
        <p:spPr>
          <a:xfrm>
            <a:off x="1285852" y="4005064"/>
            <a:ext cx="7143800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Clr>
                <a:srgbClr val="FF0000"/>
              </a:buClr>
              <a:buFontTx/>
              <a:buChar char="•"/>
            </a:pPr>
            <a:r>
              <a:rPr lang="th-TH" sz="2800" b="1" dirty="0">
                <a:solidFill>
                  <a:schemeClr val="tx2"/>
                </a:solidFill>
                <a:latin typeface="AngsanaUPC"/>
                <a:cs typeface="AngsanaUPC"/>
              </a:rPr>
              <a:t>โครงการที่ได้รับงบประมาณ</a:t>
            </a:r>
            <a:r>
              <a:rPr lang="th-TH" sz="2800" b="1" dirty="0" smtClean="0">
                <a:solidFill>
                  <a:schemeClr val="tx2"/>
                </a:solidFill>
                <a:latin typeface="AngsanaUPC"/>
                <a:cs typeface="AngsanaUPC"/>
              </a:rPr>
              <a:t>สนับสนุนจาก</a:t>
            </a:r>
            <a:r>
              <a:rPr lang="th-TH" sz="2800" b="1" dirty="0">
                <a:solidFill>
                  <a:schemeClr val="tx2"/>
                </a:solidFill>
                <a:latin typeface="AngsanaUPC"/>
                <a:cs typeface="AngsanaUPC"/>
              </a:rPr>
              <a:t>สำนักนโยบายและ</a:t>
            </a:r>
            <a:r>
              <a:rPr lang="th-TH" sz="2800" b="1" dirty="0" smtClean="0">
                <a:solidFill>
                  <a:schemeClr val="tx2"/>
                </a:solidFill>
                <a:latin typeface="AngsanaUPC"/>
                <a:cs typeface="AngsanaUPC"/>
              </a:rPr>
              <a:t>ยุทธศาสตร์ ปี </a:t>
            </a:r>
            <a:r>
              <a:rPr lang="en-US" sz="2800" b="1" dirty="0" smtClean="0">
                <a:solidFill>
                  <a:schemeClr val="tx2"/>
                </a:solidFill>
                <a:latin typeface="AngsanaUPC"/>
                <a:cs typeface="AngsanaUPC"/>
              </a:rPr>
              <a:t>2559</a:t>
            </a:r>
          </a:p>
          <a:p>
            <a:pPr marL="630238" lvl="1" indent="-173038">
              <a:buFont typeface="Arial" pitchFamily="34" charset="0"/>
              <a:buChar char="•"/>
            </a:pPr>
            <a:r>
              <a:rPr lang="th-TH" sz="2800" dirty="0" smtClean="0">
                <a:latin typeface="AngsanaUPC"/>
                <a:cs typeface="AngsanaUPC"/>
              </a:rPr>
              <a:t>การจัดทำบัญชีรายจ่ายสุขภาพแห่งชาติ (</a:t>
            </a:r>
            <a:r>
              <a:rPr lang="en-US" sz="2800" dirty="0" smtClean="0">
                <a:latin typeface="AngsanaUPC"/>
                <a:cs typeface="AngsanaUPC"/>
              </a:rPr>
              <a:t>National Health Account, NHA) </a:t>
            </a:r>
            <a:r>
              <a:rPr lang="th-TH" sz="2800" dirty="0" smtClean="0">
                <a:latin typeface="AngsanaUPC"/>
                <a:cs typeface="AngsanaUPC"/>
              </a:rPr>
              <a:t>ของประเทศไทย ปี พ.ศ. 2557</a:t>
            </a:r>
            <a:endParaRPr lang="th-TH" sz="2800" dirty="0">
              <a:latin typeface="AngsanaUPC"/>
              <a:cs typeface="AngsanaUPC"/>
            </a:endParaRPr>
          </a:p>
          <a:p>
            <a:pPr marL="630238" lvl="1" indent="-173038">
              <a:buFont typeface="Arial" pitchFamily="34" charset="0"/>
              <a:buChar char="•"/>
            </a:pPr>
            <a:r>
              <a:rPr lang="th-TH" sz="2800" dirty="0" smtClean="0">
                <a:latin typeface="AngsanaUPC"/>
                <a:cs typeface="AngsanaUPC"/>
              </a:rPr>
              <a:t>โครงการวิจัยสุขภาพและชีวิตการทำงานของพยาบาลวิชาชีพในประเทศไทย ปีงบประมาณ 2557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rgbClr val="FF0000"/>
              </a:buClr>
              <a:buFontTx/>
              <a:buChar char="•"/>
            </a:pPr>
            <a:endParaRPr lang="th-TH" sz="2800" b="1" dirty="0">
              <a:solidFill>
                <a:schemeClr val="tx2"/>
              </a:solidFill>
              <a:latin typeface="AngsanaUPC"/>
              <a:cs typeface="AngsanaUPC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4"/>
          <p:cNvSpPr>
            <a:spLocks noGrp="1"/>
          </p:cNvSpPr>
          <p:nvPr>
            <p:ph type="title"/>
          </p:nvPr>
        </p:nvSpPr>
        <p:spPr>
          <a:xfrm>
            <a:off x="1187450" y="260350"/>
            <a:ext cx="7772400" cy="752475"/>
          </a:xfrm>
        </p:spPr>
        <p:txBody>
          <a:bodyPr/>
          <a:lstStyle/>
          <a:p>
            <a:r>
              <a:rPr lang="en-US" sz="2600" b="1" smtClean="0">
                <a:cs typeface="Tahoma" pitchFamily="34" charset="0"/>
              </a:rPr>
              <a:t>Human resources of IHPP office and </a:t>
            </a:r>
            <a:br>
              <a:rPr lang="en-US" sz="2600" b="1" smtClean="0">
                <a:cs typeface="Tahoma" pitchFamily="34" charset="0"/>
              </a:rPr>
            </a:br>
            <a:r>
              <a:rPr lang="en-US" sz="2600" b="1" smtClean="0">
                <a:cs typeface="Tahoma" pitchFamily="34" charset="0"/>
              </a:rPr>
              <a:t>IHPP Foundation</a:t>
            </a:r>
            <a:endParaRPr lang="th-TH" sz="2600" b="1" smtClean="0">
              <a:cs typeface="Tahoma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FFFDD6-6949-4C94-A44F-1E6AE2B891AB}" type="slidenum">
              <a:rPr lang="th-TH" smtClean="0"/>
              <a:pPr>
                <a:defRPr/>
              </a:pPr>
              <a:t>9</a:t>
            </a:fld>
            <a:endParaRPr lang="th-TH"/>
          </a:p>
        </p:txBody>
      </p:sp>
      <p:pic>
        <p:nvPicPr>
          <p:cNvPr id="13385" name="Picture 5" descr="ihpp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38" y="260350"/>
            <a:ext cx="9715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4"/>
          <p:cNvSpPr txBox="1">
            <a:spLocks/>
          </p:cNvSpPr>
          <p:nvPr/>
        </p:nvSpPr>
        <p:spPr bwMode="auto">
          <a:xfrm>
            <a:off x="1268413" y="6067447"/>
            <a:ext cx="36639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1400" b="1" kern="0" dirty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Update </a:t>
            </a:r>
            <a:r>
              <a:rPr lang="th-TH" sz="1400" b="1" kern="0" dirty="0" smtClean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23</a:t>
            </a:r>
            <a:r>
              <a:rPr lang="en-US" sz="1400" b="1" kern="0" dirty="0" smtClean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June 2016</a:t>
            </a:r>
            <a:endParaRPr lang="th-TH" sz="1400" b="1" kern="0" dirty="0">
              <a:solidFill>
                <a:schemeClr val="accent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428731" y="1397000"/>
          <a:ext cx="7286675" cy="4581265"/>
        </p:xfrm>
        <a:graphic>
          <a:graphicData uri="http://schemas.openxmlformats.org/drawingml/2006/table">
            <a:tbl>
              <a:tblPr/>
              <a:tblGrid>
                <a:gridCol w="1998721"/>
                <a:gridCol w="755422"/>
                <a:gridCol w="755422"/>
                <a:gridCol w="755422"/>
                <a:gridCol w="755422"/>
                <a:gridCol w="755422"/>
                <a:gridCol w="755422"/>
                <a:gridCol w="755422"/>
              </a:tblGrid>
              <a:tr h="427789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Degree</a:t>
                      </a:r>
                    </a:p>
                  </a:txBody>
                  <a:tcPr marL="8912" marR="8912" marT="8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Doctoral</a:t>
                      </a:r>
                    </a:p>
                  </a:txBody>
                  <a:tcPr marL="8912" marR="8912" marT="8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Master</a:t>
                      </a:r>
                    </a:p>
                  </a:txBody>
                  <a:tcPr marL="8912" marR="8912" marT="8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Bachelors or lower</a:t>
                      </a:r>
                    </a:p>
                  </a:txBody>
                  <a:tcPr marL="8912" marR="8912" marT="8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Total</a:t>
                      </a:r>
                    </a:p>
                  </a:txBody>
                  <a:tcPr marL="8912" marR="8912" marT="8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</a:tr>
              <a:tr h="42778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Full Time</a:t>
                      </a:r>
                    </a:p>
                  </a:txBody>
                  <a:tcPr marL="8912" marR="8912" marT="8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Part Time</a:t>
                      </a:r>
                    </a:p>
                  </a:txBody>
                  <a:tcPr marL="8912" marR="8912" marT="8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Full Time</a:t>
                      </a:r>
                    </a:p>
                  </a:txBody>
                  <a:tcPr marL="8912" marR="8912" marT="8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Part Time</a:t>
                      </a:r>
                    </a:p>
                  </a:txBody>
                  <a:tcPr marL="8912" marR="8912" marT="8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Full Time</a:t>
                      </a:r>
                    </a:p>
                  </a:txBody>
                  <a:tcPr marL="8912" marR="8912" marT="8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Part Time</a:t>
                      </a:r>
                    </a:p>
                  </a:txBody>
                  <a:tcPr marL="8912" marR="8912" marT="8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27789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Senior Researcher</a:t>
                      </a:r>
                    </a:p>
                  </a:txBody>
                  <a:tcPr marL="8912" marR="8912" marT="89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8</a:t>
                      </a:r>
                    </a:p>
                  </a:txBody>
                  <a:tcPr marL="8912" marR="8912" marT="89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3</a:t>
                      </a:r>
                    </a:p>
                  </a:txBody>
                  <a:tcPr marL="8912" marR="8912" marT="89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8912" marR="8912" marT="89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0</a:t>
                      </a:r>
                    </a:p>
                  </a:txBody>
                  <a:tcPr marL="8912" marR="8912" marT="89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0</a:t>
                      </a:r>
                    </a:p>
                  </a:txBody>
                  <a:tcPr marL="8912" marR="8912" marT="89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0</a:t>
                      </a:r>
                    </a:p>
                  </a:txBody>
                  <a:tcPr marL="8912" marR="8912" marT="89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11</a:t>
                      </a:r>
                    </a:p>
                  </a:txBody>
                  <a:tcPr marL="8912" marR="8912" marT="89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89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Researcher </a:t>
                      </a:r>
                    </a:p>
                  </a:txBody>
                  <a:tcPr marL="8912" marR="8912" marT="89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7</a:t>
                      </a:r>
                    </a:p>
                  </a:txBody>
                  <a:tcPr marL="8912" marR="8912" marT="89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</a:t>
                      </a:r>
                    </a:p>
                  </a:txBody>
                  <a:tcPr marL="8912" marR="8912" marT="89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3</a:t>
                      </a:r>
                    </a:p>
                  </a:txBody>
                  <a:tcPr marL="8912" marR="8912" marT="89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</a:t>
                      </a:r>
                    </a:p>
                  </a:txBody>
                  <a:tcPr marL="8912" marR="8912" marT="89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0</a:t>
                      </a:r>
                    </a:p>
                  </a:txBody>
                  <a:tcPr marL="8912" marR="8912" marT="89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0</a:t>
                      </a:r>
                    </a:p>
                  </a:txBody>
                  <a:tcPr marL="8912" marR="8912" marT="89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12</a:t>
                      </a:r>
                    </a:p>
                  </a:txBody>
                  <a:tcPr marL="8912" marR="8912" marT="89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789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Fellows (HPSR Fellows)</a:t>
                      </a:r>
                    </a:p>
                  </a:txBody>
                  <a:tcPr marL="8912" marR="8912" marT="89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0</a:t>
                      </a:r>
                    </a:p>
                  </a:txBody>
                  <a:tcPr marL="8912" marR="8912" marT="89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0</a:t>
                      </a:r>
                    </a:p>
                  </a:txBody>
                  <a:tcPr marL="8912" marR="8912" marT="89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3</a:t>
                      </a:r>
                    </a:p>
                  </a:txBody>
                  <a:tcPr marL="8912" marR="8912" marT="89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</a:t>
                      </a:r>
                    </a:p>
                  </a:txBody>
                  <a:tcPr marL="8912" marR="8912" marT="89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0</a:t>
                      </a:r>
                    </a:p>
                  </a:txBody>
                  <a:tcPr marL="8912" marR="8912" marT="89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0</a:t>
                      </a:r>
                    </a:p>
                  </a:txBody>
                  <a:tcPr marL="8912" marR="8912" marT="89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5</a:t>
                      </a:r>
                    </a:p>
                  </a:txBody>
                  <a:tcPr marL="8912" marR="8912" marT="89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168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Research Assistant/ Coordinator </a:t>
                      </a:r>
                    </a:p>
                  </a:txBody>
                  <a:tcPr marL="8912" marR="8912" marT="89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0</a:t>
                      </a:r>
                    </a:p>
                  </a:txBody>
                  <a:tcPr marL="8912" marR="8912" marT="89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0</a:t>
                      </a:r>
                    </a:p>
                  </a:txBody>
                  <a:tcPr marL="8912" marR="8912" marT="89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26</a:t>
                      </a:r>
                    </a:p>
                  </a:txBody>
                  <a:tcPr marL="8912" marR="8912" marT="89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0</a:t>
                      </a:r>
                    </a:p>
                  </a:txBody>
                  <a:tcPr marL="8912" marR="8912" marT="89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11</a:t>
                      </a:r>
                    </a:p>
                  </a:txBody>
                  <a:tcPr marL="8912" marR="8912" marT="89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0</a:t>
                      </a:r>
                    </a:p>
                  </a:txBody>
                  <a:tcPr marL="8912" marR="8912" marT="89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37</a:t>
                      </a:r>
                    </a:p>
                  </a:txBody>
                  <a:tcPr marL="8912" marR="8912" marT="89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89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Supporting staff</a:t>
                      </a:r>
                    </a:p>
                  </a:txBody>
                  <a:tcPr marL="8912" marR="8912" marT="89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0</a:t>
                      </a:r>
                    </a:p>
                  </a:txBody>
                  <a:tcPr marL="8912" marR="8912" marT="89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0</a:t>
                      </a:r>
                    </a:p>
                  </a:txBody>
                  <a:tcPr marL="8912" marR="8912" marT="89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7</a:t>
                      </a:r>
                    </a:p>
                  </a:txBody>
                  <a:tcPr marL="8912" marR="8912" marT="89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0</a:t>
                      </a:r>
                    </a:p>
                  </a:txBody>
                  <a:tcPr marL="8912" marR="8912" marT="89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10</a:t>
                      </a:r>
                    </a:p>
                  </a:txBody>
                  <a:tcPr marL="8912" marR="8912" marT="89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0</a:t>
                      </a:r>
                    </a:p>
                  </a:txBody>
                  <a:tcPr marL="8912" marR="8912" marT="89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17</a:t>
                      </a:r>
                    </a:p>
                  </a:txBody>
                  <a:tcPr marL="8912" marR="8912" marT="89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89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Total IHPP staff</a:t>
                      </a:r>
                    </a:p>
                  </a:txBody>
                  <a:tcPr marL="8912" marR="8912" marT="89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15</a:t>
                      </a:r>
                    </a:p>
                  </a:txBody>
                  <a:tcPr marL="8912" marR="8912" marT="89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4</a:t>
                      </a:r>
                    </a:p>
                  </a:txBody>
                  <a:tcPr marL="8912" marR="8912" marT="89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39</a:t>
                      </a:r>
                    </a:p>
                  </a:txBody>
                  <a:tcPr marL="8912" marR="8912" marT="89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3</a:t>
                      </a:r>
                    </a:p>
                  </a:txBody>
                  <a:tcPr marL="8912" marR="8912" marT="89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21</a:t>
                      </a:r>
                    </a:p>
                  </a:txBody>
                  <a:tcPr marL="8912" marR="8912" marT="89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0</a:t>
                      </a:r>
                    </a:p>
                  </a:txBody>
                  <a:tcPr marL="8912" marR="8912" marT="89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82</a:t>
                      </a:r>
                    </a:p>
                  </a:txBody>
                  <a:tcPr marL="8912" marR="8912" marT="89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21389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Contract</a:t>
                      </a:r>
                    </a:p>
                  </a:txBody>
                  <a:tcPr marL="8912" marR="8912" marT="89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</a:t>
                      </a:r>
                    </a:p>
                  </a:txBody>
                  <a:tcPr marL="8912" marR="8912" marT="89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</a:t>
                      </a:r>
                    </a:p>
                  </a:txBody>
                  <a:tcPr marL="8912" marR="8912" marT="89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8912" marR="8912" marT="89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</a:t>
                      </a:r>
                    </a:p>
                  </a:txBody>
                  <a:tcPr marL="8912" marR="8912" marT="89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8912" marR="8912" marT="89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8912" marR="8912" marT="89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4</a:t>
                      </a:r>
                    </a:p>
                  </a:txBody>
                  <a:tcPr marL="8912" marR="8912" marT="89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89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Internship</a:t>
                      </a:r>
                    </a:p>
                  </a:txBody>
                  <a:tcPr marL="8912" marR="8912" marT="89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8912" marR="8912" marT="89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8912" marR="8912" marT="89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8912" marR="8912" marT="89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8912" marR="8912" marT="89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8912" marR="8912" marT="89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8912" marR="8912" marT="89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0</a:t>
                      </a:r>
                    </a:p>
                  </a:txBody>
                  <a:tcPr marL="8912" marR="8912" marT="89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89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Studying PhD.</a:t>
                      </a:r>
                    </a:p>
                  </a:txBody>
                  <a:tcPr marL="8912" marR="8912" marT="89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8912" marR="8912" marT="89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8912" marR="8912" marT="89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8912" marR="8912" marT="89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8912" marR="8912" marT="89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8912" marR="8912" marT="89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8912" marR="8912" marT="89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7</a:t>
                      </a:r>
                    </a:p>
                  </a:txBody>
                  <a:tcPr marL="8912" marR="8912" marT="89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89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Studying Master</a:t>
                      </a:r>
                    </a:p>
                  </a:txBody>
                  <a:tcPr marL="8912" marR="8912" marT="89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8912" marR="8912" marT="89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8912" marR="8912" marT="89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8912" marR="8912" marT="89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8912" marR="8912" marT="89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8912" marR="8912" marT="89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8912" marR="8912" marT="89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</a:t>
                      </a:r>
                    </a:p>
                  </a:txBody>
                  <a:tcPr marL="8912" marR="8912" marT="89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89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Total</a:t>
                      </a:r>
                    </a:p>
                  </a:txBody>
                  <a:tcPr marL="8912" marR="8912" marT="89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16</a:t>
                      </a:r>
                    </a:p>
                  </a:txBody>
                  <a:tcPr marL="8912" marR="8912" marT="89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5</a:t>
                      </a:r>
                    </a:p>
                  </a:txBody>
                  <a:tcPr marL="8912" marR="8912" marT="89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39</a:t>
                      </a:r>
                    </a:p>
                  </a:txBody>
                  <a:tcPr marL="8912" marR="8912" marT="89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5</a:t>
                      </a:r>
                    </a:p>
                  </a:txBody>
                  <a:tcPr marL="8912" marR="8912" marT="89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21</a:t>
                      </a:r>
                    </a:p>
                  </a:txBody>
                  <a:tcPr marL="8912" marR="8912" marT="89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0</a:t>
                      </a:r>
                    </a:p>
                  </a:txBody>
                  <a:tcPr marL="8912" marR="8912" marT="89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95</a:t>
                      </a:r>
                    </a:p>
                  </a:txBody>
                  <a:tcPr marL="8912" marR="8912" marT="89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HSF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HSF templat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Wingdings" pitchFamily="2" charset="2"/>
          <a:buChar char="§"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rgbClr val="660066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Wingdings" pitchFamily="2" charset="2"/>
          <a:buChar char="§"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rgbClr val="660066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HSF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SF 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SF 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SF 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SF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SF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SF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6623</TotalTime>
  <Words>1940</Words>
  <Application>Microsoft Macintosh PowerPoint</Application>
  <PresentationFormat>On-screen Show (4:3)</PresentationFormat>
  <Paragraphs>536</Paragraphs>
  <Slides>18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Theme1</vt:lpstr>
      <vt:lpstr>บทบาท IHPP ต่อการสาธารณสุข Health System Research and Evaluation in Thailand</vt:lpstr>
      <vt:lpstr>ความเป็นมา IHPP</vt:lpstr>
      <vt:lpstr>IHPP Director</vt:lpstr>
      <vt:lpstr>PowerPoint Presentation</vt:lpstr>
      <vt:lpstr>PowerPoint Presentation</vt:lpstr>
      <vt:lpstr>PowerPoint Presentation</vt:lpstr>
      <vt:lpstr>Research Themes of IHPP</vt:lpstr>
      <vt:lpstr>PowerPoint Presentation</vt:lpstr>
      <vt:lpstr>Human resources of IHPP office and  IHPP Foundation</vt:lpstr>
      <vt:lpstr>แหล่งเงินทุนในช่วงปี 2555 – 2559 (6เดือน) </vt:lpstr>
      <vt:lpstr>Publication outputs, 1998-2016</vt:lpstr>
      <vt:lpstr>Publications in peer-reviewed journals</vt:lpstr>
      <vt:lpstr>Supporting activities for strengthening academic capacity in 2010-2015</vt:lpstr>
      <vt:lpstr>Outputs and achievements</vt:lpstr>
      <vt:lpstr>ผลงานการพัฒนาศักยภาพนักวิจัยที่ผ่านมาของ IHPP</vt:lpstr>
      <vt:lpstr>Outcomes to support MOPH</vt:lpstr>
      <vt:lpstr>PowerPoint Presentation</vt:lpstr>
      <vt:lpstr>PowerPoint Presentation</vt:lpstr>
    </vt:vector>
  </TitlesOfParts>
  <Company>nzn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Liturature Review of CVA (stroke) in Thailand</dc:title>
  <dc:creator>WincoolV4</dc:creator>
  <cp:lastModifiedBy>Vicharn Panich</cp:lastModifiedBy>
  <cp:revision>447</cp:revision>
  <dcterms:created xsi:type="dcterms:W3CDTF">2008-01-13T17:55:46Z</dcterms:created>
  <dcterms:modified xsi:type="dcterms:W3CDTF">2016-07-09T03:27:13Z</dcterms:modified>
</cp:coreProperties>
</file>