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</p:sldIdLst>
  <p:sldSz cx="9906000" cy="6858000" type="A4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AFF"/>
    <a:srgbClr val="99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75" d="100"/>
          <a:sy n="75" d="100"/>
        </p:scale>
        <p:origin x="738" y="-24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E72B-FE26-4C7A-A8DA-39741CDFE7C8}" type="datetimeFigureOut">
              <a:rPr lang="th-TH" smtClean="0"/>
              <a:t>10/04/59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856B-3D74-432A-BDE6-961FEEA34D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406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E72B-FE26-4C7A-A8DA-39741CDFE7C8}" type="datetimeFigureOut">
              <a:rPr lang="th-TH" smtClean="0"/>
              <a:t>10/04/59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856B-3D74-432A-BDE6-961FEEA34D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8177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E72B-FE26-4C7A-A8DA-39741CDFE7C8}" type="datetimeFigureOut">
              <a:rPr lang="th-TH" smtClean="0"/>
              <a:t>10/04/59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856B-3D74-432A-BDE6-961FEEA34D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226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E72B-FE26-4C7A-A8DA-39741CDFE7C8}" type="datetimeFigureOut">
              <a:rPr lang="th-TH" smtClean="0"/>
              <a:t>10/04/59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856B-3D74-432A-BDE6-961FEEA34D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835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E72B-FE26-4C7A-A8DA-39741CDFE7C8}" type="datetimeFigureOut">
              <a:rPr lang="th-TH" smtClean="0"/>
              <a:t>10/04/59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856B-3D74-432A-BDE6-961FEEA34D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052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E72B-FE26-4C7A-A8DA-39741CDFE7C8}" type="datetimeFigureOut">
              <a:rPr lang="th-TH" smtClean="0"/>
              <a:t>10/04/59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856B-3D74-432A-BDE6-961FEEA34D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977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E72B-FE26-4C7A-A8DA-39741CDFE7C8}" type="datetimeFigureOut">
              <a:rPr lang="th-TH" smtClean="0"/>
              <a:t>10/04/59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856B-3D74-432A-BDE6-961FEEA34D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632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E72B-FE26-4C7A-A8DA-39741CDFE7C8}" type="datetimeFigureOut">
              <a:rPr lang="th-TH" smtClean="0"/>
              <a:t>10/04/59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856B-3D74-432A-BDE6-961FEEA34D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304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E72B-FE26-4C7A-A8DA-39741CDFE7C8}" type="datetimeFigureOut">
              <a:rPr lang="th-TH" smtClean="0"/>
              <a:t>10/04/59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856B-3D74-432A-BDE6-961FEEA34D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849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E72B-FE26-4C7A-A8DA-39741CDFE7C8}" type="datetimeFigureOut">
              <a:rPr lang="th-TH" smtClean="0"/>
              <a:t>10/04/59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856B-3D74-432A-BDE6-961FEEA34D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66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E72B-FE26-4C7A-A8DA-39741CDFE7C8}" type="datetimeFigureOut">
              <a:rPr lang="th-TH" smtClean="0"/>
              <a:t>10/04/59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856B-3D74-432A-BDE6-961FEEA34D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593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4E72B-FE26-4C7A-A8DA-39741CDFE7C8}" type="datetimeFigureOut">
              <a:rPr lang="th-TH" smtClean="0"/>
              <a:t>10/04/59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D856B-3D74-432A-BDE6-961FEEA34D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352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ลูกศรซ้าย-ขวา 59"/>
          <p:cNvSpPr/>
          <p:nvPr/>
        </p:nvSpPr>
        <p:spPr>
          <a:xfrm>
            <a:off x="6160731" y="1048653"/>
            <a:ext cx="1462797" cy="775186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7" name="ลูกศรซ้าย-ขวา 56"/>
          <p:cNvSpPr/>
          <p:nvPr/>
        </p:nvSpPr>
        <p:spPr>
          <a:xfrm>
            <a:off x="6160732" y="86642"/>
            <a:ext cx="1462797" cy="775186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3613" y="3077302"/>
            <a:ext cx="3611228" cy="822305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206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แหล่งเรียนรู้ </a:t>
            </a: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71541" y="181849"/>
            <a:ext cx="3543300" cy="214526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แหล่งเรียนรู้ หมายถึง</a:t>
            </a:r>
          </a:p>
          <a:p>
            <a:pPr algn="ctr"/>
            <a:r>
              <a:rPr lang="th-TH" sz="2000" b="0" i="0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แหล่งข้อมูลข่าวสาร สารสนเทศ และประสบการณ์ ที่สนับสนุนส่งเสริมให้ผู้เรียนใฝ่เรียน ใฝ่รู้ แสวงหาความรู้และเรียนรู้ด้วยตนเองตามอัธยาศัย เพื่อเสริมสร้างให้ผู้เรียนเกิดกระบวนการเรียนรู้</a:t>
            </a:r>
            <a:endParaRPr lang="th-TH" sz="2000" dirty="0"/>
          </a:p>
        </p:txBody>
      </p:sp>
      <p:sp>
        <p:nvSpPr>
          <p:cNvPr id="28" name="กล่องข้อความ 27"/>
          <p:cNvSpPr txBox="1"/>
          <p:nvPr/>
        </p:nvSpPr>
        <p:spPr>
          <a:xfrm>
            <a:off x="7519631" y="6373471"/>
            <a:ext cx="2081569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b="1" dirty="0" smtClean="0">
                <a:latin typeface="DokChampa" panose="020B0604020202020204" pitchFamily="34" charset="-34"/>
                <a:cs typeface="DokChampa" panose="020B0604020202020204" pitchFamily="34" charset="-34"/>
              </a:rPr>
              <a:t>นายธวัชชัย </a:t>
            </a:r>
            <a:r>
              <a:rPr lang="th-TH" sz="1200" b="1" dirty="0" err="1" smtClean="0">
                <a:latin typeface="DokChampa" panose="020B0604020202020204" pitchFamily="34" charset="-34"/>
                <a:cs typeface="DokChampa" panose="020B0604020202020204" pitchFamily="34" charset="-34"/>
              </a:rPr>
              <a:t>กันธิยา</a:t>
            </a:r>
            <a:endParaRPr lang="th-TH" sz="1200" b="1" dirty="0" smtClean="0">
              <a:latin typeface="DokChampa" panose="020B0604020202020204" pitchFamily="34" charset="-34"/>
              <a:cs typeface="DokChampa" panose="020B0604020202020204" pitchFamily="34" charset="-34"/>
            </a:endParaRPr>
          </a:p>
          <a:p>
            <a:pPr algn="ctr"/>
            <a:r>
              <a:rPr lang="th-TH" sz="1200" b="1" dirty="0" smtClean="0">
                <a:latin typeface="DokChampa" panose="020B0604020202020204" pitchFamily="34" charset="-34"/>
                <a:cs typeface="DokChampa" panose="020B0604020202020204" pitchFamily="34" charset="-34"/>
              </a:rPr>
              <a:t>รหัส 820</a:t>
            </a:r>
            <a:endParaRPr lang="th-TH" sz="1200" b="1" dirty="0">
              <a:latin typeface="DokChampa" panose="020B0604020202020204" pitchFamily="34" charset="-34"/>
              <a:cs typeface="DokChampa" panose="020B0604020202020204" pitchFamily="34" charset="-34"/>
            </a:endParaRPr>
          </a:p>
        </p:txBody>
      </p:sp>
      <p:sp>
        <p:nvSpPr>
          <p:cNvPr id="50" name="สี่เหลี่ยมผืนผ้า 49"/>
          <p:cNvSpPr/>
          <p:nvPr/>
        </p:nvSpPr>
        <p:spPr>
          <a:xfrm>
            <a:off x="4424755" y="2845798"/>
            <a:ext cx="10294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ในโรงเรียน</a:t>
            </a:r>
            <a:endParaRPr lang="th-TH" sz="2000" b="1" dirty="0">
              <a:solidFill>
                <a:srgbClr val="0070C0"/>
              </a:solidFill>
            </a:endParaRPr>
          </a:p>
        </p:txBody>
      </p:sp>
      <p:sp>
        <p:nvSpPr>
          <p:cNvPr id="51" name="สี่เหลี่ยมผืนผ้า 50"/>
          <p:cNvSpPr/>
          <p:nvPr/>
        </p:nvSpPr>
        <p:spPr>
          <a:xfrm>
            <a:off x="8388554" y="2917508"/>
            <a:ext cx="856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ในชุมชน</a:t>
            </a:r>
            <a:endParaRPr lang="th-TH" sz="2000" b="1" dirty="0">
              <a:solidFill>
                <a:srgbClr val="0070C0"/>
              </a:solidFill>
            </a:endParaRPr>
          </a:p>
        </p:txBody>
      </p:sp>
      <p:sp>
        <p:nvSpPr>
          <p:cNvPr id="52" name="สี่เหลี่ยมผืนผ้า 51"/>
          <p:cNvSpPr/>
          <p:nvPr/>
        </p:nvSpPr>
        <p:spPr>
          <a:xfrm>
            <a:off x="6384252" y="294371"/>
            <a:ext cx="106311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ตามธรรมชาติ</a:t>
            </a:r>
          </a:p>
          <a:p>
            <a:endParaRPr lang="th-TH" sz="1600" b="1" dirty="0">
              <a:solidFill>
                <a:srgbClr val="002060"/>
              </a:solidFill>
              <a:latin typeface="Verdana" panose="020B0604030504040204" pitchFamily="34" charset="0"/>
            </a:endParaRPr>
          </a:p>
          <a:p>
            <a:endParaRPr lang="th-TH" sz="1600" b="1" dirty="0" smtClean="0">
              <a:solidFill>
                <a:srgbClr val="002060"/>
              </a:solidFill>
              <a:latin typeface="Verdana" panose="020B0604030504040204" pitchFamily="34" charset="0"/>
            </a:endParaRPr>
          </a:p>
          <a:p>
            <a:endParaRPr lang="th-TH" sz="1600" b="1" dirty="0" smtClean="0">
              <a:solidFill>
                <a:srgbClr val="002060"/>
              </a:solidFill>
              <a:latin typeface="Verdana" panose="020B0604030504040204" pitchFamily="34" charset="0"/>
            </a:endParaRPr>
          </a:p>
          <a:p>
            <a:r>
              <a:rPr lang="th-TH" sz="16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มนุษย์สร้างขึ้น</a:t>
            </a:r>
            <a:endParaRPr lang="th-TH" sz="1600" b="1" dirty="0">
              <a:solidFill>
                <a:srgbClr val="002060"/>
              </a:solidFill>
            </a:endParaRPr>
          </a:p>
        </p:txBody>
      </p:sp>
      <p:sp>
        <p:nvSpPr>
          <p:cNvPr id="2" name="AutoShape 2" descr="ผลการค้นหารูปภาพสำหรับ โรงเรียน"/>
          <p:cNvSpPr>
            <a:spLocks noChangeAspect="1" noChangeArrowheads="1"/>
          </p:cNvSpPr>
          <p:nvPr/>
        </p:nvSpPr>
        <p:spPr bwMode="auto">
          <a:xfrm>
            <a:off x="3446794" y="212103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030" name="Picture 6" descr="http://www.fth0.com/uppic/22010001/news/thumb/22010001_0_20160303-13310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097" y="2098500"/>
            <a:ext cx="1246414" cy="68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myfirstbrain.com/thaidata/image.aspx?id=35910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516" y="2032578"/>
            <a:ext cx="1021215" cy="89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7878" y="4238640"/>
            <a:ext cx="3606963" cy="255389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1800" b="1" dirty="0">
                <a:solidFill>
                  <a:srgbClr val="FF0000"/>
                </a:solidFill>
                <a:latin typeface="Angsana New" pitchFamily="18" charset="-34"/>
              </a:rPr>
              <a:t>ความสำคัญของแหล่งเรียนรู้</a:t>
            </a:r>
          </a:p>
          <a:p>
            <a:pPr>
              <a:defRPr/>
            </a:pPr>
            <a:r>
              <a:rPr lang="th-TH" sz="1800" dirty="0">
                <a:latin typeface="Angsana New" pitchFamily="18" charset="-34"/>
              </a:rPr>
              <a:t>          1. แหล่งการศึกษาตามอัธยาศัย</a:t>
            </a:r>
          </a:p>
          <a:p>
            <a:pPr>
              <a:defRPr/>
            </a:pPr>
            <a:r>
              <a:rPr lang="th-TH" sz="1800" dirty="0">
                <a:latin typeface="Angsana New" pitchFamily="18" charset="-34"/>
              </a:rPr>
              <a:t>          2. แหล่งการเรียนรู้ตลอดชีวิต</a:t>
            </a:r>
          </a:p>
          <a:p>
            <a:pPr>
              <a:defRPr/>
            </a:pPr>
            <a:r>
              <a:rPr lang="th-TH" sz="1800" dirty="0">
                <a:latin typeface="Angsana New" pitchFamily="18" charset="-34"/>
              </a:rPr>
              <a:t>          3. แหล่งปลูกฝังนิสัยรักการอ่านการศึกษาค้นคว้า แสวงหา</a:t>
            </a:r>
            <a:r>
              <a:rPr lang="th-TH" sz="1800" dirty="0" smtClean="0">
                <a:latin typeface="Angsana New" pitchFamily="18" charset="-34"/>
              </a:rPr>
              <a:t>ความรู้ด้วย</a:t>
            </a:r>
            <a:r>
              <a:rPr lang="th-TH" sz="1800" dirty="0">
                <a:latin typeface="Angsana New" pitchFamily="18" charset="-34"/>
              </a:rPr>
              <a:t>ตนเอง</a:t>
            </a:r>
          </a:p>
          <a:p>
            <a:pPr>
              <a:defRPr/>
            </a:pPr>
            <a:r>
              <a:rPr lang="th-TH" sz="1800" dirty="0">
                <a:latin typeface="Angsana New" pitchFamily="18" charset="-34"/>
              </a:rPr>
              <a:t>          4. แหล่งสร้างเสริมประสบการณ์ภาคปฏิบัติ</a:t>
            </a:r>
          </a:p>
          <a:p>
            <a:pPr>
              <a:defRPr/>
            </a:pPr>
            <a:r>
              <a:rPr lang="th-TH" sz="1800" dirty="0">
                <a:latin typeface="Angsana New" pitchFamily="18" charset="-34"/>
              </a:rPr>
              <a:t>          5. แหล่งสร้างเสริมความรู้ ความคิดวิทยาการและประสบการณ์</a:t>
            </a: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3873251" y="3716071"/>
            <a:ext cx="2995063" cy="279225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lvl="1" algn="thaiDist"/>
            <a:r>
              <a:rPr lang="th-TH" altLang="th-TH" sz="1400" b="1" dirty="0" smtClean="0">
                <a:solidFill>
                  <a:srgbClr val="FF0000"/>
                </a:solidFill>
              </a:rPr>
              <a:t>วัตถุประสงค์ของแหล่งเรียนรู้ในโรงเรียน</a:t>
            </a:r>
          </a:p>
          <a:p>
            <a:pPr marL="0" lvl="1" algn="thaiDist"/>
            <a:r>
              <a:rPr lang="th-TH" altLang="th-TH" sz="1600" dirty="0" smtClean="0"/>
              <a:t>1. เพื่อ</a:t>
            </a:r>
            <a:r>
              <a:rPr lang="th-TH" altLang="th-TH" sz="1600" dirty="0"/>
              <a:t>พัฒนาโรงเรียนให้เป็นสังคมแห่งการเรียนรู้ </a:t>
            </a:r>
            <a:endParaRPr lang="th-TH" altLang="th-TH" sz="1600" dirty="0" smtClean="0"/>
          </a:p>
          <a:p>
            <a:pPr marL="0" lvl="1" algn="thaiDist"/>
            <a:r>
              <a:rPr lang="th-TH" altLang="th-TH" sz="1600" dirty="0" smtClean="0"/>
              <a:t>2</a:t>
            </a:r>
            <a:r>
              <a:rPr lang="th-TH" altLang="th-TH" sz="1600" dirty="0"/>
              <a:t>. เพื่อเสริมสร้างบรรยากาศการเรียนรู้ในโรงเรียนโดยเน้นผู้เรียนเป็นสำคัญ</a:t>
            </a:r>
          </a:p>
          <a:p>
            <a:pPr marL="0" lvl="1" algn="thaiDist"/>
            <a:r>
              <a:rPr lang="th-TH" altLang="th-TH" sz="1600" dirty="0" smtClean="0"/>
              <a:t>3</a:t>
            </a:r>
            <a:r>
              <a:rPr lang="th-TH" altLang="th-TH" sz="1600" dirty="0"/>
              <a:t>. เพื่อจัดระบบและพัฒนาเครือข่ายสารสนเทศและแหล่งการเรียนรู้ในโรงเรียน</a:t>
            </a:r>
          </a:p>
          <a:p>
            <a:pPr marL="0" lvl="1" algn="thaiDist"/>
            <a:r>
              <a:rPr lang="th-TH" altLang="th-TH" sz="1600" dirty="0" smtClean="0"/>
              <a:t>4</a:t>
            </a:r>
            <a:r>
              <a:rPr lang="th-TH" altLang="th-TH" sz="1600" dirty="0"/>
              <a:t>. เพื่อส่งเสริมให้ผู้เรียนมีทักษะการเรียนรู้ เป็นผู้ใฝ่รู้ ใฝ่เรียนและเรียนรู้ด้วยตนเองอย่างต่อเนื่อง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785938" y="181849"/>
            <a:ext cx="2307084" cy="58477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altLang="th-TH" sz="1600" dirty="0">
                <a:solidFill>
                  <a:srgbClr val="00B0F0"/>
                </a:solidFill>
                <a:latin typeface="Angsana New" panose="02020603050405020304" pitchFamily="18" charset="-34"/>
              </a:rPr>
              <a:t>บรรยากาศ สิ่งแวดล้อม </a:t>
            </a:r>
            <a:endParaRPr lang="th-TH" altLang="th-TH" sz="1600" dirty="0" smtClean="0">
              <a:solidFill>
                <a:srgbClr val="00B0F0"/>
              </a:solidFill>
              <a:latin typeface="Angsana New" panose="02020603050405020304" pitchFamily="18" charset="-34"/>
            </a:endParaRPr>
          </a:p>
          <a:p>
            <a:pPr algn="ctr"/>
            <a:r>
              <a:rPr lang="th-TH" altLang="th-TH" sz="1600" dirty="0" smtClean="0">
                <a:solidFill>
                  <a:srgbClr val="00B0F0"/>
                </a:solidFill>
                <a:latin typeface="Angsana New" panose="02020603050405020304" pitchFamily="18" charset="-34"/>
              </a:rPr>
              <a:t>ปรากฏการณ์</a:t>
            </a:r>
            <a:r>
              <a:rPr lang="th-TH" altLang="th-TH" sz="1600" dirty="0">
                <a:solidFill>
                  <a:srgbClr val="00B0F0"/>
                </a:solidFill>
                <a:latin typeface="Angsana New" panose="02020603050405020304" pitchFamily="18" charset="-34"/>
              </a:rPr>
              <a:t>ธรรมชาติ   สิ่งมีชีวิต ฯลฯ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928981" y="1073667"/>
            <a:ext cx="2141130" cy="830997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altLang="th-TH" sz="1600" dirty="0">
                <a:solidFill>
                  <a:srgbClr val="7030A0"/>
                </a:solidFill>
                <a:latin typeface="Angsana New" panose="02020603050405020304" pitchFamily="18" charset="-34"/>
              </a:rPr>
              <a:t>ห้องสมุดโรงเรียน </a:t>
            </a:r>
            <a:endParaRPr lang="th-TH" altLang="th-TH" sz="1600" dirty="0" smtClean="0">
              <a:solidFill>
                <a:srgbClr val="7030A0"/>
              </a:solidFill>
              <a:latin typeface="Angsana New" panose="02020603050405020304" pitchFamily="18" charset="-34"/>
            </a:endParaRPr>
          </a:p>
          <a:p>
            <a:pPr algn="ctr"/>
            <a:r>
              <a:rPr lang="th-TH" altLang="th-TH" sz="1600" dirty="0" smtClean="0">
                <a:solidFill>
                  <a:srgbClr val="7030A0"/>
                </a:solidFill>
                <a:latin typeface="Angsana New" panose="02020603050405020304" pitchFamily="18" charset="-34"/>
              </a:rPr>
              <a:t> ห้องเรียน  ห้องปฏิบัติการ</a:t>
            </a:r>
            <a:r>
              <a:rPr lang="th-TH" altLang="th-TH" sz="1600" dirty="0">
                <a:solidFill>
                  <a:srgbClr val="7030A0"/>
                </a:solidFill>
                <a:latin typeface="Angsana New" panose="02020603050405020304" pitchFamily="18" charset="-34"/>
              </a:rPr>
              <a:t>ต่าง ๆ   </a:t>
            </a:r>
            <a:endParaRPr lang="th-TH" altLang="th-TH" sz="1600" dirty="0" smtClean="0">
              <a:solidFill>
                <a:srgbClr val="7030A0"/>
              </a:solidFill>
              <a:latin typeface="Angsana New" panose="02020603050405020304" pitchFamily="18" charset="-34"/>
            </a:endParaRPr>
          </a:p>
          <a:p>
            <a:pPr algn="ctr"/>
            <a:r>
              <a:rPr lang="th-TH" altLang="th-TH" sz="1600" dirty="0" smtClean="0">
                <a:solidFill>
                  <a:srgbClr val="7030A0"/>
                </a:solidFill>
                <a:latin typeface="Angsana New" panose="02020603050405020304" pitchFamily="18" charset="-34"/>
              </a:rPr>
              <a:t>แปลงเกษตร ฯลฯ</a:t>
            </a:r>
            <a:endParaRPr lang="th-TH" sz="1600" dirty="0">
              <a:solidFill>
                <a:srgbClr val="7030A0"/>
              </a:solidFill>
            </a:endParaRPr>
          </a:p>
        </p:txBody>
      </p:sp>
      <p:sp>
        <p:nvSpPr>
          <p:cNvPr id="56" name="สี่เหลี่ยมผืนผ้า 55"/>
          <p:cNvSpPr/>
          <p:nvPr/>
        </p:nvSpPr>
        <p:spPr>
          <a:xfrm>
            <a:off x="6118246" y="2669871"/>
            <a:ext cx="1574470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ประเภทแหล่งเรียนรู้</a:t>
            </a:r>
            <a:endParaRPr lang="th-TH" sz="1800" b="1" dirty="0">
              <a:solidFill>
                <a:srgbClr val="FF0000"/>
              </a:solidFill>
            </a:endParaRPr>
          </a:p>
        </p:txBody>
      </p:sp>
      <p:sp>
        <p:nvSpPr>
          <p:cNvPr id="54" name="สี่เหลี่ยมผืนผ้า 53"/>
          <p:cNvSpPr/>
          <p:nvPr/>
        </p:nvSpPr>
        <p:spPr>
          <a:xfrm>
            <a:off x="7738655" y="181848"/>
            <a:ext cx="1670650" cy="58477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th-TH" altLang="th-TH" sz="1600" dirty="0">
                <a:solidFill>
                  <a:srgbClr val="00B0F0"/>
                </a:solidFill>
                <a:latin typeface="Angsana New" panose="02020603050405020304" pitchFamily="18" charset="-34"/>
              </a:rPr>
              <a:t>สภาพแวดล้อม  ป่า  ภูเขา  </a:t>
            </a:r>
            <a:endParaRPr lang="th-TH" altLang="th-TH" sz="1600" dirty="0" smtClean="0">
              <a:solidFill>
                <a:srgbClr val="00B0F0"/>
              </a:solidFill>
              <a:latin typeface="Angsana New" panose="02020603050405020304" pitchFamily="18" charset="-34"/>
            </a:endParaRPr>
          </a:p>
          <a:p>
            <a:pPr algn="ctr"/>
            <a:r>
              <a:rPr lang="th-TH" altLang="th-TH" sz="1600" dirty="0" smtClean="0">
                <a:solidFill>
                  <a:srgbClr val="00B0F0"/>
                </a:solidFill>
                <a:latin typeface="Angsana New" panose="02020603050405020304" pitchFamily="18" charset="-34"/>
              </a:rPr>
              <a:t> </a:t>
            </a:r>
            <a:r>
              <a:rPr lang="th-TH" altLang="th-TH" sz="1600" dirty="0">
                <a:solidFill>
                  <a:srgbClr val="00B0F0"/>
                </a:solidFill>
                <a:latin typeface="Angsana New" panose="02020603050405020304" pitchFamily="18" charset="-34"/>
              </a:rPr>
              <a:t>แหล่งน้ำ  ทะเล   </a:t>
            </a:r>
            <a:r>
              <a:rPr lang="th-TH" altLang="th-TH" sz="1600" dirty="0" smtClean="0">
                <a:solidFill>
                  <a:srgbClr val="00B0F0"/>
                </a:solidFill>
                <a:latin typeface="Angsana New" panose="02020603050405020304" pitchFamily="18" charset="-34"/>
              </a:rPr>
              <a:t>สัตว์ ฯลฯ</a:t>
            </a:r>
            <a:endParaRPr lang="th-TH" sz="1600" dirty="0">
              <a:solidFill>
                <a:srgbClr val="00B0F0"/>
              </a:solidFill>
            </a:endParaRPr>
          </a:p>
        </p:txBody>
      </p:sp>
      <p:sp>
        <p:nvSpPr>
          <p:cNvPr id="55" name="สี่เหลี่ยมผืนผ้า 54"/>
          <p:cNvSpPr/>
          <p:nvPr/>
        </p:nvSpPr>
        <p:spPr>
          <a:xfrm>
            <a:off x="7676158" y="1095428"/>
            <a:ext cx="2061933" cy="830997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altLang="th-TH" sz="1600" dirty="0" smtClean="0">
                <a:solidFill>
                  <a:srgbClr val="7030A0"/>
                </a:solidFill>
                <a:latin typeface="Angsana New" panose="02020603050405020304" pitchFamily="18" charset="-34"/>
              </a:rPr>
              <a:t>อาชีพ  </a:t>
            </a:r>
            <a:r>
              <a:rPr lang="th-TH" altLang="th-TH" sz="1600" dirty="0">
                <a:solidFill>
                  <a:srgbClr val="7030A0"/>
                </a:solidFill>
                <a:latin typeface="Angsana New" panose="02020603050405020304" pitchFamily="18" charset="-34"/>
              </a:rPr>
              <a:t>ประเพณี </a:t>
            </a:r>
            <a:endParaRPr lang="th-TH" altLang="th-TH" sz="1600" dirty="0" smtClean="0">
              <a:solidFill>
                <a:srgbClr val="7030A0"/>
              </a:solidFill>
              <a:latin typeface="Angsana New" panose="02020603050405020304" pitchFamily="18" charset="-34"/>
            </a:endParaRPr>
          </a:p>
          <a:p>
            <a:pPr algn="ctr"/>
            <a:r>
              <a:rPr lang="th-TH" altLang="th-TH" sz="1600" dirty="0" smtClean="0">
                <a:solidFill>
                  <a:srgbClr val="7030A0"/>
                </a:solidFill>
                <a:latin typeface="Angsana New" panose="02020603050405020304" pitchFamily="18" charset="-34"/>
              </a:rPr>
              <a:t> โบราณสถาน  </a:t>
            </a:r>
            <a:r>
              <a:rPr lang="th-TH" altLang="th-TH" sz="1600" dirty="0">
                <a:solidFill>
                  <a:srgbClr val="7030A0"/>
                </a:solidFill>
                <a:latin typeface="Angsana New" panose="02020603050405020304" pitchFamily="18" charset="-34"/>
              </a:rPr>
              <a:t>สถานที่สำคัญ  </a:t>
            </a:r>
            <a:endParaRPr lang="th-TH" altLang="th-TH" sz="1600" dirty="0" smtClean="0">
              <a:solidFill>
                <a:srgbClr val="7030A0"/>
              </a:solidFill>
              <a:latin typeface="Angsana New" panose="02020603050405020304" pitchFamily="18" charset="-34"/>
            </a:endParaRPr>
          </a:p>
          <a:p>
            <a:pPr algn="ctr"/>
            <a:r>
              <a:rPr lang="th-TH" altLang="th-TH" sz="1600" dirty="0" smtClean="0">
                <a:solidFill>
                  <a:srgbClr val="7030A0"/>
                </a:solidFill>
                <a:latin typeface="Angsana New" panose="02020603050405020304" pitchFamily="18" charset="-34"/>
              </a:rPr>
              <a:t>แหล่ง</a:t>
            </a:r>
            <a:r>
              <a:rPr lang="th-TH" altLang="th-TH" sz="1600" dirty="0">
                <a:solidFill>
                  <a:srgbClr val="7030A0"/>
                </a:solidFill>
                <a:latin typeface="Angsana New" panose="02020603050405020304" pitchFamily="18" charset="-34"/>
              </a:rPr>
              <a:t>ประกอบการ </a:t>
            </a:r>
            <a:r>
              <a:rPr lang="th-TH" altLang="th-TH" sz="1600" dirty="0" smtClean="0">
                <a:solidFill>
                  <a:srgbClr val="7030A0"/>
                </a:solidFill>
                <a:latin typeface="Angsana New" panose="02020603050405020304" pitchFamily="18" charset="-34"/>
              </a:rPr>
              <a:t>ฯลฯ</a:t>
            </a:r>
            <a:endParaRPr lang="th-TH" sz="1600" dirty="0">
              <a:solidFill>
                <a:srgbClr val="7030A0"/>
              </a:solidFill>
            </a:endParaRPr>
          </a:p>
        </p:txBody>
      </p:sp>
      <p:sp>
        <p:nvSpPr>
          <p:cNvPr id="58" name="ลูกศรสี่ทิศ 57"/>
          <p:cNvSpPr/>
          <p:nvPr/>
        </p:nvSpPr>
        <p:spPr>
          <a:xfrm>
            <a:off x="5812870" y="1883330"/>
            <a:ext cx="2086529" cy="698158"/>
          </a:xfrm>
          <a:prstGeom prst="quad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63" name="ตัวเชื่อมต่อโค้ง 62"/>
          <p:cNvCxnSpPr>
            <a:stCxn id="8" idx="0"/>
          </p:cNvCxnSpPr>
          <p:nvPr/>
        </p:nvCxnSpPr>
        <p:spPr>
          <a:xfrm rot="16200000" flipV="1">
            <a:off x="1126537" y="2394612"/>
            <a:ext cx="861662" cy="503718"/>
          </a:xfrm>
          <a:prstGeom prst="curvedConnector3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ตัวเชื่อมต่อโค้ง 65"/>
          <p:cNvCxnSpPr>
            <a:stCxn id="8" idx="4"/>
            <a:endCxn id="4" idx="0"/>
          </p:cNvCxnSpPr>
          <p:nvPr/>
        </p:nvCxnSpPr>
        <p:spPr>
          <a:xfrm rot="16200000" flipH="1">
            <a:off x="1640777" y="4068056"/>
            <a:ext cx="339033" cy="2133"/>
          </a:xfrm>
          <a:prstGeom prst="curvedConnector3">
            <a:avLst>
              <a:gd name="adj1" fmla="val 50000"/>
            </a:avLst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ตัวเชื่อมต่อโค้ง 72"/>
          <p:cNvCxnSpPr>
            <a:stCxn id="8" idx="5"/>
          </p:cNvCxnSpPr>
          <p:nvPr/>
        </p:nvCxnSpPr>
        <p:spPr>
          <a:xfrm rot="16200000" flipH="1">
            <a:off x="3306626" y="3558545"/>
            <a:ext cx="310220" cy="751495"/>
          </a:xfrm>
          <a:prstGeom prst="curvedConnector2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ตัวเชื่อมต่อโค้ง 82"/>
          <p:cNvCxnSpPr>
            <a:stCxn id="8" idx="6"/>
            <a:endCxn id="56" idx="2"/>
          </p:cNvCxnSpPr>
          <p:nvPr/>
        </p:nvCxnSpPr>
        <p:spPr>
          <a:xfrm flipV="1">
            <a:off x="3614841" y="3039203"/>
            <a:ext cx="3290640" cy="449252"/>
          </a:xfrm>
          <a:prstGeom prst="curvedConnector2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สี่เหลี่ยมผืนผ้ามุมมน 1026"/>
          <p:cNvSpPr/>
          <p:nvPr/>
        </p:nvSpPr>
        <p:spPr>
          <a:xfrm>
            <a:off x="7090955" y="3550625"/>
            <a:ext cx="2789645" cy="279225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lvl="1">
              <a:defRPr/>
            </a:pPr>
            <a:r>
              <a:rPr lang="th-TH" altLang="th-TH" sz="1400" b="1" dirty="0">
                <a:solidFill>
                  <a:srgbClr val="FF0000"/>
                </a:solidFill>
              </a:rPr>
              <a:t>วัตถุประสงค์ของแหล่งเรียนรู้</a:t>
            </a:r>
            <a:r>
              <a:rPr lang="th-TH" altLang="th-TH" sz="1400" b="1" dirty="0" smtClean="0">
                <a:solidFill>
                  <a:srgbClr val="FF0000"/>
                </a:solidFill>
              </a:rPr>
              <a:t>ในชุมชน</a:t>
            </a:r>
            <a:endParaRPr lang="th-TH" altLang="th-TH" sz="1400" b="1" dirty="0">
              <a:solidFill>
                <a:srgbClr val="FF0000"/>
              </a:solidFill>
            </a:endParaRPr>
          </a:p>
          <a:p>
            <a:pPr marL="0" lvl="1">
              <a:defRPr/>
            </a:pPr>
            <a:r>
              <a:rPr lang="th-TH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1.เป็น</a:t>
            </a:r>
            <a:r>
              <a:rPr lang="th-TH" sz="16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แหล่งการศึกษาตลอดชีวิตที่ประชาชนสามารถหาความรู้ต่างๆได้ด้วย    ตนเองตลอดเวลา</a:t>
            </a:r>
          </a:p>
          <a:p>
            <a:pPr marL="0" lvl="1">
              <a:defRPr/>
            </a:pPr>
            <a:r>
              <a:rPr lang="th-TH" sz="1600" dirty="0">
                <a:latin typeface="Angsana New" panose="02020603050405020304" pitchFamily="18" charset="-34"/>
                <a:cs typeface="Angsana New" panose="02020603050405020304" pitchFamily="18" charset="-34"/>
              </a:rPr>
              <a:t> 2.  เพื่อส่งเสริมให้ชุมชนและสังคมมีแหล่งการเรียนรู้เพื่อการศึกษาที่หลากหลายสามารถเรียนรู้ได้ตามอัธยาศัย</a:t>
            </a:r>
          </a:p>
          <a:p>
            <a:pPr marL="0" lvl="1">
              <a:defRPr/>
            </a:pPr>
            <a:r>
              <a:rPr lang="th-TH" sz="1600" dirty="0">
                <a:latin typeface="Angsana New" panose="02020603050405020304" pitchFamily="18" charset="-34"/>
                <a:cs typeface="Angsana New" panose="02020603050405020304" pitchFamily="18" charset="-34"/>
              </a:rPr>
              <a:t> 3.   เป็นเครื่องมือที่สำคัญของบุคคลแห่งการเรียนรู้ ในการแสวงหาความรู้เพื่อพัฒนาตนเอง</a:t>
            </a:r>
          </a:p>
        </p:txBody>
      </p:sp>
    </p:spTree>
    <p:extLst>
      <p:ext uri="{BB962C8B-B14F-4D97-AF65-F5344CB8AC3E}">
        <p14:creationId xmlns:p14="http://schemas.microsoft.com/office/powerpoint/2010/main" val="417674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269</Words>
  <Application>Microsoft Office PowerPoint</Application>
  <PresentationFormat>กระดาษ A4 (210x297 มม.)</PresentationFormat>
  <Paragraphs>38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0" baseType="lpstr">
      <vt:lpstr>Arial Unicode MS</vt:lpstr>
      <vt:lpstr>Angsana New</vt:lpstr>
      <vt:lpstr>Arial</vt:lpstr>
      <vt:lpstr>Calibri</vt:lpstr>
      <vt:lpstr>Calibri Light</vt:lpstr>
      <vt:lpstr>Cordia New</vt:lpstr>
      <vt:lpstr>DokChampa</vt:lpstr>
      <vt:lpstr>Verdana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13</cp:revision>
  <dcterms:created xsi:type="dcterms:W3CDTF">2016-04-10T02:11:35Z</dcterms:created>
  <dcterms:modified xsi:type="dcterms:W3CDTF">2016-04-10T04:16:22Z</dcterms:modified>
</cp:coreProperties>
</file>