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9024E-E124-4DD0-BF82-CED79EA217B0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B844A-A2DC-4FCC-B69C-142A8C9CBBD8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rgbClr val="FFFF00"/>
                </a:solidFill>
                <a:cs typeface="+mn-cs"/>
              </a:rPr>
              <a:t>วัฒนธรรม</a:t>
            </a:r>
            <a:br>
              <a:rPr lang="th-TH" dirty="0" smtClean="0">
                <a:solidFill>
                  <a:srgbClr val="FFFF00"/>
                </a:solidFill>
                <a:cs typeface="+mn-cs"/>
              </a:rPr>
            </a:br>
            <a:r>
              <a:rPr lang="th-TH" dirty="0" smtClean="0">
                <a:solidFill>
                  <a:srgbClr val="FFFF00"/>
                </a:solidFill>
                <a:cs typeface="+mn-cs"/>
              </a:rPr>
              <a:t>วิถี</a:t>
            </a:r>
            <a:r>
              <a:rPr lang="th-TH" dirty="0">
                <a:solidFill>
                  <a:srgbClr val="FFFF00"/>
                </a:solidFill>
                <a:cs typeface="+mn-cs"/>
              </a:rPr>
              <a:t>การดำเนินชีวิตของคนอีสาน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th-TH" sz="4000" b="1" dirty="0" smtClean="0">
                <a:cs typeface="+mj-cs"/>
              </a:rPr>
              <a:t>จัดทำโดย</a:t>
            </a:r>
          </a:p>
          <a:p>
            <a:pPr algn="ctr"/>
            <a:r>
              <a:rPr lang="th-TH" sz="4000" b="1" dirty="0" smtClean="0">
                <a:solidFill>
                  <a:srgbClr val="00B0F0"/>
                </a:solidFill>
                <a:cs typeface="+mj-cs"/>
              </a:rPr>
              <a:t>พระธีร</a:t>
            </a:r>
            <a:r>
              <a:rPr lang="th-TH" sz="4000" b="1" dirty="0" err="1" smtClean="0">
                <a:solidFill>
                  <a:srgbClr val="00B0F0"/>
                </a:solidFill>
                <a:cs typeface="+mj-cs"/>
              </a:rPr>
              <a:t>ยุทธ</a:t>
            </a:r>
            <a:r>
              <a:rPr lang="th-TH" sz="4000" b="1" dirty="0" smtClean="0">
                <a:solidFill>
                  <a:srgbClr val="00B0F0"/>
                </a:solidFill>
                <a:cs typeface="+mj-cs"/>
              </a:rPr>
              <a:t>  </a:t>
            </a:r>
            <a:r>
              <a:rPr lang="th-TH" sz="4000" b="1" dirty="0" err="1" smtClean="0">
                <a:solidFill>
                  <a:srgbClr val="00B0F0"/>
                </a:solidFill>
                <a:cs typeface="+mj-cs"/>
              </a:rPr>
              <a:t>คมฺภีรธมฺม</a:t>
            </a:r>
            <a:r>
              <a:rPr lang="th-TH" sz="4000" b="1" dirty="0" smtClean="0">
                <a:solidFill>
                  <a:srgbClr val="00B0F0"/>
                </a:solidFill>
                <a:cs typeface="+mj-cs"/>
              </a:rPr>
              <a:t>วาที</a:t>
            </a:r>
          </a:p>
          <a:p>
            <a:pPr algn="ctr"/>
            <a:r>
              <a:rPr lang="th-TH" sz="4000" b="1" dirty="0">
                <a:solidFill>
                  <a:srgbClr val="FFFF00"/>
                </a:solidFill>
                <a:cs typeface="+mj-cs"/>
              </a:rPr>
              <a:t>คณะครุศาสตร์ ชั้นปีที่ 2</a:t>
            </a:r>
          </a:p>
          <a:p>
            <a:pPr algn="ctr"/>
            <a:endParaRPr lang="th-TH" sz="4000" b="1" dirty="0" smtClean="0">
              <a:solidFill>
                <a:srgbClr val="00B0F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51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7772400" cy="2016224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5. บริเวณป่าละเมาะ มักเป็นที่สาธารณะสามารถใช้เลี้ยงสัตว์และหาของป่าเป็นอาหารได้ ตลอดจนมีสัตว์เล็กสัตว์น้อยที่นำมาเป็นอาหารยังชีพ รวมทั้งสมุนไพรใช้รักษาโรค และเป็นสถานที่ยกเว้นไว้เป็นดอนปู่ตาตามคติความเชื่อของวัฒนธรรมกลุ่มไต-ลาว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2728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1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4608512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การเลือกภูมิประเทศเพื่อตั้งหมู่บ้านในภาคอีสานจะเห็นได้ว่ามีหลักสำคัญอยู่ 3 ประการ คือ ต้องเลือก</a:t>
            </a:r>
            <a:r>
              <a:rPr lang="th-TH" sz="2800" dirty="0" err="1">
                <a:cs typeface="+mj-cs"/>
              </a:rPr>
              <a:t>ทำเล</a:t>
            </a:r>
            <a:r>
              <a:rPr lang="th-TH" sz="2800" dirty="0">
                <a:cs typeface="+mj-cs"/>
              </a:rPr>
              <a:t>ที่</a:t>
            </a:r>
            <a:r>
              <a:rPr lang="th-TH" sz="2800" dirty="0" smtClean="0">
                <a:cs typeface="+mj-cs"/>
              </a:rPr>
              <a:t>ประกอบด้วย</a:t>
            </a:r>
          </a:p>
          <a:p>
            <a:endParaRPr lang="th-TH" sz="2800" dirty="0" smtClean="0">
              <a:cs typeface="+mj-cs"/>
            </a:endParaRPr>
          </a:p>
          <a:p>
            <a:r>
              <a:rPr lang="th-TH" sz="2800" dirty="0" smtClean="0">
                <a:cs typeface="+mj-cs"/>
              </a:rPr>
              <a:t>1</a:t>
            </a:r>
            <a:r>
              <a:rPr lang="th-TH" sz="2800" dirty="0">
                <a:cs typeface="+mj-cs"/>
              </a:rPr>
              <a:t>. น้ำ เพื่อการยังชีพและประกอบการเกษตรกรรม</a:t>
            </a:r>
          </a:p>
          <a:p>
            <a:endParaRPr lang="th-TH" sz="2800" dirty="0">
              <a:cs typeface="+mj-cs"/>
            </a:endParaRPr>
          </a:p>
          <a:p>
            <a:r>
              <a:rPr lang="th-TH" sz="2800" dirty="0">
                <a:cs typeface="+mj-cs"/>
              </a:rPr>
              <a:t>2. นา เพื่อการปลูกข้าว (ข้าวเหนียว) เป็นอาหารหลัก</a:t>
            </a:r>
          </a:p>
          <a:p>
            <a:endParaRPr lang="th-TH" sz="2800" dirty="0">
              <a:cs typeface="+mj-cs"/>
            </a:endParaRPr>
          </a:p>
          <a:p>
            <a:r>
              <a:rPr lang="th-TH" sz="2800" dirty="0">
                <a:cs typeface="+mj-cs"/>
              </a:rPr>
              <a:t>3. โนน เพื่อการสร้างบ้าน</a:t>
            </a:r>
            <a:r>
              <a:rPr lang="th-TH" sz="2800" dirty="0" err="1">
                <a:cs typeface="+mj-cs"/>
              </a:rPr>
              <a:t>แปง</a:t>
            </a:r>
            <a:r>
              <a:rPr lang="th-TH" sz="2800" dirty="0">
                <a:cs typeface="+mj-cs"/>
              </a:rPr>
              <a:t>เมือง ที่น้ำท่วมไม่ถึง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63688" y="69269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ความเชื่อในการตั้งหมู่บ้าน</a:t>
            </a:r>
            <a:endParaRPr lang="th-TH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772400" cy="4536504"/>
          </a:xfrm>
        </p:spPr>
        <p:txBody>
          <a:bodyPr>
            <a:normAutofit/>
          </a:bodyPr>
          <a:lstStyle/>
          <a:p>
            <a:endParaRPr lang="th-TH" sz="2800" dirty="0" smtClean="0">
              <a:cs typeface="+mj-cs"/>
            </a:endParaRPr>
          </a:p>
          <a:p>
            <a:r>
              <a:rPr lang="th-TH" sz="2800" dirty="0" smtClean="0">
                <a:cs typeface="+mj-cs"/>
              </a:rPr>
              <a:t>ส่วน</a:t>
            </a:r>
            <a:r>
              <a:rPr lang="th-TH" sz="2800" dirty="0">
                <a:cs typeface="+mj-cs"/>
              </a:rPr>
              <a:t>คติความเชื่อของชาวอีสานในการดำเนินชีวิต ชาวอีสานมี ความเชื่อที่ได้รับการสืบทอดมาจาก</a:t>
            </a:r>
            <a:r>
              <a:rPr lang="th-TH" sz="2800" dirty="0" err="1">
                <a:cs typeface="+mj-cs"/>
              </a:rPr>
              <a:t>บรรพบุรุษ</a:t>
            </a:r>
            <a:r>
              <a:rPr lang="th-TH" sz="2800" dirty="0">
                <a:cs typeface="+mj-cs"/>
              </a:rPr>
              <a:t>กล่าวคือ ความเชื่อในอำนาจลี้ลับที่เหนือธรรมชาติ และเชื่อในการครองเรือน การทำมาหาเลี้ยงชีพ สิ่งใดที่โบราณห้ามว่าเป็นโทษ และเป็นความเดือดร้อนมาให้ก็จะละเว้นและไม่ยอมทำสิ่งนั้น</a:t>
            </a:r>
          </a:p>
          <a:p>
            <a:r>
              <a:rPr lang="th-TH" sz="2800" dirty="0">
                <a:cs typeface="+mj-cs"/>
              </a:rPr>
              <a:t>สำหรับความเชื่อในการตั้งหมู่บ้านก็ไม่ต่างกันนัก ชาวอีสานมีการนับถือ"ผีบ้าน" และแถนหรือ "ผีฟ้า"มีการเซ่นสรวงดวงวิญญาณ</a:t>
            </a:r>
            <a:r>
              <a:rPr lang="th-TH" sz="2800" dirty="0" err="1">
                <a:cs typeface="+mj-cs"/>
              </a:rPr>
              <a:t>บรรพบุรุษ</a:t>
            </a:r>
            <a:r>
              <a:rPr lang="th-TH" sz="2800" dirty="0">
                <a:cs typeface="+mj-cs"/>
              </a:rPr>
              <a:t>เพื่อให้ช่วยปกป้องรักษาลูกหลาน </a:t>
            </a:r>
          </a:p>
        </p:txBody>
      </p:sp>
    </p:spTree>
    <p:extLst>
      <p:ext uri="{BB962C8B-B14F-4D97-AF65-F5344CB8AC3E}">
        <p14:creationId xmlns:p14="http://schemas.microsoft.com/office/powerpoint/2010/main" val="205134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5184576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มีการตั้ง "ศาลเจ้าปู่" ไว้ที่ดอนปู่ตา ซึ่งมีชัยภูมิเป็นโคก น้ำท่วมไม่ถึง มีต้นไม้ใหญ่หนาทึบ มีการก่อสร้าง "ตูบ" เป็นที่สถิตของเจ้าปู่ทั้งหลาย ตลอดจนการตั้ง "</a:t>
            </a:r>
            <a:r>
              <a:rPr lang="th-TH" sz="2800" dirty="0" err="1">
                <a:cs typeface="+mj-cs"/>
              </a:rPr>
              <a:t>บือ</a:t>
            </a:r>
            <a:r>
              <a:rPr lang="th-TH" sz="2800" dirty="0">
                <a:cs typeface="+mj-cs"/>
              </a:rPr>
              <a:t>บ้าน"(หลักบ้าน)เพื่อเป็นสิริมงคลของหมู่บ้าน และมีการเซ่น "ผีอาฮัก" คือเทพารักษ์ให้ดูแลคุ้มครองผู้คนในหมู่บ้านให้อยู่ดีมีสุขตลอดไป</a:t>
            </a:r>
          </a:p>
          <a:p>
            <a:r>
              <a:rPr lang="th-TH" sz="2800" dirty="0">
                <a:cs typeface="+mj-cs"/>
              </a:rPr>
              <a:t>พิธีเลี้ยง "ผีปู่ตา" จะกระทำในเดือน 7 คำว่า "ปู่ตา" หมายถึงญาติฝ่ายพ่อ(ปู่-ย่า)และญาติฝ่ายแม่(ตา-ยาย)ซึ่งทั้งสี่คนนี้ เมื่อยังมีชีวิตอยู่ก็เป็นที่เคารพของลูกหลาน ครั้นเมื่อตายไปจึงปลูกหอหรือที่ชาวอีสานเรียก"ตูบ" มักใช้เสา 4 ต้น หลังคาจั่วพื้นสูง โดยเลือกเอาสถานที่เป็นดงใกล้บ้านมีต้นไม้ใหญ่และสัตว์ป่านานาชนิดเรียกว่า"ดงปู่ตา" ถือเป็นที่ศักดิ์สิทธ์ ใครไปรุกล้ำตัดต้นไม้หรือล่าสัตว์ไม่ได้ หรือแม้แต่แสดงวาจาหยาบคายก็ไม่ได้ ปู่ตาจะลงโทษกระทำให้เจ็บหัวปวดท้อง </a:t>
            </a:r>
          </a:p>
        </p:txBody>
      </p:sp>
    </p:spTree>
    <p:extLst>
      <p:ext uri="{BB962C8B-B14F-4D97-AF65-F5344CB8AC3E}">
        <p14:creationId xmlns:p14="http://schemas.microsoft.com/office/powerpoint/2010/main" val="409998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4392488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และเมื่อมีการเจ็บไข้ได้ป่วย มีคนล้มตายผิดปกติเกิดขึ้นในหมู่บ้านชาวอีสานถือกันว่า"หลัก</a:t>
            </a:r>
            <a:r>
              <a:rPr lang="th-TH" sz="2800" dirty="0" err="1">
                <a:cs typeface="+mj-cs"/>
              </a:rPr>
              <a:t>เหงี่</a:t>
            </a:r>
            <a:r>
              <a:rPr lang="th-TH" sz="2800" dirty="0">
                <a:cs typeface="+mj-cs"/>
              </a:rPr>
              <a:t>ยง</a:t>
            </a:r>
            <a:r>
              <a:rPr lang="th-TH" sz="2800" dirty="0" err="1">
                <a:cs typeface="+mj-cs"/>
              </a:rPr>
              <a:t>หงวย</a:t>
            </a:r>
            <a:r>
              <a:rPr lang="th-TH" sz="2800" dirty="0">
                <a:cs typeface="+mj-cs"/>
              </a:rPr>
              <a:t>" ต้องทำพิธีตอกหลักบ้านใหม่ให้เที่ยงตรง มีการสวดมนต์เลี้ยงพระสงฆ์ เซ่นสรวงเทพยาดาอารักษ์ แล้วหาหลักไม้แก่นมาปักใหม่ ซึ่งต้องมีคาถาหรือยันต์ใส่พร้อมกับสวดญัตติเสาก่อนเอาลงดินในบริเวณกลางบ้าน ทั้งนี้เพราะชาวอีสานมีความเชื่อในการตั้ง "หลักบ้าน" เพราะหลักบ้านเป็นองค์ประกอบที่สำคัญของผังชุมชนระดับหมู่บ้าน และเปรียบเสมือนหัวใจของบ้าน เมื่อชุมชนเติบโตขึ้น "หลักบ้าน" ก็พัฒนาไปสู่"หลักเมือง" ดังที่</a:t>
            </a:r>
            <a:r>
              <a:rPr lang="th-TH" sz="2800" dirty="0" smtClean="0">
                <a:cs typeface="+mj-cs"/>
              </a:rPr>
              <a:t>ปรากฏอยู่</a:t>
            </a:r>
            <a:r>
              <a:rPr lang="th-TH" sz="2800" dirty="0">
                <a:cs typeface="+mj-cs"/>
              </a:rPr>
              <a:t>ทั่วไปในประเทศไทย</a:t>
            </a:r>
          </a:p>
          <a:p>
            <a:r>
              <a:rPr lang="th-TH" sz="2800" dirty="0">
                <a:cs typeface="+mj-cs"/>
              </a:rPr>
              <a:t>หลักบ้านมักสร้างด้วยไม้มงคล เช่น ไม้คูน ไม้ยอ มีทั้งหลักประธานหลักเดี่ยวและมีพร้อมหลักบริวารรายล้อม ส่วนรูปแบบของหลักบ้านนั้น มักควั่นหัวไม้เป็นเสาทรงบัวตูมหยาบ ๆ บางแห่งก็ถากให้เป็นปลายแหลมแล้วทำหยัก"เอวขัน"ไว้ส่วนล่าง</a:t>
            </a:r>
          </a:p>
        </p:txBody>
      </p:sp>
    </p:spTree>
    <p:extLst>
      <p:ext uri="{BB962C8B-B14F-4D97-AF65-F5344CB8AC3E}">
        <p14:creationId xmlns:p14="http://schemas.microsoft.com/office/powerpoint/2010/main" val="157604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92888" cy="459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897567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หลักบ้าน</a:t>
            </a:r>
            <a:endParaRPr lang="th-TH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3105544" cy="1002416"/>
          </a:xfrm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  <a:cs typeface="+mn-cs"/>
              </a:rPr>
              <a:t>ฤกษ์เดือน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772400" cy="4176464"/>
          </a:xfrm>
        </p:spPr>
        <p:txBody>
          <a:bodyPr>
            <a:noAutofit/>
          </a:bodyPr>
          <a:lstStyle/>
          <a:p>
            <a:endParaRPr lang="th-TH" sz="2800" dirty="0" smtClean="0">
              <a:cs typeface="+mj-cs"/>
            </a:endParaRPr>
          </a:p>
          <a:p>
            <a:r>
              <a:rPr lang="th-TH" sz="2800" dirty="0" smtClean="0">
                <a:cs typeface="+mj-cs"/>
              </a:rPr>
              <a:t>1</a:t>
            </a:r>
            <a:r>
              <a:rPr lang="th-TH" sz="2800" dirty="0">
                <a:cs typeface="+mj-cs"/>
              </a:rPr>
              <a:t>. เดือนเจียง (เดือนอ้าย) นาคนั้นนอนหลับหากปลูกเรือนอยู่มักตาย</a:t>
            </a:r>
          </a:p>
          <a:p>
            <a:r>
              <a:rPr lang="th-TH" sz="2800" dirty="0" smtClean="0">
                <a:cs typeface="+mj-cs"/>
              </a:rPr>
              <a:t>2</a:t>
            </a:r>
            <a:r>
              <a:rPr lang="th-TH" sz="2800" dirty="0">
                <a:cs typeface="+mj-cs"/>
              </a:rPr>
              <a:t>. เดือนยี่ นาคนอนตื่น ปลูกเรือนอยู่ดี</a:t>
            </a:r>
          </a:p>
          <a:p>
            <a:r>
              <a:rPr lang="th-TH" sz="2800" dirty="0" smtClean="0">
                <a:cs typeface="+mj-cs"/>
              </a:rPr>
              <a:t>3</a:t>
            </a:r>
            <a:r>
              <a:rPr lang="th-TH" sz="2800" dirty="0">
                <a:cs typeface="+mj-cs"/>
              </a:rPr>
              <a:t>. เดือนสาม นาคหากินทางเหนือ มิดี อยู่</a:t>
            </a:r>
            <a:r>
              <a:rPr lang="th-TH" sz="2800" dirty="0" err="1">
                <a:cs typeface="+mj-cs"/>
              </a:rPr>
              <a:t>ฮ้อน</a:t>
            </a:r>
            <a:r>
              <a:rPr lang="th-TH" sz="2800" dirty="0">
                <a:cs typeface="+mj-cs"/>
              </a:rPr>
              <a:t>ไฟจักไหม้</a:t>
            </a:r>
          </a:p>
          <a:p>
            <a:r>
              <a:rPr lang="th-TH" sz="2800" dirty="0" smtClean="0">
                <a:cs typeface="+mj-cs"/>
              </a:rPr>
              <a:t>4</a:t>
            </a:r>
            <a:r>
              <a:rPr lang="th-TH" sz="2800" dirty="0">
                <a:cs typeface="+mj-cs"/>
              </a:rPr>
              <a:t>. เดือนสี่ นาคหากินอยู่เรือน ปลูกเรือนอยู่ดีเป็นมงคล</a:t>
            </a:r>
          </a:p>
          <a:p>
            <a:r>
              <a:rPr lang="th-TH" sz="2800" dirty="0" smtClean="0">
                <a:cs typeface="+mj-cs"/>
              </a:rPr>
              <a:t>5</a:t>
            </a:r>
            <a:r>
              <a:rPr lang="th-TH" sz="2800" dirty="0">
                <a:cs typeface="+mj-cs"/>
              </a:rPr>
              <a:t>. เดือนห้า นาคพ่ายครุฑหนี ปลูกเรือนร้อนนอกร้อนใจ มิดี</a:t>
            </a:r>
          </a:p>
          <a:p>
            <a:r>
              <a:rPr lang="th-TH" sz="2800" dirty="0" smtClean="0">
                <a:cs typeface="+mj-cs"/>
              </a:rPr>
              <a:t>6</a:t>
            </a:r>
            <a:r>
              <a:rPr lang="th-TH" sz="2800" dirty="0">
                <a:cs typeface="+mj-cs"/>
              </a:rPr>
              <a:t>. เดือนหก จะบริบูรณ์ด้วยทรัพย์สินเงินทอง มิตรสหาย</a:t>
            </a:r>
            <a:r>
              <a:rPr lang="th-TH" sz="2800" dirty="0" smtClean="0">
                <a:cs typeface="+mj-cs"/>
              </a:rPr>
              <a:t>มาก</a:t>
            </a:r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390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4824536"/>
          </a:xfrm>
        </p:spPr>
        <p:txBody>
          <a:bodyPr>
            <a:normAutofit/>
          </a:bodyPr>
          <a:lstStyle/>
          <a:p>
            <a:endParaRPr lang="th-TH" sz="2800" dirty="0" smtClean="0">
              <a:cs typeface="+mj-cs"/>
            </a:endParaRPr>
          </a:p>
          <a:p>
            <a:r>
              <a:rPr lang="th-TH" sz="2800" dirty="0" smtClean="0">
                <a:cs typeface="+mj-cs"/>
              </a:rPr>
              <a:t>7</a:t>
            </a:r>
            <a:r>
              <a:rPr lang="th-TH" sz="2800" dirty="0">
                <a:cs typeface="+mj-cs"/>
              </a:rPr>
              <a:t>. เดือนเจ็ด นาคพ่ายหนี จักได้พรากจากเรือนมิดี</a:t>
            </a:r>
          </a:p>
          <a:p>
            <a:r>
              <a:rPr lang="th-TH" sz="2800" dirty="0">
                <a:cs typeface="+mj-cs"/>
              </a:rPr>
              <a:t>8. เดือนแปด นาคเห็นครุฑ จักได้เสียของมิรู้แล้ว</a:t>
            </a:r>
          </a:p>
          <a:p>
            <a:r>
              <a:rPr lang="th-TH" sz="2800" dirty="0">
                <a:cs typeface="+mj-cs"/>
              </a:rPr>
              <a:t>9. เดือนเก้า นาคประดับตน ปลูกเรือนมีข้าวของกินมิรู้หมด</a:t>
            </a:r>
          </a:p>
          <a:p>
            <a:r>
              <a:rPr lang="th-TH" sz="2800" dirty="0">
                <a:cs typeface="+mj-cs"/>
              </a:rPr>
              <a:t>10. เดือนสิบ นาคถอดเครื่องประดับ ปลูกเรือนเข็ญใจ และคนในเรือนมักเจ็บ ไข้ตาย</a:t>
            </a:r>
          </a:p>
          <a:p>
            <a:r>
              <a:rPr lang="th-TH" sz="2800" dirty="0">
                <a:cs typeface="+mj-cs"/>
              </a:rPr>
              <a:t>11. เดือนสิบเอ็ด จะเกิดทุกข์ภัยอันตรายต่าง ๆ มักจะมีคนฟ้องร้องกล่าวหา จัก มีโทษทัณฑ์</a:t>
            </a:r>
          </a:p>
          <a:p>
            <a:r>
              <a:rPr lang="th-TH" sz="2800" dirty="0">
                <a:cs typeface="+mj-cs"/>
              </a:rPr>
              <a:t>12. เดือนสิบสอง จะได้ทรัพย์สิน เงินทอง ข้าวของ และคนใช้ดีหลีแล</a:t>
            </a:r>
          </a:p>
          <a:p>
            <a:endParaRPr lang="th-TH" sz="2800" dirty="0">
              <a:cs typeface="+mj-cs"/>
            </a:endParaRPr>
          </a:p>
          <a:p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898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2376264" cy="1104152"/>
          </a:xfrm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  <a:cs typeface="+mn-cs"/>
              </a:rPr>
              <a:t>ฤกษ์วัน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08912" cy="4968552"/>
          </a:xfrm>
        </p:spPr>
        <p:txBody>
          <a:bodyPr>
            <a:noAutofit/>
          </a:bodyPr>
          <a:lstStyle/>
          <a:p>
            <a:r>
              <a:rPr lang="th-TH" sz="2800" dirty="0" smtClean="0">
                <a:cs typeface="+mj-cs"/>
              </a:rPr>
              <a:t>1</a:t>
            </a:r>
            <a:r>
              <a:rPr lang="th-TH" sz="2800" dirty="0">
                <a:cs typeface="+mj-cs"/>
              </a:rPr>
              <a:t>. วันอาทิตย์ ปลูกเรือนจะเกิดทุกข์อุบาทว์</a:t>
            </a:r>
          </a:p>
          <a:p>
            <a:r>
              <a:rPr lang="th-TH" sz="2800" dirty="0" smtClean="0">
                <a:cs typeface="+mj-cs"/>
              </a:rPr>
              <a:t>2</a:t>
            </a:r>
            <a:r>
              <a:rPr lang="th-TH" sz="2800" dirty="0">
                <a:cs typeface="+mj-cs"/>
              </a:rPr>
              <a:t>. วันจันทร์ ทำแล้ว 2 เดือนจะได้ลาภผ้าผ่อนและของขาวเหลือง เป็นที่พึงพอใจ</a:t>
            </a:r>
          </a:p>
          <a:p>
            <a:r>
              <a:rPr lang="th-TH" sz="2800" dirty="0" smtClean="0">
                <a:cs typeface="+mj-cs"/>
              </a:rPr>
              <a:t>3</a:t>
            </a:r>
            <a:r>
              <a:rPr lang="th-TH" sz="2800" dirty="0">
                <a:cs typeface="+mj-cs"/>
              </a:rPr>
              <a:t>. วันอังคาร ทำแล้ว 3 วันไฟจะไหม้หรือเจ็บไข้</a:t>
            </a:r>
          </a:p>
          <a:p>
            <a:r>
              <a:rPr lang="th-TH" sz="2800" dirty="0" smtClean="0">
                <a:cs typeface="+mj-cs"/>
              </a:rPr>
              <a:t>4</a:t>
            </a:r>
            <a:r>
              <a:rPr lang="th-TH" sz="2800" dirty="0">
                <a:cs typeface="+mj-cs"/>
              </a:rPr>
              <a:t>. วันพุธ ปลูกเรือนจะได้ลาภเครื่องอุปโภคมีผ้าผ่อน เป็นต้น</a:t>
            </a:r>
          </a:p>
          <a:p>
            <a:r>
              <a:rPr lang="th-TH" sz="2800" dirty="0" smtClean="0">
                <a:cs typeface="+mj-cs"/>
              </a:rPr>
              <a:t>5</a:t>
            </a:r>
            <a:r>
              <a:rPr lang="th-TH" sz="2800" dirty="0">
                <a:cs typeface="+mj-cs"/>
              </a:rPr>
              <a:t>. วันพฤหัสบดี ปลูกเรือนจะเกิดสุขสบายใจ ทำแล้ว 5 เดือนจะได้โชคลาภมากมาย</a:t>
            </a:r>
          </a:p>
          <a:p>
            <a:r>
              <a:rPr lang="th-TH" sz="2800" dirty="0" smtClean="0">
                <a:cs typeface="+mj-cs"/>
              </a:rPr>
              <a:t>6</a:t>
            </a:r>
            <a:r>
              <a:rPr lang="th-TH" sz="2800" dirty="0">
                <a:cs typeface="+mj-cs"/>
              </a:rPr>
              <a:t>. วันศุกร์ ปลูกเรือนจะมีความทุกข์และความสุขก้ำกึ่งกัน ทำแล้ว 3 เดือน จะได้ลาภ เล็กน้อย</a:t>
            </a:r>
          </a:p>
          <a:p>
            <a:r>
              <a:rPr lang="th-TH" sz="2800" dirty="0" smtClean="0">
                <a:cs typeface="+mj-cs"/>
              </a:rPr>
              <a:t>7</a:t>
            </a:r>
            <a:r>
              <a:rPr lang="th-TH" sz="2800" dirty="0">
                <a:cs typeface="+mj-cs"/>
              </a:rPr>
              <a:t>. วันเสาร์ ปลูกเรือนจะเกิดพยาธิ หรือเลือดตกยางออก ทำแล้ว 4 เดือนจะลำบาก ห้ามไม่ให้ทำแล</a:t>
            </a:r>
          </a:p>
        </p:txBody>
      </p:sp>
    </p:spTree>
    <p:extLst>
      <p:ext uri="{BB962C8B-B14F-4D97-AF65-F5344CB8AC3E}">
        <p14:creationId xmlns:p14="http://schemas.microsoft.com/office/powerpoint/2010/main" val="261516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FFFF00"/>
                </a:solidFill>
              </a:rPr>
              <a:t>แหล่งที่มาของข้อมูล</a:t>
            </a:r>
          </a:p>
          <a:p>
            <a:r>
              <a:rPr lang="en-US" sz="2800" dirty="0">
                <a:cs typeface="+mj-cs"/>
              </a:rPr>
              <a:t>http://bb.kunthaluk.com/viewtopic.php?f=3&amp;t=764</a:t>
            </a:r>
          </a:p>
          <a:p>
            <a:r>
              <a:rPr lang="en-US" sz="2800" dirty="0">
                <a:cs typeface="+mj-cs"/>
              </a:rPr>
              <a:t>http://www.mv.ac.th/~thaiwisdom/activities6_3.htm</a:t>
            </a:r>
          </a:p>
          <a:p>
            <a:r>
              <a:rPr lang="en-US" sz="2800" dirty="0">
                <a:cs typeface="+mj-cs"/>
              </a:rPr>
              <a:t>http://</a:t>
            </a:r>
            <a:r>
              <a:rPr lang="en-US" sz="2800" dirty="0" smtClean="0">
                <a:cs typeface="+mj-cs"/>
              </a:rPr>
              <a:t>www.oknation.net/blog/namsean/2007/10/27/entry-1</a:t>
            </a:r>
          </a:p>
          <a:p>
            <a:r>
              <a:rPr lang="en-US" sz="2800" dirty="0">
                <a:cs typeface="+mj-cs"/>
              </a:rPr>
              <a:t>http://nanavagi.blogspot.com/2010/01/blog-post_6734.html</a:t>
            </a:r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38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84" y="3212976"/>
            <a:ext cx="7772400" cy="3244616"/>
          </a:xfrm>
        </p:spPr>
        <p:txBody>
          <a:bodyPr>
            <a:normAutofit/>
          </a:bodyPr>
          <a:lstStyle/>
          <a:p>
            <a:r>
              <a:rPr lang="th-TH" sz="3200" dirty="0">
                <a:cs typeface="+mj-cs"/>
              </a:rPr>
              <a:t>ดินแดนอีสาน มีวัฒนธรรม ประเพณี เฉพาะตน มีวิถีชีวิตความเป็นอยู่ ที่เรียบง่าย ท่ามกลางความแร้นแค้น </a:t>
            </a:r>
            <a:r>
              <a:rPr lang="th-TH" sz="3200" dirty="0" smtClean="0">
                <a:cs typeface="+mj-cs"/>
              </a:rPr>
              <a:t>ชาว</a:t>
            </a:r>
            <a:r>
              <a:rPr lang="th-TH" sz="3200" dirty="0">
                <a:cs typeface="+mj-cs"/>
              </a:rPr>
              <a:t>อีสาน มีความเป็นอยู่เช่นไร ใช้ชีวิตอยู่เช่นไร สร้างศิลปะ วัฒนธรรม ประเพณีเช่นไรขึ้นมา แต่ละจังหวัด แต่ละสถานที่ อาจมี</a:t>
            </a:r>
            <a:r>
              <a:rPr lang="th-TH" sz="3200" dirty="0" smtClean="0">
                <a:cs typeface="+mj-cs"/>
              </a:rPr>
              <a:t>วิถีชีวิต </a:t>
            </a:r>
            <a:r>
              <a:rPr lang="th-TH" sz="3200" dirty="0">
                <a:cs typeface="+mj-cs"/>
              </a:rPr>
              <a:t>ความเป็นอยู่ ที่แตกต่าง ตามลักษณะพื้นที่ หรือ</a:t>
            </a:r>
            <a:r>
              <a:rPr lang="th-TH" sz="3200" dirty="0" smtClean="0">
                <a:cs typeface="+mj-cs"/>
              </a:rPr>
              <a:t>ธรรมชาติ</a:t>
            </a:r>
            <a:r>
              <a:rPr lang="th-TH" sz="3200" dirty="0">
                <a:cs typeface="+mj-cs"/>
              </a:rPr>
              <a:t>ที่มีอยู่ แต่อย่างไรก็ตาม ทั้งหมด ล้วนคือ</a:t>
            </a:r>
            <a:r>
              <a:rPr lang="th-TH" sz="3200" dirty="0" smtClean="0">
                <a:cs typeface="+mj-cs"/>
              </a:rPr>
              <a:t>วิถีชีวิตแห่งชาว</a:t>
            </a:r>
            <a:r>
              <a:rPr lang="th-TH" sz="3200" dirty="0">
                <a:cs typeface="+mj-cs"/>
              </a:rPr>
              <a:t>อีสาน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88832" cy="276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6633936" cy="960136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FFF00"/>
                </a:solidFill>
                <a:cs typeface="+mn-cs"/>
              </a:rPr>
              <a:t>ภาคตะวันออกเฉียงเหนือ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772400" cy="3089632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การสร้างบ้านของชุมชนในภูมิภาคตะวันออกเฉียงใต้ตั้งแต่สมัยโบราณมักเลือก</a:t>
            </a:r>
            <a:r>
              <a:rPr lang="th-TH" sz="2800" dirty="0" err="1">
                <a:cs typeface="+mj-cs"/>
              </a:rPr>
              <a:t>ทำเล</a:t>
            </a:r>
            <a:r>
              <a:rPr lang="th-TH" sz="2800" dirty="0">
                <a:cs typeface="+mj-cs"/>
              </a:rPr>
              <a:t>ที่ตั้งอยู่ตามที่ราบลุ่มที่มีแม่สำคัญ ๆ ไหลผ่าน เช่น แม่น้ำโขง แม่น้ำมูล แม่น้ำชี แม่น้ำสงคราม ฯลฯ รวมทั้งอาศัยอยู่ตามริมหนองบึง ถ้าตอนใดน้ำท่วมถึงก็จะขยับไปตั้งอยู่บนโคกหรือเนินสูง ดังนั้นชื่อหมู่บ้านในภาคอีสานจึงมักข้นต้นด้วยคำว่า "โคก โนน หนอง" เป็นส่วนใหญ่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2058"/>
            <a:ext cx="7272808" cy="28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6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7772400" cy="5472608"/>
          </a:xfrm>
        </p:spPr>
        <p:txBody>
          <a:bodyPr>
            <a:noAutofit/>
          </a:bodyPr>
          <a:lstStyle/>
          <a:p>
            <a:r>
              <a:rPr lang="th-TH" sz="3200" dirty="0">
                <a:cs typeface="+mj-cs"/>
              </a:rPr>
              <a:t>ลักษณะ</a:t>
            </a:r>
            <a:r>
              <a:rPr lang="th-TH" sz="2800" dirty="0">
                <a:cs typeface="+mj-cs"/>
              </a:rPr>
              <a:t>หมู่บ้านทางภาคตะวันออกเฉียงเหนือหรือภาคอีสานนั้นมักจะอยู่รวมกันเป็นกระจุก ส่วนที่ตั้งบ้านเรือนตามทางยาวของลำน้ำนั้นมีน้อย ผิดกับทางภาคกลางที่มักตั้งบ้านเรือนตามทางยาว ทั้งนี้เพราะมีแม่น้ำลำคลองมากกว่า</a:t>
            </a:r>
          </a:p>
          <a:p>
            <a:r>
              <a:rPr lang="th-TH" sz="2800" dirty="0">
                <a:cs typeface="+mj-cs"/>
              </a:rPr>
              <a:t>หนุ่มสาวชาวอีสานเมื่อแต่งงานกันแล้ว ตามปกติฝ่ายชายจะต้องไปอยู่บ้านพ่อตาแม่ยาย ต่อเมื่อมีลูกจึงขยับขยายไปอยู่ที่ใหม่เรียกว่า "ออกเฮือน" แล้วหักล้างถางพงหาที่ทำนา ดังนั้น ที่นาของคนชั้นลูกชั้นหลานจึงมักไกลออกจากหมู่บ้านไปทุกที และเมื่อบริเวณเหมาะสมจะทำนาหมดไป เพราะพื้นที่ราบที่มีแหล่งน้ำจำกัด คนอีสานชั้นลูกหลานก็มักชวนกันไปตั้งบ้านใหม่อีก หรือถ้าที่ราบในการทำนาบริเวณใดกว้างไกลไปมาลำบาก ก็จะชักชวนกันไปตั้งบ้านใหม่ใกล้เคียงกับนาของตน ทำให้เกิดการขยายตัวกลายเป็นหมู่บ้านขึ้น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4248472" cy="20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1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264696" cy="1080120"/>
          </a:xfrm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  <a:cs typeface="+mn-cs"/>
              </a:rPr>
              <a:t>ลักษณะการตั้งถิ่นฐาน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8722168" cy="4464496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ในการตั้งถิ่นฐานบ้านเรือนของคนอีสานมักเลือก</a:t>
            </a:r>
            <a:r>
              <a:rPr lang="th-TH" sz="2800" dirty="0" err="1">
                <a:cs typeface="+mj-cs"/>
              </a:rPr>
              <a:t>ทำเล</a:t>
            </a:r>
            <a:r>
              <a:rPr lang="th-TH" sz="2800" dirty="0">
                <a:cs typeface="+mj-cs"/>
              </a:rPr>
              <a:t>ที่เอื้อต่อการยังชีพ ซึ่งมีองค์ประกอบทั่วไปดังนี้</a:t>
            </a:r>
            <a:endParaRPr lang="th-TH" sz="2800" dirty="0" smtClean="0">
              <a:cs typeface="+mj-cs"/>
            </a:endParaRPr>
          </a:p>
          <a:p>
            <a:r>
              <a:rPr lang="en-US" sz="2800" dirty="0" smtClean="0">
                <a:cs typeface="+mj-cs"/>
              </a:rPr>
              <a:t>1</a:t>
            </a:r>
            <a:r>
              <a:rPr lang="th-TH" sz="2800" dirty="0" smtClean="0">
                <a:cs typeface="+mj-cs"/>
              </a:rPr>
              <a:t>. แหล่ง</a:t>
            </a:r>
            <a:r>
              <a:rPr lang="th-TH" sz="2800" dirty="0">
                <a:cs typeface="+mj-cs"/>
              </a:rPr>
              <a:t>น้ำ นับเป็นสิ่งสำคัญอันดับแรก อาจเป็นหนองน้ำใหญ่หรือห้วย หรือ ลำน้ำที่แยกสาขามาจากแม่น้ำใหญ่ ที่มีน้ำเฉพาะฤดูฝนส่วนมากเป็นที่ราบลุ่มสามารถทำนาเลี้ยงสัตว์ ได้ในบางฤดู</a:t>
            </a:r>
            <a:r>
              <a:rPr lang="th-TH" sz="2800" dirty="0" smtClean="0">
                <a:cs typeface="+mj-cs"/>
              </a:rPr>
              <a:t>เท่านั้น </a:t>
            </a:r>
          </a:p>
          <a:p>
            <a:r>
              <a:rPr lang="th-TH" sz="2800" dirty="0" smtClean="0">
                <a:cs typeface="+mj-cs"/>
              </a:rPr>
              <a:t>ชื่อ</a:t>
            </a:r>
            <a:r>
              <a:rPr lang="th-TH" sz="2800" dirty="0">
                <a:cs typeface="+mj-cs"/>
              </a:rPr>
              <a:t>หมู่บ้านมักขึ้นต้นด้วยคำว่า "</a:t>
            </a:r>
            <a:r>
              <a:rPr lang="th-TH" sz="2800" dirty="0" err="1">
                <a:cs typeface="+mj-cs"/>
              </a:rPr>
              <a:t>เลิง</a:t>
            </a:r>
            <a:r>
              <a:rPr lang="th-TH" sz="2800" dirty="0">
                <a:cs typeface="+mj-cs"/>
              </a:rPr>
              <a:t> วัง ห้วย กุด หนอง และท่า" เช่น </a:t>
            </a:r>
            <a:r>
              <a:rPr lang="th-TH" sz="2800" dirty="0" err="1">
                <a:cs typeface="+mj-cs"/>
              </a:rPr>
              <a:t>เลิง</a:t>
            </a:r>
            <a:r>
              <a:rPr lang="th-TH" sz="2800" dirty="0">
                <a:cs typeface="+mj-cs"/>
              </a:rPr>
              <a:t>นกทา วังสามหม้อ ห้วยยาง กุดนาคำ หนองบัวแดง ฯลฯนเรือนของคนอีสานมักเลือก</a:t>
            </a:r>
            <a:r>
              <a:rPr lang="th-TH" sz="2800" dirty="0" err="1">
                <a:cs typeface="+mj-cs"/>
              </a:rPr>
              <a:t>ทำเล</a:t>
            </a:r>
            <a:r>
              <a:rPr lang="th-TH" sz="2800" dirty="0">
                <a:cs typeface="+mj-cs"/>
              </a:rPr>
              <a:t>ที่เอื้อต่อการยังชีพ ซึ่งมีองค์ประกอบทั่วไปดังนี้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88076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1484784"/>
            <a:ext cx="8496944" cy="48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7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8290120" cy="3017624"/>
          </a:xfrm>
        </p:spPr>
        <p:txBody>
          <a:bodyPr>
            <a:normAutofit/>
          </a:bodyPr>
          <a:lstStyle/>
          <a:p>
            <a:r>
              <a:rPr lang="th-TH" sz="2800" dirty="0">
                <a:cs typeface="+mj-cs"/>
              </a:rPr>
              <a:t>2. บริเวณที่ดอนเป็นโคกหรือที่สูงน้ำท่วมไม่ถึง สามารถทำไร่และมีทุ่งหญ้าเลี้ยงสัตว์ มีทั้งที่ดอนริมแม่น้ำและที่ดอนตามป่าริมเขา แต่มีน้ำซับไหลมาบรรจบเป็นหนองน้ำ</a:t>
            </a:r>
          </a:p>
          <a:p>
            <a:r>
              <a:rPr lang="th-TH" sz="2800" dirty="0">
                <a:cs typeface="+mj-cs"/>
              </a:rPr>
              <a:t>ชื่อหมู่บ้านมักขึ้นต้นด้วนคำว่า "โคก ดอน โพน และโนน" เช่น โคกสมบูรณ์ ดอนสวรรค์ โพนยางคำ ฯลฯ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128791" cy="36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42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064896" cy="2232248"/>
          </a:xfrm>
        </p:spPr>
        <p:txBody>
          <a:bodyPr>
            <a:normAutofit/>
          </a:bodyPr>
          <a:lstStyle/>
          <a:p>
            <a:r>
              <a:rPr lang="th-TH" sz="2800" dirty="0">
                <a:cs typeface="+mj-cs"/>
              </a:rPr>
              <a:t>3. บริเวณป่าดง เป็น</a:t>
            </a:r>
            <a:r>
              <a:rPr lang="th-TH" sz="2800" dirty="0" err="1">
                <a:cs typeface="+mj-cs"/>
              </a:rPr>
              <a:t>ทำเล</a:t>
            </a:r>
            <a:r>
              <a:rPr lang="th-TH" sz="2800" dirty="0">
                <a:cs typeface="+mj-cs"/>
              </a:rPr>
              <a:t>ที่ใช้ปลูกพืชไร่และสามารถหาของป่าได้สะดวก มีลำธารไหลผ่าน เมื่ออพยพมาอยู่กันมากเข้าก็กลายเป็นหมู่บ้านและมักเรียกชื่อหมู่บ้านขึ้นต้นด้วยคำว่า "ดง ป่า และเหล่า" เช่น โคกศาลา ป่าต้น</a:t>
            </a:r>
            <a:r>
              <a:rPr lang="th-TH" sz="2800" dirty="0" err="1">
                <a:cs typeface="+mj-cs"/>
              </a:rPr>
              <a:t>เปือย</a:t>
            </a:r>
            <a:r>
              <a:rPr lang="th-TH" sz="2800" dirty="0">
                <a:cs typeface="+mj-cs"/>
              </a:rPr>
              <a:t> เหล่าอุดม ฯลฯ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564903"/>
            <a:ext cx="4536504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2"/>
            <a:ext cx="410445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7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72400" cy="2020480"/>
          </a:xfrm>
        </p:spPr>
        <p:txBody>
          <a:bodyPr>
            <a:noAutofit/>
          </a:bodyPr>
          <a:lstStyle/>
          <a:p>
            <a:r>
              <a:rPr lang="th-TH" sz="2800" dirty="0">
                <a:cs typeface="+mj-cs"/>
              </a:rPr>
              <a:t>4. บริเวณที่ราบลุ่ม เป็นพื้นที่เหมาะในการทำนาข้าว และทุ่งหญ้าเลี้ยงสัตว์ในหน้าแล้ง ตัวหมู่บ้านจะตั้งอยู่บริเวณขอบหรือแนวของที่ราบติดกับชายป่า แต่น้ำท่วมไม่ถึงในหน้าฝน บางพื้นที่เป็นที่ราบลุ่มมีน้ำขังตลอดปี เรียกว่า "ป่าบุ่งป่าทาม" เป็น</a:t>
            </a:r>
            <a:r>
              <a:rPr lang="th-TH" sz="2800" dirty="0" smtClean="0">
                <a:cs typeface="+mj-cs"/>
              </a:rPr>
              <a:t>ต้น</a:t>
            </a:r>
            <a:endParaRPr lang="th-TH" sz="2800" dirty="0"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176464" cy="2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00" y="3501008"/>
            <a:ext cx="3821486" cy="28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5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ระดับสีเท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1626</Words>
  <Application>Microsoft Office PowerPoint</Application>
  <PresentationFormat>นำเสนอทางหน้าจอ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ไหลเวียน</vt:lpstr>
      <vt:lpstr>วัฒนธรรม วิถีการดำเนินชีวิตของคนอีสาน</vt:lpstr>
      <vt:lpstr>งานนำเสนอ PowerPoint</vt:lpstr>
      <vt:lpstr>ภาคตะวันออกเฉียงเหนือ</vt:lpstr>
      <vt:lpstr>งานนำเสนอ PowerPoint</vt:lpstr>
      <vt:lpstr>ลักษณะการตั้งถิ่นฐาน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ฤกษ์เดือน</vt:lpstr>
      <vt:lpstr>งานนำเสนอ PowerPoint</vt:lpstr>
      <vt:lpstr>ฤกษ์วัน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วิถีการดำเนินชีวิตของคนอีสาน</dc:title>
  <dc:creator>kkk</dc:creator>
  <cp:lastModifiedBy>kkk</cp:lastModifiedBy>
  <cp:revision>9</cp:revision>
  <dcterms:created xsi:type="dcterms:W3CDTF">2016-01-31T01:16:20Z</dcterms:created>
  <dcterms:modified xsi:type="dcterms:W3CDTF">2016-01-31T02:51:31Z</dcterms:modified>
</cp:coreProperties>
</file>