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6" r:id="rId4"/>
    <p:sldId id="258" r:id="rId5"/>
    <p:sldId id="259" r:id="rId6"/>
    <p:sldId id="262" r:id="rId7"/>
    <p:sldId id="261" r:id="rId8"/>
    <p:sldId id="263" r:id="rId9"/>
    <p:sldId id="264" r:id="rId10"/>
    <p:sldId id="260" r:id="rId11"/>
    <p:sldId id="265" r:id="rId12"/>
    <p:sldId id="267" r:id="rId13"/>
    <p:sldId id="271" r:id="rId14"/>
    <p:sldId id="268" r:id="rId15"/>
    <p:sldId id="269" r:id="rId1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(ส่วนที่ไม่มีชื่อ)" id="{87BB2736-A16F-43DA-ADFD-0FB82F34E08C}">
          <p14:sldIdLst>
            <p14:sldId id="257"/>
            <p14:sldId id="272"/>
            <p14:sldId id="256"/>
            <p14:sldId id="258"/>
            <p14:sldId id="259"/>
            <p14:sldId id="262"/>
            <p14:sldId id="261"/>
            <p14:sldId id="263"/>
            <p14:sldId id="264"/>
            <p14:sldId id="260"/>
            <p14:sldId id="265"/>
            <p14:sldId id="267"/>
            <p14:sldId id="271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66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72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474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008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08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934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860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447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813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84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D62EB-78BA-4D3E-8DBA-6F7B5748BAC1}" type="datetimeFigureOut">
              <a:rPr lang="th-TH" smtClean="0"/>
              <a:t>28/01/59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D6DD4-4CD8-48A8-986C-60067E1FC1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126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ตัวแทนเนื้อหา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334" y="0"/>
            <a:ext cx="12192000" cy="6855376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2914245" y="2175979"/>
            <a:ext cx="6363510" cy="2246769"/>
          </a:xfrm>
          <a:prstGeom prst="rect">
            <a:avLst/>
          </a:prstGeom>
          <a:solidFill>
            <a:schemeClr val="accent5">
              <a:lumMod val="50000"/>
              <a:alpha val="72000"/>
            </a:schemeClr>
          </a:solidFill>
          <a:ln>
            <a:solidFill>
              <a:schemeClr val="accent1"/>
            </a:solidFill>
          </a:ln>
          <a:effectLst>
            <a:glow rad="139700">
              <a:srgbClr val="FFFF00">
                <a:alpha val="40000"/>
              </a:srgbClr>
            </a:glow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99000"/>
                    </a:srgbClr>
                  </a:glow>
                  <a:reflection endPos="0" dir="5400000" sy="-100000" algn="bl" rotWithShape="0"/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สงครามดอกกุหลาบ</a:t>
            </a:r>
          </a:p>
          <a:p>
            <a:pPr algn="ctr"/>
            <a:r>
              <a:rPr lang="af-ZA" sz="6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Wars of the Roses</a:t>
            </a:r>
            <a:endParaRPr lang="th-TH" sz="239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101600">
                  <a:srgbClr val="FFFF00">
                    <a:alpha val="99000"/>
                  </a:srgbClr>
                </a:glow>
                <a:reflection endPos="0" dir="5400000" sy="-100000" algn="bl" rotWithShape="0"/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4252686" y="3497943"/>
            <a:ext cx="4020457" cy="14514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Film_Score_-_Epic_Orchestral_Music-Vub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663" y="58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57" y="1503001"/>
            <a:ext cx="6944972" cy="488577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5125"/>
            <a:ext cx="4502441" cy="40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4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957942" y="1874729"/>
            <a:ext cx="10395857" cy="298543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endParaRPr lang="th-TH" sz="3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หลังจากนั้นราชบัลลังก์ ของอังกฤษก็ตกเป็นของเจ้าชายเฮนรี ทิว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เดอร์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นั้นเอง โดยพระองค์ทรงขึ้นครองราชย์ มีพระนามว่า “พระเจ้าเฮนรี่ที่ 7” (</a:t>
            </a: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Henry VII) (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ค.ศ. 1485 – 1509) พระองค์เริ่มสร้างความมั่นคงโดยการประสานรอยร้าวระหว่างตระกูลแลงคาส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เต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อร์ กับตระกูลยอร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์ก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โดยการอภิเษกสมรสกับเจ้า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หญิ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งอลิซา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เบธ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แห่งยอร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์ก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และเป็นต้นราชวงศ์ใหม่ คือ ราชวงศ์ทิว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เดอร์</a:t>
            </a:r>
            <a:endParaRPr lang="th-TH" sz="3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07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438" y="707916"/>
            <a:ext cx="2849111" cy="388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516" y="707916"/>
            <a:ext cx="2823183" cy="388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กล่องข้อความ 4"/>
          <p:cNvSpPr txBox="1"/>
          <p:nvPr/>
        </p:nvSpPr>
        <p:spPr>
          <a:xfrm>
            <a:off x="2336800" y="4974572"/>
            <a:ext cx="7308411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endParaRPr lang="th-TH" sz="1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พระ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เจ้าเฮนรีที่ 7 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อภิเษกสมรสกับพระนางเอลิซา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เบธ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แห่งยอร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์ก</a:t>
            </a:r>
            <a:endParaRPr lang="th-TH" sz="3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ประสานรอยร้าวระหว่างตระกูลแลงคาส</a:t>
            </a:r>
            <a:r>
              <a:rPr lang="th-TH" sz="32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เต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อร์ กับตระกูล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ยอร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์ก</a:t>
            </a:r>
            <a:endParaRPr lang="th-TH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1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411444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057" y="365125"/>
            <a:ext cx="6076950" cy="5034189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4057621" y="5788680"/>
            <a:ext cx="4076757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thaiDist"/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ต้นราชวงศ์ใหม่ คือ ราชวงศ์ทิว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เดอร์</a:t>
            </a:r>
            <a:endParaRPr lang="th-TH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1140854" y="587680"/>
            <a:ext cx="9910289" cy="212365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แหล่งอ้างอิง</a:t>
            </a:r>
          </a:p>
          <a:p>
            <a:pPr marL="971550" lvl="1" indent="-514350">
              <a:buFont typeface="+mj-lt"/>
              <a:buAutoNum type="arabicPeriod"/>
            </a:pP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https://th.wikipedia.org/wiki/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สงครามดอกกุหลาบ</a:t>
            </a:r>
          </a:p>
          <a:p>
            <a:pPr marL="971550" lvl="1" indent="-514350">
              <a:buFont typeface="+mj-lt"/>
              <a:buAutoNum type="arabicPeriod"/>
            </a:pP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https://poopara555.wordpress.com/2013/06/10/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สงครามดอกกุหลาบ-30-ปี-แห่ง/</a:t>
            </a:r>
          </a:p>
          <a:p>
            <a:pPr marL="971550" lvl="1" indent="-514350">
              <a:buFont typeface="+mj-lt"/>
              <a:buAutoNum type="arabicPeriod"/>
            </a:pP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http://www.sator4u.com/paper/859</a:t>
            </a:r>
            <a:endParaRPr lang="th-TH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8" y="2946075"/>
            <a:ext cx="6096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88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776" y="-595"/>
            <a:ext cx="3624792" cy="342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0616">
            <a:off x="6095999" y="3429000"/>
            <a:ext cx="6096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0616">
            <a:off x="0" y="-297"/>
            <a:ext cx="543877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50616">
            <a:off x="9063568" y="-596"/>
            <a:ext cx="3128431" cy="342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0616">
            <a:off x="0" y="3428404"/>
            <a:ext cx="3171825" cy="342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50616">
            <a:off x="3090862" y="3428701"/>
            <a:ext cx="3810000" cy="342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2895599" y="2175089"/>
            <a:ext cx="6400800" cy="250722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6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จบ</a:t>
            </a:r>
            <a:r>
              <a:rPr lang="th-TH" sz="6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การนำเสนอ</a:t>
            </a:r>
          </a:p>
          <a:p>
            <a:pPr algn="ctr"/>
            <a:r>
              <a:rPr lang="th-TH" sz="6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th-TH" sz="6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ขอบคุณ</a:t>
            </a:r>
            <a:r>
              <a:rPr lang="th-TH" sz="6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ครับ</a:t>
            </a:r>
          </a:p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7174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4011560" y="756006"/>
            <a:ext cx="4689988" cy="569386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th-TH" sz="20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นำเสนอ</a:t>
            </a:r>
            <a:endParaRPr lang="th-TH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dirty="0"/>
          </a:p>
          <a:p>
            <a:pPr algn="ctr"/>
            <a:endParaRPr lang="th-TH" dirty="0" smtClean="0"/>
          </a:p>
          <a:p>
            <a:pPr algn="ctr"/>
            <a:endParaRPr lang="th-TH" dirty="0"/>
          </a:p>
          <a:p>
            <a:pPr algn="ctr"/>
            <a:endParaRPr lang="th-TH" dirty="0" smtClean="0"/>
          </a:p>
          <a:p>
            <a:pPr algn="ctr"/>
            <a:endParaRPr lang="th-TH" dirty="0"/>
          </a:p>
          <a:p>
            <a:pPr algn="ctr"/>
            <a:endParaRPr lang="th-TH" dirty="0" smtClean="0"/>
          </a:p>
          <a:p>
            <a:endParaRPr lang="th-TH" dirty="0"/>
          </a:p>
          <a:p>
            <a:endParaRPr lang="th-TH" dirty="0" smtClean="0"/>
          </a:p>
          <a:p>
            <a:endParaRPr lang="th-TH" dirty="0"/>
          </a:p>
          <a:p>
            <a:pPr algn="ctr"/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พระใบฎีกาสุพจน์ 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36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ตป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สี</a:t>
            </a:r>
            <a:r>
              <a:rPr lang="th-TH" sz="36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โล</a:t>
            </a:r>
            <a:endParaRPr lang="th-TH" sz="3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6" name="Picture 2" descr="https://scontent.fbkk5-2.fna.fbcdn.net/hphotos-xta1/v/t1.0-9/12039286_448286375372460_8217541219769668851_n.jpg?oh=7e07fff4a424e271bfca71af6e9a9a99&amp;oe=573816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t="7200" r="1512" b="1598"/>
          <a:stretch/>
        </p:blipFill>
        <p:spPr bwMode="auto">
          <a:xfrm>
            <a:off x="5134845" y="1767735"/>
            <a:ext cx="2551471" cy="33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6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endPos="0" dir="5400000" sy="-100000" algn="bl" rotWithShape="0"/>
          </a:effectLst>
        </p:spPr>
      </p:pic>
      <p:sp>
        <p:nvSpPr>
          <p:cNvPr id="5" name="กล่องข้อความ 4"/>
          <p:cNvSpPr txBox="1"/>
          <p:nvPr/>
        </p:nvSpPr>
        <p:spPr>
          <a:xfrm>
            <a:off x="660400" y="1407886"/>
            <a:ext cx="10871200" cy="35394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th-TH" sz="3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สงครามดอกกุหลาบ ( </a:t>
            </a: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Wars of the Roses)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สงครามแห่งการชิงบัลลังก์ เพื่อแย่งชิงความยิ่งใหญ่เหนือสุดในดินแดนอังกฤษ โดยสองราชวงศ์ สองสัญลักษณ์ตราประจำตระกูล สองดอกกุหลาบได้แก่	</a:t>
            </a:r>
          </a:p>
          <a:p>
            <a:pPr lvl="1"/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32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ราชวงศ์แลงแคส</a:t>
            </a:r>
            <a:r>
              <a:rPr lang="th-TH" sz="3200" b="1" dirty="0" err="1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เต</a:t>
            </a:r>
            <a:r>
              <a:rPr lang="th-TH" sz="32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อร์ 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(สัญลักษณ์ตราประจำตระกูลคือ ดอกกุหลาบสีแดง)</a:t>
            </a:r>
          </a:p>
          <a:p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32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ราชวงศ์ยอร</a:t>
            </a:r>
            <a:r>
              <a:rPr lang="th-TH" sz="3200" b="1" dirty="0" err="1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์ก</a:t>
            </a:r>
            <a:r>
              <a:rPr lang="th-TH" sz="32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(สัญลักษณ์ตราประจำตระกูลคือ สีขาวตามลำดับ)</a:t>
            </a:r>
          </a:p>
          <a:p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9086431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76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endPos="0" dir="5400000" sy="-100000" algn="bl" rotWithShape="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456" y="1144917"/>
            <a:ext cx="4347705" cy="327038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467" y="1144917"/>
            <a:ext cx="4528789" cy="3270383"/>
          </a:xfrm>
          <a:prstGeom prst="rect">
            <a:avLst/>
          </a:prstGeom>
        </p:spPr>
      </p:pic>
      <p:sp>
        <p:nvSpPr>
          <p:cNvPr id="9" name="กล่องข้อความ 8"/>
          <p:cNvSpPr txBox="1"/>
          <p:nvPr/>
        </p:nvSpPr>
        <p:spPr>
          <a:xfrm>
            <a:off x="3018972" y="4901490"/>
            <a:ext cx="6062782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th-TH" sz="1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สัญลักษณ์</a:t>
            </a:r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ตรา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ประจำทั้ง  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 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ตระกูล  </a:t>
            </a:r>
          </a:p>
          <a:p>
            <a:pPr algn="ctr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เป็นเหตุให้สงครามครั้งนี้  ชื่อว่า  สงครามดอกกุหลาบ</a:t>
            </a:r>
          </a:p>
          <a:p>
            <a:pPr algn="ctr"/>
            <a:endParaRPr lang="th-TH" sz="1800" dirty="0"/>
          </a:p>
        </p:txBody>
      </p:sp>
    </p:spTree>
    <p:extLst>
      <p:ext uri="{BB962C8B-B14F-4D97-AF65-F5344CB8AC3E}">
        <p14:creationId xmlns:p14="http://schemas.microsoft.com/office/powerpoint/2010/main" val="15744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667656" y="1690688"/>
            <a:ext cx="10686144" cy="276998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th-TH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สงครามดอกกุหลาบ  เริ่มขึ้นใน ปี ค.ศ. 1455 และสิ้นสุดลงในปี ค.ศ. 1485 โดยกินเวลานานถึง </a:t>
            </a:r>
          </a:p>
          <a:p>
            <a:pPr algn="thaiDist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30 ปี ถึงแม้สงครามครั้งนี้ไม่มีผลกระทบต่อการดำเนินชีวิตของชาวอังกฤษโดยทั่วไป แต่การ  </a:t>
            </a:r>
          </a:p>
          <a:p>
            <a:pPr algn="thaiDist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ประหัตประหารของสองตระกูลมีผลถึงราชบัลลัง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ค์ข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องอังกฤษ ซึ่งเป็นศูนย์กลางของการ  </a:t>
            </a:r>
          </a:p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ปกครองในสมัยนั้น</a:t>
            </a:r>
          </a:p>
          <a:p>
            <a:pPr algn="just"/>
            <a:endParaRPr lang="th-TH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48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125"/>
            <a:ext cx="4625521" cy="581183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6302450" y="2905780"/>
            <a:ext cx="4094679" cy="120032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endParaRPr lang="th-TH" sz="2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ที่ตั้งสำคัญในสงครามดอกกุหลาบ</a:t>
            </a:r>
          </a:p>
          <a:p>
            <a:endParaRPr lang="th-TH"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83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943429" y="1659285"/>
            <a:ext cx="10276114" cy="31700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thaiDist"/>
            <a:endParaRPr lang="th-TH" sz="2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just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การสู้รบเริ่มขึ้นเม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ื่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อริ 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ชาร์ด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ดุ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๊ก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แห่งยอร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์ก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Richard Duke of York)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ทรงอ้างสิทธิ์ในราชบัลลัง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ค์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อังกฤษแทนที่พระเจ้าเฮนรี่ที่ 6 (</a:t>
            </a: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Henry VI)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ซึ่งสืบเชื้อสายมาจากดุ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๊ก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แห่งแลงคาส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เต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อร์ที่มีพระสติฟั่นเฟือน ทำให้ขุนนางทั้งสองฝ่ายทะเลาะกันอย่างรุนแรง อันนำไปสู่สงครามกลางเมืองในที่สุด และหลังจากนั้น ราชบัลลัง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ค์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อังกฤษก็มีการสับเปลี่ยนผู้ขึ้นครองราชย์กันระหว่าง 2 ตระกูล โดยที่รัฐสภามักตกอยู่ภายใต้อิทธิพลของฝ่ายที่มีชัยชนะตลอดมา</a:t>
            </a:r>
          </a:p>
          <a:p>
            <a:pPr algn="just"/>
            <a:endParaRPr lang="th-TH"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36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482" y="1027906"/>
            <a:ext cx="2967645" cy="372965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408" y="1027906"/>
            <a:ext cx="2903764" cy="3789301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2090057" y="5132635"/>
            <a:ext cx="3563796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endParaRPr lang="th-TH" sz="2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พระเจ้าเฮนรี่ที่ 6 (</a:t>
            </a: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Henry VI)</a:t>
            </a:r>
            <a:endParaRPr lang="th-TH" dirty="0" smtClean="0"/>
          </a:p>
          <a:p>
            <a:endParaRPr lang="th-TH" sz="2000" dirty="0"/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6492582" y="5132635"/>
            <a:ext cx="3652904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th-TH" sz="2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ริ 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ชาร์ด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ดุ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๊ก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แห่งยอร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์ก</a:t>
            </a:r>
            <a:endParaRPr lang="th-TH" sz="3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40632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838200" y="1874729"/>
            <a:ext cx="10515600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thaiDist"/>
            <a:endParaRPr lang="th-TH" sz="3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ครั้ง ถึงสมัยพระเจ้าริชาร์ดที่ 3 (</a:t>
            </a: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Richard III)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ทรงครองราชย์ พระองค์ทรงถูกฆ่าตายในการรบที่ทุ่งบอส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เวอร์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ธ (</a:t>
            </a: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Bosworth Field)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เมื่อวันที่ 12 สิงหาคม ค.ศ. 1485 โดยกองทัพของเจ้าชายเฮนรี ทิวดอร์ (</a:t>
            </a:r>
            <a:r>
              <a:rPr lang="af-ZA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Henry Tudor)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ซึ่งนับว่าเป็นกษัตริย์ในราชวงศ์ยอร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์ก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องค์สุดท้ายที่ได้ขึ้นครองอังกฤษ และหลังจากการรบที่ทุ่งบอส</a:t>
            </a:r>
            <a:r>
              <a:rPr lang="th-TH" sz="32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เวอร์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ธ ก็นับเป็นการสิ้นสุดของสงครามดอกกุหลาบด้วย</a:t>
            </a:r>
          </a:p>
          <a:p>
            <a:pPr algn="thaiDist"/>
            <a:endParaRPr lang="th-TH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56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454</Words>
  <Application>Microsoft Office PowerPoint</Application>
  <PresentationFormat>แบบจอกว้าง</PresentationFormat>
  <Paragraphs>50</Paragraphs>
  <Slides>15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21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Aumporn</dc:creator>
  <cp:lastModifiedBy>ArmDevil</cp:lastModifiedBy>
  <cp:revision>25</cp:revision>
  <dcterms:created xsi:type="dcterms:W3CDTF">2016-01-23T04:22:03Z</dcterms:created>
  <dcterms:modified xsi:type="dcterms:W3CDTF">2016-01-28T14:58:50Z</dcterms:modified>
</cp:coreProperties>
</file>