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D8F8-AF32-4199-B7DC-39B4256431D3}" type="datetimeFigureOut">
              <a:rPr lang="th-TH" smtClean="0"/>
              <a:t>20/01/59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CE7B-0961-45B8-A0E4-73471A4AAF55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D8F8-AF32-4199-B7DC-39B4256431D3}" type="datetimeFigureOut">
              <a:rPr lang="th-TH" smtClean="0"/>
              <a:t>20/01/59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CE7B-0961-45B8-A0E4-73471A4AAF5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D8F8-AF32-4199-B7DC-39B4256431D3}" type="datetimeFigureOut">
              <a:rPr lang="th-TH" smtClean="0"/>
              <a:t>20/01/59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CE7B-0961-45B8-A0E4-73471A4AAF5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D8F8-AF32-4199-B7DC-39B4256431D3}" type="datetimeFigureOut">
              <a:rPr lang="th-TH" smtClean="0"/>
              <a:t>20/01/59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CE7B-0961-45B8-A0E4-73471A4AAF55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D8F8-AF32-4199-B7DC-39B4256431D3}" type="datetimeFigureOut">
              <a:rPr lang="th-TH" smtClean="0"/>
              <a:t>20/01/59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CE7B-0961-45B8-A0E4-73471A4AAF5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D8F8-AF32-4199-B7DC-39B4256431D3}" type="datetimeFigureOut">
              <a:rPr lang="th-TH" smtClean="0"/>
              <a:t>20/01/59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CE7B-0961-45B8-A0E4-73471A4AAF55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D8F8-AF32-4199-B7DC-39B4256431D3}" type="datetimeFigureOut">
              <a:rPr lang="th-TH" smtClean="0"/>
              <a:t>20/01/59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CE7B-0961-45B8-A0E4-73471A4AAF55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D8F8-AF32-4199-B7DC-39B4256431D3}" type="datetimeFigureOut">
              <a:rPr lang="th-TH" smtClean="0"/>
              <a:t>20/01/59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CE7B-0961-45B8-A0E4-73471A4AAF5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D8F8-AF32-4199-B7DC-39B4256431D3}" type="datetimeFigureOut">
              <a:rPr lang="th-TH" smtClean="0"/>
              <a:t>20/01/59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CE7B-0961-45B8-A0E4-73471A4AAF5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D8F8-AF32-4199-B7DC-39B4256431D3}" type="datetimeFigureOut">
              <a:rPr lang="th-TH" smtClean="0"/>
              <a:t>20/01/59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CE7B-0961-45B8-A0E4-73471A4AAF55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AD8F8-AF32-4199-B7DC-39B4256431D3}" type="datetimeFigureOut">
              <a:rPr lang="th-TH" smtClean="0"/>
              <a:t>20/01/59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8CE7B-0961-45B8-A0E4-73471A4AAF55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4AD8F8-AF32-4199-B7DC-39B4256431D3}" type="datetimeFigureOut">
              <a:rPr lang="th-TH" smtClean="0"/>
              <a:t>20/01/59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78CE7B-0961-45B8-A0E4-73471A4AAF55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267744" y="2060848"/>
            <a:ext cx="4104456" cy="1793167"/>
          </a:xfrm>
        </p:spPr>
        <p:txBody>
          <a:bodyPr/>
          <a:lstStyle/>
          <a:p>
            <a:pPr marL="182880" indent="0">
              <a:buNone/>
            </a:pPr>
            <a:r>
              <a:rPr lang="th-TH" sz="7200" dirty="0" smtClean="0">
                <a:solidFill>
                  <a:schemeClr val="accent6"/>
                </a:solidFill>
              </a:rPr>
              <a:t>รำวงเกี่ยวข้าว</a:t>
            </a:r>
            <a:endParaRPr lang="th-TH" sz="7200" dirty="0">
              <a:solidFill>
                <a:schemeClr val="accent6"/>
              </a:solidFill>
            </a:endParaRPr>
          </a:p>
        </p:txBody>
      </p:sp>
      <p:pic>
        <p:nvPicPr>
          <p:cNvPr id="1026" name="Picture 2" descr="http://www.chaiwbi.com/2554student/m5/d5102/wbi/545108/200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56992"/>
            <a:ext cx="3744416" cy="30301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72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www.thaigoodview.com/files/u6981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412776"/>
            <a:ext cx="4176464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5256584" cy="557780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h-TH" sz="3200" dirty="0">
                <a:solidFill>
                  <a:srgbClr val="FF0000"/>
                </a:solidFill>
              </a:rPr>
              <a:t>วิธีเล่น      </a:t>
            </a:r>
            <a:r>
              <a:rPr lang="th-TH" sz="3200" dirty="0"/>
              <a:t>     </a:t>
            </a:r>
            <a:endParaRPr lang="th-TH" sz="3200" dirty="0" smtClean="0"/>
          </a:p>
          <a:p>
            <a:pPr marL="45720" indent="0">
              <a:buNone/>
            </a:pPr>
            <a:r>
              <a:rPr lang="th-TH" sz="3200" dirty="0" smtClean="0">
                <a:solidFill>
                  <a:srgbClr val="7030A0"/>
                </a:solidFill>
              </a:rPr>
              <a:t>ใน</a:t>
            </a:r>
            <a:r>
              <a:rPr lang="th-TH" sz="3200" dirty="0">
                <a:solidFill>
                  <a:srgbClr val="7030A0"/>
                </a:solidFill>
              </a:rPr>
              <a:t>การเล่นจะแบ่งผู้เล่นออกเป็น 2 ฝ่าย คือฝ่ายชายและฝ่ายหญิง แต่ละฝ่ายจะยืนอยู่คนละครึ่งวงกลม แต่ละคนถือเคียวเกี่ยวข้าวไว้ด้วยมือขวา ส่วนมือซ้ายกำรวงข้าวไว้ เมื่อการเล่นเริ่มต้นขึ้น ฝ่ายชายที่เป็นพ่อเพลง จะเป็นผู้เต้นออกไปกลางวง ตามจังหวะปรบมือของลูกคู่ พ่อเพลงจะร้องชักชวนแม่เพลงก่อน เพื่อให้ออกมาเพลงแรกคือ เพลงมา สำหรับลูกคู่ที่เป็นชาย จะนำเคียวและรวงข้าวมาเหน็บไว้ข้างหลัง เพื่อตบมือให้จังหวะ</a:t>
            </a:r>
          </a:p>
        </p:txBody>
      </p:sp>
    </p:spTree>
    <p:extLst>
      <p:ext uri="{BB962C8B-B14F-4D97-AF65-F5344CB8AC3E}">
        <p14:creationId xmlns:p14="http://schemas.microsoft.com/office/powerpoint/2010/main" val="396395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4581128" cy="5577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 smtClean="0">
                <a:solidFill>
                  <a:srgbClr val="7030A0"/>
                </a:solidFill>
              </a:rPr>
              <a:t>ส่วน</a:t>
            </a:r>
            <a:r>
              <a:rPr lang="th-TH" sz="3200" dirty="0">
                <a:solidFill>
                  <a:srgbClr val="7030A0"/>
                </a:solidFill>
              </a:rPr>
              <a:t>ลูกคู่ฝ่ายหญิงยังคงถือเคียวและรวงข้าวเหมือนเดิม แล้วเดินตามกันไปเป็นวงกลม สำหรับพ่อเพลงและแม่เพลงนั้น จะเปลี่ยนกันหลายคนก็ได้ นอกนั้นก็เป็นลูกคู่คอยร้องรับ นอกจากนี้ยังมีการรำร่อหรือเรียกว่า “ร่อกำ” กล่าวคือ เมื่อพ่อเพลงเดินเข้าไปใกล้แม่เพลง ก็หาทางเข้าใกล้ฝ่ายหญิงให้มากที่สุด</a:t>
            </a:r>
          </a:p>
        </p:txBody>
      </p:sp>
      <p:pic>
        <p:nvPicPr>
          <p:cNvPr id="11266" name="Picture 2" descr="http://3.bp.blogspot.com/_9GecXHZQYyE/SscTB7MeOaI/AAAAAAAAACc/1uyghax3tPQ/s320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908720"/>
            <a:ext cx="3384376" cy="42484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616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395536" y="548680"/>
            <a:ext cx="4653136" cy="57938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>
                <a:solidFill>
                  <a:srgbClr val="7030A0"/>
                </a:solidFill>
              </a:rPr>
              <a:t>เมื่อสบโอกาสก็ใช้ด้ามเคียวหรือข้อศอก กระทุ้งให้ถูกตัวฝ่ายหญิง ฝ่ายหญิงจะใช้เคียวและรวงข้าวปัดป้อง ถ้าหากพ่อเพลงเข้าไปผิดท่า ก็อาจถูกรวงข้าวฟาด การร่อกำนี้ พ่อเพลงที่เต้นเก่งๆ จะทำได้น่าดูมากเพราะท่าทางสวยงามเป็นที่สนุกสนานครื้นเครง ในขณะที่ร้องพ่อเพลงจะแสดงท่าทางให้สอดคล้องกับเนื้อเพลงด้วย ซึ่งมีอยู่ทั้งหมด 11 บท</a:t>
            </a:r>
          </a:p>
        </p:txBody>
      </p:sp>
      <p:pic>
        <p:nvPicPr>
          <p:cNvPr id="12290" name="Picture 2" descr="http://www.thaigoodview.com/files/u6505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764704"/>
            <a:ext cx="381642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11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5148064" y="836712"/>
            <a:ext cx="3528392" cy="5361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>
                <a:solidFill>
                  <a:srgbClr val="00B050"/>
                </a:solidFill>
              </a:rPr>
              <a:t>ดนตรีที่ใช้      </a:t>
            </a:r>
            <a:r>
              <a:rPr lang="th-TH" sz="3200" dirty="0"/>
              <a:t> </a:t>
            </a:r>
            <a:endParaRPr lang="th-TH" sz="3200" dirty="0" smtClean="0"/>
          </a:p>
          <a:p>
            <a:pPr marL="45720" indent="0">
              <a:buNone/>
            </a:pPr>
            <a:r>
              <a:rPr lang="th-TH" sz="3200" dirty="0" smtClean="0">
                <a:solidFill>
                  <a:schemeClr val="accent5"/>
                </a:solidFill>
              </a:rPr>
              <a:t>ตาม</a:t>
            </a:r>
            <a:r>
              <a:rPr lang="th-TH" sz="3200" dirty="0">
                <a:solidFill>
                  <a:schemeClr val="accent5"/>
                </a:solidFill>
              </a:rPr>
              <a:t>แบบฉบับของชาวบ้านเดิม ไม่มีดนตรีประกอบเพียงแต่ลูกคู่ทุกคนจะตบมือและ</a:t>
            </a:r>
            <a:r>
              <a:rPr lang="th-TH" sz="3200" dirty="0" smtClean="0">
                <a:solidFill>
                  <a:schemeClr val="accent5"/>
                </a:solidFill>
              </a:rPr>
              <a:t>ร้อง </a:t>
            </a:r>
            <a:r>
              <a:rPr lang="th-TH" sz="3200" dirty="0" err="1" smtClean="0">
                <a:solidFill>
                  <a:schemeClr val="accent5"/>
                </a:solidFill>
              </a:rPr>
              <a:t>เฮ้</a:t>
            </a:r>
            <a:r>
              <a:rPr lang="th-TH" sz="3200" dirty="0" smtClean="0">
                <a:solidFill>
                  <a:schemeClr val="accent5"/>
                </a:solidFill>
              </a:rPr>
              <a:t> </a:t>
            </a:r>
            <a:r>
              <a:rPr lang="th-TH" sz="3200" dirty="0">
                <a:solidFill>
                  <a:schemeClr val="accent5"/>
                </a:solidFill>
              </a:rPr>
              <a:t>เฮ้วให้จังหวะ แต่เมื่อกรมศิลปากรนำไปดัดแปลง ก็ใช้ระนาดเป็นเสียงดนตรีประกอบในท่าเดินเข้า-ออก</a:t>
            </a:r>
          </a:p>
        </p:txBody>
      </p:sp>
      <p:pic>
        <p:nvPicPr>
          <p:cNvPr id="13314" name="Picture 2" descr="http://i.ytimg.com/vi/OnaKUmOWD30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4572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99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h-TH" dirty="0">
                <a:solidFill>
                  <a:schemeClr val="accent6"/>
                </a:solidFill>
              </a:rPr>
              <a:t>บทร้องเพลงเต้นกำรำเคียว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683568" y="1556792"/>
            <a:ext cx="7488832" cy="482453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b="1" u="sng" dirty="0">
                <a:solidFill>
                  <a:srgbClr val="0070C0"/>
                </a:solidFill>
              </a:rPr>
              <a:t>เพลง</a:t>
            </a:r>
            <a:r>
              <a:rPr lang="th-TH" sz="3200" b="1" u="sng" dirty="0" smtClean="0">
                <a:solidFill>
                  <a:srgbClr val="0070C0"/>
                </a:solidFill>
              </a:rPr>
              <a:t>มา</a:t>
            </a:r>
          </a:p>
          <a:p>
            <a:pPr marL="45720" indent="0">
              <a:buNone/>
            </a:pPr>
            <a:r>
              <a:rPr lang="th-TH" sz="3200" b="1" dirty="0" smtClean="0"/>
              <a:t>ชาย</a:t>
            </a:r>
            <a:r>
              <a:rPr lang="th-TH" sz="3200" dirty="0" smtClean="0"/>
              <a:t> </a:t>
            </a:r>
            <a:r>
              <a:rPr lang="th-TH" sz="3200" dirty="0"/>
              <a:t>    </a:t>
            </a:r>
            <a:r>
              <a:rPr lang="th-TH" sz="3200" dirty="0">
                <a:solidFill>
                  <a:srgbClr val="00B050"/>
                </a:solidFill>
              </a:rPr>
              <a:t>มา กันเถิดนางเอย (</a:t>
            </a:r>
            <a:r>
              <a:rPr lang="th-TH" sz="3200" dirty="0" err="1">
                <a:solidFill>
                  <a:srgbClr val="00B050"/>
                </a:solidFill>
              </a:rPr>
              <a:t>กรู้</a:t>
            </a:r>
            <a:r>
              <a:rPr lang="th-TH" sz="3200" dirty="0">
                <a:solidFill>
                  <a:srgbClr val="00B050"/>
                </a:solidFill>
              </a:rPr>
              <a:t>...) เอ๋ยรา แม่มา มารึมา แม่มา (ซ้ำ) มาเถิดแม่นุชน้อง พี่จะเป็นฆ้องให้น้อง เป็นปี่ ต้อยตะ</a:t>
            </a:r>
            <a:r>
              <a:rPr lang="th-TH" sz="3200" dirty="0" err="1">
                <a:solidFill>
                  <a:srgbClr val="00B050"/>
                </a:solidFill>
              </a:rPr>
              <a:t>ริดติ๊ดต</a:t>
            </a:r>
            <a:r>
              <a:rPr lang="th-TH" sz="3200" dirty="0">
                <a:solidFill>
                  <a:srgbClr val="00B050"/>
                </a:solidFill>
              </a:rPr>
              <a:t>อด น้ำแห้งน้ำหยอดที่ตรงลิ้นปี่ มาเถิดนะแม่มามารึมาแม่มา มาเต้นกำย่ำหญ้ากันใน นานี้เอย (ลูกคู่รับท้าย</a:t>
            </a:r>
            <a:r>
              <a:rPr lang="th-TH" sz="3200" dirty="0" smtClean="0">
                <a:solidFill>
                  <a:srgbClr val="00B050"/>
                </a:solidFill>
              </a:rPr>
              <a:t>)</a:t>
            </a:r>
          </a:p>
          <a:p>
            <a:pPr marL="45720" indent="0">
              <a:buNone/>
            </a:pPr>
            <a:r>
              <a:rPr lang="th-TH" sz="3200" b="1" dirty="0" smtClean="0"/>
              <a:t>หญิง</a:t>
            </a:r>
            <a:r>
              <a:rPr lang="th-TH" sz="3200" dirty="0" smtClean="0"/>
              <a:t> </a:t>
            </a:r>
            <a:r>
              <a:rPr lang="th-TH" sz="3200" dirty="0"/>
              <a:t>    </a:t>
            </a:r>
            <a:r>
              <a:rPr lang="th-TH" sz="3200" dirty="0">
                <a:solidFill>
                  <a:schemeClr val="accent5"/>
                </a:solidFill>
              </a:rPr>
              <a:t>มากันเถิดนายเอย (</a:t>
            </a:r>
            <a:r>
              <a:rPr lang="th-TH" sz="3200" dirty="0" err="1">
                <a:solidFill>
                  <a:schemeClr val="accent5"/>
                </a:solidFill>
              </a:rPr>
              <a:t>กรู้</a:t>
            </a:r>
            <a:r>
              <a:rPr lang="th-TH" sz="3200" dirty="0">
                <a:solidFill>
                  <a:schemeClr val="accent5"/>
                </a:solidFill>
              </a:rPr>
              <a:t>...) เอ๋ยรา พ่อมา มารึมาพ่อมา ฝนกระจายปลายนา แล้วน้องจะ มาอย่างไรเอย (ลูกคู่รับท้าย)</a:t>
            </a:r>
          </a:p>
        </p:txBody>
      </p:sp>
    </p:spTree>
    <p:extLst>
      <p:ext uri="{BB962C8B-B14F-4D97-AF65-F5344CB8AC3E}">
        <p14:creationId xmlns:p14="http://schemas.microsoft.com/office/powerpoint/2010/main" val="25519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85384" cy="521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b="1" u="sng" dirty="0">
                <a:solidFill>
                  <a:srgbClr val="7030A0"/>
                </a:solidFill>
              </a:rPr>
              <a:t>เพลง</a:t>
            </a:r>
            <a:r>
              <a:rPr lang="th-TH" sz="3200" b="1" u="sng" dirty="0" smtClean="0">
                <a:solidFill>
                  <a:srgbClr val="7030A0"/>
                </a:solidFill>
              </a:rPr>
              <a:t>ไป</a:t>
            </a:r>
          </a:p>
          <a:p>
            <a:pPr marL="45720" indent="0">
              <a:buNone/>
            </a:pPr>
            <a:r>
              <a:rPr lang="th-TH" sz="3200" b="1" dirty="0" smtClean="0"/>
              <a:t>ชาย </a:t>
            </a:r>
            <a:r>
              <a:rPr lang="th-TH" sz="3200" dirty="0"/>
              <a:t>    </a:t>
            </a:r>
            <a:r>
              <a:rPr lang="th-TH" sz="3200" dirty="0">
                <a:solidFill>
                  <a:schemeClr val="accent5"/>
                </a:solidFill>
              </a:rPr>
              <a:t>ไปกันเถิดนางเอย (</a:t>
            </a:r>
            <a:r>
              <a:rPr lang="th-TH" sz="3200" dirty="0" err="1">
                <a:solidFill>
                  <a:schemeClr val="accent5"/>
                </a:solidFill>
              </a:rPr>
              <a:t>กรู้</a:t>
            </a:r>
            <a:r>
              <a:rPr lang="th-TH" sz="3200" dirty="0">
                <a:solidFill>
                  <a:schemeClr val="accent5"/>
                </a:solidFill>
              </a:rPr>
              <a:t>...) เอ๋ยรา แม่ไป ไปรึไปแม่ไป ไปชมนกกันที่ในป่า ไปชมพฤกษากันที่ในไพร ไปชม ชะนีผีไพร กันเล่นที่ในดงเอย (ลูกคู่รับท้าย</a:t>
            </a:r>
            <a:r>
              <a:rPr lang="th-TH" sz="3200" dirty="0" smtClean="0">
                <a:solidFill>
                  <a:schemeClr val="accent5"/>
                </a:solidFill>
              </a:rPr>
              <a:t>)</a:t>
            </a:r>
          </a:p>
          <a:p>
            <a:pPr marL="45720" indent="0">
              <a:buNone/>
            </a:pPr>
            <a:r>
              <a:rPr lang="th-TH" sz="3200" b="1" dirty="0" smtClean="0"/>
              <a:t>หญิง </a:t>
            </a:r>
            <a:r>
              <a:rPr lang="th-TH" sz="3200" b="1" dirty="0"/>
              <a:t> </a:t>
            </a:r>
            <a:r>
              <a:rPr lang="th-TH" sz="3200" dirty="0"/>
              <a:t>   </a:t>
            </a:r>
            <a:r>
              <a:rPr lang="th-TH" sz="3200" dirty="0">
                <a:solidFill>
                  <a:srgbClr val="00B050"/>
                </a:solidFill>
              </a:rPr>
              <a:t>ไปกันเถิดนายเอย(</a:t>
            </a:r>
            <a:r>
              <a:rPr lang="th-TH" sz="3200" dirty="0" err="1">
                <a:solidFill>
                  <a:srgbClr val="00B050"/>
                </a:solidFill>
              </a:rPr>
              <a:t>กรู้</a:t>
            </a:r>
            <a:r>
              <a:rPr lang="th-TH" sz="3200" dirty="0">
                <a:solidFill>
                  <a:srgbClr val="00B050"/>
                </a:solidFill>
              </a:rPr>
              <a:t>...) เอ๋ยรา พ่อไป ไปรึไปพ่อไป น้องเดินขยิกจิกไหล่ตามก้นพี่ชายไปเอย(ลูกคู่ รับท้าย)</a:t>
            </a:r>
          </a:p>
        </p:txBody>
      </p:sp>
    </p:spTree>
    <p:extLst>
      <p:ext uri="{BB962C8B-B14F-4D97-AF65-F5344CB8AC3E}">
        <p14:creationId xmlns:p14="http://schemas.microsoft.com/office/powerpoint/2010/main" val="108072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21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b="1" u="sng" dirty="0">
                <a:solidFill>
                  <a:schemeClr val="accent5"/>
                </a:solidFill>
              </a:rPr>
              <a:t>เพลง</a:t>
            </a:r>
            <a:r>
              <a:rPr lang="th-TH" sz="3200" b="1" u="sng" dirty="0" smtClean="0">
                <a:solidFill>
                  <a:schemeClr val="accent5"/>
                </a:solidFill>
              </a:rPr>
              <a:t>เดิน</a:t>
            </a:r>
          </a:p>
          <a:p>
            <a:pPr marL="45720" indent="0">
              <a:buNone/>
            </a:pPr>
            <a:r>
              <a:rPr lang="th-TH" sz="3200" b="1" dirty="0" smtClean="0"/>
              <a:t>ชาย</a:t>
            </a:r>
            <a:r>
              <a:rPr lang="th-TH" sz="3200" dirty="0" smtClean="0"/>
              <a:t> </a:t>
            </a:r>
            <a:r>
              <a:rPr lang="th-TH" sz="3200" dirty="0"/>
              <a:t>    </a:t>
            </a:r>
            <a:r>
              <a:rPr lang="th-TH" sz="3200" dirty="0">
                <a:solidFill>
                  <a:srgbClr val="7030A0"/>
                </a:solidFill>
              </a:rPr>
              <a:t>เดิน กันเถิดนางเอย(</a:t>
            </a:r>
            <a:r>
              <a:rPr lang="th-TH" sz="3200" dirty="0" err="1">
                <a:solidFill>
                  <a:srgbClr val="7030A0"/>
                </a:solidFill>
              </a:rPr>
              <a:t>กรู้</a:t>
            </a:r>
            <a:r>
              <a:rPr lang="th-TH" sz="3200" dirty="0">
                <a:solidFill>
                  <a:srgbClr val="7030A0"/>
                </a:solidFill>
              </a:rPr>
              <a:t>...) เอ๋ยรา แม่เดิน เดินรึเดิน แม่เดิน ย่างเท้าขึ้นโคกเสียงนกโพระดกมันร้องเกริ่น(ซ้ำ)จะชวนหมู่น้องไปท้องพะเนิน ชมเล่นให้เพลินใจเอย (ลูกคู่ รับท้าย</a:t>
            </a:r>
            <a:r>
              <a:rPr lang="th-TH" sz="3200" dirty="0" smtClean="0">
                <a:solidFill>
                  <a:srgbClr val="7030A0"/>
                </a:solidFill>
              </a:rPr>
              <a:t>)</a:t>
            </a:r>
          </a:p>
          <a:p>
            <a:pPr marL="45720" indent="0">
              <a:buNone/>
            </a:pPr>
            <a:r>
              <a:rPr lang="th-TH" sz="3200" b="1" dirty="0" smtClean="0"/>
              <a:t>หญิง </a:t>
            </a:r>
            <a:r>
              <a:rPr lang="th-TH" sz="3200" dirty="0"/>
              <a:t>     </a:t>
            </a:r>
            <a:r>
              <a:rPr lang="th-TH" sz="3200" dirty="0">
                <a:solidFill>
                  <a:srgbClr val="0070C0"/>
                </a:solidFill>
              </a:rPr>
              <a:t>เดินกันเถิดนายเอย(</a:t>
            </a:r>
            <a:r>
              <a:rPr lang="th-TH" sz="3200" dirty="0" err="1">
                <a:solidFill>
                  <a:srgbClr val="0070C0"/>
                </a:solidFill>
              </a:rPr>
              <a:t>กรู้</a:t>
            </a:r>
            <a:r>
              <a:rPr lang="th-TH" sz="3200" dirty="0">
                <a:solidFill>
                  <a:srgbClr val="0070C0"/>
                </a:solidFill>
              </a:rPr>
              <a:t>...) เอ๋ยรา พ่อเดิน เดินรึเดิน พ่อเดิน หนทางก็รกระหกระเหิน แล้วน้องจะเดินอย่างไรเอย(ลูกคู่ รับท้าย)</a:t>
            </a:r>
          </a:p>
        </p:txBody>
      </p:sp>
    </p:spTree>
    <p:extLst>
      <p:ext uri="{BB962C8B-B14F-4D97-AF65-F5344CB8AC3E}">
        <p14:creationId xmlns:p14="http://schemas.microsoft.com/office/powerpoint/2010/main" val="24518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b="1" u="sng" dirty="0">
                <a:solidFill>
                  <a:srgbClr val="7030A0"/>
                </a:solidFill>
              </a:rPr>
              <a:t>เพลง</a:t>
            </a:r>
            <a:r>
              <a:rPr lang="th-TH" sz="3200" b="1" u="sng" dirty="0" smtClean="0">
                <a:solidFill>
                  <a:srgbClr val="7030A0"/>
                </a:solidFill>
              </a:rPr>
              <a:t>รำ</a:t>
            </a:r>
          </a:p>
          <a:p>
            <a:pPr marL="45720" indent="0">
              <a:buNone/>
            </a:pPr>
            <a:r>
              <a:rPr lang="th-TH" sz="3200" b="1" dirty="0" smtClean="0"/>
              <a:t>ชาย </a:t>
            </a:r>
            <a:r>
              <a:rPr lang="th-TH" sz="3200" dirty="0"/>
              <a:t>    </a:t>
            </a:r>
            <a:r>
              <a:rPr lang="th-TH" sz="3200" dirty="0">
                <a:solidFill>
                  <a:srgbClr val="00B050"/>
                </a:solidFill>
              </a:rPr>
              <a:t>รำ กันเถิดนาง</a:t>
            </a:r>
            <a:r>
              <a:rPr lang="th-TH" sz="3200" dirty="0" smtClean="0">
                <a:solidFill>
                  <a:srgbClr val="00B050"/>
                </a:solidFill>
              </a:rPr>
              <a:t>เอย (</a:t>
            </a:r>
            <a:r>
              <a:rPr lang="th-TH" sz="3200" dirty="0" err="1">
                <a:solidFill>
                  <a:srgbClr val="00B050"/>
                </a:solidFill>
              </a:rPr>
              <a:t>กรู้</a:t>
            </a:r>
            <a:r>
              <a:rPr lang="th-TH" sz="3200" dirty="0">
                <a:solidFill>
                  <a:srgbClr val="00B050"/>
                </a:solidFill>
              </a:rPr>
              <a:t>...) เอ๋ยรา แม่รำ รำรึรำ แม่รำ ใส่เสื้อเนื้อดีแม่ห่มแต่สีดอกขำ (ซ้ำ) น้อยหรือแน่แม่ช่างรำ แม่เชื้อระบำเก่าเอย(ลูกคู่ รับท้าย</a:t>
            </a:r>
            <a:r>
              <a:rPr lang="th-TH" sz="3200" dirty="0" smtClean="0">
                <a:solidFill>
                  <a:srgbClr val="00B050"/>
                </a:solidFill>
              </a:rPr>
              <a:t>)</a:t>
            </a:r>
          </a:p>
          <a:p>
            <a:pPr marL="45720" indent="0">
              <a:buNone/>
            </a:pPr>
            <a:r>
              <a:rPr lang="th-TH" sz="3200" b="1" dirty="0" smtClean="0"/>
              <a:t>หญิง </a:t>
            </a:r>
            <a:r>
              <a:rPr lang="th-TH" sz="3200" dirty="0"/>
              <a:t>    </a:t>
            </a:r>
            <a:r>
              <a:rPr lang="th-TH" sz="3200" dirty="0">
                <a:solidFill>
                  <a:schemeClr val="accent5"/>
                </a:solidFill>
              </a:rPr>
              <a:t>รำกันเถิดนายเอย (</a:t>
            </a:r>
            <a:r>
              <a:rPr lang="th-TH" sz="3200" dirty="0" err="1">
                <a:solidFill>
                  <a:schemeClr val="accent5"/>
                </a:solidFill>
              </a:rPr>
              <a:t>กรู้</a:t>
            </a:r>
            <a:r>
              <a:rPr lang="th-TH" sz="3200" dirty="0">
                <a:solidFill>
                  <a:schemeClr val="accent5"/>
                </a:solidFill>
              </a:rPr>
              <a:t>...) เอ๋ยรา พ่อรำ รำรึรำ พ่อรำ มหาหงส์ลงต่ำ ต่างคนต่างรำไปเอย</a:t>
            </a:r>
          </a:p>
        </p:txBody>
      </p:sp>
    </p:spTree>
    <p:extLst>
      <p:ext uri="{BB962C8B-B14F-4D97-AF65-F5344CB8AC3E}">
        <p14:creationId xmlns:p14="http://schemas.microsoft.com/office/powerpoint/2010/main" val="178325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21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b="1" u="sng" dirty="0">
                <a:solidFill>
                  <a:schemeClr val="accent5"/>
                </a:solidFill>
              </a:rPr>
              <a:t>เพลง</a:t>
            </a:r>
            <a:r>
              <a:rPr lang="th-TH" sz="3200" b="1" u="sng" dirty="0" smtClean="0">
                <a:solidFill>
                  <a:schemeClr val="accent5"/>
                </a:solidFill>
              </a:rPr>
              <a:t>ร่อน</a:t>
            </a:r>
          </a:p>
          <a:p>
            <a:pPr marL="45720" indent="0">
              <a:buNone/>
            </a:pPr>
            <a:r>
              <a:rPr lang="th-TH" sz="3200" b="1" dirty="0" smtClean="0"/>
              <a:t>ชาย </a:t>
            </a:r>
            <a:r>
              <a:rPr lang="th-TH" sz="3200" b="1" dirty="0"/>
              <a:t> </a:t>
            </a:r>
            <a:r>
              <a:rPr lang="th-TH" sz="3200" dirty="0"/>
              <a:t>   </a:t>
            </a:r>
            <a:r>
              <a:rPr lang="th-TH" sz="3200" dirty="0">
                <a:solidFill>
                  <a:srgbClr val="00B050"/>
                </a:solidFill>
              </a:rPr>
              <a:t>ร่อน กันเถิดนางเอย(</a:t>
            </a:r>
            <a:r>
              <a:rPr lang="th-TH" sz="3200" dirty="0" err="1">
                <a:solidFill>
                  <a:srgbClr val="00B050"/>
                </a:solidFill>
              </a:rPr>
              <a:t>กรู้</a:t>
            </a:r>
            <a:r>
              <a:rPr lang="th-TH" sz="3200" dirty="0">
                <a:solidFill>
                  <a:srgbClr val="00B050"/>
                </a:solidFill>
              </a:rPr>
              <a:t>...) เอ๋ยรา แม่ร่อน ร่อนรึร่อน แม่ร่อน (ชะฉ่า ชะฉ่า ชา ชา ๆ ๆ) ร่อนหรือร่อนแม่ร่อน รูปร่างเหมือนนางระบำ แม่เอ๋ยช่างรำ แม่คุณช่างร่อน(ซ้ำ...รูปร่าง) อ้อนแอ้นแขนอ่อนรูปร่างเหมือนมอญรำเอย(ลูกคู่ รับท้าย</a:t>
            </a:r>
            <a:r>
              <a:rPr lang="th-TH" sz="3200" dirty="0" smtClean="0">
                <a:solidFill>
                  <a:srgbClr val="00B050"/>
                </a:solidFill>
              </a:rPr>
              <a:t>)</a:t>
            </a:r>
          </a:p>
          <a:p>
            <a:pPr marL="45720" indent="0">
              <a:buNone/>
            </a:pPr>
            <a:r>
              <a:rPr lang="th-TH" sz="3200" b="1" dirty="0" smtClean="0"/>
              <a:t>หญิง</a:t>
            </a:r>
            <a:r>
              <a:rPr lang="th-TH" sz="3200" dirty="0" smtClean="0"/>
              <a:t> </a:t>
            </a:r>
            <a:r>
              <a:rPr lang="th-TH" sz="3200" dirty="0"/>
              <a:t>    </a:t>
            </a:r>
            <a:r>
              <a:rPr lang="th-TH" sz="3200" dirty="0">
                <a:solidFill>
                  <a:srgbClr val="0070C0"/>
                </a:solidFill>
              </a:rPr>
              <a:t>ร่อนกันเถิดนายเอย (</a:t>
            </a:r>
            <a:r>
              <a:rPr lang="th-TH" sz="3200" dirty="0" err="1">
                <a:solidFill>
                  <a:srgbClr val="0070C0"/>
                </a:solidFill>
              </a:rPr>
              <a:t>กรู้</a:t>
            </a:r>
            <a:r>
              <a:rPr lang="th-TH" sz="3200" dirty="0">
                <a:solidFill>
                  <a:srgbClr val="0070C0"/>
                </a:solidFill>
              </a:rPr>
              <a:t>...) เอ๋ยรา พ่อร่อน ร่อนรึร่อน พ่อร่อน สีนวลอ่อนอ่อนร่อน แต่ลมบนเอย(ลูกคู่ รับท้าย)</a:t>
            </a:r>
          </a:p>
        </p:txBody>
      </p:sp>
    </p:spTree>
    <p:extLst>
      <p:ext uri="{BB962C8B-B14F-4D97-AF65-F5344CB8AC3E}">
        <p14:creationId xmlns:p14="http://schemas.microsoft.com/office/powerpoint/2010/main" val="169608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029400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b="1" u="sng" dirty="0">
                <a:solidFill>
                  <a:srgbClr val="0070C0"/>
                </a:solidFill>
              </a:rPr>
              <a:t>เพลง</a:t>
            </a:r>
            <a:r>
              <a:rPr lang="th-TH" sz="3200" b="1" u="sng" dirty="0" smtClean="0">
                <a:solidFill>
                  <a:srgbClr val="0070C0"/>
                </a:solidFill>
              </a:rPr>
              <a:t>บิน</a:t>
            </a:r>
          </a:p>
          <a:p>
            <a:pPr marL="45720" indent="0">
              <a:buNone/>
            </a:pPr>
            <a:r>
              <a:rPr lang="th-TH" sz="3200" b="1" dirty="0" smtClean="0"/>
              <a:t>ชาย </a:t>
            </a:r>
            <a:r>
              <a:rPr lang="th-TH" sz="3200" dirty="0"/>
              <a:t>    </a:t>
            </a:r>
            <a:r>
              <a:rPr lang="th-TH" sz="3200" dirty="0">
                <a:solidFill>
                  <a:srgbClr val="7030A0"/>
                </a:solidFill>
              </a:rPr>
              <a:t>บิน กันเถิดนางเอย (</a:t>
            </a:r>
            <a:r>
              <a:rPr lang="th-TH" sz="3200" dirty="0" err="1">
                <a:solidFill>
                  <a:srgbClr val="7030A0"/>
                </a:solidFill>
              </a:rPr>
              <a:t>กรู้</a:t>
            </a:r>
            <a:r>
              <a:rPr lang="th-TH" sz="3200" dirty="0">
                <a:solidFill>
                  <a:srgbClr val="7030A0"/>
                </a:solidFill>
              </a:rPr>
              <a:t>...) เอ๋ยรา แม่บิน บินรึบิน แม่บิน สองตีนกระทืบดินใคร เลยจะบินไปได้อย่างเจ้า (ซ้ำ...สองตีน) ใส่งอบขาว ๆ รำกันงามเอย (ลูกคู่ รับท้าย</a:t>
            </a:r>
            <a:r>
              <a:rPr lang="th-TH" sz="3200" dirty="0" smtClean="0">
                <a:solidFill>
                  <a:srgbClr val="7030A0"/>
                </a:solidFill>
              </a:rPr>
              <a:t>)</a:t>
            </a:r>
          </a:p>
          <a:p>
            <a:pPr marL="45720" indent="0">
              <a:buNone/>
            </a:pPr>
            <a:r>
              <a:rPr lang="th-TH" sz="3200" b="1" dirty="0" smtClean="0"/>
              <a:t>หญิง </a:t>
            </a:r>
            <a:r>
              <a:rPr lang="th-TH" sz="3200" b="1" dirty="0"/>
              <a:t>  </a:t>
            </a:r>
            <a:r>
              <a:rPr lang="th-TH" sz="3200" dirty="0"/>
              <a:t> </a:t>
            </a:r>
            <a:r>
              <a:rPr lang="th-TH" sz="3200" dirty="0">
                <a:solidFill>
                  <a:schemeClr val="accent5"/>
                </a:solidFill>
              </a:rPr>
              <a:t> บินกันเถิดนายเอย (</a:t>
            </a:r>
            <a:r>
              <a:rPr lang="th-TH" sz="3200" dirty="0" err="1">
                <a:solidFill>
                  <a:schemeClr val="accent5"/>
                </a:solidFill>
              </a:rPr>
              <a:t>กรู้</a:t>
            </a:r>
            <a:r>
              <a:rPr lang="th-TH" sz="3200" dirty="0">
                <a:solidFill>
                  <a:schemeClr val="accent5"/>
                </a:solidFill>
              </a:rPr>
              <a:t>...) เอ๋ยรา พ่อบิน บินรึบิน พ่อบิน มหาหงส์ทรงศีลบินไปตามลมเอย(ลูกคู่ รับท้าย)</a:t>
            </a:r>
          </a:p>
        </p:txBody>
      </p:sp>
    </p:spTree>
    <p:extLst>
      <p:ext uri="{BB962C8B-B14F-4D97-AF65-F5344CB8AC3E}">
        <p14:creationId xmlns:p14="http://schemas.microsoft.com/office/powerpoint/2010/main" val="373935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776864" cy="492972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>
                <a:solidFill>
                  <a:srgbClr val="00B050"/>
                </a:solidFill>
              </a:rPr>
              <a:t>แถบจังหวัดนครสวรรค์ โดยเฉพาะอำเภอพยุหะคีรี ประชาชนส่วนมากยึดอาชีพการทำนาเป็น</a:t>
            </a:r>
            <a:r>
              <a:rPr lang="th-TH" sz="3200" dirty="0" smtClean="0">
                <a:solidFill>
                  <a:srgbClr val="00B050"/>
                </a:solidFill>
              </a:rPr>
              <a:t>หลัก หลังจาก</a:t>
            </a:r>
            <a:r>
              <a:rPr lang="th-TH" sz="3200" dirty="0">
                <a:solidFill>
                  <a:srgbClr val="00B050"/>
                </a:solidFill>
              </a:rPr>
              <a:t>การเก็บเกี่ยวข้าวแล้ว ชาวนารู้สึกเหน็ดเหนื่อย และด้วยนิสัยรักความสนุก ประกอบกับการเป็นคนเจ้าบทเจ้ากลอนของคนไทยด้วย</a:t>
            </a:r>
          </a:p>
        </p:txBody>
      </p:sp>
      <p:pic>
        <p:nvPicPr>
          <p:cNvPr id="2050" name="Picture 2" descr="http://www.chaiwbi.com/2554student/m5/d5102/wbi/545108/200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780927"/>
            <a:ext cx="4360083" cy="3528393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07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21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b="1" u="sng" dirty="0">
                <a:solidFill>
                  <a:srgbClr val="00B050"/>
                </a:solidFill>
              </a:rPr>
              <a:t>เพลง</a:t>
            </a:r>
            <a:r>
              <a:rPr lang="th-TH" sz="3200" b="1" u="sng" dirty="0" smtClean="0">
                <a:solidFill>
                  <a:srgbClr val="00B050"/>
                </a:solidFill>
              </a:rPr>
              <a:t>ยัก</a:t>
            </a:r>
          </a:p>
          <a:p>
            <a:pPr marL="45720" indent="0">
              <a:buNone/>
            </a:pPr>
            <a:r>
              <a:rPr lang="th-TH" sz="3200" b="1" dirty="0" smtClean="0"/>
              <a:t>ชาย</a:t>
            </a:r>
            <a:r>
              <a:rPr lang="th-TH" sz="3200" dirty="0" smtClean="0"/>
              <a:t> </a:t>
            </a:r>
            <a:r>
              <a:rPr lang="th-TH" sz="3200" dirty="0"/>
              <a:t>    </a:t>
            </a:r>
            <a:r>
              <a:rPr lang="th-TH" sz="3200" dirty="0">
                <a:solidFill>
                  <a:schemeClr val="accent5"/>
                </a:solidFill>
              </a:rPr>
              <a:t>ยัก กันเถิดนางเอย (</a:t>
            </a:r>
            <a:r>
              <a:rPr lang="th-TH" sz="3200" dirty="0" err="1">
                <a:solidFill>
                  <a:schemeClr val="accent5"/>
                </a:solidFill>
              </a:rPr>
              <a:t>กรู้</a:t>
            </a:r>
            <a:r>
              <a:rPr lang="th-TH" sz="3200" dirty="0">
                <a:solidFill>
                  <a:schemeClr val="accent5"/>
                </a:solidFill>
              </a:rPr>
              <a:t>...) เอ๋ยรา แม่ยัก ยักรึยัก แม่ยัก (เอาวา </a:t>
            </a:r>
            <a:r>
              <a:rPr lang="th-TH" sz="3200" dirty="0" err="1">
                <a:solidFill>
                  <a:schemeClr val="accent5"/>
                </a:solidFill>
              </a:rPr>
              <a:t>โจ๊ะ</a:t>
            </a:r>
            <a:r>
              <a:rPr lang="th-TH" sz="3200" dirty="0">
                <a:solidFill>
                  <a:schemeClr val="accent5"/>
                </a:solidFill>
              </a:rPr>
              <a:t> ติง ติงทั่ง ติง ติง ๆ ๆ วัวขี่ควาย กระต่ายขี่ลิง) ยักรึยัก แม่ยัก ยักตื้นติดกึก เอาละว่ายักลึกติดกัก ยักตื้นยักตื้นติดกึก ยักลึกติดกัก หงส์ทองน้องรักยักให้หมดวงเอย (ลูกคู่ รับท้าย</a:t>
            </a:r>
            <a:r>
              <a:rPr lang="th-TH" sz="3200" dirty="0" smtClean="0">
                <a:solidFill>
                  <a:schemeClr val="accent5"/>
                </a:solidFill>
              </a:rPr>
              <a:t>)</a:t>
            </a:r>
          </a:p>
          <a:p>
            <a:pPr marL="45720" indent="0">
              <a:buNone/>
            </a:pPr>
            <a:r>
              <a:rPr lang="th-TH" sz="3200" b="1" dirty="0" smtClean="0"/>
              <a:t>หญิง </a:t>
            </a:r>
            <a:r>
              <a:rPr lang="th-TH" sz="3200" dirty="0"/>
              <a:t>    </a:t>
            </a:r>
            <a:r>
              <a:rPr lang="th-TH" sz="3200" dirty="0">
                <a:solidFill>
                  <a:srgbClr val="00B050"/>
                </a:solidFill>
              </a:rPr>
              <a:t> ยักกันเถิดนายเอย (</a:t>
            </a:r>
            <a:r>
              <a:rPr lang="th-TH" sz="3200" dirty="0" err="1">
                <a:solidFill>
                  <a:srgbClr val="00B050"/>
                </a:solidFill>
              </a:rPr>
              <a:t>กรู้</a:t>
            </a:r>
            <a:r>
              <a:rPr lang="th-TH" sz="3200" dirty="0">
                <a:solidFill>
                  <a:srgbClr val="00B050"/>
                </a:solidFill>
              </a:rPr>
              <a:t>...) เอ๋ยรา พ่อยัก ยักรึยัก พ่อยัก อย่าเข้ามาใกล้น้องนักจะโดนเคียวควักตาเอย (ลูกคู่ รับท้าย)</a:t>
            </a:r>
          </a:p>
        </p:txBody>
      </p:sp>
    </p:spTree>
    <p:extLst>
      <p:ext uri="{BB962C8B-B14F-4D97-AF65-F5344CB8AC3E}">
        <p14:creationId xmlns:p14="http://schemas.microsoft.com/office/powerpoint/2010/main" val="279939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2897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b="1" u="sng" dirty="0">
                <a:solidFill>
                  <a:srgbClr val="7030A0"/>
                </a:solidFill>
              </a:rPr>
              <a:t>เพลง</a:t>
            </a:r>
            <a:r>
              <a:rPr lang="th-TH" sz="3200" b="1" u="sng" dirty="0" smtClean="0">
                <a:solidFill>
                  <a:srgbClr val="7030A0"/>
                </a:solidFill>
              </a:rPr>
              <a:t>ย่อง</a:t>
            </a:r>
          </a:p>
          <a:p>
            <a:pPr marL="45720" indent="0">
              <a:buNone/>
            </a:pPr>
            <a:r>
              <a:rPr lang="th-TH" sz="3200" b="1" dirty="0" smtClean="0"/>
              <a:t>ชาย</a:t>
            </a:r>
            <a:r>
              <a:rPr lang="th-TH" sz="3200" dirty="0" smtClean="0"/>
              <a:t> </a:t>
            </a:r>
            <a:r>
              <a:rPr lang="th-TH" sz="3200" dirty="0"/>
              <a:t>     </a:t>
            </a:r>
            <a:r>
              <a:rPr lang="th-TH" sz="3200" dirty="0">
                <a:solidFill>
                  <a:srgbClr val="00B050"/>
                </a:solidFill>
              </a:rPr>
              <a:t>ย่อง กันเถิดนางเอย (</a:t>
            </a:r>
            <a:r>
              <a:rPr lang="th-TH" sz="3200" dirty="0" err="1">
                <a:solidFill>
                  <a:srgbClr val="00B050"/>
                </a:solidFill>
              </a:rPr>
              <a:t>กรู้</a:t>
            </a:r>
            <a:r>
              <a:rPr lang="th-TH" sz="3200" dirty="0">
                <a:solidFill>
                  <a:srgbClr val="00B050"/>
                </a:solidFill>
              </a:rPr>
              <a:t>...) เอ๋ยรา แม่ย่อง ย่องรึย่อง แม่ย่อง บุกดงอะไร แกรก แกรกสองมือก็แหวกนัยน์ตาก็มอง บุกดงอะไร แกรก แกรกสองมือก็แหวกนัยน์ตาก็มองพบฝูงอีก้อง พวกเราก็ย่องยิงเอย (ลูกคู่ รับท้าย</a:t>
            </a:r>
            <a:r>
              <a:rPr lang="th-TH" sz="3200" dirty="0" smtClean="0">
                <a:solidFill>
                  <a:srgbClr val="00B050"/>
                </a:solidFill>
              </a:rPr>
              <a:t>)</a:t>
            </a:r>
          </a:p>
          <a:p>
            <a:pPr marL="45720" indent="0">
              <a:buNone/>
            </a:pPr>
            <a:r>
              <a:rPr lang="th-TH" sz="3200" b="1" dirty="0" smtClean="0"/>
              <a:t>หญิง </a:t>
            </a:r>
            <a:r>
              <a:rPr lang="th-TH" sz="3200" b="1" dirty="0"/>
              <a:t>  </a:t>
            </a:r>
            <a:r>
              <a:rPr lang="th-TH" sz="3200" dirty="0"/>
              <a:t>  </a:t>
            </a:r>
            <a:r>
              <a:rPr lang="th-TH" sz="3200" dirty="0">
                <a:solidFill>
                  <a:schemeClr val="accent5"/>
                </a:solidFill>
              </a:rPr>
              <a:t> ย่องกันเถิดนายเอย (</a:t>
            </a:r>
            <a:r>
              <a:rPr lang="th-TH" sz="3200" dirty="0" err="1">
                <a:solidFill>
                  <a:schemeClr val="accent5"/>
                </a:solidFill>
              </a:rPr>
              <a:t>กรู้</a:t>
            </a:r>
            <a:r>
              <a:rPr lang="th-TH" sz="3200" dirty="0">
                <a:solidFill>
                  <a:schemeClr val="accent5"/>
                </a:solidFill>
              </a:rPr>
              <a:t>...) เอ๋ยรา พ่อย่อง ย่องรึย่อง พ่อย่อง ฝูงละมั่งกวางทองย่อง มากินถั่วเอย (ลูกคู่ รับท้าย)</a:t>
            </a:r>
          </a:p>
        </p:txBody>
      </p:sp>
    </p:spTree>
    <p:extLst>
      <p:ext uri="{BB962C8B-B14F-4D97-AF65-F5344CB8AC3E}">
        <p14:creationId xmlns:p14="http://schemas.microsoft.com/office/powerpoint/2010/main" val="52114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36177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b="1" u="sng" dirty="0">
                <a:solidFill>
                  <a:srgbClr val="0070C0"/>
                </a:solidFill>
              </a:rPr>
              <a:t>เพลง</a:t>
            </a:r>
            <a:r>
              <a:rPr lang="th-TH" sz="3200" b="1" u="sng" dirty="0" smtClean="0">
                <a:solidFill>
                  <a:srgbClr val="0070C0"/>
                </a:solidFill>
              </a:rPr>
              <a:t>ย่าง</a:t>
            </a:r>
          </a:p>
          <a:p>
            <a:pPr marL="45720" indent="0">
              <a:buNone/>
            </a:pPr>
            <a:r>
              <a:rPr lang="th-TH" sz="3200" b="1" dirty="0" smtClean="0"/>
              <a:t>ชาย </a:t>
            </a:r>
            <a:r>
              <a:rPr lang="th-TH" sz="3200" dirty="0"/>
              <a:t>     </a:t>
            </a:r>
            <a:r>
              <a:rPr lang="th-TH" sz="3200" dirty="0">
                <a:solidFill>
                  <a:srgbClr val="7030A0"/>
                </a:solidFill>
              </a:rPr>
              <a:t>ย่างกันเถิดนางเอย (</a:t>
            </a:r>
            <a:r>
              <a:rPr lang="th-TH" sz="3200" dirty="0" err="1">
                <a:solidFill>
                  <a:srgbClr val="7030A0"/>
                </a:solidFill>
              </a:rPr>
              <a:t>กรู้</a:t>
            </a:r>
            <a:r>
              <a:rPr lang="th-TH" sz="3200" dirty="0">
                <a:solidFill>
                  <a:srgbClr val="7030A0"/>
                </a:solidFill>
              </a:rPr>
              <a:t>...) เอ๋ยรา แม่ย่าง ย่างรึย่าง แม่ย่าง ย่างเถิด ย่างเถิด แม่ย่างย่าง รึย่างแม่ย่าง เจอะเสือพี่ก็จะยิง เจอะกระทิงพี่ก็จะย่าง เจอะเสือพี่ก็จะยิง เจอะกระทิง พี่ก็จะย่าง ไม่ว่าเนื้อเสือเนื้อช้างย่างมาฝากน้อยเอย (ลูกคู่ รับท้าย</a:t>
            </a:r>
            <a:r>
              <a:rPr lang="th-TH" sz="3200" dirty="0" smtClean="0">
                <a:solidFill>
                  <a:srgbClr val="7030A0"/>
                </a:solidFill>
              </a:rPr>
              <a:t>)</a:t>
            </a:r>
          </a:p>
          <a:p>
            <a:pPr marL="45720" indent="0">
              <a:buNone/>
            </a:pPr>
            <a:r>
              <a:rPr lang="th-TH" sz="3200" b="1" dirty="0" smtClean="0"/>
              <a:t>หญิง</a:t>
            </a:r>
            <a:r>
              <a:rPr lang="th-TH" sz="3200" dirty="0" smtClean="0"/>
              <a:t> </a:t>
            </a:r>
            <a:r>
              <a:rPr lang="th-TH" sz="3200" dirty="0"/>
              <a:t>   </a:t>
            </a:r>
            <a:r>
              <a:rPr lang="th-TH" sz="3200" dirty="0">
                <a:solidFill>
                  <a:srgbClr val="00B050"/>
                </a:solidFill>
              </a:rPr>
              <a:t> ย่างกันเถิดนายเอย (</a:t>
            </a:r>
            <a:r>
              <a:rPr lang="th-TH" sz="3200" dirty="0" err="1">
                <a:solidFill>
                  <a:srgbClr val="00B050"/>
                </a:solidFill>
              </a:rPr>
              <a:t>กรู้</a:t>
            </a:r>
            <a:r>
              <a:rPr lang="th-TH" sz="3200" dirty="0">
                <a:solidFill>
                  <a:srgbClr val="00B050"/>
                </a:solidFill>
              </a:rPr>
              <a:t>...) เอ๋ยรา พ่อย่าง ย่างรึย่าง พ่อย่าง ไม่ว่าเนื้อเสือเนื้อช้างย่างไปฝากเมียเอย (ลูกคู่ รับท้าย)</a:t>
            </a:r>
          </a:p>
        </p:txBody>
      </p:sp>
    </p:spTree>
    <p:extLst>
      <p:ext uri="{BB962C8B-B14F-4D97-AF65-F5344CB8AC3E}">
        <p14:creationId xmlns:p14="http://schemas.microsoft.com/office/powerpoint/2010/main" val="306661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6716216" cy="521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b="1" dirty="0">
                <a:solidFill>
                  <a:srgbClr val="7030A0"/>
                </a:solidFill>
              </a:rPr>
              <a:t>เพลง</a:t>
            </a:r>
            <a:r>
              <a:rPr lang="th-TH" sz="3200" b="1" dirty="0" smtClean="0">
                <a:solidFill>
                  <a:srgbClr val="7030A0"/>
                </a:solidFill>
              </a:rPr>
              <a:t>แถ</a:t>
            </a:r>
          </a:p>
          <a:p>
            <a:pPr marL="45720" indent="0">
              <a:buNone/>
            </a:pPr>
            <a:r>
              <a:rPr lang="th-TH" sz="3200" b="1" dirty="0" smtClean="0"/>
              <a:t>ชาย </a:t>
            </a:r>
            <a:r>
              <a:rPr lang="th-TH" sz="3200" dirty="0"/>
              <a:t>   </a:t>
            </a:r>
            <a:r>
              <a:rPr lang="th-TH" sz="3200" dirty="0">
                <a:solidFill>
                  <a:schemeClr val="accent5"/>
                </a:solidFill>
              </a:rPr>
              <a:t> แถกันเถิดนางเอย (</a:t>
            </a:r>
            <a:r>
              <a:rPr lang="th-TH" sz="3200" dirty="0" err="1">
                <a:solidFill>
                  <a:schemeClr val="accent5"/>
                </a:solidFill>
              </a:rPr>
              <a:t>กรู้</a:t>
            </a:r>
            <a:r>
              <a:rPr lang="th-TH" sz="3200" dirty="0">
                <a:solidFill>
                  <a:schemeClr val="accent5"/>
                </a:solidFill>
              </a:rPr>
              <a:t>...) เอ๋ยรา แม่แถ แถรึแถ แม่แถ จะลงที่หนองไหน พี่จะไปหนองนั้นแน่ (ซ้ำ..จะลง) นกกระสา ปลากระแห แถให้ติดดินเอย (ลูกคู่ รับท้าย</a:t>
            </a:r>
            <a:r>
              <a:rPr lang="th-TH" sz="3200" dirty="0" smtClean="0">
                <a:solidFill>
                  <a:schemeClr val="accent5"/>
                </a:solidFill>
              </a:rPr>
              <a:t>)</a:t>
            </a:r>
          </a:p>
          <a:p>
            <a:pPr marL="45720" indent="0">
              <a:buNone/>
            </a:pPr>
            <a:r>
              <a:rPr lang="th-TH" sz="3200" b="1" dirty="0" smtClean="0"/>
              <a:t>หญิง </a:t>
            </a:r>
            <a:r>
              <a:rPr lang="th-TH" sz="3200" dirty="0"/>
              <a:t>    </a:t>
            </a:r>
            <a:r>
              <a:rPr lang="th-TH" sz="3200" dirty="0">
                <a:solidFill>
                  <a:srgbClr val="00B050"/>
                </a:solidFill>
              </a:rPr>
              <a:t>แถกันเถิดนายเอย (</a:t>
            </a:r>
            <a:r>
              <a:rPr lang="th-TH" sz="3200" dirty="0" err="1">
                <a:solidFill>
                  <a:srgbClr val="00B050"/>
                </a:solidFill>
              </a:rPr>
              <a:t>กรู้</a:t>
            </a:r>
            <a:r>
              <a:rPr lang="th-TH" sz="3200" dirty="0">
                <a:solidFill>
                  <a:srgbClr val="00B050"/>
                </a:solidFill>
              </a:rPr>
              <a:t>...) เอ๋ยรา พ่อแถ แถรึแถ พ่อแถ นกกระสา ปลากระแห แถมาลงหนองเอย (ลูกคู่ รับท้าย</a:t>
            </a:r>
            <a:r>
              <a:rPr lang="th-TH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3221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467544" y="836712"/>
            <a:ext cx="5328592" cy="550579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b="1" u="sng" dirty="0">
                <a:solidFill>
                  <a:schemeClr val="accent5"/>
                </a:solidFill>
              </a:rPr>
              <a:t>เพลง</a:t>
            </a:r>
            <a:r>
              <a:rPr lang="th-TH" sz="3200" b="1" u="sng" dirty="0" smtClean="0">
                <a:solidFill>
                  <a:schemeClr val="accent5"/>
                </a:solidFill>
              </a:rPr>
              <a:t>ถอง</a:t>
            </a:r>
          </a:p>
          <a:p>
            <a:pPr marL="45720" indent="0">
              <a:buNone/>
            </a:pPr>
            <a:r>
              <a:rPr lang="th-TH" sz="3200" b="1" dirty="0" smtClean="0"/>
              <a:t>ชาย</a:t>
            </a:r>
            <a:r>
              <a:rPr lang="th-TH" sz="3200" dirty="0" smtClean="0"/>
              <a:t> </a:t>
            </a:r>
            <a:r>
              <a:rPr lang="th-TH" sz="3200" dirty="0"/>
              <a:t>    </a:t>
            </a:r>
            <a:r>
              <a:rPr lang="th-TH" sz="3200" dirty="0">
                <a:solidFill>
                  <a:srgbClr val="00B050"/>
                </a:solidFill>
              </a:rPr>
              <a:t>ถองกันเถิดนางเอย (</a:t>
            </a:r>
            <a:r>
              <a:rPr lang="th-TH" sz="3200" dirty="0" err="1">
                <a:solidFill>
                  <a:srgbClr val="00B050"/>
                </a:solidFill>
              </a:rPr>
              <a:t>กรู้</a:t>
            </a:r>
            <a:r>
              <a:rPr lang="th-TH" sz="3200" dirty="0">
                <a:solidFill>
                  <a:srgbClr val="00B050"/>
                </a:solidFill>
              </a:rPr>
              <a:t>...) เอ๋ยรา แม่ถอง ถองรึถอง แม่ถอง ถองเถิดถองเถิด แม่ถอง ถองรึถอง แม่ถอง ค่อยขยับจับจ้อง ถองให้ถูกนางเอย (ลูกคู่ รับท้าย</a:t>
            </a:r>
            <a:r>
              <a:rPr lang="th-TH" sz="3200" dirty="0" smtClean="0">
                <a:solidFill>
                  <a:srgbClr val="00B050"/>
                </a:solidFill>
              </a:rPr>
              <a:t>)</a:t>
            </a:r>
          </a:p>
          <a:p>
            <a:pPr marL="45720" indent="0">
              <a:buNone/>
            </a:pPr>
            <a:r>
              <a:rPr lang="th-TH" sz="3200" b="1" dirty="0" smtClean="0"/>
              <a:t>หญิง </a:t>
            </a:r>
            <a:r>
              <a:rPr lang="th-TH" sz="3200" dirty="0"/>
              <a:t>   </a:t>
            </a:r>
            <a:r>
              <a:rPr lang="th-TH" sz="3200" dirty="0">
                <a:solidFill>
                  <a:srgbClr val="0070C0"/>
                </a:solidFill>
              </a:rPr>
              <a:t> ถองกันเถิดนายเอย (</a:t>
            </a:r>
            <a:r>
              <a:rPr lang="th-TH" sz="3200" dirty="0" err="1">
                <a:solidFill>
                  <a:srgbClr val="0070C0"/>
                </a:solidFill>
              </a:rPr>
              <a:t>กรู้</a:t>
            </a:r>
            <a:r>
              <a:rPr lang="th-TH" sz="3200" dirty="0">
                <a:solidFill>
                  <a:srgbClr val="0070C0"/>
                </a:solidFill>
              </a:rPr>
              <a:t>...) เอ๋ยรา พ่อถอง ถองรึถอง พ่อถอง (ชะฉ่า ชะฉ่า ชา ชา ๆ ๆ) ถองรึถอง พ่อถอง กล้าดีก็เข้ามาลอง จะโดนกระบองตีเอย (ลูกคู่ รับท้าย)</a:t>
            </a:r>
          </a:p>
        </p:txBody>
      </p:sp>
    </p:spTree>
    <p:extLst>
      <p:ext uri="{BB962C8B-B14F-4D97-AF65-F5344CB8AC3E}">
        <p14:creationId xmlns:p14="http://schemas.microsoft.com/office/powerpoint/2010/main" val="17822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755576" y="692696"/>
            <a:ext cx="7344816" cy="3474720"/>
          </a:xfrm>
        </p:spPr>
        <p:txBody>
          <a:bodyPr/>
          <a:lstStyle/>
          <a:p>
            <a:pPr marL="45720" indent="0">
              <a:buNone/>
            </a:pPr>
            <a:r>
              <a:rPr lang="en-US" dirty="0" smtClean="0"/>
              <a:t>		</a:t>
            </a:r>
            <a:r>
              <a:rPr lang="th-TH" dirty="0" smtClean="0"/>
              <a:t>	</a:t>
            </a:r>
            <a:r>
              <a:rPr lang="th-TH" sz="3200" b="1" dirty="0" smtClean="0">
                <a:solidFill>
                  <a:schemeClr val="accent5"/>
                </a:solidFill>
              </a:rPr>
              <a:t>   อ้างอิง</a:t>
            </a:r>
            <a:endParaRPr lang="en-US" sz="3200" b="1" dirty="0" smtClean="0">
              <a:solidFill>
                <a:schemeClr val="accent5"/>
              </a:solidFill>
            </a:endParaRP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www.chaiwbi.com/2554student/m5/d5102/wbi/545108 /106.html</a:t>
            </a:r>
          </a:p>
          <a:p>
            <a:pPr marL="45720" indent="0">
              <a:buNone/>
            </a:pPr>
            <a:r>
              <a:rPr lang="en-US" dirty="0">
                <a:solidFill>
                  <a:srgbClr val="00B050"/>
                </a:solidFill>
              </a:rPr>
              <a:t>https://sites.google.com/site/ajanthus/te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http</a:t>
            </a:r>
            <a:r>
              <a:rPr lang="en-US" dirty="0">
                <a:solidFill>
                  <a:srgbClr val="00B050"/>
                </a:solidFill>
              </a:rPr>
              <a:t>://www.trueplookpanya.com/true/knowledge_detail.php?mul_content_id=388&amp;mul_source_id=</a:t>
            </a:r>
            <a:endParaRPr lang="th-TH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30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kn.ac.th/skl/project1/thai49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32390"/>
            <a:ext cx="6552728" cy="3096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15616" y="548680"/>
            <a:ext cx="7101408" cy="52177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>
                <a:solidFill>
                  <a:schemeClr val="accent5"/>
                </a:solidFill>
              </a:rPr>
              <a:t>ก็ชักชวนกันผ่อนคลายความเมื่อยล้า ด้วยการตั้งวงเต้นกำรำเคียว การเล่นเต้นกำรำเคียวมักเริ่มเล่นเพลงเกี่ยวข้าวก่อนเสมอ เต้นกำรำเคียวเป็นการละเล่นพื้นบ้านที่เก่าแก่แบบหนึ่งของชาวชนบท สันนิษฐานว่า เกิดขึ้นสมัยรัชกาลที่ 5 เป็นครั้งแรกที่บ้านสระทะเล ตำบลสระทะเล อำเภอพยุหะคีรี จังหวัดนครสวรรค์ เล่นกันแพร่หลายในบ้านสระทะเล และตำบลใกล้เคียง </a:t>
            </a:r>
          </a:p>
        </p:txBody>
      </p:sp>
    </p:spTree>
    <p:extLst>
      <p:ext uri="{BB962C8B-B14F-4D97-AF65-F5344CB8AC3E}">
        <p14:creationId xmlns:p14="http://schemas.microsoft.com/office/powerpoint/2010/main" val="154339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04856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>
                <a:solidFill>
                  <a:srgbClr val="7030A0"/>
                </a:solidFill>
              </a:rPr>
              <a:t>เช่น ตำบลม่วงหัก เป็นต้น อนึ่ง มีผู้รู้เกี่ยวกับเพลงพื้นบ้านคนหนึ่ง กล่าวว่า แต่เดิมชาวบ้านเรียกการละเล่นชนิดนี้ว่า “เต้นกำ” แต่กรมศิลปากรได้ไปถ่ายทอด และนำไปเผยแพร่ ก็ได้เพิ่มคำว่า “รำเคียว” ต่อท้าย</a:t>
            </a:r>
          </a:p>
        </p:txBody>
      </p:sp>
      <p:pic>
        <p:nvPicPr>
          <p:cNvPr id="4098" name="Picture 2" descr="http://www.aayoncc.org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04864"/>
            <a:ext cx="6336704" cy="424847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34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827584" y="476672"/>
            <a:ext cx="7560840" cy="561662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>
                <a:solidFill>
                  <a:schemeClr val="accent5"/>
                </a:solidFill>
              </a:rPr>
              <a:t>จึงทำให้ประชาชนทั้งหลายรู้จักการละเล่นแบบนี้ในชื่อของ “เต้นกำรำเคียว” การนำเพลงเต้นกำรำเคียวไปเผยแพร่นั้น กรมศิลปากรได้ดัดแปลงท่ารำและเนื้อร้องใหม่ เพื่อให้สุภาพขึ้น และใช้ระนาดเป็นเครื่องดนตรีประกอบในตอนต้นและตอนท้าย เพลงเต้นกำรำเคียวนั้น ถือเป็นเพลงพื้นบ้านประจำจังหวัดนครสวรรค์ และในบางครั้งก็ใช้แทนเพลงพื้นบ้านในนามภาคกลางด้วย</a:t>
            </a:r>
          </a:p>
        </p:txBody>
      </p:sp>
      <p:pic>
        <p:nvPicPr>
          <p:cNvPr id="5122" name="Picture 2" descr="https://i.ytimg.com/vi/u65KFR5CY4E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936"/>
            <a:ext cx="4572000" cy="338437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90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>
                <a:solidFill>
                  <a:schemeClr val="tx1"/>
                </a:solidFill>
              </a:rPr>
              <a:t>ผู้</a:t>
            </a:r>
            <a:r>
              <a:rPr lang="th-TH" sz="3200" dirty="0" smtClean="0">
                <a:solidFill>
                  <a:schemeClr val="tx1"/>
                </a:solidFill>
              </a:rPr>
              <a:t>เล่น</a:t>
            </a:r>
          </a:p>
          <a:p>
            <a:pPr marL="45720" indent="0">
              <a:buNone/>
            </a:pPr>
            <a:r>
              <a:rPr lang="th-TH" sz="3200" dirty="0" smtClean="0">
                <a:solidFill>
                  <a:srgbClr val="00B050"/>
                </a:solidFill>
              </a:rPr>
              <a:t>การ</a:t>
            </a:r>
            <a:r>
              <a:rPr lang="th-TH" sz="3200" dirty="0">
                <a:solidFill>
                  <a:srgbClr val="00B050"/>
                </a:solidFill>
              </a:rPr>
              <a:t>เล่นเพลงเต้นกำรำเคียวนั้นผู้เล่นเป็นชาวบ้านที่มาเกี่ยวข้าว ไม่จำกัดจำนวน ชาย หญิง จะจับคู่เล่นกันเป็นคู่ๆ ประมาณ 5 คู่ ถึง 10 คู่</a:t>
            </a:r>
          </a:p>
        </p:txBody>
      </p:sp>
      <p:pic>
        <p:nvPicPr>
          <p:cNvPr id="6146" name="Picture 2" descr="http://lh4.ggpht.com/_JD2tlweMAow/TPhssbAm9EI/AAAAAAAAAUg/OPTzIDWszPM/s800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24944"/>
            <a:ext cx="6543675" cy="346710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946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332656"/>
            <a:ext cx="6400800" cy="38735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>
                <a:solidFill>
                  <a:srgbClr val="00B050"/>
                </a:solidFill>
              </a:rPr>
              <a:t>การแต่งกาย    </a:t>
            </a:r>
            <a:r>
              <a:rPr lang="th-TH" sz="3200" dirty="0"/>
              <a:t>       </a:t>
            </a:r>
            <a:endParaRPr lang="th-TH" sz="3200" dirty="0" smtClean="0"/>
          </a:p>
          <a:p>
            <a:pPr marL="45720" indent="0">
              <a:buNone/>
            </a:pPr>
            <a:r>
              <a:rPr lang="th-TH" sz="3200" dirty="0" smtClean="0">
                <a:solidFill>
                  <a:schemeClr val="accent5"/>
                </a:solidFill>
              </a:rPr>
              <a:t>ทั้ง</a:t>
            </a:r>
            <a:r>
              <a:rPr lang="th-TH" sz="3200" dirty="0">
                <a:solidFill>
                  <a:schemeClr val="accent5"/>
                </a:solidFill>
              </a:rPr>
              <a:t>ของฝ่ายชายและฝ่ายหญิง คือ ชุดที่ใส่ในการทำนา ฝ่ายชายจะนุ่งกางเกงขาก๊วย และสวมเสื้อม่อฮ่อมสีดำหรือสีน้ำเงินเข้มมีผ้าขาวม้าคาดเอว สวมหมวกสานใบลาน ฝ่ายหญิงจะนุ่งโจงกระเบนสีดำ หรือโจงกระเบนผ้าลายก็ได้ และสวมเสื้อแขนกระบอกสีดำหรือสีน้ำเงินเข้ม สวมงอบ</a:t>
            </a:r>
          </a:p>
        </p:txBody>
      </p:sp>
      <p:pic>
        <p:nvPicPr>
          <p:cNvPr id="7170" name="Picture 2" descr="http://www.bloggang.com/data/banrakthai/picture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429000"/>
            <a:ext cx="5904656" cy="27363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62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>
                <a:solidFill>
                  <a:schemeClr val="accent5">
                    <a:lumMod val="75000"/>
                  </a:schemeClr>
                </a:solidFill>
              </a:rPr>
              <a:t>อุปกรณ์ในการเล่น </a:t>
            </a:r>
            <a:r>
              <a:rPr lang="th-TH" sz="3200" dirty="0"/>
              <a:t>         </a:t>
            </a:r>
            <a:endParaRPr lang="th-TH" sz="3200" dirty="0" smtClean="0"/>
          </a:p>
          <a:p>
            <a:pPr marL="45720" indent="0">
              <a:buNone/>
            </a:pPr>
            <a:r>
              <a:rPr lang="th-TH" sz="3200" dirty="0"/>
              <a:t> </a:t>
            </a:r>
            <a:r>
              <a:rPr lang="th-TH" sz="3200" dirty="0">
                <a:solidFill>
                  <a:srgbClr val="00B050"/>
                </a:solidFill>
              </a:rPr>
              <a:t>เคียวเกี่ยวข้าวคนละ 1 เล่ม พร้อมกับกำรวงข้าวคนละ 1 กำ</a:t>
            </a:r>
          </a:p>
        </p:txBody>
      </p:sp>
      <p:pic>
        <p:nvPicPr>
          <p:cNvPr id="8194" name="Picture 2" descr="http://4.bp.blogspot.com/-2oenUxqDMyA/UdkiroqrK7I/AAAAAAAAACs/kUxavR_65D0/s1600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276872"/>
            <a:ext cx="6120680" cy="402794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839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3"/>
          </p:nvPr>
        </p:nvSpPr>
        <p:spPr>
          <a:xfrm>
            <a:off x="1143000" y="548680"/>
            <a:ext cx="6400800" cy="36575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th-TH" sz="3200" dirty="0">
                <a:solidFill>
                  <a:schemeClr val="accent5">
                    <a:lumMod val="75000"/>
                  </a:schemeClr>
                </a:solidFill>
              </a:rPr>
              <a:t>สถานที่เล่น </a:t>
            </a:r>
            <a:r>
              <a:rPr lang="th-TH" sz="3200" dirty="0"/>
              <a:t>          </a:t>
            </a:r>
            <a:endParaRPr lang="th-TH" sz="3200" dirty="0" smtClean="0"/>
          </a:p>
          <a:p>
            <a:pPr marL="45720" indent="0">
              <a:buNone/>
            </a:pPr>
            <a:r>
              <a:rPr lang="th-TH" sz="3200" dirty="0" smtClean="0">
                <a:solidFill>
                  <a:srgbClr val="7030A0"/>
                </a:solidFill>
              </a:rPr>
              <a:t>เล่น</a:t>
            </a:r>
            <a:r>
              <a:rPr lang="th-TH" sz="3200" dirty="0">
                <a:solidFill>
                  <a:srgbClr val="7030A0"/>
                </a:solidFill>
              </a:rPr>
              <a:t>กันในท้องนาที่เกี่ยวข้าว หรือลานดินกว้างๆ ในท้องนา</a:t>
            </a:r>
          </a:p>
        </p:txBody>
      </p:sp>
      <p:pic>
        <p:nvPicPr>
          <p:cNvPr id="9218" name="Picture 2" descr="http://3.bp.blogspot.com/_9GecXHZQYyE/SscJZfkwTnI/AAAAAAAAACM/oElakM5Uoig/s320/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44824"/>
            <a:ext cx="5832648" cy="4104456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292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สลิปสตรีม">
  <a:themeElements>
    <a:clrScheme name="สลิปสตรีม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สลิปสตรีม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สลิปสตรีม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</TotalTime>
  <Words>489</Words>
  <Application>Microsoft Office PowerPoint</Application>
  <PresentationFormat>นำเสนอทางหน้าจอ (4:3)</PresentationFormat>
  <Paragraphs>58</Paragraphs>
  <Slides>25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สลิปสตรีม</vt:lpstr>
      <vt:lpstr>รำวงเกี่ยวข้าว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บทร้องเพลงเต้นกำรำเคียว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รำวงเกี่ยวข้าว</dc:title>
  <dc:creator>ESANIT</dc:creator>
  <cp:lastModifiedBy>ESANIT</cp:lastModifiedBy>
  <cp:revision>10</cp:revision>
  <dcterms:created xsi:type="dcterms:W3CDTF">2016-01-20T10:47:54Z</dcterms:created>
  <dcterms:modified xsi:type="dcterms:W3CDTF">2016-01-20T12:23:55Z</dcterms:modified>
</cp:coreProperties>
</file>