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4" r:id="rId28"/>
    <p:sldId id="282" r:id="rId29"/>
    <p:sldId id="283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FF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A289-7018-4AA1-BDE2-33AB4E780FA7}" type="datetimeFigureOut">
              <a:rPr lang="th-TH" smtClean="0"/>
              <a:t>18/01/59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C693-FC95-4A84-82B5-D964D2F78A8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A289-7018-4AA1-BDE2-33AB4E780FA7}" type="datetimeFigureOut">
              <a:rPr lang="th-TH" smtClean="0"/>
              <a:t>18/01/59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C693-FC95-4A84-82B5-D964D2F78A8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A289-7018-4AA1-BDE2-33AB4E780FA7}" type="datetimeFigureOut">
              <a:rPr lang="th-TH" smtClean="0"/>
              <a:t>18/01/59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C693-FC95-4A84-82B5-D964D2F78A8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A289-7018-4AA1-BDE2-33AB4E780FA7}" type="datetimeFigureOut">
              <a:rPr lang="th-TH" smtClean="0"/>
              <a:t>18/01/59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C693-FC95-4A84-82B5-D964D2F78A8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A289-7018-4AA1-BDE2-33AB4E780FA7}" type="datetimeFigureOut">
              <a:rPr lang="th-TH" smtClean="0"/>
              <a:t>18/01/59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C693-FC95-4A84-82B5-D964D2F78A8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A289-7018-4AA1-BDE2-33AB4E780FA7}" type="datetimeFigureOut">
              <a:rPr lang="th-TH" smtClean="0"/>
              <a:t>18/01/59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C693-FC95-4A84-82B5-D964D2F78A8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A289-7018-4AA1-BDE2-33AB4E780FA7}" type="datetimeFigureOut">
              <a:rPr lang="th-TH" smtClean="0"/>
              <a:t>18/01/59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C693-FC95-4A84-82B5-D964D2F78A8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A289-7018-4AA1-BDE2-33AB4E780FA7}" type="datetimeFigureOut">
              <a:rPr lang="th-TH" smtClean="0"/>
              <a:t>18/01/59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C693-FC95-4A84-82B5-D964D2F78A8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A289-7018-4AA1-BDE2-33AB4E780FA7}" type="datetimeFigureOut">
              <a:rPr lang="th-TH" smtClean="0"/>
              <a:t>18/01/59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C693-FC95-4A84-82B5-D964D2F78A8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A289-7018-4AA1-BDE2-33AB4E780FA7}" type="datetimeFigureOut">
              <a:rPr lang="th-TH" smtClean="0"/>
              <a:t>18/01/59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C693-FC95-4A84-82B5-D964D2F78A8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BA289-7018-4AA1-BDE2-33AB4E780FA7}" type="datetimeFigureOut">
              <a:rPr lang="th-TH" smtClean="0"/>
              <a:t>18/01/59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59C693-FC95-4A84-82B5-D964D2F78A8B}" type="slidenum">
              <a:rPr lang="th-TH" smtClean="0"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BA289-7018-4AA1-BDE2-33AB4E780FA7}" type="datetimeFigureOut">
              <a:rPr lang="th-TH" smtClean="0"/>
              <a:t>18/01/59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59C693-FC95-4A84-82B5-D964D2F78A8B}" type="slidenum">
              <a:rPr lang="th-TH" smtClean="0"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slide" Target="slide3.xml"/><Relationship Id="rId7" Type="http://schemas.openxmlformats.org/officeDocument/2006/relationships/slide" Target="slide30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" Target="slide27.xml"/><Relationship Id="rId11" Type="http://schemas.openxmlformats.org/officeDocument/2006/relationships/slide" Target="slide49.xml"/><Relationship Id="rId5" Type="http://schemas.openxmlformats.org/officeDocument/2006/relationships/slide" Target="slide13.xml"/><Relationship Id="rId10" Type="http://schemas.openxmlformats.org/officeDocument/2006/relationships/slide" Target="slide45.xml"/><Relationship Id="rId4" Type="http://schemas.openxmlformats.org/officeDocument/2006/relationships/slide" Target="slide4.xml"/><Relationship Id="rId9" Type="http://schemas.openxmlformats.org/officeDocument/2006/relationships/slide" Target="slide4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UT17lAU6n3nWtIw5uhSQfzl72eJkfbmt4t8yenImKBVvK0kTmF0xjctABnaLJIm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23" y="0"/>
            <a:ext cx="9079753" cy="6809815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785786" y="214290"/>
            <a:ext cx="7772400" cy="2071702"/>
          </a:xfrm>
        </p:spPr>
        <p:txBody>
          <a:bodyPr>
            <a:normAutofit fontScale="90000"/>
          </a:bodyPr>
          <a:lstStyle/>
          <a:p>
            <a:r>
              <a:rPr lang="th-TH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TH Sarabun New" pitchFamily="34" charset="-34"/>
                <a:cs typeface="TH Sarabun New" pitchFamily="34" charset="-34"/>
              </a:rPr>
              <a:t>คัมภีร์มหาวิภังค์</a:t>
            </a:r>
            <a:br>
              <a:rPr lang="th-TH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TH Sarabun New" pitchFamily="34" charset="-34"/>
                <a:cs typeface="TH Sarabun New" pitchFamily="34" charset="-34"/>
              </a:rPr>
            </a:br>
            <a:r>
              <a:rPr lang="th-TH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TH Sarabun New" pitchFamily="34" charset="-34"/>
                <a:cs typeface="TH Sarabun New" pitchFamily="34" charset="-34"/>
              </a:rPr>
              <a:t>เสนอ</a:t>
            </a:r>
            <a:br>
              <a:rPr lang="th-TH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TH Sarabun New" pitchFamily="34" charset="-34"/>
                <a:cs typeface="TH Sarabun New" pitchFamily="34" charset="-34"/>
              </a:rPr>
            </a:br>
            <a:r>
              <a:rPr lang="th-TH" dirty="0" err="1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TH Sarabun New" pitchFamily="34" charset="-34"/>
                <a:cs typeface="TH Sarabun New" pitchFamily="34" charset="-34"/>
              </a:rPr>
              <a:t>อ.ปรสิทธิ์</a:t>
            </a:r>
            <a:r>
              <a:rPr lang="th-TH" dirty="0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TH Sarabun New" pitchFamily="34" charset="-34"/>
                <a:cs typeface="TH Sarabun New" pitchFamily="34" charset="-34"/>
              </a:rPr>
              <a:t>	แสวง</a:t>
            </a:r>
            <a:r>
              <a:rPr lang="th-TH" dirty="0" err="1" smtClean="0">
                <a:gradFill flip="none"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path path="rect">
                    <a:fillToRect l="100000" t="100000"/>
                  </a:path>
                  <a:tileRect r="-100000" b="-100000"/>
                </a:gradFill>
                <a:latin typeface="TH Sarabun New" pitchFamily="34" charset="-34"/>
                <a:cs typeface="TH Sarabun New" pitchFamily="34" charset="-34"/>
              </a:rPr>
              <a:t>วงค์</a:t>
            </a:r>
            <a:endParaRPr lang="th-TH" dirty="0">
              <a:gradFill flip="none"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path path="rect">
                  <a:fillToRect l="100000" t="100000"/>
                </a:path>
                <a:tileRect r="-100000" b="-100000"/>
              </a:gra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57290" y="2571744"/>
            <a:ext cx="6000792" cy="3495684"/>
          </a:xfrm>
        </p:spPr>
        <p:txBody>
          <a:bodyPr>
            <a:normAutofit fontScale="70000" lnSpcReduction="20000"/>
          </a:bodyPr>
          <a:lstStyle/>
          <a:p>
            <a:r>
              <a:rPr lang="th-TH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th-TH" sz="4700" dirty="0" smtClean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จัดทำโดย</a:t>
            </a:r>
          </a:p>
          <a:p>
            <a:pPr algn="l"/>
            <a:r>
              <a:rPr lang="th-TH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		</a:t>
            </a:r>
            <a:r>
              <a:rPr lang="th-TH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1.พระอุทิศ	</a:t>
            </a:r>
            <a:r>
              <a:rPr lang="th-TH" dirty="0" err="1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อนาล</a:t>
            </a:r>
            <a:r>
              <a:rPr lang="th-TH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โย</a:t>
            </a:r>
          </a:p>
          <a:p>
            <a:pPr algn="l"/>
            <a:r>
              <a:rPr lang="th-TH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		2.พระเจตพล	คุตฺตธมฺโม</a:t>
            </a:r>
          </a:p>
          <a:p>
            <a:pPr algn="l"/>
            <a:r>
              <a:rPr lang="th-TH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		3.พระกร</a:t>
            </a:r>
            <a:r>
              <a:rPr lang="th-TH" dirty="0" err="1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วิท</a:t>
            </a:r>
            <a:r>
              <a:rPr lang="th-TH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th-TH" dirty="0" err="1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ธิตวํโส</a:t>
            </a:r>
            <a:endParaRPr lang="th-TH" dirty="0" smtClean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		4.สามเณรวีระ</a:t>
            </a:r>
            <a:r>
              <a:rPr lang="th-TH" dirty="0" err="1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ยุทธ</a:t>
            </a:r>
            <a:r>
              <a:rPr lang="th-TH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	ไกรศรี</a:t>
            </a:r>
          </a:p>
          <a:p>
            <a:pPr algn="l"/>
            <a:r>
              <a:rPr lang="th-TH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		5.สามเณรเมธาสิทธิ์	บุตรี</a:t>
            </a:r>
          </a:p>
          <a:p>
            <a:pPr algn="l"/>
            <a:r>
              <a:rPr lang="th-TH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		6.สามเณร</a:t>
            </a:r>
            <a:r>
              <a:rPr lang="th-TH" dirty="0" err="1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สุขขี</a:t>
            </a:r>
            <a:r>
              <a:rPr lang="th-TH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	นนท์</a:t>
            </a:r>
            <a:r>
              <a:rPr lang="th-TH" dirty="0" err="1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ศิริ</a:t>
            </a:r>
            <a:endParaRPr lang="th-TH" dirty="0" smtClean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		7.สามเณรภูชิด	ผา</a:t>
            </a:r>
            <a:r>
              <a:rPr lang="th-TH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หยาด</a:t>
            </a:r>
          </a:p>
          <a:p>
            <a:r>
              <a:rPr lang="en-US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8.</a:t>
            </a:r>
            <a:r>
              <a:rPr lang="th-TH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สาม</a:t>
            </a:r>
            <a:r>
              <a:rPr lang="th-TH" dirty="0" err="1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เณรณัฐพงษ์</a:t>
            </a:r>
            <a:r>
              <a:rPr lang="th-TH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    เครือคำ</a:t>
            </a:r>
            <a:endParaRPr lang="th-TH" dirty="0" smtClean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endParaRPr lang="th-TH" dirty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6858016" y="4572008"/>
            <a:ext cx="2000264" cy="7858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hlinkClick r:id="rId3" action="ppaction://hlinksldjump"/>
              </a:rPr>
              <a:t>เข้าสู่หัวข้อ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2" y="0"/>
            <a:ext cx="9155783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143108" y="571480"/>
            <a:ext cx="5000660" cy="1000132"/>
          </a:xfrm>
        </p:spPr>
        <p:txBody>
          <a:bodyPr/>
          <a:lstStyle/>
          <a:p>
            <a:r>
              <a:rPr lang="th-TH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ปาราชิกกัณฑ์</a:t>
            </a:r>
            <a:endParaRPr lang="th-TH" dirty="0"/>
          </a:p>
        </p:txBody>
      </p:sp>
      <p:pic>
        <p:nvPicPr>
          <p:cNvPr id="5" name="รูปภาพ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5726" y="2245808"/>
            <a:ext cx="3395819" cy="2009193"/>
          </a:xfrm>
          <a:prstGeom prst="rect">
            <a:avLst/>
          </a:prstGeom>
        </p:spPr>
      </p:pic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85720" y="1571612"/>
            <a:ext cx="8715436" cy="5000660"/>
          </a:xfrm>
        </p:spPr>
        <p:txBody>
          <a:bodyPr>
            <a:normAutofit/>
          </a:bodyPr>
          <a:lstStyle/>
          <a:p>
            <a:pPr algn="l"/>
            <a:r>
              <a:rPr lang="th-TH" sz="2400" b="1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อนาบัติ</a:t>
            </a:r>
            <a:r>
              <a:rPr lang="en-US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(ลักษณะที่ไม่ต้อง</a:t>
            </a:r>
            <a:r>
              <a:rPr lang="th-TH" sz="2400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อาบัติสิกขาบทที่ ๓)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๑.ภิกษุไม่จงใจ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๒.ถิกษุไม่รู้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๓.ภิกษุไม่มีความประสงค์จะฆ่า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๔.ภิกษุวิกลจริต 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๕.ภิกษุมีจิตฟุ้งซ่าน 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๖.ภิกษุผู้กระสับกระส่ายเพราะเวทนา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๗.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ภิกษุ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อาทิกัม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มิกะ (ภิกษุผู้เป็นต้นบัญญัติ) เหล่านี้ไม่ต้องอาบัติ.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ปุ่มปฏิบัติการ: ไปข้างหน้าหรือถัดไป 5">
            <a:hlinkClick r:id="" action="ppaction://hlinkshowjump?jump=nextslide" highlightClick="1"/>
          </p:cNvPr>
          <p:cNvSpPr/>
          <p:nvPr/>
        </p:nvSpPr>
        <p:spPr>
          <a:xfrm>
            <a:off x="6858016" y="5214950"/>
            <a:ext cx="1143008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ปุ่มปฏิบัติการ: ย้อนกลับหรือก่อนหน้า 6">
            <a:hlinkClick r:id="" action="ppaction://hlinkshowjump?jump=previousslide" highlightClick="1"/>
          </p:cNvPr>
          <p:cNvSpPr/>
          <p:nvPr/>
        </p:nvSpPr>
        <p:spPr>
          <a:xfrm>
            <a:off x="5000628" y="5214950"/>
            <a:ext cx="1071570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2" y="0"/>
            <a:ext cx="9155783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071670" y="285728"/>
            <a:ext cx="5000660" cy="1000132"/>
          </a:xfrm>
        </p:spPr>
        <p:txBody>
          <a:bodyPr/>
          <a:lstStyle/>
          <a:p>
            <a:r>
              <a:rPr lang="th-TH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ปาราชิกกัณฑ์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8715436" cy="542928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sz="2600" dirty="0">
                <a:solidFill>
                  <a:srgbClr val="FF0000"/>
                </a:solidFill>
              </a:rPr>
              <a:t> </a:t>
            </a:r>
            <a:r>
              <a:rPr lang="th-TH" sz="26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ปาราชิกสิกขาบทที่ ๔ 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ว่าด้วยการกล่าวอวด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อุตต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ริม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นุสส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ธรรม  ภิกษุอวดอ้างคุณวิเศษที่ไม่มีในตน  ต้องอาบัติปาราชิก  ขาดจากความเป็นภิกษุ  เปรียบเหมือนต้นตาลยอดด้วน  ไม่อาจงอกขึ้นมาใหม่ได้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6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สถานที่บัญญัติ</a:t>
            </a:r>
            <a:r>
              <a:rPr lang="en-US" sz="26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6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กูฎาคารศาลา ป่ามหาวัน เขต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กรุงเว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สาลี แคว้นวัชชี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6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ต้นพระบัญญัติ</a:t>
            </a:r>
            <a:r>
              <a:rPr lang="en-US" sz="26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 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สมัยนั้นมีภิกษุจำนวนมากจำพรรษาอยู่ใกล้ฝั่งแม่น้ำวัคคุมุทา แคว้นวัชชีชนบทเกิดข้าวยากหมากแพง  ประชาชนมีความเป็นอยู่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แร้นแคว้น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 ภิกษุเหล่านั้นจึงพากันอวดอ้างคุณวิเศษที่ไม่มีจริงในตัว  พระพุทธเจ้าทรงตำหนิว่าพฤติกรรมเช่นนี้ไม่ต่างจากมหาโจร  ๕  ประเภท  จากนั้นจึงทรงบัญญัติสิกขาบท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6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พระบัญญัติ</a:t>
            </a:r>
            <a:r>
              <a:rPr lang="en-US" sz="26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 :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ก็ ภิกษุใด ไม่รู้ยิ่ง  กล่าวอวด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อุตต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ริม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นุสส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ธรรมอันเป็น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ญาณทัส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สนะที่ประเสริฐอันสามารถให้น้อมเข้ามาในตนว่า “ข้าพเจ้ารู้อย่างนี้ เห็นอย่างนี้”  ครั้นสมัยต่อจากนั้น  อันผู้ใดผู้หนึ่งโจทก็ตาม ไม่โจทก็ตาม เธอผู้ต้องอาบัติแล้ว  หวังความบริสุทธิ์  พึงกล่าวอย่างนี้ว่า  “ท่านทั้งหลาย  ข้าพเจ้าไม่รู้อย่างนั้น ได้กล่าวว่ารู้  ข้าพเจ้าไม่เห็นอย่างนั้น ได้กล่าวว่าเห็น  ข้าพเจ้าได้กล่าวคำไร้ประโยชน์  เป็นคำเท็จ”  แม้ภิกษุนี้ก็เป็นปาราชิก หาสังวาสมิได้.</a:t>
            </a:r>
            <a:r>
              <a:rPr lang="en-US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”</a:t>
            </a:r>
          </a:p>
          <a:p>
            <a:pPr algn="l"/>
            <a:r>
              <a:rPr lang="th-TH" sz="26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อนุบัญญัติที่</a:t>
            </a:r>
            <a:r>
              <a:rPr lang="en-US" sz="26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en-US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ภิกษุจำนวนมาก    สำคัญผิดว่าตนได้บรรลุมรรคญาณ  และผลญาณ  จึงอวดอ้างไปตามความเข้าใจผิดของตน  ภายหลังรู้ว่าตนไม่ได้บรรลุเพราะยังมีกิเลสคือ  ราคะ  โทสะ  โมหะครอบงำจิตอยู่  จึงแจ้งให้พระอานนท์ทราบ  พระอานนท์กราบทูลพระพุทธเจ้า  ให้ทรงทราบ พระองค์จึงทรงบัญญัติเพิ่มเติมว่า 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en-US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“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อนึ่ง ภิกษุใด ไม่รู้ยิ่งกล่าวอวด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อุตต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ริม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นุสส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ธรรมอันเป็น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ญาณทัส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สนะที่ประเสริฐ อันสามารถ ให้น้อมเข้ามาในตนว่า “ข้าพเจ้ารู้อย่างนี้ ข้าพเจ้าเห็นอย่างนี้”  ครั้นสมัยต่อจากนั้น  อันผู้ใดผู้หนึ่งโจทก็ตาม ไม่โจทก็ตาม เธอผู้ต้องอาบัติแล้ว  หวังความบริสุทธิ์  พึงกล่าวอย่างนี้ว่า  “ท่านทั้งหลาย  ข้าพเจ้าไม่รู้อย่างนั้น ได้กล่าวว่ารู้  ข้าพเจ้าไม่เห็นอย่างนั้น ได้กล่าวว่าเห็น  ข้าพเจ้าได้กล่าวคำไร้ประโยชน์  เป็นคำเท็จ”  เว้นไว้แต่สำคัญว่าได้บรรลุ  แม้ภิกษุนี้ก็เป็นปาราชิก หาสังวาสมิได้.</a:t>
            </a:r>
            <a:endParaRPr lang="th-TH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ปุ่มปฏิบัติการ: ไปข้างหน้าหรือถัดไป 7">
            <a:hlinkClick r:id="" action="ppaction://hlinkshowjump?jump=nextslide" highlightClick="1"/>
          </p:cNvPr>
          <p:cNvSpPr/>
          <p:nvPr/>
        </p:nvSpPr>
        <p:spPr>
          <a:xfrm>
            <a:off x="7358082" y="6286520"/>
            <a:ext cx="857256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ปุ่มปฏิบัติการ: ย้อนกลับหรือก่อนหน้า 8">
            <a:hlinkClick r:id="" action="ppaction://hlinkshowjump?jump=previousslide" highlightClick="1"/>
          </p:cNvPr>
          <p:cNvSpPr/>
          <p:nvPr/>
        </p:nvSpPr>
        <p:spPr>
          <a:xfrm>
            <a:off x="5857884" y="6286520"/>
            <a:ext cx="857256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2" y="0"/>
            <a:ext cx="9155783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143108" y="571480"/>
            <a:ext cx="5000660" cy="1000132"/>
          </a:xfrm>
        </p:spPr>
        <p:txBody>
          <a:bodyPr/>
          <a:lstStyle/>
          <a:p>
            <a:r>
              <a:rPr lang="th-TH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ปาราชิกกัณฑ์</a:t>
            </a:r>
            <a:endParaRPr lang="th-TH" dirty="0"/>
          </a:p>
        </p:txBody>
      </p:sp>
      <p:pic>
        <p:nvPicPr>
          <p:cNvPr id="5" name="รูปภาพ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0685" y="2245808"/>
            <a:ext cx="4648967" cy="2540514"/>
          </a:xfrm>
          <a:prstGeom prst="rect">
            <a:avLst/>
          </a:prstGeom>
        </p:spPr>
      </p:pic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85720" y="1571612"/>
            <a:ext cx="8715436" cy="5000660"/>
          </a:xfrm>
        </p:spPr>
        <p:txBody>
          <a:bodyPr>
            <a:normAutofit/>
          </a:bodyPr>
          <a:lstStyle/>
          <a:p>
            <a:pPr algn="l"/>
            <a:r>
              <a:rPr lang="th-TH" sz="2400" b="1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อนาบัติ</a:t>
            </a:r>
            <a:r>
              <a:rPr lang="en-US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(ลักษณะที่ไม่ต้อง</a:t>
            </a:r>
            <a:r>
              <a:rPr lang="th-TH" sz="2400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อาบัติสิกขาบทที่ ๔)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๑.ภิกษุสำคัญว่าได้บรรลุ 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๒.ภิกษุไม่ประสงค์จะกล่าวอวด 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๓.ภิกษุวิกลจริต 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๔.ภิกษุมีจิตฟุ้งซ่าน 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๕.ภิกษุกระสับกระส่ายเพราะเวทนา 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๖.ภิกษุ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อาทิกัม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มิกะ ไม่ต้องอาบัติ.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7" name="ปุ่มปฏิบัติการ: ย้อนกลับหรือก่อนหน้า 6">
            <a:hlinkClick r:id="" action="ppaction://hlinkshowjump?jump=previousslide" highlightClick="1"/>
          </p:cNvPr>
          <p:cNvSpPr/>
          <p:nvPr/>
        </p:nvSpPr>
        <p:spPr>
          <a:xfrm>
            <a:off x="4357686" y="5429264"/>
            <a:ext cx="1071570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6215074" y="5429264"/>
            <a:ext cx="2214578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hlinkClick r:id="rId4" action="ppaction://hlinksldjump"/>
              </a:rPr>
              <a:t>กลับหน้าหลัก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2" y="0"/>
            <a:ext cx="9149891" cy="6853587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143108" y="571480"/>
            <a:ext cx="5000660" cy="1000132"/>
          </a:xfrm>
        </p:spPr>
        <p:txBody>
          <a:bodyPr/>
          <a:lstStyle/>
          <a:p>
            <a:r>
              <a:rPr lang="th-TH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๓. สังฆาทิเสสกัณฑ์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14282" y="1857364"/>
            <a:ext cx="8715436" cy="4429156"/>
          </a:xfrm>
        </p:spPr>
        <p:txBody>
          <a:bodyPr>
            <a:normAutofit fontScale="92500" lnSpcReduction="20000"/>
          </a:bodyPr>
          <a:lstStyle/>
          <a:p>
            <a:pPr algn="thaiDist"/>
            <a:r>
              <a:rPr lang="th-TH" sz="2800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	ว่า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ด้วยสังฆาทิเสส ๑๓ สิกขาบท ซึ่งมีโทษประเภทครุ</a:t>
            </a:r>
            <a:r>
              <a:rPr lang="th-TH" sz="28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กาบัติ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รองจากอาบัติปาราชิกคือเป็นครุ</a:t>
            </a:r>
            <a:r>
              <a:rPr lang="th-TH" sz="28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กาบัติประเภทส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เตกิจ</a:t>
            </a:r>
            <a:r>
              <a:rPr lang="th-TH" sz="28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ฉา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(อาบัติที่แก้ไขหรือเยียวยาได้) คำว่า “สังฆาทิเสส” (</a:t>
            </a:r>
            <a:r>
              <a:rPr lang="th-TH" sz="28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สังฆ</a:t>
            </a:r>
            <a:r>
              <a:rPr lang="en-US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+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อาทิ+</a:t>
            </a:r>
            <a:r>
              <a:rPr lang="th-TH" sz="28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เสส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) แปลว่า หมวดอาบัติที่ต้องอาศัยสงฆ์ทั้งในกรรมเบื้องต้นและกรรมที่เหลือ</a:t>
            </a:r>
            <a:endParaRPr lang="en-US" sz="28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thaiDist"/>
            <a:r>
              <a:rPr lang="en-US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กรรมเบื้องต้น (อาทิกรรม) ได้แก่ ปริวาสและมานัต คือเมื่อภิกษุต้องอาบัติสังฆาทิเสสแล้วต้องอยู่ปริวาสเท่าจำนวนวันที่ปกปิดอาบัติไว้แล้วอยู่มานัต (นับราตรี) อีก ๖ ราตรี ทั้งขั้นตอนปริวาสและมานัตนี้ต้องอาศัยสงฆ์เป็นผู้ให้ โดยผ่านพิธีสงฆ์ที่เรียกว่า พิธีญัตติจตุตถกรรมวาจา คือ สวดญัตติ ๑ ครั้ง สวดอนุสาวนา ๓ ครั้ง รวมเป็น ๔ ครั้ง</a:t>
            </a:r>
            <a:endParaRPr lang="en-US" sz="28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thaiDist"/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	กรรมที่เหลือ (เสสก</a:t>
            </a:r>
            <a:r>
              <a:rPr lang="th-TH" sz="28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รรม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) อันได้แก่ ขั้นตอนอัพภาน (เรียกเข้าหมู่) ถือเป็นขั้นตอนสุดท้าย</a:t>
            </a:r>
            <a:r>
              <a:rPr lang="th-TH" sz="28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ของวุฏ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ฐานวิธี (วิธีออกจากอาบัติสังฆาทิเสส) กล่าวคือ เมื่ออยู่ปริวาสและประพฤติมานัตแล้ว จากนั้นสงฆ์จึงประชุมกันไม่น้อยกว่า ๒๐ รูป ทำพิธีสวดให้พ้นจากอาบัติสังฆาทิเสส ขั้นตอนนี้เป็นญัตติจตุตถกรรมวาจาเช่นเดียวกัน เมื่อจบขั้นตอนนี้แล้วพระภิกษุที่ล่วงละเมิดสังฆาทิเสสสิกขาบท จึงเป็นผู้บริสุทธิ์จาก</a:t>
            </a:r>
            <a:r>
              <a:rPr lang="th-TH" sz="2800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อาบัติสังฆาทิเสส 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๑๓ สิกขาบท ได้แก่</a:t>
            </a:r>
            <a:endParaRPr lang="en-US" sz="28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ปุ่มปฏิบัติการ: ไปข้างหน้าหรือถัดไป 5">
            <a:hlinkClick r:id="" action="ppaction://hlinkshowjump?jump=nextslide" highlightClick="1"/>
          </p:cNvPr>
          <p:cNvSpPr/>
          <p:nvPr/>
        </p:nvSpPr>
        <p:spPr>
          <a:xfrm>
            <a:off x="7072330" y="6143644"/>
            <a:ext cx="1143008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ปุ่มปฏิบัติการ: ย้อนกลับหรือก่อนหน้า 8">
            <a:hlinkClick r:id="rId3" action="ppaction://hlinksldjump" highlightClick="1"/>
          </p:cNvPr>
          <p:cNvSpPr/>
          <p:nvPr/>
        </p:nvSpPr>
        <p:spPr>
          <a:xfrm>
            <a:off x="5429256" y="6143644"/>
            <a:ext cx="1143008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8" cy="6857999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00298" y="714356"/>
            <a:ext cx="5000660" cy="1000132"/>
          </a:xfrm>
        </p:spPr>
        <p:txBody>
          <a:bodyPr/>
          <a:lstStyle/>
          <a:p>
            <a:r>
              <a:rPr lang="th-TH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สังฆาทิเสสกัณฑ์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85720" y="2214554"/>
            <a:ext cx="8715436" cy="4357718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สิกขาบทที่ </a:t>
            </a:r>
            <a:r>
              <a:rPr lang="th-TH" sz="2800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๑ </a:t>
            </a:r>
            <a:r>
              <a:rPr lang="th-TH" sz="2400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สุ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กก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วิสัฏฐิ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สิกขาบท ว่าด้วยการจงใจทำน้ำอสุจิให้เคลื่อน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8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สถานที่บัญญัติ</a:t>
            </a:r>
            <a:r>
              <a:rPr lang="en-US" sz="2800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</a:t>
            </a:r>
            <a:r>
              <a:rPr lang="th-TH" sz="2800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2400" dirty="0" err="1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พระเช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ตวัน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เขตกรุงสาวัตถี แคว้นโกศล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800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ต้น</a:t>
            </a:r>
            <a:r>
              <a:rPr lang="th-TH" sz="28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พระบัญญัติ</a:t>
            </a:r>
            <a:r>
              <a:rPr lang="en-US" sz="28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</a:t>
            </a:r>
            <a:r>
              <a:rPr lang="th-TH" sz="28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พระ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เสยยส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กะไม่ยินดีที่จะประพฤติพรหมจรรย์ ท่านจึงซูบผอม หมองคล้ำ ซีดเหลือง เส้นเอ็นขึ้นสะพรั่ง พระอุทายีจึงแนะนำให้ฉันอาหารให้อิ่มจำวัด สรงน้ำ เมื่อเกิดความกำหนัด ก็ให้ใช้มือปล่อยน้ำอสุจิให้เคลื่อน ท่านพระ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เสยยส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กะก็ทำตามคำแนะนำ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800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พระ</a:t>
            </a:r>
            <a:r>
              <a:rPr lang="th-TH" sz="28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บัญญัติ</a:t>
            </a:r>
            <a:r>
              <a:rPr lang="en-US" sz="28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</a:t>
            </a:r>
            <a:r>
              <a:rPr lang="th-TH" sz="28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ภิกษุจงใจทำน้ำอสุจิให้เคลื่อน เป็นสังฆาทิเสส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800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อนุ</a:t>
            </a:r>
            <a:r>
              <a:rPr lang="th-TH" sz="28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บัญญัติ</a:t>
            </a:r>
            <a:r>
              <a:rPr lang="en-US" sz="28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ภิกษุหลายรูป ฉันอาหารอันประณีต จำวัดหลับ จึงทำให้ภิกษุเหล่านั้นขาดสติสัมปชัญญะ น้ำอสุจิออกมาเพราะความฝัน จึงมีพระบัญญัติเพิ่มเติมว่า ภิกษุจงใจทำน้ำอสุจิให้เคลื่อน เป็นสังฆาทิเสส ยกเว้นไว้แต่ฝัน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ปุ่มปฏิบัติการ: ไปข้างหน้าหรือถัดไป 4">
            <a:hlinkClick r:id="" action="ppaction://hlinkshowjump?jump=nextslide" highlightClick="1"/>
          </p:cNvPr>
          <p:cNvSpPr/>
          <p:nvPr/>
        </p:nvSpPr>
        <p:spPr>
          <a:xfrm>
            <a:off x="5786446" y="6072206"/>
            <a:ext cx="1000132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ปุ่มปฏิบัติการ: ย้อนกลับหรือก่อนหน้า 5">
            <a:hlinkClick r:id="" action="ppaction://hlinkshowjump?jump=previousslide" highlightClick="1"/>
          </p:cNvPr>
          <p:cNvSpPr/>
          <p:nvPr/>
        </p:nvSpPr>
        <p:spPr>
          <a:xfrm>
            <a:off x="4143372" y="6072206"/>
            <a:ext cx="1000132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8" cy="6857999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00298" y="285728"/>
            <a:ext cx="5000660" cy="1000132"/>
          </a:xfrm>
        </p:spPr>
        <p:txBody>
          <a:bodyPr/>
          <a:lstStyle/>
          <a:p>
            <a:r>
              <a:rPr lang="th-TH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สังฆาทิเสสกัณฑ์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85720" y="2214554"/>
            <a:ext cx="8715436" cy="4357718"/>
          </a:xfrm>
        </p:spPr>
        <p:txBody>
          <a:bodyPr>
            <a:normAutofit/>
          </a:bodyPr>
          <a:lstStyle/>
          <a:p>
            <a:pPr algn="l"/>
            <a:r>
              <a:rPr lang="th-TH" sz="2400" b="1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อนา</a:t>
            </a:r>
            <a:r>
              <a:rPr lang="th-TH" sz="24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ปัตติวาร</a:t>
            </a:r>
            <a:r>
              <a:rPr lang="en-US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วาระว่าด้วย ผู้ไม่ต้องอาบัติ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dirty="0" smtClean="0">
                <a:solidFill>
                  <a:schemeClr val="tx1"/>
                </a:solidFill>
              </a:rPr>
              <a:t>๑. </a:t>
            </a:r>
            <a:r>
              <a:rPr lang="th-TH" sz="2400" dirty="0">
                <a:solidFill>
                  <a:schemeClr val="tx1"/>
                </a:solidFill>
              </a:rPr>
              <a:t>ภิกษุที่มีน้ำอสุจิเคลื่อนเพราะความฝัน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th-TH" sz="2400" dirty="0" smtClean="0">
                <a:solidFill>
                  <a:schemeClr val="tx1"/>
                </a:solidFill>
              </a:rPr>
              <a:t>๒. </a:t>
            </a:r>
            <a:r>
              <a:rPr lang="th-TH" sz="2400" dirty="0">
                <a:solidFill>
                  <a:schemeClr val="tx1"/>
                </a:solidFill>
              </a:rPr>
              <a:t>ภิกษุไม่มีความประสงค์จะทำน้ำอสุจิให้เคลื่อน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th-TH" sz="2400" dirty="0" smtClean="0">
                <a:solidFill>
                  <a:schemeClr val="tx1"/>
                </a:solidFill>
              </a:rPr>
              <a:t>๓. </a:t>
            </a:r>
            <a:r>
              <a:rPr lang="th-TH" sz="2400" dirty="0">
                <a:solidFill>
                  <a:schemeClr val="tx1"/>
                </a:solidFill>
              </a:rPr>
              <a:t>ภิกษุวิกลจริต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th-TH" sz="2400" dirty="0" smtClean="0">
                <a:solidFill>
                  <a:schemeClr val="tx1"/>
                </a:solidFill>
              </a:rPr>
              <a:t>๔. </a:t>
            </a:r>
            <a:r>
              <a:rPr lang="th-TH" sz="2400" dirty="0">
                <a:solidFill>
                  <a:schemeClr val="tx1"/>
                </a:solidFill>
              </a:rPr>
              <a:t>ภิกษุมีจิตฟุ้งซ่าน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th-TH" sz="2400" dirty="0" smtClean="0">
                <a:solidFill>
                  <a:schemeClr val="tx1"/>
                </a:solidFill>
              </a:rPr>
              <a:t>๕. </a:t>
            </a:r>
            <a:r>
              <a:rPr lang="th-TH" sz="2400" dirty="0">
                <a:solidFill>
                  <a:schemeClr val="tx1"/>
                </a:solidFill>
              </a:rPr>
              <a:t>ภิกษุกระสับกระส่ายเพราะเวทนา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r>
              <a:rPr lang="th-TH" sz="2400" dirty="0" smtClean="0">
                <a:solidFill>
                  <a:schemeClr val="tx1"/>
                </a:solidFill>
              </a:rPr>
              <a:t>๖. </a:t>
            </a:r>
            <a:r>
              <a:rPr lang="th-TH" sz="2400" dirty="0">
                <a:solidFill>
                  <a:schemeClr val="tx1"/>
                </a:solidFill>
              </a:rPr>
              <a:t>ภิกษุต้นบัญญัติ</a:t>
            </a:r>
            <a:endParaRPr lang="en-US" sz="2400" dirty="0">
              <a:solidFill>
                <a:schemeClr val="tx1"/>
              </a:solidFill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ปุ่มปฏิบัติการ: ไปข้างหน้าหรือถัดไป 4">
            <a:hlinkClick r:id="" action="ppaction://hlinkshowjump?jump=nextslide" highlightClick="1"/>
          </p:cNvPr>
          <p:cNvSpPr/>
          <p:nvPr/>
        </p:nvSpPr>
        <p:spPr>
          <a:xfrm>
            <a:off x="7429520" y="6143644"/>
            <a:ext cx="1000132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ปุ่มปฏิบัติการ: ย้อนกลับหรือก่อนหน้า 5">
            <a:hlinkClick r:id="" action="ppaction://hlinkshowjump?jump=previousslide" highlightClick="1"/>
          </p:cNvPr>
          <p:cNvSpPr/>
          <p:nvPr/>
        </p:nvSpPr>
        <p:spPr>
          <a:xfrm>
            <a:off x="5857884" y="6143644"/>
            <a:ext cx="1000132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8" name="รูปภาพ 7"/>
          <p:cNvPicPr/>
          <p:nvPr/>
        </p:nvPicPr>
        <p:blipFill>
          <a:blip r:embed="rId3"/>
          <a:srcRect l="23265" t="35503" r="22251" b="21893"/>
          <a:stretch>
            <a:fillRect/>
          </a:stretch>
        </p:blipFill>
        <p:spPr bwMode="auto">
          <a:xfrm>
            <a:off x="4429124" y="2214554"/>
            <a:ext cx="4544021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8" cy="6857999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00298" y="714356"/>
            <a:ext cx="5000660" cy="1000132"/>
          </a:xfrm>
        </p:spPr>
        <p:txBody>
          <a:bodyPr/>
          <a:lstStyle/>
          <a:p>
            <a:r>
              <a:rPr lang="th-TH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สังฆาทิเสสกัณฑ์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85720" y="2214554"/>
            <a:ext cx="8715436" cy="4357718"/>
          </a:xfrm>
        </p:spPr>
        <p:txBody>
          <a:bodyPr>
            <a:normAutofit/>
          </a:bodyPr>
          <a:lstStyle/>
          <a:p>
            <a:pPr algn="l"/>
            <a:r>
              <a:rPr lang="th-TH" sz="36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สิกขาบทที่ ๒ </a:t>
            </a:r>
            <a:r>
              <a:rPr lang="th-TH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กายสังสัคค</a:t>
            </a:r>
            <a:r>
              <a:rPr lang="th-TH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สิกขาบท ว่าด้วยการถูกต้องกายกับมาตุคาม</a:t>
            </a:r>
            <a:endParaRPr lang="en-US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สถานที่</a:t>
            </a:r>
            <a:r>
              <a:rPr lang="th-TH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บัญญัติ</a:t>
            </a:r>
            <a:r>
              <a:rPr lang="en-US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: </a:t>
            </a:r>
            <a:r>
              <a:rPr lang="th-TH" sz="28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พระเชตวัน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เขตกรุงสาวัตถี แคว้นโกศล</a:t>
            </a:r>
            <a:endParaRPr lang="en-US" sz="28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ต้น</a:t>
            </a:r>
            <a:r>
              <a:rPr lang="th-TH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พระบัญญัติ</a:t>
            </a:r>
            <a:r>
              <a:rPr lang="en-US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พระอุทายีพาพราหมณ์และพราหมณีเที่ยวชมวิหารได้จับอวัยวะร่างกายของนาง ต่อมาพราหมณ์ทราบจึงตำหนิพระอุทายี</a:t>
            </a:r>
            <a:endParaRPr lang="en-US" sz="28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พระ</a:t>
            </a:r>
            <a:r>
              <a:rPr lang="th-TH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บัญญัติ</a:t>
            </a:r>
            <a:r>
              <a:rPr lang="en-US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ก็ ภิกษุใดถูกราคะครอบงำแล้ว มีจิตแปรปรวน ถูกต้องกายกับมาตุคาม คือ จับมือ จับช้องผม หรือลูบคลำอวัยวะส่วนใดส่วนหนึ่ง เป็นสังฆาทิเสส</a:t>
            </a:r>
            <a:endParaRPr lang="en-US" sz="28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ปุ่มปฏิบัติการ: ไปข้างหน้าหรือถัดไป 4">
            <a:hlinkClick r:id="" action="ppaction://hlinkshowjump?jump=nextslide" highlightClick="1"/>
          </p:cNvPr>
          <p:cNvSpPr/>
          <p:nvPr/>
        </p:nvSpPr>
        <p:spPr>
          <a:xfrm>
            <a:off x="5786446" y="6072206"/>
            <a:ext cx="1000132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ปุ่มปฏิบัติการ: ย้อนกลับหรือก่อนหน้า 5">
            <a:hlinkClick r:id="" action="ppaction://hlinkshowjump?jump=previousslide" highlightClick="1"/>
          </p:cNvPr>
          <p:cNvSpPr/>
          <p:nvPr/>
        </p:nvSpPr>
        <p:spPr>
          <a:xfrm>
            <a:off x="4143372" y="6072206"/>
            <a:ext cx="1000132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8" cy="6857999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00298" y="714356"/>
            <a:ext cx="5000660" cy="1000132"/>
          </a:xfrm>
        </p:spPr>
        <p:txBody>
          <a:bodyPr/>
          <a:lstStyle/>
          <a:p>
            <a:r>
              <a:rPr lang="th-TH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สังฆาทิเสสกัณฑ์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85720" y="2214554"/>
            <a:ext cx="8715436" cy="4357718"/>
          </a:xfrm>
        </p:spPr>
        <p:txBody>
          <a:bodyPr>
            <a:normAutofit/>
          </a:bodyPr>
          <a:lstStyle/>
          <a:p>
            <a:pPr algn="l"/>
            <a:r>
              <a:rPr lang="th-TH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สิกขาบทที่ ๓ </a:t>
            </a:r>
            <a:r>
              <a:rPr lang="th-TH" sz="28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ทุฏฐุลล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วาจาสิกขาบท ว่าด้วยการพูดเกี้ยวหญิง</a:t>
            </a:r>
            <a:endParaRPr lang="en-US" sz="28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สถานที่</a:t>
            </a:r>
            <a:r>
              <a:rPr lang="th-TH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บัญญัติ</a:t>
            </a:r>
            <a:r>
              <a:rPr lang="en-US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8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พระเชตวัน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เขตกรุงสาวัตถี แคว้นโกศล</a:t>
            </a:r>
            <a:endParaRPr lang="en-US" sz="28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ต้น</a:t>
            </a:r>
            <a:r>
              <a:rPr lang="th-TH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พระบัญญัติ</a:t>
            </a:r>
            <a:r>
              <a:rPr lang="en-US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พระอุทายีพาหญิงสาวทั้งหลายเที่ยวชมวิหาร พูดพาดพิงทวารหนัก ทวารเบาของหญิงทั้งหลายเหล่านั้น พระผู้มีพระภาคทรงรับสั่งให้ประชุมสงฆ์เพราะเรื่องนี้ ทรงสอบถามพระอุทายี แล้วทรงตำหนิ จึงทรงบัญญัติสิกขาบท</a:t>
            </a:r>
            <a:endParaRPr lang="en-US" sz="28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800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พระ</a:t>
            </a:r>
            <a:r>
              <a:rPr lang="th-TH" sz="28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บัญญัติ</a:t>
            </a:r>
            <a:r>
              <a:rPr lang="en-US" sz="28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ก็ ภิกษุใดถูกราคะครอบงำแล้ว มีจิตแปรปรวน พูดจาเกี้ยวมาตุคามด้วยวาจาชั่วหยาบ พาดพิงเมถุน เหมือนชายหนุ่มพูดเกี้ยวหญิงสาว เป็นสังฆาทิเสส</a:t>
            </a:r>
            <a:endParaRPr lang="en-US" sz="28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ปุ่มปฏิบัติการ: ไปข้างหน้าหรือถัดไป 4">
            <a:hlinkClick r:id="" action="ppaction://hlinkshowjump?jump=nextslide" highlightClick="1"/>
          </p:cNvPr>
          <p:cNvSpPr/>
          <p:nvPr/>
        </p:nvSpPr>
        <p:spPr>
          <a:xfrm>
            <a:off x="5786446" y="6072206"/>
            <a:ext cx="1000132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ปุ่มปฏิบัติการ: ย้อนกลับหรือก่อนหน้า 5">
            <a:hlinkClick r:id="" action="ppaction://hlinkshowjump?jump=previousslide" highlightClick="1"/>
          </p:cNvPr>
          <p:cNvSpPr/>
          <p:nvPr/>
        </p:nvSpPr>
        <p:spPr>
          <a:xfrm>
            <a:off x="4143372" y="6072206"/>
            <a:ext cx="1000132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8" cy="6857999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00298" y="714356"/>
            <a:ext cx="5000660" cy="1000132"/>
          </a:xfrm>
        </p:spPr>
        <p:txBody>
          <a:bodyPr/>
          <a:lstStyle/>
          <a:p>
            <a:r>
              <a:rPr lang="th-TH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สังฆาทิเสสกัณฑ์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85720" y="2214554"/>
            <a:ext cx="8715436" cy="4357718"/>
          </a:xfrm>
        </p:spPr>
        <p:txBody>
          <a:bodyPr>
            <a:normAutofit/>
          </a:bodyPr>
          <a:lstStyle/>
          <a:p>
            <a:pPr algn="l"/>
            <a:r>
              <a:rPr lang="th-TH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สิกขาบทที่ </a:t>
            </a:r>
            <a:r>
              <a:rPr lang="th-TH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๔ </a:t>
            </a:r>
            <a:r>
              <a:rPr lang="th-TH" sz="2800" dirty="0" err="1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อัตต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กามปา</a:t>
            </a:r>
            <a:r>
              <a:rPr lang="th-TH" sz="28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ริจ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ริ</a:t>
            </a:r>
            <a:r>
              <a:rPr lang="th-TH" sz="28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ยสิก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ขาบท ว่าด้วยการให้บำเรอความใคร่ของตน</a:t>
            </a:r>
            <a:endParaRPr lang="en-US" sz="28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สถานที่</a:t>
            </a:r>
            <a:r>
              <a:rPr lang="th-TH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บัญญัติ</a:t>
            </a:r>
            <a:r>
              <a:rPr lang="en-US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8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พระเชตวัน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เขตกรุงสาวัตถี แคว้นโกศล</a:t>
            </a:r>
            <a:endParaRPr lang="en-US" sz="28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ต้น</a:t>
            </a:r>
            <a:r>
              <a:rPr lang="th-TH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พระบัญญัติ</a:t>
            </a:r>
            <a:r>
              <a:rPr lang="en-US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พระอุทายีไปบ้านหญิงหม้าย แสดงธรรมแล้วพูดเกี้ยวขอเสพเมถุนกับหญิงหม้าย</a:t>
            </a:r>
            <a:endParaRPr lang="en-US" sz="28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พระ</a:t>
            </a:r>
            <a:r>
              <a:rPr lang="th-TH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บัญญัติ</a:t>
            </a:r>
            <a:r>
              <a:rPr lang="en-US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ก็ ภิกษุใดถูกราคะครอบงำแล้ว มีจิตแปรปรวน กล่าวสรรเสริญการบำเรอความใคร่ของตนต่อหน้ามาตุคาม ด้วยคำที่พาดพิงเมถุนว่า “น้องหญิง หญิงใดบำเรอผู้ประพฤติพรหมจรรย์ ผู้มีศีลมี</a:t>
            </a:r>
            <a:r>
              <a:rPr lang="th-TH" sz="28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กัลยาณ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ธรรมเช่นเราด้วยธรรมนั่นการบำเรอนี้ของหญิงนั้นเป็นการบำเรอชั้นยอด” เป็นสังฆาทิเสส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ปุ่มปฏิบัติการ: ไปข้างหน้าหรือถัดไป 4">
            <a:hlinkClick r:id="" action="ppaction://hlinkshowjump?jump=nextslide" highlightClick="1"/>
          </p:cNvPr>
          <p:cNvSpPr/>
          <p:nvPr/>
        </p:nvSpPr>
        <p:spPr>
          <a:xfrm>
            <a:off x="5786446" y="6072206"/>
            <a:ext cx="1000132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ปุ่มปฏิบัติการ: ย้อนกลับหรือก่อนหน้า 5">
            <a:hlinkClick r:id="" action="ppaction://hlinkshowjump?jump=previousslide" highlightClick="1"/>
          </p:cNvPr>
          <p:cNvSpPr/>
          <p:nvPr/>
        </p:nvSpPr>
        <p:spPr>
          <a:xfrm>
            <a:off x="4143372" y="6072206"/>
            <a:ext cx="1000132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8" cy="6857999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00298" y="714356"/>
            <a:ext cx="5000660" cy="1000132"/>
          </a:xfrm>
        </p:spPr>
        <p:txBody>
          <a:bodyPr/>
          <a:lstStyle/>
          <a:p>
            <a:r>
              <a:rPr lang="th-TH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สังฆาทิเสสกัณฑ์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14282" y="1928802"/>
            <a:ext cx="8715436" cy="4286280"/>
          </a:xfrm>
        </p:spPr>
        <p:txBody>
          <a:bodyPr>
            <a:noAutofit/>
          </a:bodyPr>
          <a:lstStyle/>
          <a:p>
            <a:pPr algn="l"/>
            <a:r>
              <a:rPr lang="th-TH" sz="24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สิกขาบทที่ </a:t>
            </a:r>
            <a:r>
              <a:rPr lang="th-TH" sz="2400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๕ </a:t>
            </a:r>
            <a:r>
              <a:rPr lang="th-TH" sz="2400" dirty="0" err="1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สัญ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จริตต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สิกขาบท ว่าด้วยการชักสื่อ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สถานที่</a:t>
            </a:r>
            <a:r>
              <a:rPr lang="th-TH" sz="24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บัญญัติ</a:t>
            </a:r>
            <a:r>
              <a:rPr lang="en-US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พระเชตวัน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เขตกรุงสาวัตถี แคว้นโกศล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ต้น</a:t>
            </a:r>
            <a:r>
              <a:rPr lang="th-TH" sz="24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พระบัญญัติ</a:t>
            </a:r>
            <a:r>
              <a:rPr lang="en-US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เรื่องพระอุทายีชักชวนชายหนุ่มหญิงสาวให้เป็นผัวเมียกันบางพวกที่ชอบก็สรรเสริญท่าน ส่วนบางพวกได้รับความลำบากไม่พอใจก็พากันตำหนิสาปแช่งท่าน อาศัยเหตุนี้ พระพุทธเจ้าจึงทรงบัญญัติสิกขาบทนี้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พระ</a:t>
            </a:r>
            <a:r>
              <a:rPr lang="th-TH" sz="24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บัญญัติ</a:t>
            </a:r>
            <a:r>
              <a:rPr lang="en-US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ก็ ภิกษุใด ทำหน้าที่ชักสื่อ คือ บอกความประสงค์ของชายแก่หญิงก็ดี บอกความประสงค์ของหญิงแก่ชายก็ดี เพื่อให้เป็นภรรยาหรือเป็นชู้รักกัน เป็นสังฆาทิเสส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อนุ</a:t>
            </a:r>
            <a:r>
              <a:rPr lang="th-TH" sz="24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บัญญัติ</a:t>
            </a:r>
            <a:r>
              <a:rPr lang="en-US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พระอุทายีแนะนำให้หญิงแพศยาหรือหญิงขายบริการให้ไปเที่ยวหลับนอนกับพวกนักเที่ยวผู้หญิงเป็นการชั่วคราว ชานบ้านจึงตำหนิ อาศัยเหตุนี้ พระพุทธเจ้าจึงทรงบัญญัติเพิ่มเติมว่า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	อนึ่ง ภิกษุใดทำหน้าที่ชักสื่อ คือ บอกความประสงค์ของชายแก่หญิงก็ดีบอกความประสงค์ของหญิงแก่ชายก็ดี เพื่อให้เป็นภรรยาหรือเป็นชู้รัก โดยที่สุดแม้เพื่อให้อยู่ร่วมกันชั่วคราว เป็นสังฆาทิเสส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ปุ่มปฏิบัติการ: ไปข้างหน้าหรือถัดไป 4">
            <a:hlinkClick r:id="" action="ppaction://hlinkshowjump?jump=nextslide" highlightClick="1"/>
          </p:cNvPr>
          <p:cNvSpPr/>
          <p:nvPr/>
        </p:nvSpPr>
        <p:spPr>
          <a:xfrm>
            <a:off x="5429256" y="6357958"/>
            <a:ext cx="1000132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ปุ่มปฏิบัติการ: ย้อนกลับหรือก่อนหน้า 5">
            <a:hlinkClick r:id="" action="ppaction://hlinkshowjump?jump=previousslide" highlightClick="1"/>
          </p:cNvPr>
          <p:cNvSpPr/>
          <p:nvPr/>
        </p:nvSpPr>
        <p:spPr>
          <a:xfrm>
            <a:off x="4000496" y="6357958"/>
            <a:ext cx="1000132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Wallpaper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7" y="0"/>
            <a:ext cx="9138813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928794" y="428605"/>
            <a:ext cx="5000660" cy="428628"/>
          </a:xfrm>
        </p:spPr>
        <p:txBody>
          <a:bodyPr>
            <a:normAutofit fontScale="90000"/>
          </a:bodyPr>
          <a:lstStyle/>
          <a:p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คัมภีร์มหาวิภังค์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2844" y="1000108"/>
            <a:ext cx="8643966" cy="564360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th-TH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สาระสำคัญในคัมภีร์มหาวิภังค์ ภาค ๑</a:t>
            </a:r>
            <a:endParaRPr lang="th-TH" dirty="0" smtClean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th-TH" sz="3500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  <a:hlinkClick r:id="rId3" action="ppaction://hlinksldjump"/>
              </a:rPr>
              <a:t>๑. </a:t>
            </a:r>
            <a:r>
              <a:rPr lang="th-TH" sz="3500" dirty="0" err="1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  <a:hlinkClick r:id="rId3" action="ppaction://hlinksldjump"/>
              </a:rPr>
              <a:t>เวรัญช</a:t>
            </a:r>
            <a:r>
              <a:rPr lang="th-TH" sz="35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  <a:hlinkClick r:id="rId3" action="ppaction://hlinksldjump"/>
              </a:rPr>
              <a:t>กัณฑ์</a:t>
            </a:r>
            <a:endParaRPr lang="en-US" sz="35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3500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th-TH" sz="3500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  <a:hlinkClick r:id="rId4" action="ppaction://hlinksldjump"/>
              </a:rPr>
              <a:t>๒. ปาราชิก</a:t>
            </a:r>
            <a:r>
              <a:rPr lang="th-TH" sz="35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  <a:hlinkClick r:id="rId4" action="ppaction://hlinksldjump"/>
              </a:rPr>
              <a:t>กัณฑ์</a:t>
            </a:r>
            <a:endParaRPr lang="en-US" sz="35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3500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th-TH" sz="3500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  <a:hlinkClick r:id="rId5" action="ppaction://hlinksldjump"/>
              </a:rPr>
              <a:t>๓. สังฆาทิเสส</a:t>
            </a:r>
            <a:r>
              <a:rPr lang="th-TH" sz="35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  <a:hlinkClick r:id="rId5" action="ppaction://hlinksldjump"/>
              </a:rPr>
              <a:t>กัณฑ์</a:t>
            </a:r>
            <a:endParaRPr lang="en-US" sz="35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3500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th-TH" sz="3500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  <a:hlinkClick r:id="rId6" action="ppaction://hlinksldjump"/>
              </a:rPr>
              <a:t>๔. </a:t>
            </a:r>
            <a:r>
              <a:rPr lang="th-TH" sz="3500" dirty="0" err="1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  <a:hlinkClick r:id="rId6" action="ppaction://hlinksldjump"/>
              </a:rPr>
              <a:t>อนิย</a:t>
            </a:r>
            <a:r>
              <a:rPr lang="th-TH" sz="35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  <a:hlinkClick r:id="rId6" action="ppaction://hlinksldjump"/>
              </a:rPr>
              <a:t>ตะ</a:t>
            </a:r>
            <a:r>
              <a:rPr lang="th-TH" sz="3500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  <a:hlinkClick r:id="rId6" action="ppaction://hlinksldjump"/>
              </a:rPr>
              <a:t>กัณฑ์</a:t>
            </a:r>
            <a:endParaRPr lang="th-TH" sz="3500" dirty="0" smtClean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endParaRPr lang="en-US" sz="35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สาระสำคัญในคัมภีร์มหาวิภังค์ ภาค </a:t>
            </a:r>
            <a:r>
              <a:rPr lang="th-TH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๒</a:t>
            </a:r>
          </a:p>
          <a:p>
            <a:pPr algn="l"/>
            <a:r>
              <a:rPr lang="th-TH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th-TH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  <a:hlinkClick r:id="rId7" action="ppaction://hlinksldjump"/>
              </a:rPr>
              <a:t>๕. นิส</a:t>
            </a:r>
            <a:r>
              <a:rPr lang="th-TH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  <a:hlinkClick r:id="rId7" action="ppaction://hlinksldjump"/>
              </a:rPr>
              <a:t>สัคคิย</a:t>
            </a:r>
            <a:r>
              <a:rPr lang="th-TH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  <a:hlinkClick r:id="rId7" action="ppaction://hlinksldjump"/>
              </a:rPr>
              <a:t>กัณฑ์</a:t>
            </a:r>
            <a:endParaRPr lang="th-TH" dirty="0" smtClean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th-TH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  <a:hlinkClick r:id="rId8" action="ppaction://hlinksldjump"/>
              </a:rPr>
              <a:t>๖. ปา</a:t>
            </a:r>
            <a:r>
              <a:rPr lang="th-TH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  <a:hlinkClick r:id="rId8" action="ppaction://hlinksldjump"/>
              </a:rPr>
              <a:t>จิตติยกัณฑ์</a:t>
            </a:r>
            <a:endParaRPr lang="en-US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th-TH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  <a:hlinkClick r:id="rId9" action="ppaction://hlinksldjump"/>
              </a:rPr>
              <a:t>๗. </a:t>
            </a:r>
            <a:r>
              <a:rPr lang="th-TH" dirty="0" err="1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  <a:hlinkClick r:id="rId9" action="ppaction://hlinksldjump"/>
              </a:rPr>
              <a:t>ปาฏิ</a:t>
            </a:r>
            <a:r>
              <a:rPr lang="th-TH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  <a:hlinkClick r:id="rId9" action="ppaction://hlinksldjump"/>
              </a:rPr>
              <a:t>เทสนีย</a:t>
            </a:r>
            <a:r>
              <a:rPr lang="th-TH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  <a:hlinkClick r:id="rId9" action="ppaction://hlinksldjump"/>
              </a:rPr>
              <a:t>กัณฑ์</a:t>
            </a:r>
            <a:endParaRPr lang="en-US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th-TH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  <a:hlinkClick r:id="rId10" action="ppaction://hlinksldjump"/>
              </a:rPr>
              <a:t>๘. </a:t>
            </a:r>
            <a:r>
              <a:rPr lang="th-TH" dirty="0" err="1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  <a:hlinkClick r:id="rId10" action="ppaction://hlinksldjump"/>
              </a:rPr>
              <a:t>เสขิย</a:t>
            </a:r>
            <a:r>
              <a:rPr lang="th-TH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  <a:hlinkClick r:id="rId10" action="ppaction://hlinksldjump"/>
              </a:rPr>
              <a:t>กัณฑ์</a:t>
            </a:r>
            <a:endParaRPr lang="en-US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th-TH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  <a:hlinkClick r:id="rId11" action="ppaction://hlinksldjump"/>
              </a:rPr>
              <a:t>๙. </a:t>
            </a:r>
            <a:r>
              <a:rPr lang="th-TH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  <a:hlinkClick r:id="rId11" action="ppaction://hlinksldjump"/>
              </a:rPr>
              <a:t>อธิ</a:t>
            </a:r>
            <a:r>
              <a:rPr lang="th-TH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  <a:hlinkClick r:id="rId11" action="ppaction://hlinksldjump"/>
              </a:rPr>
              <a:t>กรณ</a:t>
            </a:r>
            <a:r>
              <a:rPr lang="th-TH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  <a:hlinkClick r:id="rId11" action="ppaction://hlinksldjump"/>
              </a:rPr>
              <a:t>สมถะ</a:t>
            </a:r>
            <a:endParaRPr lang="en-US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endParaRPr lang="th-TH" dirty="0" smtClean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8" cy="6857999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00298" y="714356"/>
            <a:ext cx="5000660" cy="1000132"/>
          </a:xfrm>
        </p:spPr>
        <p:txBody>
          <a:bodyPr/>
          <a:lstStyle/>
          <a:p>
            <a:r>
              <a:rPr lang="th-TH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สังฆาทิเสสกัณฑ์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14282" y="1928802"/>
            <a:ext cx="8715436" cy="4286280"/>
          </a:xfrm>
        </p:spPr>
        <p:txBody>
          <a:bodyPr>
            <a:noAutofit/>
          </a:bodyPr>
          <a:lstStyle/>
          <a:p>
            <a:pPr algn="l"/>
            <a:r>
              <a:rPr lang="th-TH" sz="24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สิกขาบทที่ ๗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วิหารการสิกขาบท ว่าด้วยการสร้างวิหาร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สถานที่</a:t>
            </a:r>
            <a:r>
              <a:rPr lang="th-TH" sz="24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บัญญัติ</a:t>
            </a:r>
            <a:r>
              <a:rPr lang="en-US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โฆ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สิตาราม เขตกรุง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โกสัม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พี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ต้น</a:t>
            </a:r>
            <a:r>
              <a:rPr lang="th-TH" sz="24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พระบัญญัติ</a:t>
            </a:r>
            <a:r>
              <a:rPr lang="en-US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พระฉันนะ มีเรื่องคือเศรษฐีผู้อุปัฏฐากท่าน จักให้สร้างวิหารถวายท่าน จึงให้คนแผ้วสถานที่สร้างวิหาร ใช้คนตัดต้นไม้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รุกขเจดีย์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ต้นหนึ่งที่ชาวบ้านเคารพบูชา พวกชาวบ้านจึงตำหนิ ประณาม โพนทะนา ด้วยการอาศัยเหตุนี้ พระพุทธเจ้าจึงทรงบัญญัติสิกขาบทนี้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พระ</a:t>
            </a:r>
            <a:r>
              <a:rPr lang="th-TH" sz="24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บัญญัติ</a:t>
            </a:r>
            <a:r>
              <a:rPr lang="en-US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</a:t>
            </a:r>
            <a:r>
              <a:rPr lang="en-US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ก็ ภิกษุจะสร้างวิหารใหญ่ ที่มีเจ้าของสร้างถวาย สร้างเป็นของส่วนตัวต้องพาภิกษุทั้งหลายไปแสดงพื้นที่ให้ ภิกษุเหล่านั้นพึงแสดงพื้นที่ให้ เป็นพื้นที่ไม่มีอันตราย เป็นพื้นที่มีบริเวณโดยรอบ ถ้าภิกษุให้สร้างวิหารใหญ่ เป็นพื้นที่ที่มีอันตราย เป็นพื้นที่ไม่มีบริเวณโยรอบ หรือไม่พาภิกษุทั้งหลายไปแสดงพื้นที่ให้ เป็นสังฆาทิเสส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ปุ่มปฏิบัติการ: ไปข้างหน้าหรือถัดไป 4">
            <a:hlinkClick r:id="" action="ppaction://hlinkshowjump?jump=nextslide" highlightClick="1"/>
          </p:cNvPr>
          <p:cNvSpPr/>
          <p:nvPr/>
        </p:nvSpPr>
        <p:spPr>
          <a:xfrm>
            <a:off x="5357818" y="6072206"/>
            <a:ext cx="1000132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ปุ่มปฏิบัติการ: ย้อนกลับหรือก่อนหน้า 5">
            <a:hlinkClick r:id="" action="ppaction://hlinkshowjump?jump=previousslide" highlightClick="1"/>
          </p:cNvPr>
          <p:cNvSpPr/>
          <p:nvPr/>
        </p:nvSpPr>
        <p:spPr>
          <a:xfrm>
            <a:off x="3786182" y="6072206"/>
            <a:ext cx="1000132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8" cy="6857999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00298" y="714356"/>
            <a:ext cx="5000660" cy="1000132"/>
          </a:xfrm>
        </p:spPr>
        <p:txBody>
          <a:bodyPr/>
          <a:lstStyle/>
          <a:p>
            <a:r>
              <a:rPr lang="th-TH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สังฆาทิเสสกัณฑ์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14282" y="1928802"/>
            <a:ext cx="8715436" cy="4286280"/>
          </a:xfrm>
        </p:spPr>
        <p:txBody>
          <a:bodyPr>
            <a:noAutofit/>
          </a:bodyPr>
          <a:lstStyle/>
          <a:p>
            <a:pPr algn="l"/>
            <a:r>
              <a:rPr lang="th-TH" sz="24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สิกขาบทที่ ๘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ปฐม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ทุฏฐ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โท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สสิก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ขาบท ว่าด้วยภิกษุขัดเคืองมีโทสะ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สถานที่</a:t>
            </a:r>
            <a:r>
              <a:rPr lang="th-TH" sz="24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บัญญัติ</a:t>
            </a:r>
            <a:r>
              <a:rPr lang="en-US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: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พระเวฬุวัน เขตกรุงรา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ชคฤห์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แคว้นมคธ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ต้น</a:t>
            </a:r>
            <a:r>
              <a:rPr lang="th-TH" sz="24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พระบัญญัติ</a:t>
            </a:r>
            <a:r>
              <a:rPr lang="en-US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พระทัพ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พมัลล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บุตร ท่านได้รับแต่งตั้งให้เป็นผู้จัดเสนาสนะและแจงภัตรสำหรับภิกษุ ถูกพระ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เมตติ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ยะและพระ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ภุมมช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กะ ซึ่งมีความขัดเคืองยุยงให้ภิกษุณี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เมตติ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ยาใส่ความท่านว่า ถูกข่มขืน อาศัยเหตุนี้ พระพุทธเจ้าจึงทรงบัญญัติสิกขาบทนี้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พระ</a:t>
            </a:r>
            <a:r>
              <a:rPr lang="th-TH" sz="24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บัญญัติ</a:t>
            </a:r>
            <a:r>
              <a:rPr lang="en-US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: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ก็ ภิกษุใด ขัดเคือง มีโทสะ ไม่แช่มชื่น ใส่ความภิกษุอื่นด้วยอาบัติปาราชิกที่ไม่มีมูล โดยมุ่งหมายว่า “ทำอย่างไรจึงจะให้ภิกษุนั้นพ้นจากพรหมจรรย์นี้ได้” ครั้นสมัยต่อจากนั้น อันผู้ใดผู้หนึ่งโจทก็ตาม ไม่โจทก็ตาม อธิกรณ์นั้นเป็นเรื่องที่ไม่มีมูลและภิกษุยอมรับผิด เป็นสังฆาทิเสส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ปุ่มปฏิบัติการ: ไปข้างหน้าหรือถัดไป 4">
            <a:hlinkClick r:id="" action="ppaction://hlinkshowjump?jump=nextslide" highlightClick="1"/>
          </p:cNvPr>
          <p:cNvSpPr/>
          <p:nvPr/>
        </p:nvSpPr>
        <p:spPr>
          <a:xfrm>
            <a:off x="5572132" y="6000768"/>
            <a:ext cx="1000132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ปุ่มปฏิบัติการ: ย้อนกลับหรือก่อนหน้า 5">
            <a:hlinkClick r:id="" action="ppaction://hlinkshowjump?jump=previousslide" highlightClick="1"/>
          </p:cNvPr>
          <p:cNvSpPr/>
          <p:nvPr/>
        </p:nvSpPr>
        <p:spPr>
          <a:xfrm>
            <a:off x="3929058" y="6000768"/>
            <a:ext cx="1000132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8" cy="6857999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00298" y="714356"/>
            <a:ext cx="5000660" cy="1000132"/>
          </a:xfrm>
        </p:spPr>
        <p:txBody>
          <a:bodyPr/>
          <a:lstStyle/>
          <a:p>
            <a:r>
              <a:rPr lang="th-TH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สังฆาทิเสสกัณฑ์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14282" y="1928802"/>
            <a:ext cx="8715436" cy="4286280"/>
          </a:xfrm>
        </p:spPr>
        <p:txBody>
          <a:bodyPr>
            <a:noAutofit/>
          </a:bodyPr>
          <a:lstStyle/>
          <a:p>
            <a:pPr algn="l"/>
            <a:r>
              <a:rPr lang="th-TH" sz="24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สิกขาบทที่ ๙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ทุติย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ทุฏฐ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โท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สสิก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ขาบท ว่าด้วยภิกษุขัดเคืองมีโทสะ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สถานที่</a:t>
            </a:r>
            <a:r>
              <a:rPr lang="th-TH" sz="24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บัญญัติ</a:t>
            </a:r>
            <a:r>
              <a:rPr lang="en-US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พระเวฬุวัน เขตกรุงรา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ชคฤห์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แคว้นมคธ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ต้น</a:t>
            </a:r>
            <a:r>
              <a:rPr lang="th-TH" sz="24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พระบัญญัติ</a:t>
            </a:r>
            <a:r>
              <a:rPr lang="en-US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พระ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เมตติ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ยะและพระ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ภุมมช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กะ ซึ่งท่านทั้งสองกำลังลงจาก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ภูเขาคิชฌ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กูฏ มองเห็นแพะตัวผู้กับตัวเมียกำลังสืบพันธ์กัน จึงสมมติแพะตัวผู้เป็นพระทัพ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พมัลล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บุตร สมมติแพะตัวเมียเป็นภิกษุณี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เมตติ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ยา แล้วกล่าวว่า พวกเราได้เห็นพระทัพ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พมัลล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บุตรเสพเมถุนกับภิกษุณี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เมตติ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ยาด้วยตนเอง อาศัยเหตุนี้ พระพุทธเจ้าจึงทรงบัญญัติสิกขาบทนี้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พระ</a:t>
            </a:r>
            <a:r>
              <a:rPr lang="th-TH" sz="24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บัญญัติ</a:t>
            </a:r>
            <a:r>
              <a:rPr lang="en-US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: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ก็ ภิกษุใด ขัดเคือง มีโทสะ ไม่แช่มชื่น อ้างเอาบางส่วนแห่งอธิกรณ์เรื่องอื่นเป็นเลศ ใส่ความภิกษุด้วยอาบัติปาราชิก โดยมุ่งหมายว่า “ทำอย่างไรจึงจะให้ภิกษุนั้นพ้นจากพรหมจรรย์นี้ได้” ครั้นสมัยต่อจากนั้น อันผู้ใดผู้หนึ่งโจทก็ตาม ไม่โจทก็ตาม อธิกรณ์นั้นเป็นอธิกรณ์เรื่องอื่น อ้างเอาบางส่วนเป็นเลศและภิกษุยอมรับผิด เป็นสังฆาทิเสส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ปุ่มปฏิบัติการ: ไปข้างหน้าหรือถัดไป 4">
            <a:hlinkClick r:id="" action="ppaction://hlinkshowjump?jump=nextslide" highlightClick="1"/>
          </p:cNvPr>
          <p:cNvSpPr/>
          <p:nvPr/>
        </p:nvSpPr>
        <p:spPr>
          <a:xfrm>
            <a:off x="5572132" y="6000768"/>
            <a:ext cx="1000132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ปุ่มปฏิบัติการ: ย้อนกลับหรือก่อนหน้า 5">
            <a:hlinkClick r:id="" action="ppaction://hlinkshowjump?jump=previousslide" highlightClick="1"/>
          </p:cNvPr>
          <p:cNvSpPr/>
          <p:nvPr/>
        </p:nvSpPr>
        <p:spPr>
          <a:xfrm>
            <a:off x="3929058" y="6000768"/>
            <a:ext cx="1000132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5" y="0"/>
            <a:ext cx="9071427" cy="6857999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428860" y="0"/>
            <a:ext cx="5000660" cy="1000132"/>
          </a:xfrm>
        </p:spPr>
        <p:txBody>
          <a:bodyPr/>
          <a:lstStyle/>
          <a:p>
            <a:r>
              <a:rPr lang="th-TH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สังฆาทิเสสกัณฑ์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14282" y="1285860"/>
            <a:ext cx="8715436" cy="5143536"/>
          </a:xfrm>
        </p:spPr>
        <p:txBody>
          <a:bodyPr>
            <a:noAutofit/>
          </a:bodyPr>
          <a:lstStyle/>
          <a:p>
            <a:pPr algn="l"/>
            <a:r>
              <a:rPr lang="th-TH" sz="20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สิกขาบทที่ ๑๐ </a:t>
            </a:r>
            <a:r>
              <a:rPr lang="th-TH" sz="20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สังฆ</a:t>
            </a: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เภทสิกขาบท ว่าด้วยการทำสงฆ์ให้แตกกัน</a:t>
            </a:r>
            <a:endParaRPr lang="en-US" sz="20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000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สถานที่</a:t>
            </a:r>
            <a:r>
              <a:rPr lang="th-TH" sz="20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บัญญัติ</a:t>
            </a:r>
            <a:r>
              <a:rPr lang="en-US" sz="2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: </a:t>
            </a: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พระเวฬุวัน เขตกรุงรา</a:t>
            </a:r>
            <a:r>
              <a:rPr lang="th-TH" sz="20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ชคฤห์</a:t>
            </a: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แคว้นมคธ</a:t>
            </a:r>
            <a:endParaRPr lang="en-US" sz="20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000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ต้น</a:t>
            </a:r>
            <a:r>
              <a:rPr lang="th-TH" sz="20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พระบัญญัติ</a:t>
            </a:r>
            <a:r>
              <a:rPr lang="en-US" sz="2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พระ</a:t>
            </a:r>
            <a:r>
              <a:rPr lang="th-TH" sz="20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เทวทัต</a:t>
            </a: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เข้าไปหาพระโกกาลิกะ พระกฎโมรก</a:t>
            </a:r>
            <a:r>
              <a:rPr lang="th-TH" sz="20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ติสส</a:t>
            </a: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กะ</a:t>
            </a:r>
            <a:r>
              <a:rPr lang="th-TH" sz="20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พระขัณฑ</a:t>
            </a: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เทวีบุตร แล้วชักชวนทำลายสงฆ์ พระโกกาลิกะได้กล่าวกับพระ</a:t>
            </a:r>
            <a:r>
              <a:rPr lang="th-TH" sz="20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เทวทัต</a:t>
            </a: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ว่า ท่านพระ</a:t>
            </a:r>
            <a:r>
              <a:rPr lang="th-TH" sz="20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สมณ</a:t>
            </a: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โคดม มีฤทธานุภาพมาก พวกเราไม่สามารถทำลายสงฆ์ได้ พระ</a:t>
            </a:r>
            <a:r>
              <a:rPr lang="th-TH" sz="20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เทวทัต</a:t>
            </a: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จึงบอกว่าจะยกวัตถุ ๕ ประการ คือ ๑) ภิกษุทั้งหลายควรอยู่ป่าตลอดชีวิต ภิกษุรูปใดเข้าบ้านภิกษุรูปนั้นมีโทษ ๒) ภิกษุทั้งหลายควรเที่ยวบิณฑบาตตลอดชีวิต ภิกษุรูปใดยินดีในกิจนิมนต์ ภิกษุรูปนั้นมีโทษ ๓) ภิกษุทั้งหลายควรถือผ้าบังสุกุลตลอดชีวิต ภิกษุรูปใดยินดีในผ้าคฤหบดี ภิกษุนั้นมีโทษ ๔) ภิกษุทั้งหลายควรอยู่โคนต้นไม้ตลอดชีวิต ภิกษุรูปใดอาศัยที่มุงที่บัง ภิกษุรูปนั้นมีโทษ ๕) ภิกษุทั้งหลายไม่ควรฉันปลาและเนื้อตลอดชีวิต ภิกษุรูปใดฉันปลาและเนื้อ ภิกษุรูปนั้นมีโทษ มาเป็นข้ออ้างในการทำลายสงฆ์ อาศัยเหตุนี้ พระพุทธเจ้าจึงทรงบัญญัติสิกขาบทนี้</a:t>
            </a:r>
            <a:endParaRPr lang="en-US" sz="20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000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พระ</a:t>
            </a:r>
            <a:r>
              <a:rPr lang="th-TH" sz="20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บัญญัติ</a:t>
            </a:r>
            <a:r>
              <a:rPr lang="en-US" sz="2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ก็ ภิกษุใดเพียรพยายามเพื่อทำลายสงฆ์ผู้พร้อมเพรียงหรือถือยกย่องยืนยันอธิกรณ์อันเป็นเหตุทำให้แตกแยกกัน ภิกษุนั้นอันภิกษุทั้งหลายพึงว่ากล่าวตักเตือนอย่างนี้ว่า “ท่านอย่าเพียรพยายามเพื่อทำลายสงฆ์ผู้พร้อมเพรียง หรือถือยกย่องยืนยันอธิกรณ์อันเป็นเหตุทำให้แตกแยกกัน ท่าน จงพร้อมเพรียงกับสงฆ์ เพราะสงฆ์ผู้พร้อมเพรียง ปรองดอง ไม่วิวาท มี</a:t>
            </a:r>
            <a:r>
              <a:rPr lang="th-TH" sz="20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อุท</a:t>
            </a: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เทสเดียวกัน ย่อมอยู่ผาสุก” และภิกษุนั้นอันภิกษุทั้งหลายว่ากล่าวตักเตือนอย่างนี้ ยังยกย่องอยู่อย่างนั้น ภิกษุนั้นอันภิกษุทั้งหลายพึงสวดสมนุภาสน์จนครบ ๓ ครั้ง เพื่อให้สละเรื่องนั้น ถ้าเธอถูกสวดสมนุภาสน์กว่าจะครบ ๓ ครั้ง สละเรื่องนั้นได้ นั่นเป็นการดี ถ้าเธอไม่สละ เป็นสังฆาทิเสส</a:t>
            </a:r>
            <a:endParaRPr lang="en-US" sz="20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ปุ่มปฏิบัติการ: ไปข้างหน้าหรือถัดไป 4">
            <a:hlinkClick r:id="" action="ppaction://hlinkshowjump?jump=nextslide" highlightClick="1"/>
          </p:cNvPr>
          <p:cNvSpPr/>
          <p:nvPr/>
        </p:nvSpPr>
        <p:spPr>
          <a:xfrm>
            <a:off x="5572132" y="6000768"/>
            <a:ext cx="1000132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ปุ่มปฏิบัติการ: ย้อนกลับหรือก่อนหน้า 5">
            <a:hlinkClick r:id="" action="ppaction://hlinkshowjump?jump=previousslide" highlightClick="1"/>
          </p:cNvPr>
          <p:cNvSpPr/>
          <p:nvPr/>
        </p:nvSpPr>
        <p:spPr>
          <a:xfrm>
            <a:off x="3929058" y="6000768"/>
            <a:ext cx="1000132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8" cy="6857999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00298" y="714356"/>
            <a:ext cx="5000660" cy="1000132"/>
          </a:xfrm>
        </p:spPr>
        <p:txBody>
          <a:bodyPr/>
          <a:lstStyle/>
          <a:p>
            <a:r>
              <a:rPr lang="th-TH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สังฆาทิเสสกัณฑ์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14282" y="1928802"/>
            <a:ext cx="8715436" cy="4286280"/>
          </a:xfrm>
        </p:spPr>
        <p:txBody>
          <a:bodyPr>
            <a:noAutofit/>
          </a:bodyPr>
          <a:lstStyle/>
          <a:p>
            <a:pPr algn="l"/>
            <a:r>
              <a:rPr lang="th-TH" sz="20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สิกขาบทที่ ๑๑ </a:t>
            </a:r>
            <a:r>
              <a:rPr lang="th-TH" sz="20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สังฆเภ</a:t>
            </a: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ทานุวัตตกสิกขาบท ว่าด้วยภิกษุผู้ประพฤติตาม สนับสนุนภิกษุผู้ทำลายสงฆ์</a:t>
            </a:r>
            <a:endParaRPr lang="en-US" sz="20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000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สถานที่</a:t>
            </a:r>
            <a:r>
              <a:rPr lang="th-TH" sz="20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บัญญัติ</a:t>
            </a:r>
            <a:r>
              <a:rPr lang="en-US" sz="2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: </a:t>
            </a: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พระเวฬุวัน เขตกรุงรา</a:t>
            </a:r>
            <a:r>
              <a:rPr lang="th-TH" sz="20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ชคฤห์</a:t>
            </a: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แคว้นมคธ</a:t>
            </a:r>
            <a:endParaRPr lang="en-US" sz="20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000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ต้น</a:t>
            </a:r>
            <a:r>
              <a:rPr lang="th-TH" sz="20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พระบัญญัติ</a:t>
            </a:r>
            <a:r>
              <a:rPr lang="en-US" sz="2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</a:t>
            </a:r>
            <a:r>
              <a:rPr lang="en-US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พระ</a:t>
            </a:r>
            <a:r>
              <a:rPr lang="th-TH" sz="20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เทวทัต</a:t>
            </a: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เพียรพยายามเพื่อทำลายสงฆ์ พระโกกาลิกะพระกฎโมรก</a:t>
            </a:r>
            <a:r>
              <a:rPr lang="th-TH" sz="20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ติสส</a:t>
            </a: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กะ </a:t>
            </a:r>
            <a:r>
              <a:rPr lang="th-TH" sz="20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พระขัณฑ</a:t>
            </a: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เทวีบุตร และ</a:t>
            </a:r>
            <a:r>
              <a:rPr lang="th-TH" sz="20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พระสมุทททัต</a:t>
            </a: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กล่าวสนับสนุนพระ</a:t>
            </a:r>
            <a:r>
              <a:rPr lang="th-TH" sz="20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เทวทัต</a:t>
            </a: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ในการทำลายสงฆ์ อาศัยเหตุนี้ พระพุทธเจ้าจึงทรงบัญญัติสิกขาบทนี้</a:t>
            </a:r>
            <a:endParaRPr lang="en-US" sz="20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000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พระ</a:t>
            </a:r>
            <a:r>
              <a:rPr lang="th-TH" sz="20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บัญญัติ</a:t>
            </a:r>
            <a:r>
              <a:rPr lang="en-US" sz="20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:</a:t>
            </a:r>
            <a:r>
              <a:rPr lang="en-US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ก็ ภิกษุมีจำนวน ๑ รูป ๒ รูป หรือ ๓ รูป ประพฤติตามกล่าวสนับสนุนภิกษุนั้น พวกเธอกล่าวอย่างนี้ว่า “พวกท่านอย่าว่ากล่าวอะไรภิกษุนั้น ภิกษุนั้นกล่าวสิ่งที่เป็นธรรม ภิกษุนั้นกล่าวสิ่งที่เป็นวินัย ภิกษุนั้นกล่าวตามความพอใจและความชอบใจของพวกเรา เธอทราบความพอใจและความชอบใจของพวกเราจึงกล่าว พวกเราเห็นด้วยกับคำนั้น” ภิกษุเหล่านั้นอันภิกษุทั้งหลายพึงว่ากล่าวตักเตือนอย่างนี้ว่า</a:t>
            </a:r>
            <a:endParaRPr lang="en-US" sz="20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000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	“</a:t>
            </a: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พวกท่านอย่าพูดอย่างนั้น ภิกษุนั้นไม่ใช่ผู้กล่าวสิ่งที่เป็นธรรม ภิกษุนั้นไม่ใช่ผู้กล่าวสิ่งที่เป็นวินัย พวกท่านอย่าชอบใจการทำลายสงฆ์ พวกท่านจงพร้อมเพรียงกับสงฆ์ เพราะสงฆ์ผู้พร้อมเพรียง ปรองดอง ไม่วิวาท มี</a:t>
            </a:r>
            <a:r>
              <a:rPr lang="th-TH" sz="20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อุท</a:t>
            </a: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เทสเดียวกัน ย่อมอยู่ผาสุก” ภิกษุเหล่านั้นอันภิกษุทั้งหลายพึงว่ากล่าวตักเตือนอยู่อย่างนี้ ยังยกย่องอยู่อย่างนั้น ภิกษุเหล่านั้นอันภิกษุทั้งหลายพึงสวดสมนุภาสน์จนครบ ๓ ครั้ง เพื่อให้สละเรื่องนั้น ถ้าพวกเธอกำลังถูกสวดสมนุภาสน์กว่าจะครบ ๓ ครั้ง สละเรื่องนั้นได้เป็นการดี ถ้าพวกเธอไม่สละ เป็นสังฆาทิเสส</a:t>
            </a:r>
            <a:endParaRPr lang="en-US" sz="20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ปุ่มปฏิบัติการ: ไปข้างหน้าหรือถัดไป 4">
            <a:hlinkClick r:id="" action="ppaction://hlinkshowjump?jump=nextslide" highlightClick="1"/>
          </p:cNvPr>
          <p:cNvSpPr/>
          <p:nvPr/>
        </p:nvSpPr>
        <p:spPr>
          <a:xfrm>
            <a:off x="5572132" y="6000768"/>
            <a:ext cx="1000132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ปุ่มปฏิบัติการ: ย้อนกลับหรือก่อนหน้า 5">
            <a:hlinkClick r:id="" action="ppaction://hlinkshowjump?jump=previousslide" highlightClick="1"/>
          </p:cNvPr>
          <p:cNvSpPr/>
          <p:nvPr/>
        </p:nvSpPr>
        <p:spPr>
          <a:xfrm>
            <a:off x="3929058" y="6000768"/>
            <a:ext cx="1000132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071427" cy="6857999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00298" y="142852"/>
            <a:ext cx="5000660" cy="1000132"/>
          </a:xfrm>
        </p:spPr>
        <p:txBody>
          <a:bodyPr/>
          <a:lstStyle/>
          <a:p>
            <a:r>
              <a:rPr lang="th-TH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สังฆาทิเสสกัณฑ์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14282" y="928670"/>
            <a:ext cx="8715436" cy="5072098"/>
          </a:xfrm>
        </p:spPr>
        <p:txBody>
          <a:bodyPr>
            <a:noAutofit/>
          </a:bodyPr>
          <a:lstStyle/>
          <a:p>
            <a:pPr algn="l"/>
            <a:r>
              <a:rPr lang="th-TH" sz="22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สิกขาบทที่ </a:t>
            </a:r>
            <a:r>
              <a:rPr lang="th-TH" sz="2200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๑๒ </a:t>
            </a:r>
            <a:r>
              <a:rPr lang="th-TH" sz="2200" dirty="0" err="1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ทุพพจ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สิกขาบท ว่าด้วยภิกษุเป็นคนว่ายาก</a:t>
            </a:r>
            <a:endParaRPr lang="en-US" sz="22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200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สถานที่</a:t>
            </a:r>
            <a:r>
              <a:rPr lang="th-TH" sz="22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บัญญัติ</a:t>
            </a:r>
            <a:r>
              <a:rPr lang="en-US" sz="22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2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โฆ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สิตาราม เขตกรุง</a:t>
            </a:r>
            <a:r>
              <a:rPr lang="th-TH" sz="22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โกสัม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พี</a:t>
            </a:r>
            <a:endParaRPr lang="en-US" sz="22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200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ต้น</a:t>
            </a:r>
            <a:r>
              <a:rPr lang="th-TH" sz="22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พระบัญญัติ</a:t>
            </a:r>
            <a:r>
              <a:rPr lang="en-US" sz="22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พระฉันนะ ประพฤติไม่เหมาะสม ภิกษุทั้งหลายจึงว่ากล่าวตักเตือน พระฉันนะกลับบอกว่า พวกท่านต่างชื่อ ต่างโคตร ต่างชาติ ต่างตระกูล มาบวชรวมกันดุจลมพายุพัดหญ้า ไม้ และใบไม้แห้งมารวมกัน หรือดุจแม่น้ำไหลจากภูเขาพัดจอกแหนมารวมกันไว้ พวกท่านไม่ควรว่ากล่าวตักเตือน ผมต่างหากสมควรว่ากล่าวตักเตือนพวกท่าน อาศัยเหตุนี้ พระพุทธเจ้าจึงทรงบัญญัติสิกขาบทนี้</a:t>
            </a:r>
            <a:endParaRPr lang="en-US" sz="22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200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พระ</a:t>
            </a:r>
            <a:r>
              <a:rPr lang="th-TH" sz="22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บัญญัติ</a:t>
            </a:r>
            <a:r>
              <a:rPr lang="en-US" sz="22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ก็ ภิกษุเป็นคนว่ายาก อันภิกษุทั้งหลายว่ากล่าวตักเตือนโดยชอบธรรม ในสิกขาบทที่มาใน</a:t>
            </a:r>
            <a:r>
              <a:rPr lang="th-TH" sz="22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อุท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เทส กลับทำตัวให้เป็นคนที่ว่ากล่าวตักเตือนไม่ได้ โดยกล่าวว่า “พวกท่านอย่าว่ากล่าวอะไรผม ไม่ว่าดีหรือเลว ถึงผมก็จะไม่ว่ากล่าวอะไรพวกท่าน ไม่ว่าดีหรือเลวเหมือนกัน พวกท่านงดเว้นว่ากล่าวผมเถิด” ภิกษุนั้นอันภิกษุทั้งหลายพึงว่ากล่าวตักเตือนอย่างนี้ว่า “ท่านอย่าทำตัวให้เป็นคนที่ว่ากล่าวตักเตือนไม่ได้ จงทำตัวให้เป็นคนที่เขาว่ากล่าวตักเตือนได้ แม้ท่านก็จงว่ากล่าวตักเตือนภิกษุทั้งหลายโดยชอบธรรม แม้ภิกษุทั้งหลายก็จะว่ากล่าวตักเตือนท่านโดยชอบธรรม เพราะว่า บริษัทของพระผู้มีพระภาคเจริญแล้วด้วยอาการอย่างนี้ คือด้วยการว่ากล่าวตักเตือนกันและกัน ด้วยการช่วยเหลือกันและกันให้ออกจากอาบัติ” ภิกษุนั้นอันภิกษุทั้งหลายว่ากล่าวตักเตือนอยู่อย่างนี้ ก็ยังยกย่องอยู่อย่างนั้น ภิกษุนั้นอันภิกษุทั้งหลายพึงสวดสมนุภาสน์จนครบ ๓ ครั้ง เพื่อให้สละเรื่องนั้น ถ้าเธอกำลังถูกสวดสมนุภาสน์กว่าจะครบ ๓ ครั้ง สละเรื่องนั้นได้ นั่นเป็นการดี ถ้าเธอไม่สละ เป็นสังฆาทิเสส</a:t>
            </a:r>
            <a:endParaRPr lang="en-US" sz="22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ปุ่มปฏิบัติการ: ไปข้างหน้าหรือถัดไป 4">
            <a:hlinkClick r:id="" action="ppaction://hlinkshowjump?jump=nextslide" highlightClick="1"/>
          </p:cNvPr>
          <p:cNvSpPr/>
          <p:nvPr/>
        </p:nvSpPr>
        <p:spPr>
          <a:xfrm>
            <a:off x="6429388" y="6072206"/>
            <a:ext cx="1000132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ปุ่มปฏิบัติการ: ย้อนกลับหรือก่อนหน้า 5">
            <a:hlinkClick r:id="" action="ppaction://hlinkshowjump?jump=previousslide" highlightClick="1"/>
          </p:cNvPr>
          <p:cNvSpPr/>
          <p:nvPr/>
        </p:nvSpPr>
        <p:spPr>
          <a:xfrm>
            <a:off x="4714876" y="6072206"/>
            <a:ext cx="1000132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5" y="0"/>
            <a:ext cx="9071427" cy="6857999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214546" y="0"/>
            <a:ext cx="5000660" cy="1000132"/>
          </a:xfrm>
        </p:spPr>
        <p:txBody>
          <a:bodyPr/>
          <a:lstStyle/>
          <a:p>
            <a:r>
              <a:rPr lang="th-TH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สังฆาทิเสสกัณฑ์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0" y="928670"/>
            <a:ext cx="8715436" cy="4286280"/>
          </a:xfrm>
        </p:spPr>
        <p:txBody>
          <a:bodyPr>
            <a:noAutofit/>
          </a:bodyPr>
          <a:lstStyle/>
          <a:p>
            <a:pPr algn="l"/>
            <a:r>
              <a:rPr lang="th-TH" sz="20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สิกขาบทที่ ๑๓ </a:t>
            </a: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กุลทูสกสิกขาบท ว่าด้วยภิกษุผู้ประทุษร้ายตระกูล</a:t>
            </a:r>
            <a:endParaRPr lang="en-US" sz="20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0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สถานที่</a:t>
            </a:r>
            <a:r>
              <a:rPr lang="th-TH" sz="20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บัญญัติ</a:t>
            </a:r>
            <a:r>
              <a:rPr lang="en-US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: </a:t>
            </a:r>
            <a:r>
              <a:rPr lang="th-TH" sz="20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พระเชตวัน</a:t>
            </a: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เขตกรุงสาวัตถี แคว้นโกศล</a:t>
            </a:r>
            <a:endParaRPr lang="en-US" sz="20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thaiDist"/>
            <a:r>
              <a:rPr lang="th-TH" sz="20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ต้น</a:t>
            </a:r>
            <a:r>
              <a:rPr lang="th-TH" sz="20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พระบัญญัติ</a:t>
            </a:r>
            <a:r>
              <a:rPr lang="en-US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: </a:t>
            </a: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ภิกษุชื่อว่า </a:t>
            </a:r>
            <a:r>
              <a:rPr lang="th-TH" sz="20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อัสส</a:t>
            </a: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ชิและ</a:t>
            </a:r>
            <a:r>
              <a:rPr lang="th-TH" sz="20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ปุนัพ</a:t>
            </a: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พสุกะเป็นเจ้าถิ่น เป็นอลัชชีเลวทรามอยู่</a:t>
            </a:r>
            <a:r>
              <a:rPr lang="th-TH" sz="20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ในกีฏา</a:t>
            </a: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คิรีชนบทประพฤติไม่เหมาะสม คือ ปลูกไม้ดอก รดน้ำ เก็บดอกไม้ร้อยดอกไม้ ทำมาลัยต่อก้าน ทำมาลัยเรียงก้าน จัดดอกไม้ช่อ ทำดอกไม้พุ่ม ทำดอกไม้เทริด ทำดอกไม้พวง ทำดอกไม้แผงประดับอก หรือใช้ให้คนอื่นทำให้ด้วย อาศัยเหตุนี้พระพุทธเจ้าจึงทรงบัญญัติสิกขาบทนี้</a:t>
            </a:r>
            <a:endParaRPr lang="en-US" sz="20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thaiDist"/>
            <a:r>
              <a:rPr lang="th-TH" sz="20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พระ</a:t>
            </a:r>
            <a:r>
              <a:rPr lang="th-TH" sz="20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บัญญัติ</a:t>
            </a:r>
            <a:r>
              <a:rPr lang="en-US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ก็ ภิกษุอยู่อาศัยหมู่บ้านหรือนิคมแห่งใดแห่งหนึ่ง ประทุษร้ายตระกูล มีความประพฤติเลวทราม ความประพฤติเลวทรามของเธอ เขาได้เห็นและได้ยินกันทั่ว ตระกูลทั้งหลายที่เธอประทุษร้ายเขาก็ได้เห็นและได้ยินกันทั่ว ภิกษุนั้นอันภิกษุทั้งหลายพึงว่ากล่าวตักเตือนอย่างนี้ว่า “ท่านประทุษร้ายตระกูล ประพฤติเลวทราม ความประพฤติเลวทรามของท่าน เขาได้เห็นและได้ยินกันทั่ว ตระกูลทั้งหลายที่ท่านประทุษร้ายเขาก็ได้เห็นและได้ยินกันทั่ว ท่านจงออกจากอาวาสนี้ อย่าอยู่ที่นี้”และภิกษุนั้นอันภิกษุทั้งหลายว่ากล่าวตักเตือนอยู่อย่างนี้ ก็โต้ตอบภิกษุทั้งหลายว่า “พวกภิกษุลำเอียงเพราะความพอใจ ลำเอียงเพราะความขัดเคือง ลำเอียงเพราะความหลง และลำเอียงเพราะความกลัว ขับภิกษุบางรูป ไม่ขับบางรูป เพราะอาบัติอย่างเดียวกัน”ภิกษุนั้นอันภิกษุทั้งหลายว่ากล่าวตักเตือนอย่างนี้ว่า “ท่านอย่าพูดอย่างนั้น ภิกษุทั้งหลายไม่ลำเอียงเพราะความพอใจ ไม่ลำเอียงเพราะความขัดเคือง ไม่ลำเอียงเพราะความหลง และไม่ลำเอียงเพราะความกลัว ท่านประทุษร้ายตระกูล ประพฤติเลวทราม ความประพฤติเลวทรามของท่าน เขาได้เห็นและได้ยินกันทั่ว ตระกูลทั้งหลายที่ท่านประทุษร้ายเขาก็ได้เห็นและได้ยินกันทั่ว ท่านจงออกจากอาวาสนี้ อย่าอยู่ที่นี้” ภิกษุนั้นอันภิกษุทั้งหลายว่ากล่าวตักเตือนอยู่อย่างนี้ ก็ยังยกย่องอยู่อย่างนั้น ภิกษุนั้นอันภิกษุทั้งหลายพึงสวดสมนุภาสน์จนครบ ๓ ครั้ง เพื่อให้สละเรื่องนั้น ถ้าหากว่าเธอกำลังถูกสวดสมนุภาสน์กว่าจะครบ ๓ ครั้ง สละเรื่องนั้นได้ นั่นเป็นการดี ถ้าเธอไม่สละ เป็นสังฆาทิเสส</a:t>
            </a:r>
            <a:endParaRPr lang="en-US" sz="20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ปุ่มปฏิบัติการ: ย้อนกลับหรือก่อนหน้า 5">
            <a:hlinkClick r:id="" action="ppaction://hlinkshowjump?jump=previousslide" highlightClick="1"/>
          </p:cNvPr>
          <p:cNvSpPr/>
          <p:nvPr/>
        </p:nvSpPr>
        <p:spPr>
          <a:xfrm>
            <a:off x="3929058" y="6072206"/>
            <a:ext cx="1000132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วงรี 7"/>
          <p:cNvSpPr/>
          <p:nvPr/>
        </p:nvSpPr>
        <p:spPr>
          <a:xfrm>
            <a:off x="5572132" y="6072206"/>
            <a:ext cx="2214578" cy="428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hlinkClick r:id="rId3" action="ppaction://hlinksldjump"/>
              </a:rPr>
              <a:t>กลับหน้าหลัก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3"/>
            <a:ext cx="9143998" cy="6849172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00298" y="285728"/>
            <a:ext cx="5000660" cy="1000132"/>
          </a:xfrm>
        </p:spPr>
        <p:txBody>
          <a:bodyPr/>
          <a:lstStyle/>
          <a:p>
            <a:r>
              <a:rPr lang="th-TH" dirty="0" smtClean="0">
                <a:latin typeface="TH Sarabun New" pitchFamily="34" charset="-34"/>
                <a:cs typeface="TH Sarabun New" pitchFamily="34" charset="-34"/>
              </a:rPr>
              <a:t>๔</a:t>
            </a:r>
            <a:r>
              <a:rPr lang="th-TH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. </a:t>
            </a:r>
            <a:r>
              <a:rPr lang="th-TH" dirty="0" err="1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อนิย</a:t>
            </a:r>
            <a:r>
              <a:rPr lang="th-TH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ตะกัณฑ์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85918" y="1785926"/>
            <a:ext cx="6786610" cy="4500594"/>
          </a:xfrm>
        </p:spPr>
        <p:txBody>
          <a:bodyPr>
            <a:normAutofit/>
          </a:bodyPr>
          <a:lstStyle/>
          <a:p>
            <a:pPr algn="thaiDist"/>
            <a:r>
              <a:rPr lang="th-TH" sz="2400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th-TH" sz="2400" dirty="0" smtClean="0">
                <a:solidFill>
                  <a:schemeClr val="tx1"/>
                </a:solidFill>
              </a:rPr>
              <a:t>คำ</a:t>
            </a:r>
            <a:r>
              <a:rPr lang="th-TH" sz="2400" dirty="0">
                <a:solidFill>
                  <a:schemeClr val="tx1"/>
                </a:solidFill>
              </a:rPr>
              <a:t>ว่าอนิยต แปลว่าไม่แน่นอน หมายถึงไม่แน่นอนว่าจะปรับอาบัติใดระหว่างปาราชิก สังฆาทิเสส กับปาจิตตีย์ ในอนิยตสิกขาบทที่ ๑ และระหว่างสังฆาทิเสสกับปาจิตตีย์ในอนิยตสิกขาบทที่ ๒ เพราะอนิยตไม่ใช่ชื่ออาบัติ และไม่ใช่พระบัญญัติห้ามนั่งในที่ลับตาหรือในที่ลับหูกับหญิงสองต่อสองโดยตรง พระบัญญัติที่ห้ามการกระทำดังกล่าวโดยตรง คือสิกขาบทที่ ๔ เรื่องการนั่งบนอาสนะที่กำบังในที่ลับกับมาตุคาม และสิกขาบทที่ ๕ เรื่องการนั่งในที่ลับกับมาตุคามสองต่อสอง แห่งอเจลกวรรค ในปาจิตตีย์กัณฑ์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ปุ่มปฏิบัติการ: ไปข้างหน้าหรือถัดไป 4">
            <a:hlinkClick r:id="" action="ppaction://hlinkshowjump?jump=nextslide" highlightClick="1"/>
          </p:cNvPr>
          <p:cNvSpPr/>
          <p:nvPr/>
        </p:nvSpPr>
        <p:spPr>
          <a:xfrm>
            <a:off x="7429520" y="6143644"/>
            <a:ext cx="1000132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ปุ่มปฏิบัติการ: ย้อนกลับหรือก่อนหน้า 7">
            <a:hlinkClick r:id="rId3" action="ppaction://hlinksldjump" highlightClick="1"/>
          </p:cNvPr>
          <p:cNvSpPr/>
          <p:nvPr/>
        </p:nvSpPr>
        <p:spPr>
          <a:xfrm>
            <a:off x="5929322" y="6143644"/>
            <a:ext cx="1000132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8" cy="6857999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00298" y="285728"/>
            <a:ext cx="5000660" cy="1000132"/>
          </a:xfrm>
        </p:spPr>
        <p:txBody>
          <a:bodyPr/>
          <a:lstStyle/>
          <a:p>
            <a:r>
              <a:rPr lang="th-TH" dirty="0" err="1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อนิย</a:t>
            </a:r>
            <a:r>
              <a:rPr lang="th-TH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ตะกัณฑ์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28564" y="1428736"/>
            <a:ext cx="8358278" cy="4500594"/>
          </a:xfrm>
        </p:spPr>
        <p:txBody>
          <a:bodyPr>
            <a:normAutofit/>
          </a:bodyPr>
          <a:lstStyle/>
          <a:p>
            <a:pPr algn="l"/>
            <a:r>
              <a:rPr lang="th-TH" sz="2400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		ว่า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ด้วยอนิยต ๒ สิกขาบท คือ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b="1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th-TH" sz="2400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4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ที่ ๑</a:t>
            </a:r>
            <a:r>
              <a:rPr lang="th-TH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ปฐมอนิยตสิกขาบท ว่าด้วยการนั่งในที่ลับตากับหญิงสองต่อสอง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th-TH" sz="24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สถานที่บัญญัติ</a:t>
            </a:r>
            <a:r>
              <a:rPr lang="en-US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พระเซตะวัน เขตกรุงสาวัตถี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th-TH" sz="24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ต้นบัญญัติ</a:t>
            </a:r>
            <a:r>
              <a:rPr lang="en-US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พระอุทายีเข้าไปหาหญิงสาว นั่งบนอาสนะที่กำบังในที่ลับ เจรจากับหญิง เจรจากับหญิงสาวนั้นสองต่อสอง นางวิสาขามิคารมารดาไปพบเข้า จึงพูดกับท่านพระอุทายีถึงความไม่เหมาะ ไม่สมควร ไม่ก่อความเลื่อมใส อาศัยเหตุนี้ พระพุทธเจ้าทรงบัญญัติสิกขาบทนี้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th-TH" sz="24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พระบัญญัติ</a:t>
            </a:r>
            <a:r>
              <a:rPr lang="en-US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ก็ ภิกษุใดนั่งบนอาสนะที่กำบังในที่ลับพอจะทำการได้กับมาตุคามสองต่อสอง อุบาสิกามีวาจาเชื่อถือได้ ได้เห็นภิกษุนั่งกับมาตุคามนั้นแล้วกล่าวโทษด้วยอาบัติอย่างใดอย่างหนึ่ง บรรดาอาบัติ ๓ อย่าง คือ ปาราชิก สังฆาทิเสส หรือปาจิตตีย์ ภิกษุนั้นยอมรับการนั่ง พึงถูกปรับด้วยอาบัติอย่างใดอย่างหนึ่ง บรรดาอาบัติ ๓ อย่าง คือ ปาราชิก สังฆาทิเสส หรือปาจิตตีย์ อีกอย่างหนึ่ง อุบาสิกาผู้มีวาจาเชื่อถือได้นั้น กล่าวโทษด้วยอาบัติในภิกษุนั้นพึงถูกปรับด้วยอาบัตินั้น อาบัตินี้ชื่อว่า อนิยต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ปุ่มปฏิบัติการ: ไปข้างหน้าหรือถัดไป 4">
            <a:hlinkClick r:id="" action="ppaction://hlinkshowjump?jump=nextslide" highlightClick="1"/>
          </p:cNvPr>
          <p:cNvSpPr/>
          <p:nvPr/>
        </p:nvSpPr>
        <p:spPr>
          <a:xfrm>
            <a:off x="7429520" y="6143644"/>
            <a:ext cx="1000132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ปุ่มปฏิบัติการ: ย้อนกลับหรือก่อนหน้า 5">
            <a:hlinkClick r:id="" action="ppaction://hlinkshowjump?jump=previousslide" highlightClick="1"/>
          </p:cNvPr>
          <p:cNvSpPr/>
          <p:nvPr/>
        </p:nvSpPr>
        <p:spPr>
          <a:xfrm>
            <a:off x="5857884" y="6143644"/>
            <a:ext cx="1000132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8" cy="6857999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00298" y="285728"/>
            <a:ext cx="5000660" cy="1000132"/>
          </a:xfrm>
        </p:spPr>
        <p:txBody>
          <a:bodyPr/>
          <a:lstStyle/>
          <a:p>
            <a:r>
              <a:rPr lang="th-TH" dirty="0" err="1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อนิย</a:t>
            </a:r>
            <a:r>
              <a:rPr lang="th-TH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ตะกัณฑ์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28564" y="1428736"/>
            <a:ext cx="8358278" cy="4500594"/>
          </a:xfrm>
        </p:spPr>
        <p:txBody>
          <a:bodyPr>
            <a:normAutofit/>
          </a:bodyPr>
          <a:lstStyle/>
          <a:p>
            <a:pPr algn="l"/>
            <a:r>
              <a:rPr lang="th-TH" sz="2400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th-TH" sz="2400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th-TH" sz="24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endParaRPr lang="th-TH" sz="2400" b="1" dirty="0" smtClean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th-TH" sz="2400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4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ที่ ๒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ทุติยอนิยตสิกขาบท ว่าด้วยการนั่งในที่ลับหูกับหญิงสองต่อสอง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th-TH" sz="24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สถานที่บัญญัติ</a:t>
            </a:r>
            <a:r>
              <a:rPr lang="en-US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พระเซตะวัน เขตกรุงสาวัตถี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th-TH" sz="24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ต้นบัญญัติ</a:t>
            </a:r>
            <a:r>
              <a:rPr lang="en-US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</a:t>
            </a:r>
            <a:r>
              <a:rPr lang="th-TH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พระอุทายีนั่งเจรจากับหญิงสาวคนเดิมในที่ลับหู ถูกนางวิสาขา มหาอุบาสอกาดำเนินเหมือนเดิม อาศัยเหตุนี้ พระพุทะเจ้าจึงทรงบัญญัติสิกขาบทนี้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th-TH" sz="24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พระบัญญัติ</a:t>
            </a:r>
            <a:r>
              <a:rPr lang="en-US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ก็ สถานที่ไม่ใช่อาสนะที่กำบัง ไม่พอจะทำการได้ แต่เป็นสถานที่พอจะพูดเกี้ยวมาตุคามด้วยวาจาชั่วหยาบได้ ก็ ภิกษุใดนั่งบนอาสนะเช่นนั้น ในที่หลับตามาตุคามสองต่อสอง อาสิกามีวาจาเชื่อถือได้ ได้เห็นภิกษุนั่งกับมาตุคามนั้นกล่าวโทษด้วยอาบัติอย่างใดอย่างหนึ่ง บรรดาอาบัติ ๒ อย่าง คือ สังฆาทิเสส หรือปาจิตตีย์ ภิกษุยอมรับการนั่งพึงถูกปรับด้วยอาบัติอย่างใดอย่างหนึ่ง บรรดาอาบัติ ๒ อย่าง คือ สังฆาทิเสส หรือปาจิตตีย์อีกอย่างหนึ่ง อุบาสิกาผู้มีวาจาเชื่อถือได้นั้น กล่าวโทษด้วยอาบัติใด ภิกษุนั้นพึงถูกปรับด้วยอาบัตินั้น อาบัตินี้ชื่อว่า อนิยต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ปุ่มปฏิบัติการ: ย้อนกลับหรือก่อนหน้า 5">
            <a:hlinkClick r:id="" action="ppaction://hlinkshowjump?jump=previousslide" highlightClick="1"/>
          </p:cNvPr>
          <p:cNvSpPr/>
          <p:nvPr/>
        </p:nvSpPr>
        <p:spPr>
          <a:xfrm>
            <a:off x="5857884" y="6143644"/>
            <a:ext cx="1000132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แผนผังลําดับงาน: กระบวนการสำรอง 7"/>
          <p:cNvSpPr/>
          <p:nvPr/>
        </p:nvSpPr>
        <p:spPr>
          <a:xfrm>
            <a:off x="7215206" y="6143644"/>
            <a:ext cx="1285884" cy="42862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hlinkClick r:id="rId3" action="ppaction://hlinksldjump"/>
              </a:rPr>
              <a:t>กลับหน้าหลัก</a:t>
            </a:r>
            <a:endParaRPr lang="th-TH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รูปภาพ 5" descr="20906_10577_140108222900_0z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9144000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1928794" y="0"/>
            <a:ext cx="5000660" cy="1000132"/>
          </a:xfrm>
        </p:spPr>
        <p:txBody>
          <a:bodyPr/>
          <a:lstStyle/>
          <a:p>
            <a:r>
              <a:rPr lang="th-TH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๑. </a:t>
            </a:r>
            <a:r>
              <a:rPr lang="th-TH" dirty="0" err="1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เวรัญช</a:t>
            </a:r>
            <a:r>
              <a:rPr lang="th-TH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กัณฑ์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14282" y="1000108"/>
            <a:ext cx="8715436" cy="5572164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th-TH" sz="3400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			ว่า</a:t>
            </a:r>
            <a:r>
              <a:rPr lang="th-TH" sz="3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ด้วยเรื่อง</a:t>
            </a:r>
            <a:r>
              <a:rPr lang="th-TH" sz="3400" dirty="0" err="1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ที่เว</a:t>
            </a:r>
            <a:r>
              <a:rPr lang="th-TH" sz="3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รัชพราหมณ์เข้าไปเฝ้าพระพุทธเจ้า ขณะประทับอยู่ ณ  </a:t>
            </a:r>
            <a:endParaRPr lang="th-TH" sz="3400" dirty="0" smtClean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3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th-TH" sz="3400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		เมือง</a:t>
            </a:r>
            <a:r>
              <a:rPr lang="th-TH" sz="3400" dirty="0" err="1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เวรัญช</a:t>
            </a:r>
            <a:r>
              <a:rPr lang="th-TH" sz="3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รา  ในกัณฑ์นี้มีสาระสำคัญที่น่าศึกษาอยู่ ๒เรื่องคือ</a:t>
            </a:r>
            <a:endParaRPr lang="en-US" sz="3400" dirty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thaiDist"/>
            <a:r>
              <a:rPr lang="th-TH" sz="3400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	    ๑.เว</a:t>
            </a:r>
            <a:r>
              <a:rPr lang="th-TH" sz="3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รัชพราหมณ์ตำหนิพระพุทธเจ้าโดยประการต่างๆเช่นตำหนิว่าเป็นคนไม่มีรสบ้าง เป็นคนไม่มีสมบัติบ้าง คำตำหนินั้น พราหมณ์หมายถึงไม่มีสัมมาคารวะ ไม่รู้จักต้อนรับ แต่พระองค์ไม่ทรงปฏิเสธหรือโต้แย้ง กลับยอมรับคำตำหนินั้นโดยดี หากแต่ตรัสต่อพราหมณ์  เปลี่ยนนัยแห่งคำตำหนินั้นเป็นอีกความหมายหนึ่ง  คือการที่พราหมณ์กล่าวว่าไม่มีรส  หรือสมบัตินั้นพราหมณ์กล่าวถูกต้องแล้ว เพราะทรงละรสหรือสมบัติ  </a:t>
            </a:r>
            <a:r>
              <a:rPr lang="th-TH" sz="3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คืออัส</a:t>
            </a:r>
            <a:r>
              <a:rPr lang="th-TH" sz="3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สาทะความพอใจในกามคุณ ๕ ได้แล้ว ลักษณะการใช้ปฏิภาณยอมรับที่ปราศจากการโต้ตอบเช่นนี้ ทำให้พราหมณ์ได้สติ มีจิตอ่อนโยนไม่ตำหนิอีกต่อไป ภายหลังฟังธรรมเกิดความเลื่อมใสประกาศตนเป็นอุบาสก  แล้วทูลอาราธนาให้ทรงจำพรรษาอยู่ที่เมือง</a:t>
            </a:r>
            <a:r>
              <a:rPr lang="th-TH" sz="3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เวรัญ</a:t>
            </a:r>
            <a:r>
              <a:rPr lang="th-TH" sz="3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ชาอย่างนี้ถือเป็นแบบอย่างในการเผยแผ่พระพุทธศาสนาได้เป็นอย่างดีสำหรับพุทธสาวกทั้งหลาย</a:t>
            </a:r>
            <a:endParaRPr lang="en-US" sz="3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thaiDist"/>
            <a:r>
              <a:rPr lang="th-TH" sz="3400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	๒.</a:t>
            </a:r>
            <a:r>
              <a:rPr lang="th-TH" sz="3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พระพุทธเจ้าตรัสเหตุพระพุทธศาสนาดำรงอยู่ได้นาน คือพระศาสดา ทรงแสดงธรรม</a:t>
            </a:r>
            <a:r>
              <a:rPr lang="th-TH" sz="3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คือนวังค</a:t>
            </a:r>
            <a:r>
              <a:rPr lang="th-TH" sz="3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สัตถุศาสตร์</a:t>
            </a:r>
            <a:r>
              <a:rPr lang="en-US" sz="3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 </a:t>
            </a:r>
            <a:r>
              <a:rPr lang="th-TH" sz="3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ได้แก่ สุตตะ  เคยยะ </a:t>
            </a:r>
            <a:r>
              <a:rPr lang="th-TH" sz="3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เวย</a:t>
            </a:r>
            <a:r>
              <a:rPr lang="th-TH" sz="3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ยา</a:t>
            </a:r>
            <a:r>
              <a:rPr lang="th-TH" sz="3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กรณะ</a:t>
            </a:r>
            <a:r>
              <a:rPr lang="th-TH" sz="3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คาถา </a:t>
            </a:r>
            <a:r>
              <a:rPr lang="th-TH" sz="3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อุทานอิติวุตต</a:t>
            </a:r>
            <a:r>
              <a:rPr lang="th-TH" sz="3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กะชาดก อัพภูตธรรมโดยพิสดาร  ทรงบัญญัติพระวินัย และทรงอนุญาตให้พระสงฆ์ สาวกยกปาติโมกข์ขึ้นแสดงทุกึ่งเดือน  และตรัสเหตุให้พระศาสนาดำรงอยู่ได้ไม่นานซึ่งมีสาระตรงข้ามกันนี้ ดังนั้น พระสารีบุตรเถระ จึงได้กราบทูลให้ทรงบัญญัติสิกขาบทเพื่อความดำรงอยู่ได้นานแห่งพระศาสนาพระพุทธองค์ทรงเห็นว่ายังไม่ถึงเวลาที่จะบัญญัติ เพราะยังไม่มีเรื่องเสียหายเกิดขึ้นในภิกษุสงฆ์ขณะนั้น  พระสงฆ์ที่ติดตามพระพุทธเจ้าล้วนเป็นพระอริยบุคคล  คืออย่างต่ำได้เป็นพระโสดาบัน</a:t>
            </a:r>
            <a:endParaRPr lang="en-US" sz="3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endParaRPr lang="th-TH" dirty="0"/>
          </a:p>
        </p:txBody>
      </p:sp>
      <p:sp>
        <p:nvSpPr>
          <p:cNvPr id="5" name="วงรี 4"/>
          <p:cNvSpPr/>
          <p:nvPr/>
        </p:nvSpPr>
        <p:spPr>
          <a:xfrm>
            <a:off x="3786182" y="6000768"/>
            <a:ext cx="2357454" cy="7143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hlinkClick r:id="rId3" action="ppaction://hlinksldjump"/>
              </a:rPr>
              <a:t>กลับหน้าหลัก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3"/>
            <a:ext cx="9143998" cy="6849172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00298" y="285728"/>
            <a:ext cx="5000660" cy="1000132"/>
          </a:xfrm>
        </p:spPr>
        <p:txBody>
          <a:bodyPr/>
          <a:lstStyle/>
          <a:p>
            <a:r>
              <a:rPr lang="th-TH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๕. นิสสัคคิยกัณฑ์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785918" y="1785926"/>
            <a:ext cx="7143800" cy="4500594"/>
          </a:xfrm>
        </p:spPr>
        <p:txBody>
          <a:bodyPr>
            <a:normAutofit lnSpcReduction="10000"/>
          </a:bodyPr>
          <a:lstStyle/>
          <a:p>
            <a:pPr algn="thaiDist"/>
            <a:r>
              <a:rPr lang="th-TH" sz="2400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คำว่า นิสสัคคิย แปลว่าสิ่งที่ต้องสละ หมายถึงสิ่งของที่เป็นเหตุให้ต้องอาบัติปาจิตตีย์ ภิกษุต้องสละก่อนที่จะแสดงอาบัติตามกระบวนการเทสนาวิธี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thaiDist"/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	คำว่า ปาจิตตีย์ แปลว่าทำจิตให้ตก หมายถึงอาบัติที่ทำกุศลจิตคือกุศลธรรมของผู้จงใจต้องให้ตกไป รวมทั้ง ๒ คำนี้เข้าด้วยกัน เป็นนิสสัคคิยปาจิตตีย์ เป็นชื่อสิกขาบทหมายถึงบทบัญญัติในนิสสัคคิยกัณฑ์ มี ๓๐ สิกขาบท และเป็นชื่ออาบัติ หมายถึงอาบัติปาจิตตีย์ที่ภิกษุต้องเพราะเกี่ยวข้องกับสิ่งของที่จะต้องสละ สิ่งของที่จะต้องสละนั้น คือเครื่องอุปโภคบริโภคสำหรับภิกษุที่จะต้องใช้ในชีวิตประจำวันนั้นเอง เช่น จีวร บาตร ผ้านิสีทนะ เภสัช เป็นต้น หากภิกษุใช้ในทางที่ไม่เหมาะสม ผิดพระบัญญัติที่ทรงห้ามไว้ภิกษุต้องอาบัติปาจิตตีย์ จัดเป็นลหุกาบัติ คืออาบัติเบา และเป็นสเตกิจ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ฉา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คือยังพอแก้ไขได้ ส่วนสิ่งของตนนิสสัคคีย์ เมื่อภิกษุต้องเข้าแล้ว สามารถพ้นได้ด้วยการสละสิ่งของ ที่เป็นต้นเหตุให้ต้องอาบัติจากนั้นจึงแสดงอาบัติต่อหน้าสงฆ์ คณะ หรือ</a:t>
            </a:r>
            <a:r>
              <a:rPr lang="th-TH" sz="2400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บุคคล</a:t>
            </a:r>
            <a:r>
              <a:rPr lang="th-TH" sz="2400" dirty="0">
                <a:solidFill>
                  <a:schemeClr val="tx1"/>
                </a:solidFill>
              </a:rPr>
              <a:t>ในนิสสัคคิยกัณฑ์นี้  มีการแบ่งเนื้อหาสาระเป็น ๓ วรรค  แต่ละวรรค มี ๑๐ สิกขาบท ดังนี้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ปุ่มปฏิบัติการ: ไปข้างหน้าหรือถัดไป 4">
            <a:hlinkClick r:id="" action="ppaction://hlinkshowjump?jump=nextslide" highlightClick="1"/>
          </p:cNvPr>
          <p:cNvSpPr/>
          <p:nvPr/>
        </p:nvSpPr>
        <p:spPr>
          <a:xfrm>
            <a:off x="7429520" y="6143644"/>
            <a:ext cx="1000132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ปุ่มปฏิบัติการ: ย้อนกลับหรือก่อนหน้า 9">
            <a:hlinkClick r:id="rId3" action="ppaction://hlinksldjump" highlightClick="1"/>
          </p:cNvPr>
          <p:cNvSpPr/>
          <p:nvPr/>
        </p:nvSpPr>
        <p:spPr>
          <a:xfrm>
            <a:off x="6000760" y="6143644"/>
            <a:ext cx="1071570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8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00298" y="285728"/>
            <a:ext cx="5000660" cy="1000132"/>
          </a:xfrm>
        </p:spPr>
        <p:txBody>
          <a:bodyPr/>
          <a:lstStyle/>
          <a:p>
            <a:r>
              <a:rPr lang="th-TH" dirty="0" err="1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นิส</a:t>
            </a:r>
            <a:r>
              <a:rPr lang="th-TH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สัคคิยกัณฑ์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85720" y="1357298"/>
            <a:ext cx="8643998" cy="4929222"/>
          </a:xfrm>
        </p:spPr>
        <p:txBody>
          <a:bodyPr>
            <a:noAutofit/>
          </a:bodyPr>
          <a:lstStyle/>
          <a:p>
            <a:pPr algn="l"/>
            <a:r>
              <a:rPr lang="th-TH" sz="22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วรรคที่ ๑ จีวรวรรค</a:t>
            </a:r>
            <a:r>
              <a:rPr lang="th-TH" sz="22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หมวดว่าด้วยจีวรมี ๑๐ สิกขาบท  สรุปเนื้อหาพระบัญญัติได้ดังนี้</a:t>
            </a:r>
            <a:endParaRPr lang="en-US" sz="22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2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สิกขาบทที่ ๑ 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ห้ามภิกษุใช้อติเรกจีวรที่เก็บไว้เกิน ๑๐ วันนอกเขตจีวรกาล	</a:t>
            </a:r>
            <a:endParaRPr lang="th-TH" sz="2200" dirty="0" smtClean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200" dirty="0" smtClean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ที่ ๒ 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ห้ามภิกษุไม่ได้รับสมมติ อยู่ปราศจากไตรจีวรแม้สิ้นราตรีหนึ่ง		</a:t>
            </a:r>
            <a:endParaRPr lang="th-TH" sz="2200" dirty="0" smtClean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200" dirty="0" smtClean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ที่ ๓ 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ห้ามภิกษุเก็บผ้าสำหรับไว้ทำจีวรไว้เกิน ๑ เดือน			</a:t>
            </a:r>
          </a:p>
          <a:p>
            <a:pPr algn="l"/>
            <a:r>
              <a:rPr lang="th-TH" sz="2200" dirty="0" smtClean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ที่ ๔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 ห้ามภิกษุใช้ภิกษุณี  ผู้ไม่ใช่ญาติให้ซัก  ให้ย้อมหรือให้ทุบจีวรเก่า		</a:t>
            </a:r>
            <a:endParaRPr lang="th-TH" sz="2200" dirty="0" smtClean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200" dirty="0" smtClean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ที่ ๕ 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ห้ามภิกษุรับจีวรจากภิกษุณีผู้ไม่ใช่ญาติ  เว้นไว้แต่แลกเปลี่ยนกัน		</a:t>
            </a:r>
            <a:endParaRPr lang="th-TH" sz="2200" dirty="0" smtClean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200" dirty="0" smtClean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ที่ ๖ 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ห้ามภิกษุออกปากขอจีวรจากคฤหัสถ์ผู้ไม่ใช่ญาติ  ไม่ใช่ปวารณา  ยกเว้นกรณีถูกักจีวร หรือจีวรสูญ</a:t>
            </a:r>
            <a:r>
              <a:rPr lang="th-TH" sz="2200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หาย</a:t>
            </a:r>
            <a:r>
              <a:rPr lang="th-TH" sz="2200" dirty="0" smtClean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ที่ ๗ 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ห้ามภิกษุออกปากขอจีวรจากคฤหัสถ์ผู้ไม่ใช่ญาติ  			</a:t>
            </a:r>
            <a:endParaRPr lang="th-TH" sz="2200" dirty="0" smtClean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200" dirty="0" smtClean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ที่ ๘ 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ห้ามภิกษุไปกำหนดให้คฤหัสถ์ถวายจีวรที่ดี			</a:t>
            </a:r>
            <a:endParaRPr lang="th-TH" sz="2200" dirty="0" smtClean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200" dirty="0" smtClean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ที่ ๙ 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ห้ามภิกษุไปกำหนดให้คฤหัสถ์ ๒ คนเอาทรัพย์รวมกันซื้อจีวรที่ดีถวาย		</a:t>
            </a:r>
            <a:endParaRPr lang="th-TH" sz="2200" dirty="0" smtClean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200" dirty="0" smtClean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ที่ ๑๐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ห้ามภิกษุทวงจีวรจาก</a:t>
            </a:r>
            <a:r>
              <a:rPr lang="th-TH" sz="2200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ไวยาวัจกร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เกิน ๓ ครั้ง ไปยืนแสดงอาการให้เขาเห็นว่า  เป็นการมาทวงจีวรเกิน ๖ ครั้ง</a:t>
            </a:r>
            <a:endParaRPr lang="en-US" sz="22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ภิกษุล่วงละเมิดพระบัญญัติเหล่านี้   ต้องอาบัตินิสสัคคิยปาจิตตีย์</a:t>
            </a:r>
            <a:endParaRPr lang="en-US" sz="22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ปุ่มปฏิบัติการ: ไปข้างหน้าหรือถัดไป 4">
            <a:hlinkClick r:id="" action="ppaction://hlinkshowjump?jump=nextslide" highlightClick="1"/>
          </p:cNvPr>
          <p:cNvSpPr/>
          <p:nvPr/>
        </p:nvSpPr>
        <p:spPr>
          <a:xfrm>
            <a:off x="7429520" y="6143644"/>
            <a:ext cx="1000132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ปุ่มปฏิบัติการ: ย้อนกลับหรือก่อนหน้า 5">
            <a:hlinkClick r:id="" action="ppaction://hlinkshowjump?jump=previousslide" highlightClick="1"/>
          </p:cNvPr>
          <p:cNvSpPr/>
          <p:nvPr/>
        </p:nvSpPr>
        <p:spPr>
          <a:xfrm>
            <a:off x="5857884" y="6143644"/>
            <a:ext cx="1000132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8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00298" y="285728"/>
            <a:ext cx="5000660" cy="1000132"/>
          </a:xfrm>
        </p:spPr>
        <p:txBody>
          <a:bodyPr/>
          <a:lstStyle/>
          <a:p>
            <a:r>
              <a:rPr lang="th-TH" dirty="0" err="1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นิส</a:t>
            </a:r>
            <a:r>
              <a:rPr lang="th-TH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สัคคิยกัณฑ์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571472" y="1500174"/>
            <a:ext cx="8429684" cy="4929222"/>
          </a:xfrm>
        </p:spPr>
        <p:txBody>
          <a:bodyPr>
            <a:noAutofit/>
          </a:bodyPr>
          <a:lstStyle/>
          <a:p>
            <a:pPr algn="l"/>
            <a:r>
              <a:rPr lang="th-TH" sz="24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วรรคที่ ๒ โก</a:t>
            </a:r>
            <a:r>
              <a:rPr lang="th-TH" sz="2400" b="1" dirty="0" err="1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สิยวรรค</a:t>
            </a:r>
            <a:r>
              <a:rPr lang="th-TH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หมวดว่าด้วยสันถัตใยไหม  มี ๑๐ สิกขาบท  สรุปเนื้อหาพระบัญญัติไว้ดังนี้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dirty="0" smtClean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4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ที่ ๑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ห้ามภิกษุทำสันถัตผสมใยไหม</a:t>
            </a:r>
            <a:b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400" dirty="0" smtClean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4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ที่ ๒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ห้ามภิกษุทำสันถัตขนเจียมดำล้วน</a:t>
            </a:r>
            <a:b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400" dirty="0" smtClean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4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ที่ </a:t>
            </a:r>
            <a:r>
              <a:rPr lang="th-TH" sz="2400" dirty="0" smtClean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๓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ห้ามภิกษุทำสันถัตขนเจียมดำ ๒ ส่วน</a:t>
            </a:r>
            <a:b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400" dirty="0" smtClean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4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ที่ ๔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ห้ามภิกษุไม่ได้รับสมมติ  ทำสันถัตแล้วใช้ได้ยังไม่ถึง ๖ ปี ทำสันถัตใหม่ขึ้นมาใช้</a:t>
            </a:r>
            <a:b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400" dirty="0" smtClean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4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ที่ ๕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ห้ามภิกษุทำสันถัตใหม่โดยไม่เอาสันถัตเก่า ๑ คืบโดยรอบมาเจือปน</a:t>
            </a:r>
            <a:b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400" dirty="0" smtClean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4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ที่ ๖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ห้ามภิกษุนำขนเจียมที่มีนถวายในระหว่างทางไปด้วยตนเองเกิน ๓ โยชน์</a:t>
            </a:r>
            <a:b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400" dirty="0" smtClean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4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ที่ ๗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ห้ามภิกษุใช้ภิกษุณีผู้ไม่ใช่ญาติให้ซัก  ให้ย้อม  หรือให้สางขนเจียม</a:t>
            </a:r>
            <a:b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400" dirty="0" smtClean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4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ที่ ๘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ห้ามภิกษุรับหรือใช้ผู้อื่นให้รับทองและเงินหรือยินดีทองและเงินที่เขาเก็บไว้</a:t>
            </a:r>
            <a:b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400" dirty="0" smtClean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4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ที่ ๙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ห้ามภิกษุทำการแลกเปลี่ยนกันด้วยรูปิยะชนิดต่างๆ</a:t>
            </a:r>
            <a:b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400" dirty="0" smtClean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4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ที่ ๑๐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ห้ามภิกษุทำการซื้อขายมีประการต่างๆ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ภิกษุล่วงละเมิดพระบัญญัติเหล่านี้   ต้องอาบัตินิสสัคคิยปาจิตตีย์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ปุ่มปฏิบัติการ: ไปข้างหน้าหรือถัดไป 4">
            <a:hlinkClick r:id="" action="ppaction://hlinkshowjump?jump=nextslide" highlightClick="1"/>
          </p:cNvPr>
          <p:cNvSpPr/>
          <p:nvPr/>
        </p:nvSpPr>
        <p:spPr>
          <a:xfrm>
            <a:off x="7429520" y="6143644"/>
            <a:ext cx="1000132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ปุ่มปฏิบัติการ: ย้อนกลับหรือก่อนหน้า 5">
            <a:hlinkClick r:id="" action="ppaction://hlinkshowjump?jump=previousslide" highlightClick="1"/>
          </p:cNvPr>
          <p:cNvSpPr/>
          <p:nvPr/>
        </p:nvSpPr>
        <p:spPr>
          <a:xfrm>
            <a:off x="5857884" y="6143644"/>
            <a:ext cx="1000132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3998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00298" y="285728"/>
            <a:ext cx="5000660" cy="1000132"/>
          </a:xfrm>
        </p:spPr>
        <p:txBody>
          <a:bodyPr/>
          <a:lstStyle/>
          <a:p>
            <a:r>
              <a:rPr lang="th-TH" dirty="0" err="1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นิส</a:t>
            </a:r>
            <a:r>
              <a:rPr lang="th-TH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สัคคิยกัณฑ์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2844" y="1214422"/>
            <a:ext cx="8858280" cy="5500726"/>
          </a:xfrm>
        </p:spPr>
        <p:txBody>
          <a:bodyPr>
            <a:noAutofit/>
          </a:bodyPr>
          <a:lstStyle/>
          <a:p>
            <a:pPr algn="l"/>
            <a:r>
              <a:rPr lang="th-TH" sz="22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วรรคที่ ๓ </a:t>
            </a:r>
            <a:r>
              <a:rPr lang="th-TH" sz="2200" b="1" dirty="0" err="1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ปัตต</a:t>
            </a:r>
            <a:r>
              <a:rPr lang="th-TH" sz="22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วรรค</a:t>
            </a:r>
            <a:r>
              <a:rPr lang="th-TH" sz="22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หมวดว่าด้วยบาตร  มี ๑๐ สิกขาบท  สรุปเนื้อหาพระบัญญัติได้ดังนี้</a:t>
            </a:r>
            <a:endParaRPr lang="en-US" sz="22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200" dirty="0" smtClean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สิกขาบทที่ ๑ </a:t>
            </a:r>
            <a:r>
              <a:rPr lang="th-TH" sz="2200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ภิกษุเก็บอติเรกบาตรไว้เกิน ๑๐ วัน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สิกขาบทที่ </a:t>
            </a:r>
            <a:r>
              <a:rPr lang="th-TH" sz="22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๒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ห้ามภิกษุมีบาตรที่มีรอยซ่อมหย่อนกว่า ๕ แห่ง  ขอบาตรใหม่จากคฤหัสถ์ที่ไม่ใช่ญาติ  ไม่ใช่คนปวารณา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ที่ </a:t>
            </a:r>
            <a:r>
              <a:rPr lang="th-TH" sz="2200" dirty="0" smtClean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๓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ห้ามภิกษุเก็บเภสัชทั้ง ๕ คือ เนยใส  เนยข้น  น้ำมัน  น้ำผึ้ง  และน้ำอ้อยที่ไว้เกิน ๗ วัน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ที่ ๔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ห้ามภิกษุแสวงหาผ้าอาบน้ำฝน  ก่อนแรม  ๑  ค่ำ </a:t>
            </a:r>
            <a:r>
              <a:rPr lang="th-TH" sz="2200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เดือน ๗ หรือ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ทำผ้าอาบน้ำฝนนุ่งก่อนขึ้น  ๑  ค่ำ เดือน </a:t>
            </a:r>
            <a:r>
              <a:rPr lang="th-TH" sz="2200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๘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/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ที่ ๕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ห้ามภิกษุให้จีวรแก่ภิกษุอื่นแล้ว  โกรธ  ไม่พอใจ  ชิงเอาคืน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ที่ ๖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ห้ามภิกษุออกปากขอด้ายจากคฤหัสถ์ที่ไม่ใช่ญาติ  ไม่ใช่คนปวารณาเอามาให้ช่างหูกทอจีวรเพื่อตนเอง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ที่ ๗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สั่งช่างหูกผู้ที่คฤหัสถ์ซึ่งไม่ใช่ญาติไม่ใช่คนปวารณาสั่งให้ทอจีวรเพื่อถวายก่อนแล้วให้ทำจีวรตามที่ตนปวารณาโดยกล่าวว่า  จะให้สิ่งของเล็กน้อยเป็นรางวัล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ที่ ๘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ห้ามภิกษุรับอัจเจกจีวรในช่วง ๑๐ วันก่อนออกพรรษา  คือ  ตั้งแต่แรม  ๑  ค่ำ  เดือน  ๑๑  แล้วเก็บไว้เกินกำหนดจีวรกาล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ที่ ๙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ห้ามภิกษุไม่ได้รับสมมติ ออกพรรษาแล้วเก็บจีวรผืนใดผืนหนึ่งไว้ในละแวกบ้าน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ที่ ๑๐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ห้ามภิกษุรู้อยู่  น้อมลาภที่เขาตั้งใจจะถวายสงฆ์มาเพื่อตนเอง</a:t>
            </a:r>
            <a:endParaRPr lang="en-US" sz="22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ภิกษุล่วงละเมิดพระบัญญัติเหล่านี้   ต้องอาบัตินิสสัคคิยปาจิตตีย์</a:t>
            </a:r>
            <a:endParaRPr lang="en-US" sz="22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ปุ่มปฏิบัติการ: ย้อนกลับหรือก่อนหน้า 5">
            <a:hlinkClick r:id="" action="ppaction://hlinkshowjump?jump=previousslide" highlightClick="1"/>
          </p:cNvPr>
          <p:cNvSpPr/>
          <p:nvPr/>
        </p:nvSpPr>
        <p:spPr>
          <a:xfrm>
            <a:off x="5857884" y="6143644"/>
            <a:ext cx="1000132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แผนผังลำดับงาน: สิ้นสุด 7"/>
          <p:cNvSpPr/>
          <p:nvPr/>
        </p:nvSpPr>
        <p:spPr>
          <a:xfrm>
            <a:off x="7215206" y="6143644"/>
            <a:ext cx="1785950" cy="500066"/>
          </a:xfrm>
          <a:prstGeom prst="flowChartTermina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hlinkClick r:id="rId3" action="ppaction://hlinksldjump"/>
              </a:rPr>
              <a:t>กลับหน้าหลัก</a:t>
            </a:r>
            <a:endParaRPr lang="th-TH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" y="4413"/>
            <a:ext cx="9132229" cy="6849172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00298" y="285728"/>
            <a:ext cx="5000660" cy="1000132"/>
          </a:xfrm>
        </p:spPr>
        <p:txBody>
          <a:bodyPr/>
          <a:lstStyle/>
          <a:p>
            <a:r>
              <a:rPr lang="th-TH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๖. ปาจิตติยกัณฑ์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571604" y="1785926"/>
            <a:ext cx="7143800" cy="4500594"/>
          </a:xfrm>
        </p:spPr>
        <p:txBody>
          <a:bodyPr>
            <a:normAutofit/>
          </a:bodyPr>
          <a:lstStyle/>
          <a:p>
            <a:pPr algn="l"/>
            <a:r>
              <a:rPr lang="th-TH" sz="2800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ว่า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ด้วยอาบัติปาจิตตีย์  ๙๒  สิกขาบท</a:t>
            </a:r>
            <a:endParaRPr lang="en-US" sz="28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thaiDist"/>
            <a:r>
              <a:rPr lang="th-TH" sz="2800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	คำ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ว่า  ปาจิตตีย์  แปลว่าทำกุศลจิต  กล่าวคือกุศลกรรมของผู้จงใจต้องอาบัติให้ตกไปหรือพลาดไปจากอริยมรรค  เป็นทั้งชื่อบทบัญญัติ  ๙๒  สิกขาบท  และเป็นชื่ออาบัติ  หมายถึง  อาบัติปาจิตตีย์ในส่วนที่ไม่เกี่ยวข้องกับสิ่งของอุปโภคบริโภค  แต่เกี่ยวข้องเพียงพฤติกรรมเท่านั้นจึงมีชื่อเรียกเต็มว่า  </a:t>
            </a:r>
            <a:r>
              <a:rPr lang="th-TH" sz="28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สุทธิก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ปาจิตตีย์  แปลว่าปาจิตตีย์ล้วน  จัดเป็นลหุกาบัติ  คืออาบัติเบา  </a:t>
            </a:r>
            <a:r>
              <a:rPr lang="th-TH" sz="28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และส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เตกิจ</a:t>
            </a:r>
            <a:r>
              <a:rPr lang="th-TH" sz="28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ฉา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 คือยังพอแก้ไขได้  เมื่อภิกษุต้องเข้าแล้ว  สามารถพ้นได้ด้วยการแสดงอาบัติต่อหน้าสงฆ์  คณะ  หรือบุคลก็</a:t>
            </a:r>
            <a:r>
              <a:rPr lang="th-TH" sz="2800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ได้ใน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ปาจิตตีย์กัณฑ์นี้  แบ่งเป็น  ๙  วรรค  ตั้งแต่วรรคที่ ๑  ถึงวรรคที่ ๗  และวรรคที่ ๙  มี ๑๐  สิกขาบท  ส่วนวรรคที่ ๘  มี ๑๒ สิกขาบท  ดังนี้</a:t>
            </a:r>
            <a:endParaRPr lang="en-US" sz="28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ปุ่มปฏิบัติการ: ไปข้างหน้าหรือถัดไป 4">
            <a:hlinkClick r:id="" action="ppaction://hlinkshowjump?jump=nextslide" highlightClick="1"/>
          </p:cNvPr>
          <p:cNvSpPr/>
          <p:nvPr/>
        </p:nvSpPr>
        <p:spPr>
          <a:xfrm>
            <a:off x="7429520" y="6143644"/>
            <a:ext cx="1000132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ปุ่มปฏิบัติการ: ย้อนกลับหรือก่อนหน้า 9">
            <a:hlinkClick r:id="rId3" action="ppaction://hlinksldjump" highlightClick="1"/>
          </p:cNvPr>
          <p:cNvSpPr/>
          <p:nvPr/>
        </p:nvSpPr>
        <p:spPr>
          <a:xfrm>
            <a:off x="6000760" y="6143644"/>
            <a:ext cx="1071570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7" y="4413"/>
            <a:ext cx="9115442" cy="6849172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00298" y="285728"/>
            <a:ext cx="5000660" cy="1000132"/>
          </a:xfrm>
        </p:spPr>
        <p:txBody>
          <a:bodyPr/>
          <a:lstStyle/>
          <a:p>
            <a:r>
              <a:rPr lang="th-TH" dirty="0" smtClean="0">
                <a:solidFill>
                  <a:srgbClr val="FFFF00"/>
                </a:solidFill>
                <a:latin typeface="TH Sarabun New" pitchFamily="34" charset="-34"/>
                <a:cs typeface="TH Sarabun New" pitchFamily="34" charset="-34"/>
              </a:rPr>
              <a:t>ปาจิตติยกัณฑ์</a:t>
            </a:r>
            <a:endParaRPr lang="th-TH" dirty="0">
              <a:solidFill>
                <a:srgbClr val="FFFF00"/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00100" y="1142984"/>
            <a:ext cx="7143800" cy="450059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th-TH" sz="28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วรรคที่ ๑  มุสาวาทวรรค</a:t>
            </a:r>
            <a:r>
              <a:rPr lang="th-TH" sz="28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 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มี ๑๐  สิกขาบท  สรุปเนื้อหาพระบัญญัติได้ดังนี้</a:t>
            </a:r>
            <a:endParaRPr lang="en-US" sz="28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8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สิกขาบทที่ ๑ 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ห้ามภิกษุกล่าวเท็จทั้งที่รู้</a:t>
            </a:r>
            <a:b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8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8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๒ 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ห้ามภิกษุกล่าวเสียดสีภิกษุอื่น</a:t>
            </a:r>
            <a:b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8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8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๓ 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ห้ามภิกษุพูดส่อเสียดภิกษุอื่น</a:t>
            </a:r>
            <a:b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8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8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๔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ห้ามภิกษุสอนอนุปสัมบันให้กล่าวธรรมเป็นบทๆ</a:t>
            </a:r>
            <a:b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8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8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๕ 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ห้ามภิกษุนอนร่วมกันกับอนุปสัมบันเกิน ๒-๓ คืน</a:t>
            </a:r>
            <a:b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8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8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๖ 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ห้ามภิกษุนอนร่วมกันกับมาตุคามแม้เพียงเมื่ออาทิตย์อัสดง</a:t>
            </a:r>
            <a:b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8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8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๗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ห้ามภิกษุแสดงธรรมแก่มาตุคามสองต่อสองเกิน ๖ คำ</a:t>
            </a:r>
            <a:b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8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8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๘ 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ห้ามภิกษุบอก</a:t>
            </a:r>
            <a:r>
              <a:rPr lang="th-TH" sz="28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อุตต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ริม</a:t>
            </a:r>
            <a:r>
              <a:rPr lang="th-TH" sz="28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นุสส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ธรรมที่มีจริงแก่อนุปสัมบัน</a:t>
            </a:r>
            <a:b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8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8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๙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ห้ามภิกษุบอกอาบัติชั่วหยาบของภิกษุแก่อนุปสัมบัน</a:t>
            </a:r>
            <a:b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8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8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๑๐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ห้ามภิกษุขุดดิน</a:t>
            </a:r>
            <a:endParaRPr lang="en-US" sz="28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ภิกษุล่วงละเมิดพระบัญญัติเหล่านี้   ต้องอาบัติปาจิตตีย์</a:t>
            </a:r>
            <a:endParaRPr lang="en-US" sz="28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ปุ่มปฏิบัติการ: ไปข้างหน้าหรือถัดไป 4">
            <a:hlinkClick r:id="" action="ppaction://hlinkshowjump?jump=nextslide" highlightClick="1"/>
          </p:cNvPr>
          <p:cNvSpPr/>
          <p:nvPr/>
        </p:nvSpPr>
        <p:spPr>
          <a:xfrm>
            <a:off x="7429520" y="6143644"/>
            <a:ext cx="1000132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ปุ่มปฏิบัติการ: ย้อนกลับหรือก่อนหน้า 9">
            <a:hlinkClick r:id="" action="ppaction://hlinkshowjump?jump=previousslide" highlightClick="1"/>
          </p:cNvPr>
          <p:cNvSpPr/>
          <p:nvPr/>
        </p:nvSpPr>
        <p:spPr>
          <a:xfrm>
            <a:off x="6000760" y="6143644"/>
            <a:ext cx="1071570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7" y="4413"/>
            <a:ext cx="9115442" cy="6849172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00298" y="285728"/>
            <a:ext cx="5000660" cy="1000132"/>
          </a:xfrm>
        </p:spPr>
        <p:txBody>
          <a:bodyPr/>
          <a:lstStyle/>
          <a:p>
            <a:r>
              <a:rPr lang="th-TH" dirty="0" smtClean="0">
                <a:solidFill>
                  <a:srgbClr val="FFFF00"/>
                </a:solidFill>
                <a:latin typeface="TH Sarabun New" pitchFamily="34" charset="-34"/>
                <a:cs typeface="TH Sarabun New" pitchFamily="34" charset="-34"/>
              </a:rPr>
              <a:t>ปาจิตติยกัณฑ์</a:t>
            </a:r>
            <a:endParaRPr lang="th-TH" dirty="0">
              <a:solidFill>
                <a:srgbClr val="FFFF00"/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000100" y="1142984"/>
            <a:ext cx="7715304" cy="4500594"/>
          </a:xfrm>
        </p:spPr>
        <p:txBody>
          <a:bodyPr>
            <a:noAutofit/>
          </a:bodyPr>
          <a:lstStyle/>
          <a:p>
            <a:pPr algn="l"/>
            <a:r>
              <a:rPr lang="th-TH" sz="22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วรรคที่  ๒  ภูตคามวรรค</a:t>
            </a:r>
            <a:r>
              <a:rPr lang="th-TH" sz="22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มี ๑๐ สิกขาบท  สรุปเนื้อหาพระบัญญัติได้ดังนี้</a:t>
            </a:r>
            <a:endParaRPr lang="en-US" sz="22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สิกขาบทที่ ๑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ห้ามภิกษุพรากภูตคาม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๒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ห้ามภิกษุเมื่อถูกสงฆ์สอบสวน  กล่าวกลบเกลื่อนไม่ให้การตามความเป็นจริง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๓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ห้ามภิกษุกล่าวให้ผู้อื่นเพ่งโทษ  บ่นว่ากรรมที่ภิกษุผู้ได้รับแต่งตั้งทำแล้วโดยชอบ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๔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ห้ามภิกษุเอาเตียงเป็นต้นของสงฆ์ไปใช้ในที่แจ้ง  แล้วไม่จัดเก็บให้เรียบร้อย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๕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ห้ามภิกษุปูที่นอนในวิหารของสงฆ์  แล้วไม่จัดเก็บสถานที่ให้เรียบร้อย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๖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ห้ามภิกษุเข้าไปนอนแทรกในวิหารสงฆ์ด้วยประสงค์จะให้ผู้อยู่ก่อนหนีไปเพราะความคับใจ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๗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ห้ามภิกษุฉุดลากภิกษุอื่นออกจากวิหารของสงฆ์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๘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ห้ามภิกษุนั่งหรือนอนบนเตียงหรือตั่งที่มีเท่าเสียบไม่แน่นบนกุฏิชั้นลอย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๙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ห้ามภิกษุสร้างวิหารใหญ่  โดยเอาดินหรือปูนโบกหลังคาเกิน  ๓  ชั้น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๑๐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ห้ามภิกษุรู้ว่าน้ำมีสิ่งมีชีวิตปนอยู่  เอารดหญ้าหรือ</a:t>
            </a:r>
            <a:r>
              <a:rPr lang="th-TH" sz="2200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ดินภิกษุ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ล่วงละเมิดพระบัญญัติเหล่านี้   ต้องอาบัติปาจิตตีย์</a:t>
            </a:r>
            <a:endParaRPr lang="en-US" sz="22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ปุ่มปฏิบัติการ: ไปข้างหน้าหรือถัดไป 4">
            <a:hlinkClick r:id="" action="ppaction://hlinkshowjump?jump=nextslide" highlightClick="1"/>
          </p:cNvPr>
          <p:cNvSpPr/>
          <p:nvPr/>
        </p:nvSpPr>
        <p:spPr>
          <a:xfrm>
            <a:off x="7429520" y="6143644"/>
            <a:ext cx="1000132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ปุ่มปฏิบัติการ: ย้อนกลับหรือก่อนหน้า 9">
            <a:hlinkClick r:id="" action="ppaction://hlinkshowjump?jump=previousslide" highlightClick="1"/>
          </p:cNvPr>
          <p:cNvSpPr/>
          <p:nvPr/>
        </p:nvSpPr>
        <p:spPr>
          <a:xfrm>
            <a:off x="6000760" y="6143644"/>
            <a:ext cx="1071570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7" y="4413"/>
            <a:ext cx="9115442" cy="6849172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00298" y="285728"/>
            <a:ext cx="5000660" cy="1000132"/>
          </a:xfrm>
        </p:spPr>
        <p:txBody>
          <a:bodyPr/>
          <a:lstStyle/>
          <a:p>
            <a:r>
              <a:rPr lang="th-TH" dirty="0" smtClean="0">
                <a:solidFill>
                  <a:srgbClr val="FFFF00"/>
                </a:solidFill>
                <a:latin typeface="TH Sarabun New" pitchFamily="34" charset="-34"/>
                <a:cs typeface="TH Sarabun New" pitchFamily="34" charset="-34"/>
              </a:rPr>
              <a:t>ปาจิตติยกัณฑ์</a:t>
            </a:r>
            <a:endParaRPr lang="th-TH" dirty="0">
              <a:solidFill>
                <a:srgbClr val="FFFF00"/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928662" y="1000108"/>
            <a:ext cx="8001056" cy="4500594"/>
          </a:xfrm>
        </p:spPr>
        <p:txBody>
          <a:bodyPr>
            <a:noAutofit/>
          </a:bodyPr>
          <a:lstStyle/>
          <a:p>
            <a:pPr algn="l"/>
            <a:r>
              <a:rPr lang="th-TH" sz="22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วรรคที่  ๓  โอวาทวรรค</a:t>
            </a:r>
            <a:r>
              <a:rPr lang="th-TH" sz="22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มี  ๑๐  สิกขาบท  สรุปเนื้อหาพระบัญญัติได้ดังนี้</a:t>
            </a:r>
            <a:endParaRPr lang="en-US" sz="22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๑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ห้ามภิกษุไม่ได้รับแต่งตั้ง  สั่งสอนภิกษุณี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๒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ห้ามภิกษุได้รับแต่งตั้งแล้ว  สั่งสอนภิกษุณีเมื่อเวลาอาทิตย์อัสดงแล้ว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๓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ห้ามภิกษุเข้าไปสอนภิกษุณีผู้ไม่เป็นไข้  ณ  สำนักของภิกษุณีสงฆ์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๔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ห้ามภิกษุติเตียนภิกษุอื่นว่า  สอนภิกษุณีเพราะเห็นแก่อามิส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๕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ห้ามภิกษุให้จีวรแก่ภิกษุณีผู้ไม่ใช่ญาติ  เว้นไว้แต่แลกเปลี่ยนกัน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๖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ห้ามภิกษุเย็บจีวรให้ภิกษุณีผู้ไม่ใช่ญาติ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๗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ห้ามภิกษุชักชวนกันเดินทางไกลร่วมกันกับภิกษุณีสิ้นระยะทางชั่วละแวกหมู่บ้านหนึ่ง  ยกเว้นเดินผ่านทางเปลี่ยว  น่าหวาดระแวง  มีภัยปรากฏ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๘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ห้ามภิกษุชักชวนภิกษุณีโดยสารเรือลำเดียวกัน  เว้นไว้แต่ข้ามฟาก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๙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ห้ามภิกษุรู้อยู่  ฉันบิณฑบาตที่ภิกษุณีแนะนำให้ทายกจัดเตรียม  เว้นไว้แต่</a:t>
            </a:r>
            <a:r>
              <a:rPr lang="th-TH" sz="22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คฤหัสถ์ป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รารถไว้ก่อน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๑๐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ภิกษุนั่งในที่ลับกับภิกษุณีสองต่อ</a:t>
            </a:r>
            <a:r>
              <a:rPr lang="th-TH" sz="2200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สองภิกษุ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ล่วงละเมิดพระบัญญัติเหล่านี้   ต้องอาบัติปาจิตตีย์</a:t>
            </a:r>
            <a:endParaRPr lang="en-US" sz="22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ปุ่มปฏิบัติการ: ไปข้างหน้าหรือถัดไป 4">
            <a:hlinkClick r:id="" action="ppaction://hlinkshowjump?jump=nextslide" highlightClick="1"/>
          </p:cNvPr>
          <p:cNvSpPr/>
          <p:nvPr/>
        </p:nvSpPr>
        <p:spPr>
          <a:xfrm>
            <a:off x="7429520" y="6143644"/>
            <a:ext cx="1000132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ปุ่มปฏิบัติการ: ย้อนกลับหรือก่อนหน้า 9">
            <a:hlinkClick r:id="" action="ppaction://hlinkshowjump?jump=previousslide" highlightClick="1"/>
          </p:cNvPr>
          <p:cNvSpPr/>
          <p:nvPr/>
        </p:nvSpPr>
        <p:spPr>
          <a:xfrm>
            <a:off x="6000760" y="6143644"/>
            <a:ext cx="1071570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7" y="4413"/>
            <a:ext cx="9115442" cy="6849172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00298" y="285728"/>
            <a:ext cx="5000660" cy="1000132"/>
          </a:xfrm>
        </p:spPr>
        <p:txBody>
          <a:bodyPr/>
          <a:lstStyle/>
          <a:p>
            <a:r>
              <a:rPr lang="th-TH" dirty="0" smtClean="0">
                <a:solidFill>
                  <a:srgbClr val="FFFF00"/>
                </a:solidFill>
                <a:latin typeface="TH Sarabun New" pitchFamily="34" charset="-34"/>
                <a:cs typeface="TH Sarabun New" pitchFamily="34" charset="-34"/>
              </a:rPr>
              <a:t>ปาจิตติยกัณฑ์</a:t>
            </a:r>
            <a:endParaRPr lang="th-TH" dirty="0">
              <a:solidFill>
                <a:srgbClr val="FFFF00"/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714348" y="1000108"/>
            <a:ext cx="8215370" cy="5072098"/>
          </a:xfrm>
        </p:spPr>
        <p:txBody>
          <a:bodyPr>
            <a:noAutofit/>
          </a:bodyPr>
          <a:lstStyle/>
          <a:p>
            <a:pPr algn="l"/>
            <a:r>
              <a:rPr lang="th-TH" sz="22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วรรคที่  ๔  โภชนวรรค</a:t>
            </a:r>
            <a:r>
              <a:rPr lang="th-TH" sz="22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มี  ๑๐  สิกขาบท  สรุปเนื้อหาพระบัญญัติได้ดังนี้</a:t>
            </a:r>
            <a:endParaRPr lang="en-US" sz="22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๑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ห้ามภิกษุไม่เป็นไข้  ฉันภัตตาหารในที่พักแรมติดต่อกัน   ๒  วัน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๒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</a:t>
            </a:r>
            <a:r>
              <a:rPr lang="th-TH" sz="22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ฉันคณ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โภชนะ  นอกสมัย  คือสมัยที่เป็นไข้ ๑  สมัยที่ถวายจีวร ๑  สมัยที่ทำจีวร ๑  สมัยที่เดินทางไกล ๑  สมัยที่โดยสารเรือ ๑  มหาสมัย ๑  สมัยที่เป็นภัตตาหารของสมณะ ๑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๓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</a:t>
            </a:r>
            <a:r>
              <a:rPr lang="th-TH" sz="22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ฉันปรัมปร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โภชนะ  นอกสมัย  คือ  สมัยที่เป็นไข้ ๑  สมัยที่ถวายจีวร ๑  สมัยที่ทำจีวร ๑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๔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ห้ามภิกษุรับขนมหรือข้าวตูเกิน  ๓  บาตร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๕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ห้ามภิกษุฉันแล้ว  บอกห้ามภัตตาหารแล้ว  ฉันของที่ไม่เป็นเดนภิกษุไข้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๖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ห้ามภิกษุรู้อยู่ว่าภิกษุอื่นฉันแล้ว  บอกห้ามภัตตาหารแล้ว  มุ่งจะจับผิด  จึงเอาของที่ไม่เป็นเดนไปหลอกให้เธอฉันได้สำเร็จ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๗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ห้ามภิกษุฉันโภชนะในเวลาวิกาล  คือ ตั้งแต่เที่ยงวันไปจนถึงอรุณขึ้นวันใหม่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๘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ห้ามภิกษุฉันโภชนะที่เก็บสะสมไว้  โดยไม่รับประเคนใหม่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๙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ห้ามภิกษุฉันโภชนะประณีตที่ตนออกปากขอจากคฤหัสถ์ผู้ไม่ใช่ญาติ  ไม่ใช่คนปวารณา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๑๐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ห้ามภิกษุกลืนกินอาหารที่ยังไม่มีผู้ประเคนให้  ยกเว้นน้ำและไม้ชำระฟัน</a:t>
            </a:r>
            <a:endParaRPr lang="en-US" sz="22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ภิกษุล่วงละเมิดพระบัญญัติเหล่านี้   ต้องอาบัติปาจิตตีย์</a:t>
            </a:r>
            <a:endParaRPr lang="en-US" sz="22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ปุ่มปฏิบัติการ: ไปข้างหน้าหรือถัดไป 4">
            <a:hlinkClick r:id="" action="ppaction://hlinkshowjump?jump=nextslide" highlightClick="1"/>
          </p:cNvPr>
          <p:cNvSpPr/>
          <p:nvPr/>
        </p:nvSpPr>
        <p:spPr>
          <a:xfrm>
            <a:off x="7429520" y="6143644"/>
            <a:ext cx="1000132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ปุ่มปฏิบัติการ: ย้อนกลับหรือก่อนหน้า 9">
            <a:hlinkClick r:id="" action="ppaction://hlinkshowjump?jump=previousslide" highlightClick="1"/>
          </p:cNvPr>
          <p:cNvSpPr/>
          <p:nvPr/>
        </p:nvSpPr>
        <p:spPr>
          <a:xfrm>
            <a:off x="6000760" y="6143644"/>
            <a:ext cx="1071570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7" y="4413"/>
            <a:ext cx="9115442" cy="6849172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00298" y="285728"/>
            <a:ext cx="5000660" cy="1000132"/>
          </a:xfrm>
        </p:spPr>
        <p:txBody>
          <a:bodyPr/>
          <a:lstStyle/>
          <a:p>
            <a:r>
              <a:rPr lang="th-TH" dirty="0" smtClean="0">
                <a:solidFill>
                  <a:srgbClr val="FFFF00"/>
                </a:solidFill>
                <a:latin typeface="TH Sarabun New" pitchFamily="34" charset="-34"/>
                <a:cs typeface="TH Sarabun New" pitchFamily="34" charset="-34"/>
              </a:rPr>
              <a:t>ปาจิตติยกัณฑ์</a:t>
            </a:r>
            <a:endParaRPr lang="th-TH" dirty="0">
              <a:solidFill>
                <a:srgbClr val="FFFF00"/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714348" y="1000108"/>
            <a:ext cx="8215370" cy="5072098"/>
          </a:xfrm>
        </p:spPr>
        <p:txBody>
          <a:bodyPr>
            <a:noAutofit/>
          </a:bodyPr>
          <a:lstStyle/>
          <a:p>
            <a:pPr algn="l"/>
            <a:r>
              <a:rPr lang="th-TH" sz="22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วรรคที่  ๕  อเจลกวรรค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 มี ๑๐ สิกขาบท  สรุปเนื้อหาพระบัญญัติได้ดังนี้</a:t>
            </a:r>
            <a:endParaRPr lang="en-US" sz="22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๑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ห้ามภิกษุให้ของเคี้ยวหรือของฉันแก่อเจลก  ปริพาชกหรือปริพาชิกา  ด้วยมือตน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</a:t>
            </a:r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๒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ห้ามภิกษุชวนภิกษุอื่นเข้าไปบิณฑบาตในหมู่บ้าน  แล้วบอกให้เธอกลับวัดก่อน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๓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ห้ามภิกษุเข้าไปนั่งแทรกแซงในตระกูล  ที่มีบุรุษกับสตรีอยู่ด้วยกันสองต่อสอง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๔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ห้ามภิกษุนั่งอาสนะที่กำบังในที่ลับกับมาตุคามสองต่อสอง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๕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ห้ามภิกษุนั่งในที่ลับกับมาตุคามสองต่อสอง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๖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ห้ามภิกษุรับนิมนต์ฉันไว้แล้ว  ไปในที่อื่นเวลาก่อนฉัน  หรือหลังฉันโดยไม่บอกภิกษุอื่นในที่นั้นก่อน  นอกสมัย  คือ  สมัยที่ถวายจีวร ๑  สมัยที่ทำจีวรหนึ่ง ๑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๗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ห้ามภิกษุไม่เป็นไข้  ขอปัจจัยที่มีผู้ปวารณาไว้  เกิน  ๔  เดือน  เว้นไว้แต่เข้าปวารณาอีก  เว้นไว้แต่เข้าปวารณาเป็นนิตย์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๘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ห้ามภิกษุไปดูกองทัพที่เคลื่อนขบวนออกรบ  นอกจากมีเหตุผลที่สมควร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๙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ห้ามภิกษุไปพักแรมในกองทัพเกิน  ๓ คืน แม้จะมีเหตุผลที่สมควร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๑๐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ห้ามภิกษุไปดูสนามรบ  ไปดูที่พักกำลังพล  หรือไปดูเขาจักขบวนทัพในขณะที่พักอยู่ในกองทัพ  ๒-๓  คืนนั้น</a:t>
            </a:r>
            <a:endParaRPr lang="en-US" sz="22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ภิกษุล่วงละเมิดพระบัญญัติเหล่านี้   ต้องอาบัติปาจิตตีย์</a:t>
            </a:r>
            <a:endParaRPr lang="en-US" sz="22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ปุ่มปฏิบัติการ: ไปข้างหน้าหรือถัดไป 4">
            <a:hlinkClick r:id="" action="ppaction://hlinkshowjump?jump=nextslide" highlightClick="1"/>
          </p:cNvPr>
          <p:cNvSpPr/>
          <p:nvPr/>
        </p:nvSpPr>
        <p:spPr>
          <a:xfrm>
            <a:off x="7429520" y="6143644"/>
            <a:ext cx="1000132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ปุ่มปฏิบัติการ: ย้อนกลับหรือก่อนหน้า 9">
            <a:hlinkClick r:id="" action="ppaction://hlinkshowjump?jump=previousslide" highlightClick="1"/>
          </p:cNvPr>
          <p:cNvSpPr/>
          <p:nvPr/>
        </p:nvSpPr>
        <p:spPr>
          <a:xfrm>
            <a:off x="6000760" y="6143644"/>
            <a:ext cx="1071570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รูปภาพ 7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2" y="0"/>
            <a:ext cx="9149892" cy="6853587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143108" y="571480"/>
            <a:ext cx="5000660" cy="1000132"/>
          </a:xfrm>
        </p:spPr>
        <p:txBody>
          <a:bodyPr/>
          <a:lstStyle/>
          <a:p>
            <a:r>
              <a:rPr lang="th-TH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๒. ปาราชิกกัณฑ์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14282" y="1571612"/>
            <a:ext cx="8715436" cy="4429156"/>
          </a:xfrm>
        </p:spPr>
        <p:txBody>
          <a:bodyPr>
            <a:normAutofit/>
          </a:bodyPr>
          <a:lstStyle/>
          <a:p>
            <a:pPr algn="thaiDist"/>
            <a:r>
              <a:rPr lang="th-TH" sz="2800" dirty="0" smtClean="0">
                <a:solidFill>
                  <a:schemeClr val="tx1"/>
                </a:solidFill>
              </a:rPr>
              <a:t>	ว่า</a:t>
            </a:r>
            <a:r>
              <a:rPr lang="th-TH" sz="2800" dirty="0">
                <a:solidFill>
                  <a:schemeClr val="tx1"/>
                </a:solidFill>
              </a:rPr>
              <a:t>ด้วยปาราชิก ๔สิกาบท  ซึ่งเป็นครุ</a:t>
            </a:r>
            <a:r>
              <a:rPr lang="th-TH" sz="2800" dirty="0" err="1">
                <a:solidFill>
                  <a:schemeClr val="tx1"/>
                </a:solidFill>
              </a:rPr>
              <a:t>กาบัติ</a:t>
            </a:r>
            <a:r>
              <a:rPr lang="th-TH" sz="2800" dirty="0">
                <a:solidFill>
                  <a:schemeClr val="tx1"/>
                </a:solidFill>
              </a:rPr>
              <a:t>  (อาบัติหนัก)  ที่ภิกษุล่วงละเมิดต้องขาดจากความเป็นภิกษุทันที ภิกษุผู้ล่วงละเมิดปาราชิกสิกขาบทนี้  ชื่อว่าปาราชิกๆ แปลว่าผู้พ่ายแพ้ต้องสละ</a:t>
            </a:r>
            <a:r>
              <a:rPr lang="th-TH" sz="2800" dirty="0" err="1">
                <a:solidFill>
                  <a:schemeClr val="tx1"/>
                </a:solidFill>
              </a:rPr>
              <a:t>สมณ</a:t>
            </a:r>
            <a:r>
              <a:rPr lang="th-TH" sz="2800" dirty="0">
                <a:solidFill>
                  <a:schemeClr val="tx1"/>
                </a:solidFill>
              </a:rPr>
              <a:t>เพศและไม่ได้รับอนุญาตให้อุปสมบทเป็นภิกษุอีก  สาระสำคัญในแต่ละสิกขาบทในปาราชิกกัณฑ์นั้น มีการเรียงลำดับดังนี้  คือสถานที่บัญญัติ ต้นพระบัญญัติ พระบัญญัติ หรือมูลบัญญัติ อนุบัญญัติ  สิกขาบทวิภังค์  บทภาชนีย์</a:t>
            </a:r>
            <a:r>
              <a:rPr lang="th-TH" sz="2800" dirty="0" err="1">
                <a:solidFill>
                  <a:schemeClr val="tx1"/>
                </a:solidFill>
              </a:rPr>
              <a:t>อนา</a:t>
            </a:r>
            <a:r>
              <a:rPr lang="th-TH" sz="2800" dirty="0">
                <a:solidFill>
                  <a:schemeClr val="tx1"/>
                </a:solidFill>
              </a:rPr>
              <a:t>ปัตติวารา และ</a:t>
            </a:r>
            <a:r>
              <a:rPr lang="th-TH" sz="2800" dirty="0" err="1">
                <a:solidFill>
                  <a:schemeClr val="tx1"/>
                </a:solidFill>
              </a:rPr>
              <a:t>วินีต</a:t>
            </a:r>
            <a:r>
              <a:rPr lang="th-TH" sz="2800" dirty="0">
                <a:solidFill>
                  <a:schemeClr val="tx1"/>
                </a:solidFill>
              </a:rPr>
              <a:t>วัตถุดังต่อไปนี้</a:t>
            </a:r>
            <a:endParaRPr lang="th-TH" dirty="0">
              <a:solidFill>
                <a:schemeClr val="tx1"/>
              </a:solidFill>
            </a:endParaRPr>
          </a:p>
        </p:txBody>
      </p:sp>
      <p:pic>
        <p:nvPicPr>
          <p:cNvPr id="4" name="รูปภาพ 3" descr="1398309727-1375422274-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4000504"/>
            <a:ext cx="3571900" cy="2500330"/>
          </a:xfrm>
          <a:prstGeom prst="rect">
            <a:avLst/>
          </a:prstGeom>
        </p:spPr>
      </p:pic>
      <p:sp>
        <p:nvSpPr>
          <p:cNvPr id="6" name="ปุ่มปฏิบัติการ: ไปข้างหน้าหรือถัดไป 5">
            <a:hlinkClick r:id="" action="ppaction://hlinkshowjump?jump=nextslide" highlightClick="1"/>
          </p:cNvPr>
          <p:cNvSpPr/>
          <p:nvPr/>
        </p:nvSpPr>
        <p:spPr>
          <a:xfrm>
            <a:off x="2928926" y="5000636"/>
            <a:ext cx="1357322" cy="571504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ปุ่มปฏิบัติการ: ย้อนกลับหรือก่อนหน้า 6">
            <a:hlinkClick r:id="rId4" action="ppaction://hlinksldjump" highlightClick="1"/>
          </p:cNvPr>
          <p:cNvSpPr/>
          <p:nvPr/>
        </p:nvSpPr>
        <p:spPr>
          <a:xfrm>
            <a:off x="714348" y="5000636"/>
            <a:ext cx="1357322" cy="571504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7" y="4413"/>
            <a:ext cx="9115442" cy="6849172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00298" y="285728"/>
            <a:ext cx="5000660" cy="1000132"/>
          </a:xfrm>
        </p:spPr>
        <p:txBody>
          <a:bodyPr/>
          <a:lstStyle/>
          <a:p>
            <a:r>
              <a:rPr lang="th-TH" dirty="0" smtClean="0">
                <a:solidFill>
                  <a:srgbClr val="FFFF00"/>
                </a:solidFill>
                <a:latin typeface="TH Sarabun New" pitchFamily="34" charset="-34"/>
                <a:cs typeface="TH Sarabun New" pitchFamily="34" charset="-34"/>
              </a:rPr>
              <a:t>ปาจิตติยกัณฑ์</a:t>
            </a:r>
            <a:endParaRPr lang="th-TH" dirty="0">
              <a:solidFill>
                <a:srgbClr val="FFFF00"/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714348" y="1000108"/>
            <a:ext cx="8215370" cy="5072098"/>
          </a:xfrm>
        </p:spPr>
        <p:txBody>
          <a:bodyPr>
            <a:noAutofit/>
          </a:bodyPr>
          <a:lstStyle/>
          <a:p>
            <a:pPr algn="l"/>
            <a:r>
              <a:rPr lang="th-TH" sz="2200" b="1" dirty="0">
                <a:solidFill>
                  <a:srgbClr val="FF0000"/>
                </a:solidFill>
              </a:rPr>
              <a:t>วรรคที่  ๖  สุราปานวรรค</a:t>
            </a:r>
            <a:r>
              <a:rPr lang="th-TH" sz="2200" dirty="0">
                <a:solidFill>
                  <a:srgbClr val="FF0000"/>
                </a:solidFill>
              </a:rPr>
              <a:t>  </a:t>
            </a:r>
            <a:r>
              <a:rPr lang="th-TH" sz="2200" dirty="0">
                <a:solidFill>
                  <a:schemeClr val="tx1"/>
                </a:solidFill>
              </a:rPr>
              <a:t>มี ๑๐ สิกขาบท  สรุปเนื้อหาพระบัญญัติได้ดังนี้</a:t>
            </a:r>
            <a:endParaRPr lang="en-US" sz="2200" dirty="0">
              <a:solidFill>
                <a:schemeClr val="tx1"/>
              </a:solidFill>
            </a:endParaRPr>
          </a:p>
          <a:p>
            <a:pPr algn="l"/>
            <a:r>
              <a:rPr lang="th-TH" sz="2200" dirty="0" smtClean="0">
                <a:solidFill>
                  <a:srgbClr val="00B050"/>
                </a:solidFill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</a:rPr>
              <a:t>ที่ ๑ </a:t>
            </a:r>
            <a:r>
              <a:rPr lang="th-TH" sz="2200" dirty="0">
                <a:solidFill>
                  <a:schemeClr val="tx1"/>
                </a:solidFill>
              </a:rPr>
              <a:t>ห้ามภิกษุดื่มสุราและเมรัย</a:t>
            </a:r>
            <a:br>
              <a:rPr lang="th-TH" sz="2200" dirty="0">
                <a:solidFill>
                  <a:schemeClr val="tx1"/>
                </a:solidFill>
              </a:rPr>
            </a:br>
            <a:r>
              <a:rPr lang="th-TH" sz="2200" dirty="0" smtClean="0">
                <a:solidFill>
                  <a:srgbClr val="00B050"/>
                </a:solidFill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</a:rPr>
              <a:t>ที่ ๒ </a:t>
            </a:r>
            <a:r>
              <a:rPr lang="th-TH" sz="2200" dirty="0">
                <a:solidFill>
                  <a:schemeClr val="tx1"/>
                </a:solidFill>
              </a:rPr>
              <a:t>ห้ามภิกษุใช้นิ้วมือจี้ภิกษุ</a:t>
            </a:r>
            <a:br>
              <a:rPr lang="th-TH" sz="2200" dirty="0">
                <a:solidFill>
                  <a:schemeClr val="tx1"/>
                </a:solidFill>
              </a:rPr>
            </a:br>
            <a:r>
              <a:rPr lang="th-TH" sz="2200" dirty="0" smtClean="0">
                <a:solidFill>
                  <a:srgbClr val="00B050"/>
                </a:solidFill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</a:rPr>
              <a:t>ที่ ๓ </a:t>
            </a:r>
            <a:r>
              <a:rPr lang="th-TH" sz="2200" dirty="0">
                <a:solidFill>
                  <a:schemeClr val="tx1"/>
                </a:solidFill>
              </a:rPr>
              <a:t>ห้ามภิกษุเล่นน้ำ</a:t>
            </a:r>
            <a:br>
              <a:rPr lang="th-TH" sz="2200" dirty="0">
                <a:solidFill>
                  <a:schemeClr val="tx1"/>
                </a:solidFill>
              </a:rPr>
            </a:br>
            <a:r>
              <a:rPr lang="th-TH" sz="2200" dirty="0" smtClean="0">
                <a:solidFill>
                  <a:srgbClr val="00B050"/>
                </a:solidFill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</a:rPr>
              <a:t>ที่ ๔ </a:t>
            </a:r>
            <a:r>
              <a:rPr lang="th-TH" sz="2200" dirty="0">
                <a:solidFill>
                  <a:schemeClr val="tx1"/>
                </a:solidFill>
              </a:rPr>
              <a:t>ห้ามภิกษุแสดงความไม่เอื้อเฟื้อต่อพระวินัย</a:t>
            </a:r>
            <a:br>
              <a:rPr lang="th-TH" sz="2200" dirty="0">
                <a:solidFill>
                  <a:schemeClr val="tx1"/>
                </a:solidFill>
              </a:rPr>
            </a:br>
            <a:r>
              <a:rPr lang="th-TH" sz="2200" dirty="0" smtClean="0">
                <a:solidFill>
                  <a:srgbClr val="00B050"/>
                </a:solidFill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</a:rPr>
              <a:t>ที่ ๕ </a:t>
            </a:r>
            <a:r>
              <a:rPr lang="th-TH" sz="2200" dirty="0">
                <a:solidFill>
                  <a:schemeClr val="tx1"/>
                </a:solidFill>
              </a:rPr>
              <a:t>ห้ามภิกษุทำภิกษุอื่นให้ตกใจ</a:t>
            </a:r>
            <a:br>
              <a:rPr lang="th-TH" sz="2200" dirty="0">
                <a:solidFill>
                  <a:schemeClr val="tx1"/>
                </a:solidFill>
              </a:rPr>
            </a:br>
            <a:r>
              <a:rPr lang="th-TH" sz="2200" dirty="0" smtClean="0">
                <a:solidFill>
                  <a:srgbClr val="00B050"/>
                </a:solidFill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</a:rPr>
              <a:t>ที่ ๖ </a:t>
            </a:r>
            <a:r>
              <a:rPr lang="th-TH" sz="2200" dirty="0">
                <a:solidFill>
                  <a:schemeClr val="tx1"/>
                </a:solidFill>
              </a:rPr>
              <a:t>ห้ามภิกษุไม่เป็นไข้  ก่อไฟผิง เว้นไว้แต่มีเหตุผลที่สมควร</a:t>
            </a:r>
            <a:br>
              <a:rPr lang="th-TH" sz="2200" dirty="0">
                <a:solidFill>
                  <a:schemeClr val="tx1"/>
                </a:solidFill>
              </a:rPr>
            </a:br>
            <a:r>
              <a:rPr lang="th-TH" sz="2200" dirty="0" smtClean="0">
                <a:solidFill>
                  <a:srgbClr val="00B050"/>
                </a:solidFill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</a:rPr>
              <a:t>ที่ ๗ </a:t>
            </a:r>
            <a:r>
              <a:rPr lang="th-TH" sz="2200" dirty="0">
                <a:solidFill>
                  <a:schemeClr val="tx1"/>
                </a:solidFill>
              </a:rPr>
              <a:t>ห้ามภิกษุอาบน้ำเกิน ๑ ครั้ง ในช่วงเวลา ๑๕ วัน  เว้นไว้แต่สมัย คือ (๑) ท้ายฤดูร้อน  ๑  เดือนครึ่งและเดือนแรแกแห่งฤดูฝน  รวมเป็น ๒ เดือนครั้ง  ซึ่งเป็นสมัยที่ร้อนอบอ้าว  (๒) สมัยที่เป็นไข้  (๓) สมัยที่ทำงาน  (๔) สมัยที่เดินทางไกล  (๕) สมัยที่มีพายุฝุ่น</a:t>
            </a:r>
            <a:br>
              <a:rPr lang="th-TH" sz="2200" dirty="0">
                <a:solidFill>
                  <a:schemeClr val="tx1"/>
                </a:solidFill>
              </a:rPr>
            </a:br>
            <a:r>
              <a:rPr lang="th-TH" sz="2200" dirty="0" smtClean="0">
                <a:solidFill>
                  <a:srgbClr val="00B050"/>
                </a:solidFill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</a:rPr>
              <a:t>ที่ ๘ </a:t>
            </a:r>
            <a:r>
              <a:rPr lang="th-TH" sz="2200" dirty="0">
                <a:solidFill>
                  <a:schemeClr val="tx1"/>
                </a:solidFill>
              </a:rPr>
              <a:t>ห้ามภิกษุใช้จีวรใหม่โดยไม่ทำพินทุก่อน</a:t>
            </a:r>
            <a:br>
              <a:rPr lang="th-TH" sz="2200" dirty="0">
                <a:solidFill>
                  <a:schemeClr val="tx1"/>
                </a:solidFill>
              </a:rPr>
            </a:br>
            <a:r>
              <a:rPr lang="th-TH" sz="2200" dirty="0" smtClean="0">
                <a:solidFill>
                  <a:srgbClr val="00B050"/>
                </a:solidFill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</a:rPr>
              <a:t>ที่ ๙ </a:t>
            </a:r>
            <a:r>
              <a:rPr lang="th-TH" sz="2200" dirty="0">
                <a:solidFill>
                  <a:schemeClr val="tx1"/>
                </a:solidFill>
              </a:rPr>
              <a:t>ห้ามภิกษุวิกัปจีวรแก่ภิกษุอื่นแล้วนำมาใช้  โดยที่ผู้รับวิกัปยังไม่ได้ถอนวิกัป</a:t>
            </a:r>
            <a:br>
              <a:rPr lang="th-TH" sz="2200" dirty="0">
                <a:solidFill>
                  <a:schemeClr val="tx1"/>
                </a:solidFill>
              </a:rPr>
            </a:br>
            <a:r>
              <a:rPr lang="th-TH" sz="2200" dirty="0" smtClean="0">
                <a:solidFill>
                  <a:srgbClr val="00B050"/>
                </a:solidFill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</a:rPr>
              <a:t>ที่ ๑๐ </a:t>
            </a:r>
            <a:r>
              <a:rPr lang="th-TH" sz="2200" dirty="0">
                <a:solidFill>
                  <a:schemeClr val="tx1"/>
                </a:solidFill>
              </a:rPr>
              <a:t>ห้ามภิกษุซ่อนบาตรและจีวรเป็นต้นของภิกษุอื่นโดยคิดจะล้อเล่น</a:t>
            </a:r>
            <a:endParaRPr lang="en-US" sz="2200" dirty="0">
              <a:solidFill>
                <a:schemeClr val="tx1"/>
              </a:solidFill>
            </a:endParaRPr>
          </a:p>
          <a:p>
            <a:pPr algn="l"/>
            <a:r>
              <a:rPr lang="th-TH" sz="2200" dirty="0">
                <a:solidFill>
                  <a:schemeClr val="tx1"/>
                </a:solidFill>
              </a:rPr>
              <a:t>ภิกษุล่วงละเมิดพระบัญญัติเหล่านี้   ต้องอาบัติปาจิตตีย์</a:t>
            </a:r>
            <a:endParaRPr lang="en-US" sz="22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ปุ่มปฏิบัติการ: ไปข้างหน้าหรือถัดไป 4">
            <a:hlinkClick r:id="" action="ppaction://hlinkshowjump?jump=nextslide" highlightClick="1"/>
          </p:cNvPr>
          <p:cNvSpPr/>
          <p:nvPr/>
        </p:nvSpPr>
        <p:spPr>
          <a:xfrm>
            <a:off x="7429520" y="6143644"/>
            <a:ext cx="1000132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ปุ่มปฏิบัติการ: ย้อนกลับหรือก่อนหน้า 9">
            <a:hlinkClick r:id="" action="ppaction://hlinkshowjump?jump=previousslide" highlightClick="1"/>
          </p:cNvPr>
          <p:cNvSpPr/>
          <p:nvPr/>
        </p:nvSpPr>
        <p:spPr>
          <a:xfrm>
            <a:off x="6000760" y="6143644"/>
            <a:ext cx="1071570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7" y="4413"/>
            <a:ext cx="9115442" cy="6849172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00298" y="285728"/>
            <a:ext cx="5000660" cy="1000132"/>
          </a:xfrm>
        </p:spPr>
        <p:txBody>
          <a:bodyPr/>
          <a:lstStyle/>
          <a:p>
            <a:r>
              <a:rPr lang="th-TH" dirty="0" smtClean="0">
                <a:solidFill>
                  <a:srgbClr val="FFFF00"/>
                </a:solidFill>
                <a:latin typeface="TH Sarabun New" pitchFamily="34" charset="-34"/>
                <a:cs typeface="TH Sarabun New" pitchFamily="34" charset="-34"/>
              </a:rPr>
              <a:t>ปาจิตติยกัณฑ์</a:t>
            </a:r>
            <a:endParaRPr lang="th-TH" dirty="0">
              <a:solidFill>
                <a:srgbClr val="FFFF00"/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714348" y="1000108"/>
            <a:ext cx="8215370" cy="5072098"/>
          </a:xfrm>
        </p:spPr>
        <p:txBody>
          <a:bodyPr>
            <a:noAutofit/>
          </a:bodyPr>
          <a:lstStyle/>
          <a:p>
            <a:pPr algn="l"/>
            <a:r>
              <a:rPr lang="th-TH" sz="22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วรรคที่  ๗  </a:t>
            </a:r>
            <a:r>
              <a:rPr lang="th-TH" sz="2200" b="1" dirty="0" err="1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สัป</a:t>
            </a:r>
            <a:r>
              <a:rPr lang="th-TH" sz="22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ปาณกวรรค</a:t>
            </a:r>
            <a:r>
              <a:rPr lang="th-TH" sz="22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มี ๑๐ สิกขาบท  สรุปเนื้อหาพระบัญญัติได้ดังนี้</a:t>
            </a:r>
            <a:endParaRPr lang="en-US" sz="22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๑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ห้ามภิกษุจงใจปลงชีวิตสัตว์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๒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ห้ามภิกษุรู้อยู่  บริโภคน้ำที่มีสัตว์มีชีวิต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๓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ห้ามภิกษุรู้อยู่รื้อฟื้นอธิกรณ์ที่สงฆ์ทำถูกต้องชอบธรรมแล้วขึ้นมาทำใหม่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๔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ห้ามภิกษุรู้อยู่   ปกปิดอาบัติชั่วหยาบ  ของภิกษุอื่น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๕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ห้ามภิกษุรู้อยู่  บวชให้บุคคลมีอายุหย่อนกว่า  ๒๐ ปี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๖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ห้ามภิกษุรู้อยู่  ชักชวนเดินทางไกลกับพ่อค้าเกวียนผู้เป็นโจร  สิ้นระยะทางหมู่บ้านหนึ่ง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๗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ห้ามภิกษุชักชวนเดินทางไกลกับมาตุคาม  สิ้นระยะทางหมู่บ้านหนึ่ง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๘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ห้ามภิกษุกล่าวตู่พระพุทธเจ้า  ภิกษุอื่นห้ามก็ไม่ฟัง  สงฆ์สวดสมนุภาสน์  ครบ  ๓  ครั้ง  ยังไม่หยุดกล่าวตู่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๙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ห้ามภิกษุรู้อยู่  คบหากับภิกษุผู้กล่าวตู่พระพุทธเจ้า</a:t>
            </a:r>
            <a:b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๑๐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ห้ามภิกษุคบหาใช้งานสามเณรที่ถูกไล่ออกจากสำนัก  เพราะข้อหาที่กล่าวตู่พระพุทธเจ้า</a:t>
            </a:r>
            <a:endParaRPr lang="en-US" sz="22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ภิกษุล่วงละเมิดพระบัญญัติเหล่านี้   ต้องอาบัติปาจิตตี</a:t>
            </a:r>
            <a:r>
              <a:rPr lang="th-TH" sz="2400" dirty="0"/>
              <a:t>ย์</a:t>
            </a:r>
            <a:endParaRPr lang="en-US" sz="22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ปุ่มปฏิบัติการ: ไปข้างหน้าหรือถัดไป 4">
            <a:hlinkClick r:id="" action="ppaction://hlinkshowjump?jump=nextslide" highlightClick="1"/>
          </p:cNvPr>
          <p:cNvSpPr/>
          <p:nvPr/>
        </p:nvSpPr>
        <p:spPr>
          <a:xfrm>
            <a:off x="7429520" y="6143644"/>
            <a:ext cx="1000132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ปุ่มปฏิบัติการ: ย้อนกลับหรือก่อนหน้า 9">
            <a:hlinkClick r:id="" action="ppaction://hlinkshowjump?jump=previousslide" highlightClick="1"/>
          </p:cNvPr>
          <p:cNvSpPr/>
          <p:nvPr/>
        </p:nvSpPr>
        <p:spPr>
          <a:xfrm>
            <a:off x="6000760" y="6143644"/>
            <a:ext cx="1071570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7" y="10708"/>
            <a:ext cx="9115442" cy="6836581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00298" y="0"/>
            <a:ext cx="5000660" cy="1000132"/>
          </a:xfrm>
        </p:spPr>
        <p:txBody>
          <a:bodyPr/>
          <a:lstStyle/>
          <a:p>
            <a:r>
              <a:rPr lang="th-TH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ปาจิตติยกัณฑ์</a:t>
            </a:r>
            <a:endParaRPr lang="th-TH" dirty="0">
              <a:solidFill>
                <a:srgbClr val="00B050"/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0" y="785794"/>
            <a:ext cx="9001156" cy="5857916"/>
          </a:xfrm>
        </p:spPr>
        <p:txBody>
          <a:bodyPr>
            <a:noAutofit/>
          </a:bodyPr>
          <a:lstStyle/>
          <a:p>
            <a:pPr algn="l"/>
            <a:r>
              <a:rPr lang="th-TH" sz="20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วรรคที่ ๘ สหธรรมิกวรรค</a:t>
            </a:r>
            <a:r>
              <a:rPr lang="th-TH" sz="2000" b="1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มี ๑๒ สิกขาบท สรุปเนื้อหาพระบัญญัติได้ดังนี้</a:t>
            </a:r>
            <a:endParaRPr lang="en-US" sz="20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0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0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๑ </a:t>
            </a: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ห้ามภิกษุประพฤติไม่สมควร เมื่อถูกว่ากล่าวตักเตือน กลับพูดว่ายังไม่ได้ศึกษาในเรื่องนี้ ยังไม่ได้ถามท่านผู้รู้</a:t>
            </a:r>
            <a:endParaRPr lang="en-US" sz="20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0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0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๒ </a:t>
            </a: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ห้ามภิกษุกล่าว ในขณะที่ผู้อื่นยกพระปาติโมกข์ขึ้นแสดงอยู่ว่า สิกขาบทเล็กน้อยเหล่านี้ไม่มีประโยชน์ เป็นเรื่องก่อให้เกิดรำคาญลำบาก ความยุ่งยาก</a:t>
            </a:r>
            <a:endParaRPr lang="en-US" sz="20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0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0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๓ </a:t>
            </a: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ห้ามภิกษุทั้งที่เคยฟังพระปาติโมกข์มาแล้ว ๒ – ๓ ครั้ง กล่าวขณะที่ภิกษุอื่นยกพระปาติโมกข์ขึ้นแสดงอยู่ว่า ข้าพเจ้ารู้เดี๋ยว................ข้อนี้มาในพระปาติโมกข์</a:t>
            </a:r>
            <a:endParaRPr lang="en-US" sz="20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0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0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๔ </a:t>
            </a: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ห้ามภิกษุโกรธเคือง ทำร้ายภิกษุ......</a:t>
            </a:r>
            <a:endParaRPr lang="en-US" sz="20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0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0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๕ </a:t>
            </a: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ห้ามภิกษุโกรธเคือง เงื้อมือขึ้นทำทีว่าจะทำร้ายภิกษุอื่น</a:t>
            </a:r>
            <a:endParaRPr lang="en-US" sz="20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0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0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๖ </a:t>
            </a: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ห้ามภิกษุใส่ความภิกษุอื่นด้วยอาบัติสังฆาทิเสสที่ไม่มีมูล</a:t>
            </a:r>
            <a:endParaRPr lang="en-US" sz="20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0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0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๗ </a:t>
            </a: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ห้ามภิกษุจงใจก่อความรำคาญให้แก่ภิกษุอื่น</a:t>
            </a:r>
            <a:endParaRPr lang="en-US" sz="20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0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0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๘ </a:t>
            </a: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ห้ามภิกษุแอบฟังภิกษุอื่นทะเลาะวิวาทกัน</a:t>
            </a:r>
            <a:endParaRPr lang="en-US" sz="20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0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0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๙ </a:t>
            </a: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ห้ามภิกษุมอบฉันทะให้สงฆ์ทำกรรมที่ถูกต้อง แล้วกลับตำหนิในภายหลัง</a:t>
            </a:r>
            <a:endParaRPr lang="en-US" sz="20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0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0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๑๐ </a:t>
            </a: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ห้ามภิกษุอยู่ในที่ประชุม ลุกออกไปในขณะที่สงฆ์กำลังพิจารณาอธิกรณ์อยู่โดยไม่ให้ฉันทะ</a:t>
            </a:r>
            <a:endParaRPr lang="en-US" sz="20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0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0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ที่๑๑ </a:t>
            </a: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ห้ามภิกษุเห็นพ้องกับสงฆ์ถวายจีวรแก่ภิกษุรูปใดรูปหนึ่ง แล้วกลับติเตียนในภายหลังว่า สงฆ์ให้จีวรตามความคุ้นเคยกัน</a:t>
            </a:r>
            <a:endParaRPr lang="en-US" sz="20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0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0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๑๒ </a:t>
            </a:r>
            <a:r>
              <a:rPr lang="th-TH" sz="20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ห้ามภิกษุรู้อยู่ น้อมลาภที่เขาจะถวายสงฆ์ไปเพื่อส่วนบุคคลภิกษุล่วงละเมิดพระบัญญัติเหล่านี้ ต้องอาบัติปาจิตตีย์</a:t>
            </a:r>
            <a:endParaRPr lang="en-US" sz="20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ปุ่มปฏิบัติการ: ไปข้างหน้าหรือถัดไป 4">
            <a:hlinkClick r:id="" action="ppaction://hlinkshowjump?jump=nextslide" highlightClick="1"/>
          </p:cNvPr>
          <p:cNvSpPr/>
          <p:nvPr/>
        </p:nvSpPr>
        <p:spPr>
          <a:xfrm>
            <a:off x="6215074" y="6286520"/>
            <a:ext cx="1000132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ปุ่มปฏิบัติการ: ย้อนกลับหรือก่อนหน้า 9">
            <a:hlinkClick r:id="" action="ppaction://hlinkshowjump?jump=previousslide" highlightClick="1"/>
          </p:cNvPr>
          <p:cNvSpPr/>
          <p:nvPr/>
        </p:nvSpPr>
        <p:spPr>
          <a:xfrm>
            <a:off x="4572000" y="6286520"/>
            <a:ext cx="1071570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77" y="4413"/>
            <a:ext cx="9115442" cy="6849172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00298" y="285728"/>
            <a:ext cx="5000660" cy="1000132"/>
          </a:xfrm>
        </p:spPr>
        <p:txBody>
          <a:bodyPr/>
          <a:lstStyle/>
          <a:p>
            <a:r>
              <a:rPr lang="th-TH" dirty="0" smtClean="0">
                <a:solidFill>
                  <a:srgbClr val="FFFF00"/>
                </a:solidFill>
                <a:latin typeface="TH Sarabun New" pitchFamily="34" charset="-34"/>
                <a:cs typeface="TH Sarabun New" pitchFamily="34" charset="-34"/>
              </a:rPr>
              <a:t>ปาจิตติยกัณฑ์</a:t>
            </a:r>
            <a:endParaRPr lang="th-TH" dirty="0">
              <a:solidFill>
                <a:srgbClr val="FFFF00"/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428596" y="1000108"/>
            <a:ext cx="8501122" cy="5072098"/>
          </a:xfrm>
        </p:spPr>
        <p:txBody>
          <a:bodyPr>
            <a:noAutofit/>
          </a:bodyPr>
          <a:lstStyle/>
          <a:p>
            <a:pPr algn="l"/>
            <a:r>
              <a:rPr lang="th-TH" sz="22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วรรคที่ ๙ </a:t>
            </a:r>
            <a:r>
              <a:rPr lang="th-TH" sz="2200" b="1" dirty="0" err="1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รตน</a:t>
            </a:r>
            <a:r>
              <a:rPr lang="th-TH" sz="22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วรรค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มี ๑๐ สิกขาบท สรุปเนื้อหาพระบัญญัติได้ดังนี้</a:t>
            </a:r>
            <a:endParaRPr lang="en-US" sz="22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๑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ห้ามภิกษุไม่ได้รับแจ้งล่วงหน้า เข้าไปในตำหนักที่บรรทมที่พระราชาประทับอยู่กับพระมเหสี</a:t>
            </a:r>
            <a:endParaRPr lang="en-US" sz="22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๒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ห้ามภิกษุเก็บทรัพย์สินของคฤหัสถ์ที่ตกอยู่นอกเขตที่พักของตน</a:t>
            </a:r>
            <a:endParaRPr lang="en-US" sz="22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๓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ห้ามภิกษุผู้ไม่มีธุระรีบด่วน เข้าไปในหมู่บ้านในเวลาวิกาลโดยไม่บอกภิกษุอื่น</a:t>
            </a:r>
            <a:endParaRPr lang="en-US" sz="22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๔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ห้ามภิกษุทำกล่องเข็มด้วยกระดูกสัตว์ งาช้าง หรือเขาสัตว์</a:t>
            </a:r>
            <a:endParaRPr lang="en-US" sz="22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๕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ห้ามภิกษุทำเตียง หรือตั่งมีเท้าเกิน ๘ นิ้ว</a:t>
            </a:r>
            <a:endParaRPr lang="en-US" sz="22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๖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ห้ามภิกษุทำเตียง หรือดั่ง หุ้มนุ่น</a:t>
            </a:r>
            <a:endParaRPr lang="en-US" sz="22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๗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ห้ามภิกษุทำผ้ารองนั่งมีขนาดเกิน ๒ คืบสุคต คือ ขนาดกว้าง เกิน ๑ คืบครึ่ง ชายมีขนาดเกิน ๑ คืบ</a:t>
            </a:r>
            <a:endParaRPr lang="en-US" sz="22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๘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ห้ามภิกษุทำผ้าปิดฝียาวเกินขนาด ๔ คืบสุคต กว้างเกิน ๒ คือสุคต</a:t>
            </a:r>
            <a:endParaRPr lang="en-US" sz="22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๙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ห้ามภิกษุทำผ้าอาบน้ำฝนยาวเกิน ๖ คืบสุคต กว้างเกิน ๒ คืบครึ่งโดยคืบสุคต</a:t>
            </a:r>
            <a:endParaRPr lang="en-US" sz="22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200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สิกขาบท</a:t>
            </a:r>
            <a:r>
              <a:rPr lang="th-TH" sz="2200" dirty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ที่ ๑๐ </a:t>
            </a:r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ห้ามภิกษุทำจีวรมีขนาดเท่าหรือเกินกว่าสุคตจีวร</a:t>
            </a:r>
            <a:endParaRPr lang="en-US" sz="22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2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ภิกษุล่วงละเมิดพระบัญญัติเหล่านี้ ต้องอาบัติปาจิตตีย์</a:t>
            </a:r>
            <a:endParaRPr lang="en-US" sz="22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0" name="ปุ่มปฏิบัติการ: ย้อนกลับหรือก่อนหน้า 9">
            <a:hlinkClick r:id="" action="ppaction://hlinkshowjump?jump=previousslide" highlightClick="1"/>
          </p:cNvPr>
          <p:cNvSpPr/>
          <p:nvPr/>
        </p:nvSpPr>
        <p:spPr>
          <a:xfrm>
            <a:off x="6000760" y="6143644"/>
            <a:ext cx="1071570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แผนผังลําดับงาน: กระบวนการสำรอง 7"/>
          <p:cNvSpPr/>
          <p:nvPr/>
        </p:nvSpPr>
        <p:spPr>
          <a:xfrm>
            <a:off x="7358082" y="6072206"/>
            <a:ext cx="1428760" cy="50006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TH Sarabun New" pitchFamily="34" charset="-34"/>
                <a:cs typeface="TH Sarabun New" pitchFamily="34" charset="-34"/>
                <a:hlinkClick r:id="rId3" action="ppaction://hlinksldjump"/>
              </a:rPr>
              <a:t>กลับหน้าหลัก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4" y="4413"/>
            <a:ext cx="9132229" cy="6849171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00298" y="285728"/>
            <a:ext cx="5000660" cy="1000132"/>
          </a:xfrm>
        </p:spPr>
        <p:txBody>
          <a:bodyPr/>
          <a:lstStyle/>
          <a:p>
            <a:r>
              <a:rPr lang="th-TH" dirty="0" smtClean="0">
                <a:solidFill>
                  <a:srgbClr val="FFFF00"/>
                </a:solidFill>
                <a:latin typeface="TH Sarabun New" pitchFamily="34" charset="-34"/>
                <a:cs typeface="TH Sarabun New" pitchFamily="34" charset="-34"/>
              </a:rPr>
              <a:t>๗. </a:t>
            </a:r>
            <a:r>
              <a:rPr lang="th-TH" dirty="0" err="1" smtClean="0">
                <a:solidFill>
                  <a:srgbClr val="FFFF00"/>
                </a:solidFill>
                <a:latin typeface="TH Sarabun New" pitchFamily="34" charset="-34"/>
                <a:cs typeface="TH Sarabun New" pitchFamily="34" charset="-34"/>
              </a:rPr>
              <a:t>ปาฏิเทสนีย</a:t>
            </a:r>
            <a:r>
              <a:rPr lang="th-TH" dirty="0" smtClean="0">
                <a:solidFill>
                  <a:srgbClr val="FFFF00"/>
                </a:solidFill>
                <a:latin typeface="TH Sarabun New" pitchFamily="34" charset="-34"/>
                <a:cs typeface="TH Sarabun New" pitchFamily="34" charset="-34"/>
              </a:rPr>
              <a:t>กัณฑ์</a:t>
            </a:r>
            <a:endParaRPr lang="th-TH" dirty="0">
              <a:solidFill>
                <a:srgbClr val="FFFF00"/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28728" y="1285860"/>
            <a:ext cx="7143800" cy="4500594"/>
          </a:xfrm>
        </p:spPr>
        <p:txBody>
          <a:bodyPr>
            <a:normAutofit lnSpcReduction="10000"/>
          </a:bodyPr>
          <a:lstStyle/>
          <a:p>
            <a:pPr algn="l"/>
            <a:r>
              <a:rPr lang="th-TH" sz="2800" dirty="0" smtClean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ว่า</a:t>
            </a:r>
            <a:r>
              <a:rPr lang="th-TH" sz="2800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ด้วยอาบัติ</a:t>
            </a:r>
            <a:r>
              <a:rPr lang="th-TH" sz="2800" dirty="0" err="1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ปาฏิเทสนี</a:t>
            </a:r>
            <a:r>
              <a:rPr lang="th-TH" sz="2800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ยะ  ๔  สิกขาบท  สรุปเนื้อหาพระบัญญัติได้ดังนี้</a:t>
            </a:r>
            <a:endParaRPr lang="en-US" sz="2800" dirty="0">
              <a:solidFill>
                <a:srgbClr val="7030A0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800" dirty="0" smtClean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	สิกขาบท</a:t>
            </a:r>
            <a:r>
              <a:rPr lang="th-TH" sz="2800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ที่  ๑   ห้ามภิกษุรับของเคี้ยวของฉันจากมือภิกษุณีที่ไม่ใช่ญาติ  เอามาฉัน</a:t>
            </a:r>
            <a:br>
              <a:rPr lang="th-TH" sz="2800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800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	สิกขาบทที่  ๒  ห้ามภิกษุฉันภัตตาหารอยู่  ไม่ห้ามภิกษุณีที่มายืนคอยบงการให้ทายกถวายของที่นั้นที่นี่อย่างนั้นอย่างนี้</a:t>
            </a:r>
            <a:br>
              <a:rPr lang="th-TH" sz="2800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800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	สิกขาบทที่  ๓  ห้ามภิกษุไม่เป็นไข้  ไม่ได้รับนิมนต์ไว้ก่อน  รับแล้วฉันของเคี้ยวของฉันในตระกูลที่ได้รับสมมติว่าเป็นเสขะ</a:t>
            </a:r>
            <a:br>
              <a:rPr lang="th-TH" sz="2800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800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	สิกขาบทที่  ๔  ห้ามภิกษุอยู่ในเสนาสนะป่าเปลี่ยว  ไม่เป็นไข้  รับแล้วฉันของเคี้ยวของฉันที่ทายกไม่ได้แจ้งไว้ก่อน</a:t>
            </a:r>
            <a:endParaRPr lang="en-US" sz="2800" dirty="0">
              <a:solidFill>
                <a:srgbClr val="7030A0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800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ภิกษุล่วงละเมิดพระบัญญัติเหล่านี้   ต้องอาบัติ</a:t>
            </a:r>
            <a:r>
              <a:rPr lang="th-TH" sz="2800" dirty="0" err="1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ปาฏิเทสนี</a:t>
            </a:r>
            <a:r>
              <a:rPr lang="th-TH" sz="2800" dirty="0">
                <a:solidFill>
                  <a:srgbClr val="7030A0"/>
                </a:solidFill>
                <a:latin typeface="TH Sarabun New" pitchFamily="34" charset="-34"/>
                <a:cs typeface="TH Sarabun New" pitchFamily="34" charset="-34"/>
              </a:rPr>
              <a:t>ยะ</a:t>
            </a:r>
            <a:endParaRPr lang="en-US" sz="2800" dirty="0">
              <a:solidFill>
                <a:srgbClr val="7030A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แผนผังลําดับงาน: กระบวนการสำรอง 7"/>
          <p:cNvSpPr/>
          <p:nvPr/>
        </p:nvSpPr>
        <p:spPr>
          <a:xfrm>
            <a:off x="7358082" y="6072206"/>
            <a:ext cx="1428760" cy="50006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TH Sarabun New" pitchFamily="34" charset="-34"/>
                <a:cs typeface="TH Sarabun New" pitchFamily="34" charset="-34"/>
                <a:hlinkClick r:id="rId3" action="ppaction://hlinksldjump"/>
              </a:rPr>
              <a:t>กลับหน้าหลัก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267" y="4413"/>
            <a:ext cx="8561463" cy="6849171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71736" y="142852"/>
            <a:ext cx="5000660" cy="1000132"/>
          </a:xfrm>
        </p:spPr>
        <p:txBody>
          <a:bodyPr/>
          <a:lstStyle/>
          <a:p>
            <a:r>
              <a:rPr lang="th-TH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๘. </a:t>
            </a:r>
            <a:r>
              <a:rPr lang="th-TH" dirty="0" err="1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เสขิย</a:t>
            </a:r>
            <a:r>
              <a:rPr lang="th-TH" dirty="0" smtClean="0">
                <a:solidFill>
                  <a:srgbClr val="00B050"/>
                </a:solidFill>
                <a:latin typeface="TH Sarabun New" pitchFamily="34" charset="-34"/>
                <a:cs typeface="TH Sarabun New" pitchFamily="34" charset="-34"/>
              </a:rPr>
              <a:t>กัณฑ์</a:t>
            </a:r>
            <a:endParaRPr lang="th-TH" dirty="0">
              <a:solidFill>
                <a:srgbClr val="00B050"/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000200" y="1214422"/>
            <a:ext cx="7143800" cy="4500594"/>
          </a:xfrm>
        </p:spPr>
        <p:txBody>
          <a:bodyPr>
            <a:normAutofit/>
          </a:bodyPr>
          <a:lstStyle/>
          <a:p>
            <a:pPr algn="l"/>
            <a:r>
              <a:rPr lang="th-TH" sz="28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ว่าด้วยข้อที่ควรสำเหนียก  ๗๕  สิกขาบท  สรุปเนื้อหาพระบัญญัติได้ดังนี้</a:t>
            </a:r>
            <a:endParaRPr lang="en-US" sz="2800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8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คำว่า  </a:t>
            </a:r>
            <a:r>
              <a:rPr lang="th-TH" sz="2800" dirty="0" err="1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เสขิ</a:t>
            </a:r>
            <a:r>
              <a:rPr lang="th-TH" sz="28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ยะ  แปลว่า  ข้อปฏิบัติอันเป็นสมบัติของท่านผู้ยังต้องศึกษา  หมายถึง  ธรรมเนียมเกี่ยวกับมารยาท  ที่ภิกษุพึงสำเหนียกหรือฝึกฝนปฏิบัติให้เกิดเป็นนิสัย  </a:t>
            </a:r>
            <a:r>
              <a:rPr lang="th-TH" sz="2800" dirty="0" err="1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เสขิ</a:t>
            </a:r>
            <a:r>
              <a:rPr lang="th-TH" sz="28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ยะนี้เป็นชื่อสิกขาบทที่ว่าด้วยมารยาทผู้ดี  เป็นวิธีการวางกิริยาทางการและวาจาที่เหมาะสมดีงามของภิกษุ  ไม่ได้เป็นชื่ออาบัติ  ภิกษุผู้ไม่ปฏิบัติตามบทบัญญัติแห่ง</a:t>
            </a:r>
            <a:r>
              <a:rPr lang="th-TH" sz="2800" dirty="0" err="1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เสขิ</a:t>
            </a:r>
            <a:r>
              <a:rPr lang="th-TH" sz="28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ยะทั้งหลาย  ต้องอาบัติทุก</a:t>
            </a:r>
            <a:r>
              <a:rPr lang="th-TH" sz="2800" dirty="0" err="1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กฏ</a:t>
            </a:r>
            <a:endParaRPr lang="en-US" sz="2800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800" dirty="0" err="1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เสขิย</a:t>
            </a:r>
            <a:r>
              <a:rPr lang="th-TH" sz="28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กัณฑ์นี้  แบ่งเนื้อหาออกเป็น  ๗  วรรค  คือ</a:t>
            </a:r>
            <a:endParaRPr lang="en-US" sz="2800" dirty="0">
              <a:solidFill>
                <a:srgbClr val="0070C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ปุ่มปฏิบัติการ: ไปข้างหน้าหรือถัดไป 4">
            <a:hlinkClick r:id="" action="ppaction://hlinkshowjump?jump=nextslide" highlightClick="1"/>
          </p:cNvPr>
          <p:cNvSpPr/>
          <p:nvPr/>
        </p:nvSpPr>
        <p:spPr>
          <a:xfrm>
            <a:off x="7358082" y="5929330"/>
            <a:ext cx="1000132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ปุ่มปฏิบัติการ: ย้อนกลับหรือก่อนหน้า 9">
            <a:hlinkClick r:id="rId3" action="ppaction://hlinksldjump" highlightClick="1"/>
          </p:cNvPr>
          <p:cNvSpPr/>
          <p:nvPr/>
        </p:nvSpPr>
        <p:spPr>
          <a:xfrm>
            <a:off x="5929322" y="5929330"/>
            <a:ext cx="1071570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" y="8820"/>
            <a:ext cx="9140787" cy="6840356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71736" y="142852"/>
            <a:ext cx="5000660" cy="1000132"/>
          </a:xfrm>
        </p:spPr>
        <p:txBody>
          <a:bodyPr/>
          <a:lstStyle/>
          <a:p>
            <a:r>
              <a:rPr lang="th-TH" dirty="0" err="1" smtClean="0">
                <a:solidFill>
                  <a:srgbClr val="0DFF7A"/>
                </a:solidFill>
                <a:latin typeface="TH Sarabun New" pitchFamily="34" charset="-34"/>
                <a:cs typeface="TH Sarabun New" pitchFamily="34" charset="-34"/>
              </a:rPr>
              <a:t>เสขิย</a:t>
            </a:r>
            <a:r>
              <a:rPr lang="th-TH" dirty="0" smtClean="0">
                <a:solidFill>
                  <a:srgbClr val="0DFF7A"/>
                </a:solidFill>
                <a:latin typeface="TH Sarabun New" pitchFamily="34" charset="-34"/>
                <a:cs typeface="TH Sarabun New" pitchFamily="34" charset="-34"/>
              </a:rPr>
              <a:t>กัณฑ์</a:t>
            </a:r>
            <a:endParaRPr lang="th-TH" dirty="0">
              <a:solidFill>
                <a:srgbClr val="0DFF7A"/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2844" y="1142984"/>
            <a:ext cx="8715404" cy="450059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th-TH" sz="2800" b="1" dirty="0">
                <a:solidFill>
                  <a:srgbClr val="00B0F0"/>
                </a:solidFill>
                <a:latin typeface="TH Sarabun New" pitchFamily="34" charset="-34"/>
                <a:cs typeface="TH Sarabun New" pitchFamily="34" charset="-34"/>
              </a:rPr>
              <a:t>วรรคที่  </a:t>
            </a:r>
            <a:r>
              <a:rPr lang="th-TH" sz="2800" b="1" dirty="0" smtClean="0">
                <a:solidFill>
                  <a:srgbClr val="00B0F0"/>
                </a:solidFill>
                <a:latin typeface="TH Sarabun New" pitchFamily="34" charset="-34"/>
                <a:cs typeface="TH Sarabun New" pitchFamily="34" charset="-34"/>
              </a:rPr>
              <a:t>๑ </a:t>
            </a:r>
            <a:r>
              <a:rPr lang="th-TH" sz="2800" dirty="0" err="1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ปริมัณฑลวรรค</a:t>
            </a:r>
            <a:r>
              <a:rPr lang="th-TH" sz="2800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 </a:t>
            </a:r>
            <a:r>
              <a:rPr lang="th-TH" sz="28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ว่าด้วยการนุ่งห่มเรียบร้อย  มี  ๑๐  สิกขาบท  สรุปเนื้อหาสาระได้ดังนี้</a:t>
            </a:r>
            <a:endParaRPr lang="en-US" sz="2800" dirty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8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ภิกษุพึงสำเหนียกว่า  จักนุ่งอันตรวาสก  ห่มอุตราสงค์ให้เรียบร้อยในทุกเวลาและสถานที่  จักสำรวมระวังอิริยาบถ  คือ  การเดิน  การนั่ง  การเหลียวมอง  การนุ่งห่ม  ขณะที่เดินและนั่งอยู่ในละแวกบ้าน</a:t>
            </a:r>
            <a:endParaRPr lang="en-US" sz="2800" dirty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800" b="1" dirty="0">
                <a:solidFill>
                  <a:srgbClr val="00B0F0"/>
                </a:solidFill>
                <a:latin typeface="TH Sarabun New" pitchFamily="34" charset="-34"/>
                <a:cs typeface="TH Sarabun New" pitchFamily="34" charset="-34"/>
              </a:rPr>
              <a:t>วรรคที่  </a:t>
            </a:r>
            <a:r>
              <a:rPr lang="th-TH" sz="2800" b="1" dirty="0" smtClean="0">
                <a:solidFill>
                  <a:srgbClr val="00B0F0"/>
                </a:solidFill>
                <a:latin typeface="TH Sarabun New" pitchFamily="34" charset="-34"/>
                <a:cs typeface="TH Sarabun New" pitchFamily="34" charset="-34"/>
              </a:rPr>
              <a:t>๒ </a:t>
            </a:r>
            <a:r>
              <a:rPr lang="th-TH" sz="2800" dirty="0" err="1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อุชชัคฆิกวรรค</a:t>
            </a:r>
            <a:r>
              <a:rPr lang="th-TH" sz="2800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 </a:t>
            </a:r>
            <a:r>
              <a:rPr lang="th-TH" sz="28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ว่าด้วยการหัวเราะ  มี  ๑๐  สิกขาบท  สรุปเนื้อหาสาระได้ดังนี้</a:t>
            </a:r>
            <a:endParaRPr lang="en-US" sz="2800" dirty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8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ภิกษุพึงสำเหนียกว่า  ในขณะที่เดินหรือนั่งอยู่ในละแวกบ้าน  จักสำรวมระวังในอิริยาบถ  คือ  ไม่หัวเราะ  ไม่พูดเสียงดัง  ไม่โคลงกาย  ไม่แกว่งแขน  ไม่โคลงศีรษะ</a:t>
            </a:r>
            <a:endParaRPr lang="en-US" sz="2800" dirty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800" b="1" dirty="0">
                <a:solidFill>
                  <a:srgbClr val="00B0F0"/>
                </a:solidFill>
                <a:latin typeface="TH Sarabun New" pitchFamily="34" charset="-34"/>
                <a:cs typeface="TH Sarabun New" pitchFamily="34" charset="-34"/>
              </a:rPr>
              <a:t>วรรคที่  </a:t>
            </a:r>
            <a:r>
              <a:rPr lang="th-TH" sz="2800" b="1" dirty="0" smtClean="0">
                <a:solidFill>
                  <a:srgbClr val="00B0F0"/>
                </a:solidFill>
                <a:latin typeface="TH Sarabun New" pitchFamily="34" charset="-34"/>
                <a:cs typeface="TH Sarabun New" pitchFamily="34" charset="-34"/>
              </a:rPr>
              <a:t>๓ </a:t>
            </a:r>
            <a:r>
              <a:rPr lang="th-TH" sz="2800" dirty="0" err="1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ขัมภ</a:t>
            </a:r>
            <a:r>
              <a:rPr lang="th-TH" sz="28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ตกวรรค  ว่าด้วยการเท้าสะเอว  มี  ๑๐  สิกขาบท  สรุปเนื้อหาสาระได้ดังนี้</a:t>
            </a:r>
            <a:endParaRPr lang="en-US" sz="2800" dirty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8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ภิกษุพึงสำเหนียกว่า  ในขณะที่เดินหรือนั่งอยู่ในละแวกบ้าน  จักสำรวมระวังในอิริยาบถ  คือ ไม่เท้าสะเอว  ไม่คลุมศีรษะ  ไม่เดินกระโหย่ง  ไม่นั่งรัดเข่า</a:t>
            </a:r>
            <a:endParaRPr lang="en-US" sz="2800" dirty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8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พึงสำเหนียกว่า  จักรับบิณฑบาตโดยเคารพ  จักให้ความสำคัญหมายรู้ในใจขณะที่รับบิณฑบาต  จักรับแกงให้พอเหมาะกับข้าว  จักรับข้าวให้เสมอขอบปากบาตร</a:t>
            </a:r>
            <a:endParaRPr lang="en-US" sz="2800" dirty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ปุ่มปฏิบัติการ: ไปข้างหน้าหรือถัดไป 4">
            <a:hlinkClick r:id="" action="ppaction://hlinkshowjump?jump=nextslide" highlightClick="1"/>
          </p:cNvPr>
          <p:cNvSpPr/>
          <p:nvPr/>
        </p:nvSpPr>
        <p:spPr>
          <a:xfrm>
            <a:off x="7429520" y="6143644"/>
            <a:ext cx="1000132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ปุ่มปฏิบัติการ: ย้อนกลับหรือก่อนหน้า 9">
            <a:hlinkClick r:id="" action="ppaction://hlinkshowjump?jump=previousslide" highlightClick="1"/>
          </p:cNvPr>
          <p:cNvSpPr/>
          <p:nvPr/>
        </p:nvSpPr>
        <p:spPr>
          <a:xfrm>
            <a:off x="6000760" y="6143644"/>
            <a:ext cx="1071570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" y="8820"/>
            <a:ext cx="9140787" cy="6840356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71736" y="142852"/>
            <a:ext cx="5000660" cy="1000132"/>
          </a:xfrm>
        </p:spPr>
        <p:txBody>
          <a:bodyPr/>
          <a:lstStyle/>
          <a:p>
            <a:r>
              <a:rPr lang="th-TH" dirty="0" err="1" smtClean="0">
                <a:solidFill>
                  <a:srgbClr val="0DFF7A"/>
                </a:solidFill>
                <a:latin typeface="TH Sarabun New" pitchFamily="34" charset="-34"/>
                <a:cs typeface="TH Sarabun New" pitchFamily="34" charset="-34"/>
              </a:rPr>
              <a:t>เสขิย</a:t>
            </a:r>
            <a:r>
              <a:rPr lang="th-TH" dirty="0" smtClean="0">
                <a:solidFill>
                  <a:srgbClr val="0DFF7A"/>
                </a:solidFill>
                <a:latin typeface="TH Sarabun New" pitchFamily="34" charset="-34"/>
                <a:cs typeface="TH Sarabun New" pitchFamily="34" charset="-34"/>
              </a:rPr>
              <a:t>กัณฑ์</a:t>
            </a:r>
            <a:endParaRPr lang="th-TH" dirty="0">
              <a:solidFill>
                <a:srgbClr val="0DFF7A"/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2844" y="1142984"/>
            <a:ext cx="8858312" cy="4500594"/>
          </a:xfrm>
        </p:spPr>
        <p:txBody>
          <a:bodyPr>
            <a:noAutofit/>
          </a:bodyPr>
          <a:lstStyle/>
          <a:p>
            <a:pPr algn="l"/>
            <a:r>
              <a:rPr lang="th-TH" sz="22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วรรคที่  </a:t>
            </a:r>
            <a:r>
              <a:rPr lang="th-TH" sz="2200" b="1" dirty="0" smtClean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๔ </a:t>
            </a:r>
            <a:r>
              <a:rPr lang="th-TH" sz="2200" dirty="0" err="1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สักกัจจวรรค</a:t>
            </a:r>
            <a:r>
              <a:rPr lang="th-TH" sz="2200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 </a:t>
            </a:r>
            <a:r>
              <a:rPr lang="th-TH" sz="22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ว่าด้วยความเคารพ  มี  ๑๐  สิกขาบท  สรุปเนื้อหาสาระได้</a:t>
            </a:r>
            <a:r>
              <a:rPr lang="th-TH" sz="2200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ดังนี้ภิกษุ</a:t>
            </a:r>
            <a:r>
              <a:rPr lang="th-TH" sz="22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พึงสำเหนียกในขณะที่ฉันข้าวว่า  จักฉันข้าวโดยเคารพ  จักให้ความสำคัญในบาตรขณะฉันข้าว  จักฉันข้าวไปตามลำดับ  จักฉันข้าวพอเหมาะกันกับข้าวแกง  จักไม่ฉันขยุ้มข้าวลงมาแต่ยอด  จักไม่เอาข้าวสุกกลบแกงหรือกับข้าวเพื่อให้</a:t>
            </a:r>
            <a:r>
              <a:rPr lang="th-TH" sz="2200" dirty="0" err="1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ได้มาก</a:t>
            </a:r>
            <a:r>
              <a:rPr lang="th-TH" sz="22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 จักไม่ออกปากขอแกงหรือข้าวสุกมาฉันเองในเมื่อไม่เป็นไข้  จักไม่มองดูบาตรของภิกษุอื่นโดยมุ่งจะตำหนิ  จักไม่ทำคำข้าวใหญ่นัก  จักทำคำข้าวให้พอดีกับปาก</a:t>
            </a:r>
            <a:endParaRPr lang="en-US" sz="2200" dirty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2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วรรคที่  </a:t>
            </a:r>
            <a:r>
              <a:rPr lang="th-TH" sz="2200" b="1" dirty="0" smtClean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๕ </a:t>
            </a:r>
            <a:r>
              <a:rPr lang="th-TH" sz="2200" dirty="0" err="1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กพฬ</a:t>
            </a:r>
            <a:r>
              <a:rPr lang="th-TH" sz="22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วรรค  ว่าด้วยคำข้าว  มี  ๑๐  สิกขาบท  สรุปเนื้อหาสาระได้</a:t>
            </a:r>
            <a:r>
              <a:rPr lang="th-TH" sz="2200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ดังนี้ภิกษุ</a:t>
            </a:r>
            <a:r>
              <a:rPr lang="th-TH" sz="22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พึงสำเหนียกว่า  ในขณะที่ฉันภัตตาหาร  จักไม่อ้าปากรอคำข้าว  ไม่สอดมือเข้าในปาก  ไม่พูดคุยกัน  ไม่โยนคำข้าวเข้าปาก  ไม่กัดคำข้าว  ไม่ทำกระพุ้งแก้มให้ตุ่ย  ไม่สลัดมือ  ไม่โปรยเมล็ดข้าว  ไม่แลบลิ้น  ไม่ทำเสียง</a:t>
            </a:r>
            <a:r>
              <a:rPr lang="th-TH" sz="2200" dirty="0" err="1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จั๊บๆ</a:t>
            </a:r>
            <a:endParaRPr lang="en-US" sz="2200" dirty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2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วรรคที่  ๖</a:t>
            </a:r>
            <a:r>
              <a:rPr lang="th-TH" sz="22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  </a:t>
            </a:r>
            <a:r>
              <a:rPr lang="th-TH" sz="22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สุรุสุรุวรรค  ว่าด้วยการฉันดังซู้ดๆ  มี  ๑๐  สิกขาบท  สรุปเนื้อหาสาระได้</a:t>
            </a:r>
            <a:r>
              <a:rPr lang="th-TH" sz="2200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ดังนี้ภิกษุ</a:t>
            </a:r>
            <a:r>
              <a:rPr lang="th-TH" sz="22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พึงสำเหนียกว่า  ในขณะที่ฉันภัตตาหาร  จักไม่ฉันทำเสียงดังซู้ดๆ  ไม่เลียมือ  ไม่เลียบาตร  ไม่เลียริมฝีปาก  ไม่จับภาชนะน้ำดื่มในขณะที่มือเปื้อน  ไม่เทน้ำล้างบาตรที่มีเมล็ดข้าวปนลงในละแวกบ้าน</a:t>
            </a:r>
            <a:endParaRPr lang="en-US" sz="2200" dirty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200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	พึง</a:t>
            </a:r>
            <a:r>
              <a:rPr lang="th-TH" sz="22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สำเหนียกว่า   จักไม่แสดงธรรมแก่คนที่ไม่เป็นไข้ผู้อยู่ในอากัปกิริยาเหล่านี้  คือ  กั้นร่มอยู่  ถือไม้พลอง  ถือศัสตรา  ถือ</a:t>
            </a:r>
            <a:r>
              <a:rPr lang="th-TH" sz="2200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อาวุธ</a:t>
            </a:r>
            <a:endParaRPr lang="en-US" sz="2200" dirty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ปุ่มปฏิบัติการ: ไปข้างหน้าหรือถัดไป 4">
            <a:hlinkClick r:id="" action="ppaction://hlinkshowjump?jump=nextslide" highlightClick="1"/>
          </p:cNvPr>
          <p:cNvSpPr/>
          <p:nvPr/>
        </p:nvSpPr>
        <p:spPr>
          <a:xfrm>
            <a:off x="7429520" y="6143644"/>
            <a:ext cx="1000132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ปุ่มปฏิบัติการ: ย้อนกลับหรือก่อนหน้า 9">
            <a:hlinkClick r:id="" action="ppaction://hlinkshowjump?jump=previousslide" highlightClick="1"/>
          </p:cNvPr>
          <p:cNvSpPr/>
          <p:nvPr/>
        </p:nvSpPr>
        <p:spPr>
          <a:xfrm>
            <a:off x="6000760" y="6143644"/>
            <a:ext cx="1071570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6" y="8820"/>
            <a:ext cx="9140787" cy="6840356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71736" y="142852"/>
            <a:ext cx="5000660" cy="1000132"/>
          </a:xfrm>
        </p:spPr>
        <p:txBody>
          <a:bodyPr/>
          <a:lstStyle/>
          <a:p>
            <a:r>
              <a:rPr lang="th-TH" dirty="0" err="1" smtClean="0">
                <a:solidFill>
                  <a:srgbClr val="0DFF7A"/>
                </a:solidFill>
                <a:latin typeface="TH Sarabun New" pitchFamily="34" charset="-34"/>
                <a:cs typeface="TH Sarabun New" pitchFamily="34" charset="-34"/>
              </a:rPr>
              <a:t>เสขิย</a:t>
            </a:r>
            <a:r>
              <a:rPr lang="th-TH" dirty="0" smtClean="0">
                <a:solidFill>
                  <a:srgbClr val="0DFF7A"/>
                </a:solidFill>
                <a:latin typeface="TH Sarabun New" pitchFamily="34" charset="-34"/>
                <a:cs typeface="TH Sarabun New" pitchFamily="34" charset="-34"/>
              </a:rPr>
              <a:t>กัณฑ์</a:t>
            </a:r>
            <a:endParaRPr lang="th-TH" dirty="0">
              <a:solidFill>
                <a:srgbClr val="0DFF7A"/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2844" y="1142984"/>
            <a:ext cx="8858312" cy="4500594"/>
          </a:xfrm>
        </p:spPr>
        <p:txBody>
          <a:bodyPr>
            <a:noAutofit/>
          </a:bodyPr>
          <a:lstStyle/>
          <a:p>
            <a:pPr algn="l"/>
            <a:r>
              <a:rPr lang="th-TH" sz="2400" b="1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วรรคที่  ๗</a:t>
            </a:r>
            <a:r>
              <a:rPr lang="th-TH" sz="2400" dirty="0">
                <a:solidFill>
                  <a:srgbClr val="0070C0"/>
                </a:solidFill>
                <a:latin typeface="TH Sarabun New" pitchFamily="34" charset="-34"/>
                <a:cs typeface="TH Sarabun New" pitchFamily="34" charset="-34"/>
              </a:rPr>
              <a:t>  </a:t>
            </a:r>
            <a:r>
              <a:rPr lang="th-TH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ปาทุกาวรรค  ว่าด้วยเขียงเท้า  มี  ๑๕  สิกขาบท  สรุปเนื้อหาสาระได้ดังนี้</a:t>
            </a:r>
            <a:endParaRPr lang="en-US" sz="2400" dirty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thaiDist"/>
            <a:r>
              <a:rPr lang="th-TH" sz="2400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	ภิกษุ</a:t>
            </a:r>
            <a:r>
              <a:rPr lang="th-TH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พึงสำเหนียกว่า   จักไม่แสดงธรรมแก่คนที่ไม่เป็นไข้ผู้อยู่ในอากัปกิริยาเหล่านี้  คือ  ผู้สวมเขียงเท้า  ผู้สวมรองเท้า  ผู้อยู่ในยานพาหนะ  ผู้อยู่บนที่นอน  ผู้นั่งรัดเข่า  ผู้โพกศีรษะ  ผู้คลุมศีรษะ  ผู้นั่งบน</a:t>
            </a:r>
            <a:r>
              <a:rPr lang="th-TH" sz="2400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อาสนะพึง</a:t>
            </a:r>
            <a:r>
              <a:rPr lang="th-TH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สำเหนียกว่า  จักไม่แสดงธรรมในขณะที่ตัวเองและคนที่ไม่เป็นไข้ผู้อยู่ในอากัปกิริยาเหล่านี้  คือ  ผู้ฟังนั่งอยู่บนอาสนะสูงกว่าตน  ผู้ฟังนั่งอยู่ในขณะที่ตัวเองยืน  ผู้ฟังเดินไปข้างหลัง  ผู้ฟังเดินอยู่ในทางขณะที่ตัวเองอยู่นอกทาง</a:t>
            </a:r>
            <a:endParaRPr lang="en-US" sz="2400" dirty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	พึง</a:t>
            </a:r>
            <a:r>
              <a:rPr lang="th-TH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สำเหนียกว่า  ถ้าไม่เป็นไข้  จักไม่ยืนถ่ายอุจจาระหรือปัสสาวะ  จักไม่ถ่ายอุจจาระ  ปัสสาวะ  หรือบ้วนน้ำลายรดลงบนพืชเขียวสด  หรือลงในน้ำ</a:t>
            </a:r>
            <a:endParaRPr lang="en-US" sz="2200" dirty="0">
              <a:solidFill>
                <a:srgbClr val="FF0000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0" name="ปุ่มปฏิบัติการ: ย้อนกลับหรือก่อนหน้า 9">
            <a:hlinkClick r:id="" action="ppaction://hlinkshowjump?jump=previousslide" highlightClick="1"/>
          </p:cNvPr>
          <p:cNvSpPr/>
          <p:nvPr/>
        </p:nvSpPr>
        <p:spPr>
          <a:xfrm>
            <a:off x="6000760" y="6143644"/>
            <a:ext cx="1071570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8" name="แผนผังลําดับงาน: กระบวนการสำรอง 7"/>
          <p:cNvSpPr/>
          <p:nvPr/>
        </p:nvSpPr>
        <p:spPr>
          <a:xfrm>
            <a:off x="7358082" y="6072206"/>
            <a:ext cx="1428760" cy="500066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000" dirty="0" smtClean="0">
                <a:latin typeface="TH Sarabun New" pitchFamily="34" charset="-34"/>
                <a:cs typeface="TH Sarabun New" pitchFamily="34" charset="-34"/>
                <a:hlinkClick r:id="rId3" action="ppaction://hlinksldjump"/>
              </a:rPr>
              <a:t>กลับหน้าหลัก</a:t>
            </a:r>
            <a:endParaRPr lang="th-TH" sz="2000" dirty="0"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2" y="8820"/>
            <a:ext cx="9120474" cy="6840356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71736" y="142852"/>
            <a:ext cx="5000660" cy="1000132"/>
          </a:xfrm>
        </p:spPr>
        <p:txBody>
          <a:bodyPr/>
          <a:lstStyle/>
          <a:p>
            <a:r>
              <a:rPr lang="th-TH" dirty="0" smtClean="0">
                <a:solidFill>
                  <a:srgbClr val="00B0F0"/>
                </a:solidFill>
                <a:latin typeface="TH Sarabun New" pitchFamily="34" charset="-34"/>
                <a:cs typeface="TH Sarabun New" pitchFamily="34" charset="-34"/>
              </a:rPr>
              <a:t>๙. อธิ</a:t>
            </a:r>
            <a:r>
              <a:rPr lang="th-TH" dirty="0" err="1" smtClean="0">
                <a:solidFill>
                  <a:srgbClr val="00B0F0"/>
                </a:solidFill>
                <a:latin typeface="TH Sarabun New" pitchFamily="34" charset="-34"/>
                <a:cs typeface="TH Sarabun New" pitchFamily="34" charset="-34"/>
              </a:rPr>
              <a:t>กรณ</a:t>
            </a:r>
            <a:r>
              <a:rPr lang="th-TH" dirty="0" smtClean="0">
                <a:solidFill>
                  <a:srgbClr val="00B0F0"/>
                </a:solidFill>
                <a:latin typeface="TH Sarabun New" pitchFamily="34" charset="-34"/>
                <a:cs typeface="TH Sarabun New" pitchFamily="34" charset="-34"/>
              </a:rPr>
              <a:t>สมถะ</a:t>
            </a:r>
            <a:endParaRPr lang="th-TH" dirty="0">
              <a:solidFill>
                <a:srgbClr val="00B0F0"/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2844" y="1142984"/>
            <a:ext cx="8858312" cy="4500594"/>
          </a:xfrm>
        </p:spPr>
        <p:txBody>
          <a:bodyPr>
            <a:noAutofit/>
          </a:bodyPr>
          <a:lstStyle/>
          <a:p>
            <a:pPr algn="l"/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ว่าด้วยอธิ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กรณ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สมถะ  ๗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คำว่า  อธิ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กรณ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สมถะ  ประกอบด้วย  ๒  คำ  คือ  อธิ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กรณ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 แปลว่า  เหตุ  โทษ  เรื่องราว  คดีความ  ในที่นี้  หมายถึง  เรื่องที่เกิดขึ้นในสงฆ์  เป็นสิ่งที่สงฆ์จะต้องดำเนินการ  และคำว่า  สมถะ  แปลว่า  การระงับ  การทำให้สงบ  รวมเป็น  อธิ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กรณ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สมถะ  แปลว่า  ธรรมเครื่องระงับอธิกรณ์  หรือวิธีการเพื่อระงับอธิกรณ์  มี  ๗  ประการ  ได้แก่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๑. </a:t>
            </a:r>
            <a:r>
              <a:rPr lang="th-TH" sz="2400" dirty="0" err="1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สัม</a:t>
            </a:r>
            <a:r>
              <a:rPr lang="th-TH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มุขาวินัย 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ระงับในที่พร้อมหน้าสงฆ์  พร้อมหน้าบุคคล  พร้อมหน้าวัตถุ  และพร้อมหน้าธรรม</a:t>
            </a:r>
            <a:b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๒. สติวินัย 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ระงับโดยประกาศสมมติให้ว่าเป็นพระอริยะผู้มีสติสมบูรณ์</a:t>
            </a:r>
            <a:b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๓. </a:t>
            </a:r>
            <a:r>
              <a:rPr lang="th-TH" sz="2400" dirty="0" err="1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อมูฬหวินัย</a:t>
            </a:r>
            <a:r>
              <a:rPr lang="th-TH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ระงับโดยยกประโยชน์ให้ว่าต้องอาบัติในขณะเป็นบ้า</a:t>
            </a:r>
            <a:b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๔. ปฏิญญา</a:t>
            </a:r>
            <a:r>
              <a:rPr lang="th-TH" sz="2400" dirty="0" err="1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ตกรณะ</a:t>
            </a:r>
            <a:r>
              <a:rPr lang="th-TH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ระงับตามคำรับของจำเลย</a:t>
            </a:r>
            <a:b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๕. </a:t>
            </a:r>
            <a:r>
              <a:rPr lang="th-TH" sz="2400" dirty="0" err="1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เยภุยย</a:t>
            </a:r>
            <a:r>
              <a:rPr lang="th-TH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สิกา 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ระงับตามเสียงข้างมาก</a:t>
            </a:r>
            <a:r>
              <a:rPr lang="th-TH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/>
            </a:r>
            <a:br>
              <a:rPr lang="th-TH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๖. </a:t>
            </a:r>
            <a:r>
              <a:rPr lang="th-TH" sz="2400" dirty="0" err="1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ตัสสปา</a:t>
            </a:r>
            <a:r>
              <a:rPr lang="th-TH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ปิยสิกา 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ระงับโดยการลงโทษแก่ผู้ทำผิด</a:t>
            </a:r>
            <a:b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๗. ติณวัต</a:t>
            </a:r>
            <a:r>
              <a:rPr lang="th-TH" sz="2400" dirty="0" err="1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ถาร</a:t>
            </a:r>
            <a:r>
              <a:rPr lang="th-TH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กะ 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ระงับโดยการประนีประนอม</a:t>
            </a:r>
            <a:endParaRPr lang="en-US" sz="22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0" name="ปุ่มปฏิบัติการ: ย้อนกลับหรือก่อนหน้า 9">
            <a:hlinkClick r:id="rId3" action="ppaction://hlinksldjump" highlightClick="1"/>
          </p:cNvPr>
          <p:cNvSpPr/>
          <p:nvPr/>
        </p:nvSpPr>
        <p:spPr>
          <a:xfrm>
            <a:off x="6000760" y="6143644"/>
            <a:ext cx="1071570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ปุ่มปฏิบัติการ: ไปข้างหน้าหรือถัดไป 8">
            <a:hlinkClick r:id="" action="ppaction://hlinkshowjump?jump=nextslide" highlightClick="1"/>
          </p:cNvPr>
          <p:cNvSpPr/>
          <p:nvPr/>
        </p:nvSpPr>
        <p:spPr>
          <a:xfrm>
            <a:off x="7715272" y="6143644"/>
            <a:ext cx="1000132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2" y="0"/>
            <a:ext cx="9155783" cy="6857999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071670" y="285728"/>
            <a:ext cx="5000660" cy="1000132"/>
          </a:xfrm>
        </p:spPr>
        <p:txBody>
          <a:bodyPr/>
          <a:lstStyle/>
          <a:p>
            <a:r>
              <a:rPr lang="th-TH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๒. ปาราชิกกัณฑ์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8715436" cy="5429288"/>
          </a:xfrm>
        </p:spPr>
        <p:txBody>
          <a:bodyPr>
            <a:normAutofit fontScale="77500" lnSpcReduction="20000"/>
          </a:bodyPr>
          <a:lstStyle/>
          <a:p>
            <a:pPr algn="thaiDist"/>
            <a:r>
              <a:rPr lang="th-TH" sz="31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ปาราชิกสิกขาบทที่ </a:t>
            </a:r>
            <a:r>
              <a:rPr lang="th-TH" sz="3100" b="1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๑ </a:t>
            </a:r>
            <a:r>
              <a:rPr lang="th-TH" sz="2800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ว่า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ด้วยการเสพเมถุน ภิกษุเสพเมถุนคือมีเพศสัมพันธ์ต้องอาบัติปาราชิก ขาดจากความเป็นภิกษุ เปรียบเหมือนคนถูกตัดศีรษะ แม้จะนำศีรษะมาต่อเข้ากับร่างก็ไม่มีชีวิตอยู่ได้</a:t>
            </a:r>
            <a:endParaRPr lang="en-US" sz="28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31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สถานที่บัญญัติ</a:t>
            </a:r>
            <a:r>
              <a:rPr lang="en-US" sz="31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31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กูฎาคารศาลา ป่ามหาวัน เขต</a:t>
            </a:r>
            <a:r>
              <a:rPr lang="th-TH" sz="28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กรุงเว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สาลี แคว้นวัชชี</a:t>
            </a:r>
            <a:endParaRPr lang="en-US" sz="28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thaiDist"/>
            <a:r>
              <a:rPr lang="th-TH" sz="31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ต้นพระบัญญัติ</a:t>
            </a:r>
            <a:r>
              <a:rPr lang="en-US" sz="31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</a:t>
            </a:r>
            <a:r>
              <a:rPr lang="en-US" sz="31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 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พระสุทินกลันทบุตร ซึ่งเป็นบุตรคนเดียวของเศรษฐี</a:t>
            </a:r>
            <a:r>
              <a:rPr lang="th-TH" sz="28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ชาวกรุงเว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สาลี ได้ออกบวชด้วยศรัทธา ถือ</a:t>
            </a:r>
            <a:r>
              <a:rPr lang="th-TH" sz="28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ธุดงค์ค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วัตรอย่างเคร่งครัด ต่อมาท่านเสพเมถุนธรรมกับอดีตภรรยาที่ป่ามหาวันตามที่มารดาขอร้องอ้อนวอน เพื่อให้ครอบครัวได้บุตรไว้สืบสกุล และจะได้บวชต่อไปโดยไม่ต้องลาสิกขา หลังเสพเมถุนธรรมท่านมีผิวพรรณหมองคล้ำ พวกภิกษุที่เป็นเพื่อนจึงสอบถาม  ทราบความจริงแล้ว จึงตำหนิท่านและนำเข้าเฝ้าพระพุทธเจ้า พระองค์มีรับสั่งให้ประชุมสงฆ์ ทรงสอบสวน เมื่อพระสุทินรับสารภาพทรงตำหนิโดยประการต่างๆ พร้อมตรัสประโยชน์แห่งการบัญญัติพระวินัย แล้วทรงบัญญัติสิกขาบท ท่านพระสุทินถือเป็น </a:t>
            </a:r>
            <a:r>
              <a:rPr lang="th-TH" sz="28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อาทิกัม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มิกะ</a:t>
            </a:r>
            <a:r>
              <a:rPr lang="en-US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  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(ภิกษุต้นบัญญัติ)  ในสิกขาบทนี้</a:t>
            </a:r>
            <a:endParaRPr lang="en-US" sz="28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31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พระบัญญัติ</a:t>
            </a:r>
            <a:r>
              <a:rPr lang="en-US" sz="31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 :</a:t>
            </a:r>
            <a:r>
              <a:rPr lang="en-US" sz="31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31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ก็ภิกษุใด เสพเมถุนธรรมภิกษุนั้นเป็นปาราชิกหาสังวาสมิได้</a:t>
            </a:r>
            <a:endParaRPr lang="en-US" sz="28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thaiDist"/>
            <a:r>
              <a:rPr lang="th-TH" sz="31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อนุบัญญัติที่ ๑</a:t>
            </a:r>
            <a:r>
              <a:rPr lang="en-US" sz="31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</a:t>
            </a:r>
            <a:r>
              <a:rPr lang="en-US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 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พระภิกษุรูปหนึ่ง อยู่ในป่ามหาวันได้เสพเมถุนกับลิงพระพุทธเจ้าทรงทราบจึงรับสั่งให้ประชุมสงฆ์ ทรงสอบ  ภิกษุนั้นรับสารภาพ ทรงตำหนิแล้วทรงบัญญัติเพิ่มเติมว่า</a:t>
            </a:r>
            <a:endParaRPr lang="en-US" sz="28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อนึ่งภิกษุใดเมถุนธรรมโดยที่สุดแม้กับสัตว์เดรัจฉานตัวเมีย ภิกษุนั้นเป็นปาราชิก  ภิกษุนั้นได้</a:t>
            </a:r>
            <a:endParaRPr lang="en-US" sz="28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thaiDist"/>
            <a:r>
              <a:rPr lang="th-TH" sz="31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อนุบัญญัติที่ ๒</a:t>
            </a:r>
            <a:r>
              <a:rPr lang="en-US" sz="31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</a:t>
            </a:r>
            <a:r>
              <a:rPr lang="en-US" sz="31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 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ภิกษุชาวเมืองวัชชี เสพเมถุนธรรมทั้งที่ยังเป็นภิกษุไม่ลาสิกขาก่อนอยากจะขอบวชใหม่ พระพุทธเจ้าไม่ทรงอนุญาต  ในขณะเดียวกันทรงให้แนวทางแก่สงฆ์ไว้ด้วยว่า  หากผู้ใดเป็นภิกษุลาสิกขาก่อนแล้ว จึงเสพเมถุนธรรม  หากผู้นั้นมาขอบวช  สงฆ์พึ่งให้บวชได้ ทรงบัญญัติเพิ่มเติมเพื่อให้รัดกุมยิ่งขึ้นว่า</a:t>
            </a:r>
            <a:endParaRPr lang="th-TH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5" name="ปุ่มปฏิบัติการ: ไปข้างหน้าหรือถัดไป 4">
            <a:hlinkClick r:id="" action="ppaction://hlinkshowjump?jump=nextslide" highlightClick="1"/>
          </p:cNvPr>
          <p:cNvSpPr/>
          <p:nvPr/>
        </p:nvSpPr>
        <p:spPr>
          <a:xfrm>
            <a:off x="7429520" y="6215082"/>
            <a:ext cx="1000132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ปุ่มปฏิบัติการ: ย้อนกลับหรือก่อนหน้า 5">
            <a:hlinkClick r:id="" action="ppaction://hlinkshowjump?jump=previousslide" highlightClick="1"/>
          </p:cNvPr>
          <p:cNvSpPr/>
          <p:nvPr/>
        </p:nvSpPr>
        <p:spPr>
          <a:xfrm>
            <a:off x="5929322" y="6215082"/>
            <a:ext cx="1000132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62" y="8820"/>
            <a:ext cx="9120474" cy="6840356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571736" y="142852"/>
            <a:ext cx="5000660" cy="1000132"/>
          </a:xfrm>
        </p:spPr>
        <p:txBody>
          <a:bodyPr/>
          <a:lstStyle/>
          <a:p>
            <a:r>
              <a:rPr lang="th-TH" dirty="0" smtClean="0">
                <a:solidFill>
                  <a:srgbClr val="00B0F0"/>
                </a:solidFill>
                <a:latin typeface="TH Sarabun New" pitchFamily="34" charset="-34"/>
                <a:cs typeface="TH Sarabun New" pitchFamily="34" charset="-34"/>
              </a:rPr>
              <a:t>อธิ</a:t>
            </a:r>
            <a:r>
              <a:rPr lang="th-TH" dirty="0" err="1" smtClean="0">
                <a:solidFill>
                  <a:srgbClr val="00B0F0"/>
                </a:solidFill>
                <a:latin typeface="TH Sarabun New" pitchFamily="34" charset="-34"/>
                <a:cs typeface="TH Sarabun New" pitchFamily="34" charset="-34"/>
              </a:rPr>
              <a:t>กรณ</a:t>
            </a:r>
            <a:r>
              <a:rPr lang="th-TH" dirty="0" smtClean="0">
                <a:solidFill>
                  <a:srgbClr val="00B0F0"/>
                </a:solidFill>
                <a:latin typeface="TH Sarabun New" pitchFamily="34" charset="-34"/>
                <a:cs typeface="TH Sarabun New" pitchFamily="34" charset="-34"/>
              </a:rPr>
              <a:t>สมถะ</a:t>
            </a:r>
            <a:endParaRPr lang="th-TH" dirty="0">
              <a:solidFill>
                <a:srgbClr val="00B0F0"/>
              </a:solidFill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42844" y="1142984"/>
            <a:ext cx="8858312" cy="4500594"/>
          </a:xfrm>
        </p:spPr>
        <p:txBody>
          <a:bodyPr>
            <a:noAutofit/>
          </a:bodyPr>
          <a:lstStyle/>
          <a:p>
            <a:pPr algn="l"/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ส่วนอธิกรณ์หรือเรื่องที่สงฆ์จะต้องดำเนินการมี  ๔  ประการ  คือ 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th-TH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(๑)  วิวา</a:t>
            </a:r>
            <a:r>
              <a:rPr lang="th-TH" sz="2400" dirty="0" err="1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ทาธิกรณ์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 การเถียงกันเกี่ยวกับพระธรรมวินัยว่า  นี้เป็นพระธรรมวินัย  นี้ไม่ใช่พระธรรมวินัย  เป็นต้น</a:t>
            </a:r>
            <a:b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th-TH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(๒)  อนุวา</a:t>
            </a:r>
            <a:r>
              <a:rPr lang="th-TH" sz="2400" dirty="0" err="1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ทาธิกรณ์</a:t>
            </a:r>
            <a:r>
              <a:rPr lang="th-TH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เรื่องการกล่าวหา  ใส่ความ  โจทกันด้วยอาบัติต่างๆ  เช่น  ภิกษุรูปนี้รูปนั้นต้องอาบัตินี้  ประพฤติอย่างนี้  มีความผิดอย่างนี้</a:t>
            </a:r>
            <a:b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th-TH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(๓)  </a:t>
            </a:r>
            <a:r>
              <a:rPr lang="th-TH" sz="2400" dirty="0" err="1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อาปัตตาธิกรณ์</a:t>
            </a:r>
            <a:r>
              <a:rPr lang="th-TH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เรื่องการต้องอาบัติ  การปรับอาบัติ  และการแก้ตัวให้พ้นจากอาบัติ</a:t>
            </a:r>
            <a:b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	</a:t>
            </a:r>
            <a:r>
              <a:rPr lang="th-TH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(๔)  </a:t>
            </a:r>
            <a:r>
              <a:rPr lang="th-TH" sz="2400" dirty="0" err="1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กิจจาธิกรณ์</a:t>
            </a:r>
            <a:r>
              <a:rPr lang="th-TH" sz="24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กิจธุระต่างๆ  ที่สงฆ์จะต้องทำ  เช่น  การสวดปาติโมกข์  การอุปสมบท   แต่</a:t>
            </a:r>
            <a:r>
              <a:rPr lang="th-TH" sz="2400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ละ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10" name="ปุ่มปฏิบัติการ: ย้อนกลับหรือก่อนหน้า 9">
            <a:hlinkClick r:id="" action="ppaction://hlinkshowjump?jump=previousslide" highlightClick="1"/>
          </p:cNvPr>
          <p:cNvSpPr/>
          <p:nvPr/>
        </p:nvSpPr>
        <p:spPr>
          <a:xfrm>
            <a:off x="6000760" y="6143644"/>
            <a:ext cx="1071570" cy="42862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1" name="ปุ่มปฏิบัติการ: ไปข้างหน้าหรือถัดไป 10">
            <a:hlinkClick r:id="" action="ppaction://hlinkshowjump?jump=nextslide" highlightClick="1"/>
          </p:cNvPr>
          <p:cNvSpPr/>
          <p:nvPr/>
        </p:nvSpPr>
        <p:spPr>
          <a:xfrm>
            <a:off x="7715272" y="6143644"/>
            <a:ext cx="1071570" cy="428628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644"/>
            <a:ext cx="9144000" cy="6840356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 rot="19300305">
            <a:off x="-66108" y="2850847"/>
            <a:ext cx="10287040" cy="1000132"/>
          </a:xfrm>
        </p:spPr>
        <p:txBody>
          <a:bodyPr>
            <a:noAutofit/>
          </a:bodyPr>
          <a:lstStyle/>
          <a:p>
            <a:r>
              <a:rPr lang="th-TH" sz="8000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ขอขอบคุณทุกท่านที่สดับดับ</a:t>
            </a:r>
            <a:br>
              <a:rPr lang="th-TH" sz="8000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</a:br>
            <a:r>
              <a:rPr lang="th-TH" sz="8000" dirty="0" smtClean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รับฟังการบรรยาย</a:t>
            </a:r>
            <a:endParaRPr lang="th-TH" sz="8000" dirty="0">
              <a:solidFill>
                <a:srgbClr val="FF0000"/>
              </a:solidFill>
            </a:endParaRPr>
          </a:p>
        </p:txBody>
      </p:sp>
      <p:sp>
        <p:nvSpPr>
          <p:cNvPr id="9" name="แผนผังลําดับงาน: กระบวนการสำรอง 8"/>
          <p:cNvSpPr/>
          <p:nvPr/>
        </p:nvSpPr>
        <p:spPr>
          <a:xfrm>
            <a:off x="6858016" y="5715016"/>
            <a:ext cx="1857388" cy="785818"/>
          </a:xfrm>
          <a:prstGeom prst="flowChartAlternate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dirty="0" smtClean="0">
                <a:latin typeface="TH Sarabun New" pitchFamily="34" charset="-34"/>
                <a:cs typeface="TH Sarabun New" pitchFamily="34" charset="-34"/>
                <a:hlinkClick r:id="rId3" action="ppaction://hlinksldjump"/>
              </a:rPr>
              <a:t>กลับหน้าหลัก</a:t>
            </a:r>
            <a:endParaRPr lang="th-TH" dirty="0">
              <a:latin typeface="TH Sarabun New" pitchFamily="34" charset="-34"/>
              <a:cs typeface="TH Sarabun New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2" y="0"/>
            <a:ext cx="9155783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143108" y="571480"/>
            <a:ext cx="5000660" cy="1000132"/>
          </a:xfrm>
        </p:spPr>
        <p:txBody>
          <a:bodyPr/>
          <a:lstStyle/>
          <a:p>
            <a:r>
              <a:rPr lang="th-TH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ปาราชิกกัณฑ์</a:t>
            </a:r>
            <a:endParaRPr lang="th-TH" dirty="0"/>
          </a:p>
        </p:txBody>
      </p:sp>
      <p:pic>
        <p:nvPicPr>
          <p:cNvPr id="5" name="รูปภาพ 4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4810" y="1857364"/>
            <a:ext cx="3857652" cy="2786082"/>
          </a:xfrm>
          <a:prstGeom prst="rect">
            <a:avLst/>
          </a:prstGeom>
        </p:spPr>
      </p:pic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85720" y="1571612"/>
            <a:ext cx="8715436" cy="5000660"/>
          </a:xfrm>
        </p:spPr>
        <p:txBody>
          <a:bodyPr>
            <a:normAutofit/>
          </a:bodyPr>
          <a:lstStyle/>
          <a:p>
            <a:pPr algn="l"/>
            <a:r>
              <a:rPr lang="th-TH" sz="2400" b="1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อนาบัติ</a:t>
            </a:r>
            <a:r>
              <a:rPr lang="en-US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 :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(ลักษณะที่ไม่ต้อง</a:t>
            </a:r>
            <a:r>
              <a:rPr lang="th-TH" sz="2400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อาบัติสิกขาบทที่ ๑)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๑.ภิกษุไม่รู้สึกตัว 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๒.ถิกษุไม่ยินดี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๓.ภิกษุวิกลจริต 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๔.ภิกษุมีจิตฟุ้งซ่าน 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๕.ภิกษุผู้กระสับกระส่ายเพราะเวทนา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๖.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ภิกษุ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อาทิกัม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มิกะ (ภิกษุผู้เป็นต้นบัญญัติ) </a:t>
            </a:r>
            <a:endParaRPr lang="th-TH" sz="2400" dirty="0" smtClean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เหล่านี้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ไม่ต้องอาบัติ.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ปุ่มปฏิบัติการ: ไปข้างหน้าหรือถัดไป 5">
            <a:hlinkClick r:id="" action="ppaction://hlinkshowjump?jump=nextslide" highlightClick="1"/>
          </p:cNvPr>
          <p:cNvSpPr/>
          <p:nvPr/>
        </p:nvSpPr>
        <p:spPr>
          <a:xfrm>
            <a:off x="6929454" y="5643578"/>
            <a:ext cx="1000132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ปุ่มปฏิบัติการ: ย้อนกลับหรือก่อนหน้า 6">
            <a:hlinkClick r:id="" action="ppaction://hlinkshowjump?jump=previousslide" highlightClick="1"/>
          </p:cNvPr>
          <p:cNvSpPr/>
          <p:nvPr/>
        </p:nvSpPr>
        <p:spPr>
          <a:xfrm>
            <a:off x="5214942" y="5643578"/>
            <a:ext cx="1071570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2" y="0"/>
            <a:ext cx="9155783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071670" y="285728"/>
            <a:ext cx="5000660" cy="1000132"/>
          </a:xfrm>
        </p:spPr>
        <p:txBody>
          <a:bodyPr/>
          <a:lstStyle/>
          <a:p>
            <a:r>
              <a:rPr lang="th-TH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ปาราชิกกัณฑ์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8715436" cy="542928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th-TH" sz="26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ปาราชิกสิกขาบทที่๒</a:t>
            </a:r>
            <a:r>
              <a:rPr lang="th-TH" sz="26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ว่าด้วยการถือเอาสิ่งของที่เจ้าของไม่ได้ให้  ภิกษุลักทรัพย์มีราคาตั้งแต่ ๕ มาสก หรือ ๑บาท ต้องอาบัติปาราชิก ขาดจากความเป็นภิกษุ  เปรียบเหมือนใบไม้ที่หลุดจากขั้ว ไม่กลับเป็นใบเขียวสดได้อีก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6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สถานที่บัญญัติ</a:t>
            </a:r>
            <a:r>
              <a:rPr lang="en-US" sz="26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  </a:t>
            </a:r>
            <a:r>
              <a:rPr lang="th-TH" sz="26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ภู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เขาคิชฌ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กูฏ เขตกรุงรา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ชคฤห์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 แคว้นมคธ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6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ต้นพระบัญญัติ</a:t>
            </a:r>
            <a:r>
              <a:rPr lang="en-US" sz="26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  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พระธนิ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ยะกุมภการบุตร(ลูกชายช่างปั้นหม้อ)  ลักไม้ของหลวงมาสร้างกุฏิ พระผู้มีพระภาคเจ้าทรงตำหนิ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พระธนิ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ยะกุมภการบุตร โดยประการต่างๆ แล้วทรงแสดงธรรมมีกถาแก่ภิกษุทั้งหลายให้เหมาะสมกับเรื่องนั้นแล้วทรงบัญญัติสิกขาบทนี้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6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พระบัญญัติ</a:t>
            </a:r>
            <a:r>
              <a:rPr lang="en-US" sz="26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 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ก็  ภิกษุใด ถือเอาทรัพย์ที่เจ้าของมิได้ให้โดยสวนแห่งจิตคิดจะลัก  มีมูลค่า เท่ากับอัตราโทษที่พระราชาทั้งหลายจับโจรได้แล้วประหารบ้าง จองจำบ้างเนรเทศบ้างบริภาษว่า “เจ้าเป็นโจร เจ้าเป็นคนพาล เจ้าเป็นคนหลง  เจ้าเป็นขโมย”   ดังนี้ เพราะถือเอาทรัพย์ที่เจ้าของมิได้ให้เช่นใด  ภิกษุผู้ถือเอาทรัพย์ที่เจ้าของมิได้ให้เช่นนั้น  แม้ภิกษุนี้ก็เป็นปาราชิก  หาสังวาสมิได้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6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อนุบัญญัติ</a:t>
            </a:r>
            <a:r>
              <a:rPr lang="en-US" sz="26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  </a:t>
            </a:r>
            <a:r>
              <a:rPr lang="th-TH" sz="26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ภิกษุ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ฉัพพัค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คีย์ ไปลานตากผ้าของช่างย้อม แล้วพากันลักผ้ามาแบ่งกันที่วัด ภิกษุทั้งหลายพากันตำหนิโดยประการต่างๆ แล้วนำเรื่องไปกราบทูลพระผู้มีพระภาคพระองค์รับสั่งให้ประชุมสงฆ์  ตำหนิ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พระฉัพพัค</a:t>
            </a:r>
            <a:r>
              <a:rPr lang="th-TH" sz="2400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คีย์ 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โดยอเนกประการแล้วประกาศทรงบัญญัติเพิ่มเติม</a:t>
            </a:r>
            <a:r>
              <a:rPr lang="th-TH" sz="2400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ว่า</a:t>
            </a:r>
            <a:endParaRPr lang="en-US" sz="2400" dirty="0" smtClean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	อนึ่งภิกษุใด ถือเอาทรัพย์ที่เจ้าของมิได้ให้โดยสวนแห่งจิตคิดจะลัก  จากหมู่บ้านก็ตาม  จากป่าก็ตาม  มีมูลค่า เท่ากับอัตราโทษที่พระราชาทั้งหลายจับโจรได้แล้วประหารบ้าง  จองจำบ้าง  เนรเทศบ้างบริภาษว่า “เจ้าเป็นโจร  เจ้าเป็นคนพาล เจ้าเป็นคนหลง  เจ้าเป็นขโมย”   ดังนี้ เพราะถือเอาทรัพย์ที่เจ้าของมิได้ให้เช่นใด  ภิกษุผู้ถือเอาทรัพย์ที่เจ้าของมิได้ให้เช่นนั้น  แม้ภิกษุนี้ก็เป็นปาราชิก  หาสังวาสมิได้</a:t>
            </a:r>
            <a:endParaRPr lang="th-TH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ปุ่มปฏิบัติการ: ไปข้างหน้าหรือถัดไป 7">
            <a:hlinkClick r:id="" action="ppaction://hlinkshowjump?jump=nextslide" highlightClick="1"/>
          </p:cNvPr>
          <p:cNvSpPr/>
          <p:nvPr/>
        </p:nvSpPr>
        <p:spPr>
          <a:xfrm>
            <a:off x="7358082" y="6286520"/>
            <a:ext cx="857256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ปุ่มปฏิบัติการ: ย้อนกลับหรือก่อนหน้า 8">
            <a:hlinkClick r:id="" action="ppaction://hlinkshowjump?jump=previousslide" highlightClick="1"/>
          </p:cNvPr>
          <p:cNvSpPr/>
          <p:nvPr/>
        </p:nvSpPr>
        <p:spPr>
          <a:xfrm>
            <a:off x="5857884" y="6286520"/>
            <a:ext cx="857256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รูปภาพ 3" descr="download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2" y="0"/>
            <a:ext cx="9155783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143108" y="571480"/>
            <a:ext cx="5000660" cy="1000132"/>
          </a:xfrm>
        </p:spPr>
        <p:txBody>
          <a:bodyPr/>
          <a:lstStyle/>
          <a:p>
            <a:r>
              <a:rPr lang="th-TH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ปาราชิกกัณฑ์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85720" y="1571612"/>
            <a:ext cx="8858280" cy="5097748"/>
          </a:xfrm>
        </p:spPr>
        <p:txBody>
          <a:bodyPr>
            <a:normAutofit/>
          </a:bodyPr>
          <a:lstStyle/>
          <a:p>
            <a:pPr algn="l"/>
            <a:r>
              <a:rPr lang="th-TH" sz="2400" b="1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อนาบัติ</a:t>
            </a:r>
            <a:r>
              <a:rPr lang="en-US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 :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(ลักษณะที่ไม่ต้อง</a:t>
            </a:r>
            <a:r>
              <a:rPr lang="th-TH" sz="2400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อาบัติสิกขาบทที่ ๒)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๑.ภิกษุสำคัญว่าเป็นของของตน 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๒.ถิกษุถือเอาด้วยวิสาสะ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๓.ภิกษุถือเอาเป็นของขอยืม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๔.ภิกษุเอาทรัพย์ที่เปรตครอบครอง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๕.ภิกษุถือเอาทรัพย์ที่สัตว์ดิรัจฉานครอบครอง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๖.ภิกษุสำคัญว่าเป็นของ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บังสกุล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๗.ภิกษุวิกลจริต 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๘.ภิกษุมีจิตฟุ้งซ่าน 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๙.ภิกษุผู้กระสับกระส่ายเพราะเวทนา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400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๑๐.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ภิกษุ</a:t>
            </a:r>
            <a:r>
              <a:rPr lang="th-TH" sz="24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อาทิกัม</a:t>
            </a:r>
            <a:r>
              <a:rPr lang="th-TH" sz="24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มิกะ (ภิกษุผู้เป็นต้นบัญญัติ) เหล่านี้ไม่ต้องอาบัติ.</a:t>
            </a:r>
            <a:endParaRPr lang="en-US" sz="24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6" name="ปุ่มปฏิบัติการ: ไปข้างหน้าหรือถัดไป 5">
            <a:hlinkClick r:id="" action="ppaction://hlinkshowjump?jump=nextslide" highlightClick="1"/>
          </p:cNvPr>
          <p:cNvSpPr/>
          <p:nvPr/>
        </p:nvSpPr>
        <p:spPr>
          <a:xfrm>
            <a:off x="6858016" y="5214950"/>
            <a:ext cx="1143008" cy="500066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7" name="ปุ่มปฏิบัติการ: ย้อนกลับหรือก่อนหน้า 6">
            <a:hlinkClick r:id="" action="ppaction://hlinkshowjump?jump=previousslide" highlightClick="1"/>
          </p:cNvPr>
          <p:cNvSpPr/>
          <p:nvPr/>
        </p:nvSpPr>
        <p:spPr>
          <a:xfrm>
            <a:off x="5000628" y="5214950"/>
            <a:ext cx="1071570" cy="500066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 descr="images (5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892" y="0"/>
            <a:ext cx="9155783" cy="6858000"/>
          </a:xfrm>
          <a:prstGeom prst="rect">
            <a:avLst/>
          </a:prstGeom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2071670" y="285728"/>
            <a:ext cx="5000660" cy="1000132"/>
          </a:xfrm>
        </p:spPr>
        <p:txBody>
          <a:bodyPr/>
          <a:lstStyle/>
          <a:p>
            <a:r>
              <a:rPr lang="th-TH" dirty="0" smtClean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๒. ปาราชิกกัณฑ์</a:t>
            </a:r>
            <a:endParaRPr lang="th-TH" dirty="0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285720" y="1142984"/>
            <a:ext cx="8715436" cy="5429288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th-TH" sz="31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ปาราชิกสิกขาบทที่ ๓  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ว่าด้วยการพรากกายมนุษย์คือภิกษุมีเจตนาฆ่ามนุษย์ให้ตาย  ต้องอาบัติปาราชิก  ขาดจากความเป็นภิกษุ  เปรียบเหมือนแผนหินหนาที่แตกออกเป็นเสี่ยงๆ  ไม่กลับเป็นดังเดิมได้</a:t>
            </a:r>
            <a:endParaRPr lang="en-US" sz="28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31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สถานที่บัญญัติ</a:t>
            </a:r>
            <a:r>
              <a:rPr lang="en-US" sz="31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 </a:t>
            </a:r>
            <a:r>
              <a:rPr lang="th-TH" sz="31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 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กูฎาคารศาลา ป่ามหาวัน เขต</a:t>
            </a:r>
            <a:r>
              <a:rPr lang="th-TH" sz="28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กรุงเว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สาลี แคว้นวัชชี</a:t>
            </a:r>
            <a:endParaRPr lang="en-US" sz="28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31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ต้นพระบัญญัติ</a:t>
            </a:r>
            <a:r>
              <a:rPr lang="en-US" sz="31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  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ภิกษุจำนวนมากที่เจริญอสุภกรรมฐาน  อย่างจริงจัง  เกิดความเบื่อหน่ายร่างกาย  จึงฆ่าตัวตายบ้าง  วานให้เพื่อนฆ่าตัวเองบ้าง  บ้างคนก็เอาบาตรจีวรให้เป็นค่าจ้างแก่</a:t>
            </a:r>
            <a:r>
              <a:rPr lang="th-TH" sz="28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มิคลัณฑิ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กะ  ให้ช่วยฆ่า เขาฆ่าภิกษุวันละ  ๑  รูปบ้าง  ๒  รูปจนถึง  ๖๐  รูปบ้าง  ภิกษุจึงลดลงตามลำดับ  พระผู้มีพระภาคทรงทราบเรื่องนี้จึงให้ภิกษุประชุมกันแล้ว  จึงบัญญัติสิกขาบทนี้ขึ้น</a:t>
            </a:r>
            <a:endParaRPr lang="en-US" sz="28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31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พระบัญญัติ</a:t>
            </a:r>
            <a:r>
              <a:rPr lang="en-US" sz="31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  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ภิกษุใดจงใจพรากกายมนุษย์จากชีวิตหรือแสวงหาศัสตราอันจะพรากกายมนุษย์นั้น  แม้ภิกษุนี้ก็เป็นปาราชิก  หาสังวาสมิได้</a:t>
            </a:r>
            <a:endParaRPr lang="en-US" sz="28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3100" b="1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อนุบัญญัติ</a:t>
            </a:r>
            <a:r>
              <a:rPr lang="en-US" sz="3100" dirty="0">
                <a:solidFill>
                  <a:srgbClr val="FF0000"/>
                </a:solidFill>
                <a:latin typeface="TH Sarabun New" pitchFamily="34" charset="-34"/>
                <a:cs typeface="TH Sarabun New" pitchFamily="34" charset="-34"/>
              </a:rPr>
              <a:t>:  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ภิกษุ</a:t>
            </a:r>
            <a:r>
              <a:rPr lang="th-TH" sz="28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ฉัพพัค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คีย์ ชอบภริยาของอุบาสกคนหนึ่ง  จึงพรรณนาคุณแห่งความตายให้เขาฟัง</a:t>
            </a:r>
            <a:r>
              <a:rPr lang="en-US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 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 เขาจึงกินอาหารแสลงจนป่วยหนักเสียชีวิต  ภริยาของอุบาสกนั้นตำหนิพวกภิกษุ</a:t>
            </a:r>
            <a:r>
              <a:rPr lang="th-TH" sz="2800" dirty="0" err="1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ฉัพพัค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คีย์ </a:t>
            </a:r>
            <a:r>
              <a:rPr lang="en-US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 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แล้วจึงเข้าเฝ้าพระพุทธเจ้ากราบทูลให้ทรงทราบ   พระองค์จึงตรัสสั่งให้ประชุมสงฆ์สอบสวน  และตำหนิภิกษุผู้ล่วงละเมิด</a:t>
            </a:r>
            <a:r>
              <a:rPr lang="en-US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 </a:t>
            </a:r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ทรงบัญญัติเพิ่มเติมว่า</a:t>
            </a:r>
            <a:endParaRPr lang="en-US" sz="2800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  <a:p>
            <a:pPr algn="l"/>
            <a:r>
              <a:rPr lang="th-TH" sz="2800" dirty="0">
                <a:solidFill>
                  <a:schemeClr val="tx1"/>
                </a:solidFill>
                <a:latin typeface="TH Sarabun New" pitchFamily="34" charset="-34"/>
                <a:cs typeface="TH Sarabun New" pitchFamily="34" charset="-34"/>
              </a:rPr>
              <a:t>อนึ่ง  ภิกษุใดจกใจพรากกายมนุษย์จากชีวิต  หรือแสวงหาศัสตรา  อันจะพรากกายมนุษย์นั้น  กล่าวพรรณนาคุณความตายหรือชวนเพื่อให้ตายว่า  “ท่านผู้เจริญ  จะมีชีวิตอย่างลำบากยากเข็ญนี้ไปทำไม  ท่านตายเสียดีกว่า”  ดังนี้  เธอมีจิตใจอย่างนี้  มีดำริในใจอย่างนี้  กล่าวพรรณนาคุณความตาย   หรือชักชวนเพื่อความตายประการต่างๆ  แม้ภิกษุนี้ก็ปาราชิก  หาสังวาสมิได้</a:t>
            </a:r>
            <a:endParaRPr lang="th-TH" dirty="0">
              <a:solidFill>
                <a:schemeClr val="tx1"/>
              </a:solidFill>
              <a:latin typeface="TH Sarabun New" pitchFamily="34" charset="-34"/>
              <a:cs typeface="TH Sarabun New" pitchFamily="34" charset="-34"/>
            </a:endParaRPr>
          </a:p>
        </p:txBody>
      </p:sp>
      <p:sp>
        <p:nvSpPr>
          <p:cNvPr id="8" name="ปุ่มปฏิบัติการ: ไปข้างหน้าหรือถัดไป 7">
            <a:hlinkClick r:id="" action="ppaction://hlinkshowjump?jump=nextslide" highlightClick="1"/>
          </p:cNvPr>
          <p:cNvSpPr/>
          <p:nvPr/>
        </p:nvSpPr>
        <p:spPr>
          <a:xfrm>
            <a:off x="7358082" y="6286520"/>
            <a:ext cx="857256" cy="35719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ปุ่มปฏิบัติการ: ย้อนกลับหรือก่อนหน้า 8">
            <a:hlinkClick r:id="" action="ppaction://hlinkshowjump?jump=previousslide" highlightClick="1"/>
          </p:cNvPr>
          <p:cNvSpPr/>
          <p:nvPr/>
        </p:nvSpPr>
        <p:spPr>
          <a:xfrm>
            <a:off x="5857884" y="6286520"/>
            <a:ext cx="857256" cy="35719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361</TotalTime>
  <Words>4662</Words>
  <Application>Microsoft Office PowerPoint</Application>
  <PresentationFormat>นำเสนอทางหน้าจอ (4:3)</PresentationFormat>
  <Paragraphs>309</Paragraphs>
  <Slides>51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51</vt:i4>
      </vt:variant>
    </vt:vector>
  </HeadingPairs>
  <TitlesOfParts>
    <vt:vector size="52" baseType="lpstr">
      <vt:lpstr>ชุดรูปแบบของ Office</vt:lpstr>
      <vt:lpstr>คัมภีร์มหาวิภังค์ เสนอ อ.ปรสิทธิ์ แสวงวงค์</vt:lpstr>
      <vt:lpstr>คัมภีร์มหาวิภังค์</vt:lpstr>
      <vt:lpstr>๑. เวรัญชกัณฑ์</vt:lpstr>
      <vt:lpstr>๒. ปาราชิกกัณฑ์</vt:lpstr>
      <vt:lpstr>๒. ปาราชิกกัณฑ์</vt:lpstr>
      <vt:lpstr> ปาราชิกกัณฑ์</vt:lpstr>
      <vt:lpstr> ปาราชิกกัณฑ์</vt:lpstr>
      <vt:lpstr> ปาราชิกกัณฑ์</vt:lpstr>
      <vt:lpstr>๒. ปาราชิกกัณฑ์</vt:lpstr>
      <vt:lpstr> ปาราชิกกัณฑ์</vt:lpstr>
      <vt:lpstr> ปาราชิกกัณฑ์</vt:lpstr>
      <vt:lpstr> ปาราชิกกัณฑ์</vt:lpstr>
      <vt:lpstr>๓. สังฆาทิเสสกัณฑ์</vt:lpstr>
      <vt:lpstr> สังฆาทิเสสกัณฑ์</vt:lpstr>
      <vt:lpstr> สังฆาทิเสสกัณฑ์</vt:lpstr>
      <vt:lpstr> สังฆาทิเสสกัณฑ์</vt:lpstr>
      <vt:lpstr>สังฆาทิเสสกัณฑ์</vt:lpstr>
      <vt:lpstr>สังฆาทิเสสกัณฑ์</vt:lpstr>
      <vt:lpstr>สังฆาทิเสสกัณฑ์</vt:lpstr>
      <vt:lpstr>สังฆาทิเสสกัณฑ์</vt:lpstr>
      <vt:lpstr>สังฆาทิเสสกัณฑ์</vt:lpstr>
      <vt:lpstr>สังฆาทิเสสกัณฑ์</vt:lpstr>
      <vt:lpstr>สังฆาทิเสสกัณฑ์</vt:lpstr>
      <vt:lpstr>สังฆาทิเสสกัณฑ์</vt:lpstr>
      <vt:lpstr>สังฆาทิเสสกัณฑ์</vt:lpstr>
      <vt:lpstr>สังฆาทิเสสกัณฑ์</vt:lpstr>
      <vt:lpstr>๔. อนิยตะกัณฑ์</vt:lpstr>
      <vt:lpstr>อนิยตะกัณฑ์</vt:lpstr>
      <vt:lpstr>อนิยตะกัณฑ์</vt:lpstr>
      <vt:lpstr>๕. นิสสัคคิยกัณฑ์</vt:lpstr>
      <vt:lpstr>นิสสัคคิยกัณฑ์</vt:lpstr>
      <vt:lpstr>นิสสัคคิยกัณฑ์</vt:lpstr>
      <vt:lpstr>นิสสัคคิยกัณฑ์</vt:lpstr>
      <vt:lpstr>๖. ปาจิตติยกัณฑ์</vt:lpstr>
      <vt:lpstr>ปาจิตติยกัณฑ์</vt:lpstr>
      <vt:lpstr>ปาจิตติยกัณฑ์</vt:lpstr>
      <vt:lpstr>ปาจิตติยกัณฑ์</vt:lpstr>
      <vt:lpstr>ปาจิตติยกัณฑ์</vt:lpstr>
      <vt:lpstr>ปาจิตติยกัณฑ์</vt:lpstr>
      <vt:lpstr>ปาจิตติยกัณฑ์</vt:lpstr>
      <vt:lpstr>ปาจิตติยกัณฑ์</vt:lpstr>
      <vt:lpstr>ปาจิตติยกัณฑ์</vt:lpstr>
      <vt:lpstr>ปาจิตติยกัณฑ์</vt:lpstr>
      <vt:lpstr>๗. ปาฏิเทสนียกัณฑ์</vt:lpstr>
      <vt:lpstr>๘. เสขิยกัณฑ์</vt:lpstr>
      <vt:lpstr>เสขิยกัณฑ์</vt:lpstr>
      <vt:lpstr>เสขิยกัณฑ์</vt:lpstr>
      <vt:lpstr>เสขิยกัณฑ์</vt:lpstr>
      <vt:lpstr>๙. อธิกรณสมถะ</vt:lpstr>
      <vt:lpstr>อธิกรณสมถะ</vt:lpstr>
      <vt:lpstr>ขอขอบคุณทุกท่านที่สดับดับ รับฟังการบรรยาย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คัมภีร์มหาวิภังค์ เสนอ อ.ปรสิทธิ์ แสวงวงค์</dc:title>
  <dc:creator>CLASSIC2015</dc:creator>
  <cp:lastModifiedBy>iCom Service</cp:lastModifiedBy>
  <cp:revision>37</cp:revision>
  <dcterms:created xsi:type="dcterms:W3CDTF">2016-01-10T03:42:35Z</dcterms:created>
  <dcterms:modified xsi:type="dcterms:W3CDTF">2016-01-18T02:45:42Z</dcterms:modified>
</cp:coreProperties>
</file>