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8" r:id="rId2"/>
  </p:sldMasterIdLst>
  <p:notesMasterIdLst>
    <p:notesMasterId r:id="rId26"/>
  </p:notesMasterIdLst>
  <p:handoutMasterIdLst>
    <p:handoutMasterId r:id="rId27"/>
  </p:handoutMasterIdLst>
  <p:sldIdLst>
    <p:sldId id="304" r:id="rId3"/>
    <p:sldId id="291" r:id="rId4"/>
    <p:sldId id="305" r:id="rId5"/>
    <p:sldId id="285" r:id="rId6"/>
    <p:sldId id="281" r:id="rId7"/>
    <p:sldId id="274" r:id="rId8"/>
    <p:sldId id="270" r:id="rId9"/>
    <p:sldId id="273" r:id="rId10"/>
    <p:sldId id="284" r:id="rId11"/>
    <p:sldId id="277" r:id="rId12"/>
    <p:sldId id="280" r:id="rId13"/>
    <p:sldId id="289" r:id="rId14"/>
    <p:sldId id="283" r:id="rId15"/>
    <p:sldId id="286" r:id="rId16"/>
    <p:sldId id="297" r:id="rId17"/>
    <p:sldId id="299" r:id="rId18"/>
    <p:sldId id="264" r:id="rId19"/>
    <p:sldId id="266" r:id="rId20"/>
    <p:sldId id="301" r:id="rId21"/>
    <p:sldId id="265" r:id="rId22"/>
    <p:sldId id="267" r:id="rId23"/>
    <p:sldId id="269" r:id="rId24"/>
    <p:sldId id="271" r:id="rId25"/>
  </p:sldIdLst>
  <p:sldSz cx="9144000" cy="6858000" type="screen4x3"/>
  <p:notesSz cx="6858000" cy="99456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53F93D"/>
    <a:srgbClr val="660066"/>
    <a:srgbClr val="050C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ลักษณะสีปานกลาง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04" autoAdjust="0"/>
    <p:restoredTop sz="92832" autoAdjust="0"/>
  </p:normalViewPr>
  <p:slideViewPr>
    <p:cSldViewPr>
      <p:cViewPr>
        <p:scale>
          <a:sx n="64" d="100"/>
          <a:sy n="64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318029-0FCB-459D-823E-869473E152B1}" type="datetimeFigureOut">
              <a:rPr lang="th-TH" smtClean="0"/>
              <a:t>18/01/59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DCE48C-BEBE-4942-8AF6-170FDD982B0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78075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4B7BE9-09BD-451D-8BAA-CF911FB1306B}" type="datetimeFigureOut">
              <a:rPr lang="th-TH" smtClean="0"/>
              <a:pPr/>
              <a:t>18/01/59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F9034A-B620-49D2-BF23-51A0E64E9AE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22359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9034A-B620-49D2-BF23-51A0E64E9AE2}" type="slidenum">
              <a:rPr lang="th-TH" smtClean="0"/>
              <a:pPr/>
              <a:t>16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86842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9034A-B620-49D2-BF23-51A0E64E9AE2}" type="slidenum">
              <a:rPr lang="th-TH" smtClean="0"/>
              <a:pPr/>
              <a:t>17</a:t>
            </a:fld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9034A-B620-49D2-BF23-51A0E64E9AE2}" type="slidenum">
              <a:rPr lang="th-TH" smtClean="0"/>
              <a:pPr/>
              <a:t>19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94412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8C79BE9-447B-429D-B948-DD7B59FFFD48}" type="datetimeFigureOut">
              <a:rPr lang="th-TH" smtClean="0"/>
              <a:pPr/>
              <a:t>18/01/59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สี่เหลี่ยมผืนผ้า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สี่เหลี่ยมผืนผ้า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ตัวเชื่อมต่อตรง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ตัวเชื่อมต่อตรง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สี่เหลี่ยมผืนผ้า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วงรี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วงรี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วงรี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F3FCFD9-0FF7-4579-9921-38422D3D009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9BE9-447B-429D-B948-DD7B59FFFD48}" type="datetimeFigureOut">
              <a:rPr lang="th-TH" smtClean="0"/>
              <a:pPr/>
              <a:t>18/01/59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CFD9-0FF7-4579-9921-38422D3D009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9BE9-447B-429D-B948-DD7B59FFFD48}" type="datetimeFigureOut">
              <a:rPr lang="th-TH" smtClean="0"/>
              <a:pPr/>
              <a:t>18/01/59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CFD9-0FF7-4579-9921-38422D3D009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9BE9-447B-429D-B948-DD7B59FFFD48}" type="datetimeFigureOut">
              <a:rPr lang="th-TH" smtClean="0"/>
              <a:pPr/>
              <a:t>18/01/59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CFD9-0FF7-4579-9921-38422D3D009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9BE9-447B-429D-B948-DD7B59FFFD48}" type="datetimeFigureOut">
              <a:rPr lang="th-TH" smtClean="0"/>
              <a:pPr/>
              <a:t>18/01/59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CFD9-0FF7-4579-9921-38422D3D009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9BE9-447B-429D-B948-DD7B59FFFD48}" type="datetimeFigureOut">
              <a:rPr lang="th-TH" smtClean="0"/>
              <a:pPr/>
              <a:t>18/01/59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CFD9-0FF7-4579-9921-38422D3D009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9BE9-447B-429D-B948-DD7B59FFFD48}" type="datetimeFigureOut">
              <a:rPr lang="th-TH" smtClean="0"/>
              <a:pPr/>
              <a:t>18/01/59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CFD9-0FF7-4579-9921-38422D3D009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9BE9-447B-429D-B948-DD7B59FFFD48}" type="datetimeFigureOut">
              <a:rPr lang="th-TH" smtClean="0"/>
              <a:pPr/>
              <a:t>18/01/59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CFD9-0FF7-4579-9921-38422D3D009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9BE9-447B-429D-B948-DD7B59FFFD48}" type="datetimeFigureOut">
              <a:rPr lang="th-TH" smtClean="0"/>
              <a:pPr/>
              <a:t>18/01/59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CFD9-0FF7-4579-9921-38422D3D009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9BE9-447B-429D-B948-DD7B59FFFD48}" type="datetimeFigureOut">
              <a:rPr lang="th-TH" smtClean="0"/>
              <a:pPr/>
              <a:t>18/01/59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CFD9-0FF7-4579-9921-38422D3D009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9BE9-447B-429D-B948-DD7B59FFFD48}" type="datetimeFigureOut">
              <a:rPr lang="th-TH" smtClean="0"/>
              <a:pPr/>
              <a:t>18/01/59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CFD9-0FF7-4579-9921-38422D3D009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8C79BE9-447B-429D-B948-DD7B59FFFD48}" type="datetimeFigureOut">
              <a:rPr lang="th-TH" smtClean="0"/>
              <a:pPr/>
              <a:t>18/01/59</a:t>
            </a:fld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3FCFD9-0FF7-4579-9921-38422D3D009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9BE9-447B-429D-B948-DD7B59FFFD48}" type="datetimeFigureOut">
              <a:rPr lang="th-TH" smtClean="0"/>
              <a:pPr/>
              <a:t>18/01/59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CFD9-0FF7-4579-9921-38422D3D009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9BE9-447B-429D-B948-DD7B59FFFD48}" type="datetimeFigureOut">
              <a:rPr lang="th-TH" smtClean="0"/>
              <a:pPr/>
              <a:t>18/01/59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CFD9-0FF7-4579-9921-38422D3D009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9BE9-447B-429D-B948-DD7B59FFFD48}" type="datetimeFigureOut">
              <a:rPr lang="th-TH" smtClean="0"/>
              <a:pPr/>
              <a:t>18/01/59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CFD9-0FF7-4579-9921-38422D3D009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8C79BE9-447B-429D-B948-DD7B59FFFD48}" type="datetimeFigureOut">
              <a:rPr lang="th-TH" smtClean="0"/>
              <a:pPr/>
              <a:t>18/01/59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ตัวเชื่อมต่อตรง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ตัวเชื่อมต่อตรง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วงรี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วงรี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วงรี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ตัวเชื่อมต่อตรง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F3FCFD9-0FF7-4579-9921-38422D3D009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9BE9-447B-429D-B948-DD7B59FFFD48}" type="datetimeFigureOut">
              <a:rPr lang="th-TH" smtClean="0"/>
              <a:pPr/>
              <a:t>18/01/59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CFD9-0FF7-4579-9921-38422D3D009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9BE9-447B-429D-B948-DD7B59FFFD48}" type="datetimeFigureOut">
              <a:rPr lang="th-TH" smtClean="0"/>
              <a:pPr/>
              <a:t>18/01/59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CFD9-0FF7-4579-9921-38422D3D009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2" name="ตัวยึดข้อความ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ยึดข้อความ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6" name="ตัวยึดวันที่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8C79BE9-447B-429D-B948-DD7B59FFFD48}" type="datetimeFigureOut">
              <a:rPr lang="th-TH" smtClean="0"/>
              <a:pPr/>
              <a:t>18/01/59</a:t>
            </a:fld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3FCFD9-0FF7-4579-9921-38422D3D009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9BE9-447B-429D-B948-DD7B59FFFD48}" type="datetimeFigureOut">
              <a:rPr lang="th-TH" smtClean="0"/>
              <a:pPr/>
              <a:t>18/01/59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CFD9-0FF7-4579-9921-38422D3D009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ตัวยึดเนื้อหา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1" name="ตัวยึดวันที่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8C79BE9-447B-429D-B948-DD7B59FFFD48}" type="datetimeFigureOut">
              <a:rPr lang="th-TH" smtClean="0"/>
              <a:pPr/>
              <a:t>18/01/59</a:t>
            </a:fld>
            <a:endParaRPr lang="th-TH"/>
          </a:p>
        </p:txBody>
      </p:sp>
      <p:sp>
        <p:nvSpPr>
          <p:cNvPr id="22" name="ตัวยึดหมายเลขภาพนิ่ง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3FCFD9-0FF7-4579-9921-38422D3D009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3" name="ตัวยึดท้ายกระดา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วงรี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ตัวเชื่อมต่อตรง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ตัวยึดวันที่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8C79BE9-447B-429D-B948-DD7B59FFFD48}" type="datetimeFigureOut">
              <a:rPr lang="th-TH" smtClean="0"/>
              <a:pPr/>
              <a:t>18/01/59</a:t>
            </a:fld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3FCFD9-0FF7-4579-9921-38422D3D009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1" name="ตัวยึดท้ายกระดา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8C79BE9-447B-429D-B948-DD7B59FFFD48}" type="datetimeFigureOut">
              <a:rPr lang="th-TH" smtClean="0"/>
              <a:pPr/>
              <a:t>18/01/59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วงรี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3FCFD9-0FF7-4579-9921-38422D3D0093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79BE9-447B-429D-B948-DD7B59FFFD48}" type="datetimeFigureOut">
              <a:rPr lang="th-TH" smtClean="0"/>
              <a:pPr/>
              <a:t>18/01/59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FCFD9-0FF7-4579-9921-38422D3D0093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ตัวแทนเนื้อหา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532"/>
            <a:ext cx="9144000" cy="6826467"/>
          </a:xfrm>
        </p:spPr>
      </p:pic>
      <p:sp>
        <p:nvSpPr>
          <p:cNvPr id="7" name="ตัดมุมสี่เหลี่ยมผืนผ้าด้านทแยงมุม 6"/>
          <p:cNvSpPr/>
          <p:nvPr/>
        </p:nvSpPr>
        <p:spPr>
          <a:xfrm>
            <a:off x="947325" y="752128"/>
            <a:ext cx="7344816" cy="5400600"/>
          </a:xfrm>
          <a:prstGeom prst="snip2Diag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reflection blurRad="6350" stA="50000" endA="295" endPos="92000" dist="101600" dir="5400000" sy="-100000" algn="bl" rotWithShape="0"/>
            <a:softEdge rad="3175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947325" y="1124744"/>
            <a:ext cx="73448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Charmonman" pitchFamily="66" charset="-34"/>
                <a:cs typeface="TH Charmonman" pitchFamily="66" charset="-34"/>
              </a:rPr>
              <a:t>พระพุทธศาสนากับวัฒนธรรมไทย</a:t>
            </a:r>
            <a:endParaRPr lang="th-TH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H Charmonman" pitchFamily="66" charset="-34"/>
              <a:cs typeface="TH Charmonman" pitchFamily="66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939782" y="2580204"/>
            <a:ext cx="734481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Charmonman" pitchFamily="66" charset="-34"/>
                <a:cs typeface="TH Charmonman" pitchFamily="66" charset="-34"/>
              </a:rPr>
              <a:t>เสนอ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47324" y="4077072"/>
            <a:ext cx="73448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Charmonman" pitchFamily="66" charset="-34"/>
                <a:cs typeface="TH Charmonman" pitchFamily="66" charset="-34"/>
              </a:rPr>
              <a:t>อาจารย์ทวี  เทศมาศ</a:t>
            </a:r>
          </a:p>
        </p:txBody>
      </p:sp>
    </p:spTree>
    <p:extLst>
      <p:ext uri="{BB962C8B-B14F-4D97-AF65-F5344CB8AC3E}">
        <p14:creationId xmlns:p14="http://schemas.microsoft.com/office/powerpoint/2010/main" val="31211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08712"/>
          </a:xfrm>
          <a:solidFill>
            <a:schemeClr val="bg1"/>
          </a:solidFill>
          <a:ln w="76200">
            <a:solidFill>
              <a:srgbClr val="7030A0"/>
            </a:solidFill>
            <a:prstDash val="lgDash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>
              <a:buNone/>
            </a:pPr>
            <a:r>
              <a:rPr lang="th-TH" sz="5100" b="1" dirty="0" smtClean="0"/>
              <a:t> </a:t>
            </a:r>
          </a:p>
          <a:p>
            <a:endParaRPr lang="th-TH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188640"/>
            <a:ext cx="8640960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dirty="0" smtClean="0">
                <a:cs typeface="+mj-cs"/>
              </a:rPr>
              <a:t>	</a:t>
            </a:r>
            <a:r>
              <a:rPr lang="th-TH" sz="3200" b="1" dirty="0">
                <a:cs typeface="+mj-cs"/>
              </a:rPr>
              <a:t>พระธรรม </a:t>
            </a:r>
            <a:r>
              <a:rPr lang="th-TH" sz="3200" dirty="0">
                <a:cs typeface="+mj-cs"/>
              </a:rPr>
              <a:t>ธรรม คือ ความจริงที่มีอยู่แล้วตามธรรมชาติ พระธรรม คือ คำสั่งสอนของพระพุทธเจ้า ที่ว่าด้วยความจริงที่มีอยู่แล้วตามธรรมดา ซึ่งคนทั่วไปไม่รู้หรือรู้แต่รู้ไม่จริงหรือไม่คิด แต่พระองค์ทรงรู้จริง</a:t>
            </a:r>
            <a:endParaRPr lang="en-US" sz="3200" dirty="0">
              <a:cs typeface="+mj-cs"/>
            </a:endParaRPr>
          </a:p>
          <a:p>
            <a:pPr algn="thaiDist"/>
            <a:r>
              <a:rPr lang="th-TH" sz="3200" dirty="0">
                <a:cs typeface="+mj-cs"/>
              </a:rPr>
              <a:t>	พระธรรม มีมากถึง ๘๔,๐๐๐ พระธรรมขันธ์ เมื่อ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กล่าวโดยสรุปแล้วมี ๓ ประการ คือ ไม่ทำชั่วทั้งปวง ทำความดี ทำจิตให้บริสุทธิ์ </a:t>
            </a:r>
            <a:r>
              <a:rPr lang="th-TH" sz="3200" dirty="0">
                <a:cs typeface="+mj-cs"/>
              </a:rPr>
              <a:t>ซึ่งสามารถแบ่งออกเป็น ๒ ระดับ ดังนี้</a:t>
            </a:r>
            <a:endParaRPr lang="en-US" sz="3200" dirty="0">
              <a:cs typeface="+mj-cs"/>
            </a:endParaRPr>
          </a:p>
          <a:p>
            <a:r>
              <a:rPr lang="th-TH" sz="3200" dirty="0" smtClean="0">
                <a:cs typeface="+mj-cs"/>
              </a:rPr>
              <a:t>	๑.</a:t>
            </a:r>
            <a:r>
              <a:rPr lang="th-TH" sz="3200" b="1" dirty="0" err="1">
                <a:cs typeface="+mj-cs"/>
              </a:rPr>
              <a:t>โลกุตตร</a:t>
            </a:r>
            <a:r>
              <a:rPr lang="th-TH" sz="3200" b="1" dirty="0" err="1" smtClean="0">
                <a:cs typeface="+mj-cs"/>
              </a:rPr>
              <a:t>ธรรม</a:t>
            </a:r>
            <a:r>
              <a:rPr lang="th-TH" sz="3200" dirty="0" err="1" smtClean="0">
                <a:cs typeface="+mj-cs"/>
              </a:rPr>
              <a:t>โลกุตตร</a:t>
            </a:r>
            <a:r>
              <a:rPr lang="th-TH" sz="3200" dirty="0" smtClean="0">
                <a:cs typeface="+mj-cs"/>
              </a:rPr>
              <a:t>ธรรม </a:t>
            </a:r>
            <a:r>
              <a:rPr lang="th-TH" sz="3200" dirty="0">
                <a:cs typeface="+mj-cs"/>
              </a:rPr>
              <a:t>เป็นธรรมชั้นสูงที่พระพุทธเจ้าทรง</a:t>
            </a:r>
            <a:r>
              <a:rPr lang="th-TH" sz="3200" dirty="0" err="1">
                <a:cs typeface="+mj-cs"/>
              </a:rPr>
              <a:t>สอนปัญจ</a:t>
            </a:r>
            <a:r>
              <a:rPr lang="th-TH" sz="3200" dirty="0">
                <a:cs typeface="+mj-cs"/>
              </a:rPr>
              <a:t>วัคคีย์เป็นครั้งแรก คือ “อริยสัจ ๔” หรือความจริงอันประเสริฐ ๔ ประการ ได้แก่ 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ทุกข์ สมุทัย นิโรธ </a:t>
            </a:r>
            <a:r>
              <a:rPr lang="th-TH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มรรค</a:t>
            </a:r>
          </a:p>
          <a:p>
            <a:r>
              <a:rPr lang="th-TH" sz="3200" b="1" dirty="0" smtClean="0">
                <a:cs typeface="+mj-cs"/>
              </a:rPr>
              <a:t>	๒</a:t>
            </a:r>
            <a:r>
              <a:rPr lang="th-TH" sz="3200" dirty="0" smtClean="0">
                <a:cs typeface="+mj-cs"/>
              </a:rPr>
              <a:t>.</a:t>
            </a:r>
            <a:r>
              <a:rPr lang="th-TH" sz="3200" b="1" dirty="0" err="1">
                <a:cs typeface="+mj-cs"/>
              </a:rPr>
              <a:t>โลกียธ</a:t>
            </a:r>
            <a:r>
              <a:rPr lang="th-TH" sz="3200" b="1" dirty="0" smtClean="0">
                <a:cs typeface="+mj-cs"/>
              </a:rPr>
              <a:t>ธรรม</a:t>
            </a:r>
            <a:r>
              <a:rPr lang="th-TH" sz="3200" dirty="0" err="1" smtClean="0">
                <a:cs typeface="+mj-cs"/>
              </a:rPr>
              <a:t>โลกีย</a:t>
            </a:r>
            <a:r>
              <a:rPr lang="th-TH" sz="3200" dirty="0">
                <a:cs typeface="+mj-cs"/>
              </a:rPr>
              <a:t>ธรรม เป็นธรรมสำหรับปุถุชนทั่วไป เป็นธรรมที่สอนให้คนละเว้นความชั่ว ให้ทำความดีและทำจิตให้บริสุทธิ์สะอาด เช่น เบญจศีลกับเบญจธรรม ซึ่งเป็นหลักพื้นฐานที่ทำให้เป็นมนุษย์ได้อย่าสมบูรณ์ จัดเป็นคู่ๆ ได้ </a:t>
            </a:r>
            <a:r>
              <a:rPr lang="th-TH" sz="3200" dirty="0" smtClean="0">
                <a:cs typeface="+mj-cs"/>
              </a:rPr>
              <a:t>ดังนี้                 </a:t>
            </a:r>
            <a:r>
              <a:rPr lang="th-TH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เบญจ</a:t>
            </a:r>
            <a:r>
              <a:rPr lang="th-TH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ศีล		</a:t>
            </a:r>
            <a:r>
              <a:rPr lang="th-TH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เบญจ</a:t>
            </a:r>
            <a:r>
              <a:rPr lang="th-TH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ธรรม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endParaRPr lang="en-US" dirty="0"/>
          </a:p>
          <a:p>
            <a:pPr algn="thaiDist"/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384317" y="363418"/>
            <a:ext cx="8352928" cy="6192688"/>
          </a:xfrm>
          <a:prstGeom prst="rect">
            <a:avLst/>
          </a:prstGeom>
          <a:ln w="38100">
            <a:solidFill>
              <a:srgbClr val="FF0000"/>
            </a:solidFill>
            <a:prstDash val="lgDash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dirty="0" smtClean="0"/>
              <a:t>	</a:t>
            </a:r>
            <a:r>
              <a:rPr lang="th-TH" sz="3200" b="1" dirty="0" smtClean="0">
                <a:cs typeface="+mj-cs"/>
              </a:rPr>
              <a:t>พระสงฆ์ </a:t>
            </a:r>
            <a:r>
              <a:rPr lang="th-TH" sz="3200" dirty="0">
                <a:cs typeface="+mj-cs"/>
              </a:rPr>
              <a:t>พระสงฆ์ คือ สาวกของพระพุทธเจ้า</a:t>
            </a:r>
            <a:endParaRPr lang="en-US" sz="3200" dirty="0">
              <a:cs typeface="+mj-cs"/>
            </a:endParaRPr>
          </a:p>
          <a:p>
            <a:r>
              <a:rPr lang="en-US" sz="3200" dirty="0">
                <a:cs typeface="+mj-cs"/>
              </a:rPr>
              <a:t>	</a:t>
            </a:r>
            <a:r>
              <a:rPr lang="th-TH" sz="3200" b="1" dirty="0">
                <a:cs typeface="+mj-cs"/>
              </a:rPr>
              <a:t>คุณสมบัติของพระสงฆ์ </a:t>
            </a:r>
            <a:r>
              <a:rPr lang="th-TH" sz="3200" dirty="0">
                <a:cs typeface="+mj-cs"/>
              </a:rPr>
              <a:t>คือ 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ปฏิบัติตามคำสั่งสอนของพระพุทธเจ้า </a:t>
            </a:r>
            <a:r>
              <a:rPr lang="th-TH" sz="3200" dirty="0">
                <a:cs typeface="+mj-cs"/>
              </a:rPr>
              <a:t>แล้วสอนให้ผู้อื่นรู้และปฏิบัติตามเป็นผู้ปฏิบัติดี ปฏิบัติชอบ ปฏิบัติตรง ปฏิบัติถูกต้องตามพระธรรมวินัยอย่างสมบูรณ์ เป็นผู้เผยแผ่พระพุทธศาสนา </a:t>
            </a:r>
            <a:r>
              <a:rPr lang="th-TH" sz="3200" dirty="0" err="1">
                <a:cs typeface="+mj-cs"/>
              </a:rPr>
              <a:t>เป็นศา</a:t>
            </a:r>
            <a:r>
              <a:rPr lang="th-TH" sz="3200" dirty="0">
                <a:cs typeface="+mj-cs"/>
              </a:rPr>
              <a:t>สนทายาทสืบต่อพระพุทธศาสนา 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84317" y="476672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3200" b="1" dirty="0" smtClean="0">
                <a:cs typeface="+mj-cs"/>
              </a:rPr>
              <a:t>	คุณสมบัติ</a:t>
            </a:r>
            <a:r>
              <a:rPr lang="th-TH" sz="3200" b="1" dirty="0">
                <a:cs typeface="+mj-cs"/>
              </a:rPr>
              <a:t>ของพระธรรม </a:t>
            </a:r>
            <a:r>
              <a:rPr lang="th-TH" sz="3200" dirty="0">
                <a:cs typeface="+mj-cs"/>
              </a:rPr>
              <a:t>คือ ผู้ใดประพฤติธรรม ผู้นั้นย่อมได้รับความสุขสงบ เพราะพระธรรมคุ้มครอง ดุจคนกางร่มเมื่อฝนตกหรือเมื่อแดดร้อนย่อมไม่เปียกไม่ร้อนเพราะร่มช่วยกันให้</a:t>
            </a:r>
            <a:endParaRPr lang="en-US" sz="3200" dirty="0"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62660" cy="6311624"/>
          </a:xfrm>
          <a:ln w="76200">
            <a:prstDash val="lgDash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endParaRPr lang="th-TH" dirty="0"/>
          </a:p>
        </p:txBody>
      </p:sp>
      <p:sp>
        <p:nvSpPr>
          <p:cNvPr id="3" name="คลื่น 2"/>
          <p:cNvSpPr/>
          <p:nvPr/>
        </p:nvSpPr>
        <p:spPr>
          <a:xfrm>
            <a:off x="683568" y="404664"/>
            <a:ext cx="7560840" cy="1224136"/>
          </a:xfrm>
          <a:prstGeom prst="wav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Charmonman" pitchFamily="66" charset="-34"/>
                <a:cs typeface="TH Charmonman" pitchFamily="66" charset="-34"/>
              </a:rPr>
              <a:t>พระพุธศาสนามีอิทธิพลต่อวัฒนธรรมไทย</a:t>
            </a:r>
            <a:endParaRPr lang="th-TH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Charmonman" pitchFamily="66" charset="-34"/>
              <a:cs typeface="TH Charmonman" pitchFamily="66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653864" y="1772816"/>
            <a:ext cx="7848872" cy="4550966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1772816"/>
            <a:ext cx="77048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b="1" dirty="0" smtClean="0"/>
          </a:p>
          <a:p>
            <a:r>
              <a:rPr lang="th-TH" b="1" dirty="0" smtClean="0"/>
              <a:t>   อิทธิพล</a:t>
            </a:r>
            <a:r>
              <a:rPr lang="th-TH" b="1" dirty="0"/>
              <a:t>พระพุทธศาสนาต่อวัฒนธรรมไทยด้านต่างๆ</a:t>
            </a:r>
            <a:r>
              <a:rPr lang="th-TH" b="1" dirty="0" smtClean="0"/>
              <a:t>ดังนี้</a:t>
            </a:r>
          </a:p>
          <a:p>
            <a:r>
              <a:rPr lang="th-TH" dirty="0" smtClean="0">
                <a:cs typeface="+mj-cs"/>
              </a:rPr>
              <a:t>	</a:t>
            </a:r>
            <a:r>
              <a:rPr lang="th-TH" sz="3200" dirty="0" smtClean="0">
                <a:cs typeface="+mj-cs"/>
              </a:rPr>
              <a:t>1</a:t>
            </a:r>
            <a:r>
              <a:rPr lang="th-TH" sz="3200" dirty="0">
                <a:cs typeface="+mj-cs"/>
              </a:rPr>
              <a:t>. อิทธิพลต่อลักษณะนิสัยนิสัยจิตใจ</a:t>
            </a:r>
            <a:endParaRPr lang="en-US" sz="3200" dirty="0">
              <a:cs typeface="+mj-cs"/>
            </a:endParaRPr>
          </a:p>
          <a:p>
            <a:r>
              <a:rPr lang="en-US" sz="3200" dirty="0" smtClean="0">
                <a:cs typeface="+mj-cs"/>
              </a:rPr>
              <a:t>	2.</a:t>
            </a:r>
            <a:r>
              <a:rPr lang="th-TH" sz="3200" dirty="0" smtClean="0">
                <a:cs typeface="+mj-cs"/>
              </a:rPr>
              <a:t>อิทธิพล</a:t>
            </a:r>
            <a:r>
              <a:rPr lang="th-TH" sz="3200" dirty="0">
                <a:cs typeface="+mj-cs"/>
              </a:rPr>
              <a:t>ต่อศิลปกรรมและสถาปัตยกรรม</a:t>
            </a:r>
            <a:endParaRPr lang="en-US" sz="3200" dirty="0">
              <a:cs typeface="+mj-cs"/>
            </a:endParaRPr>
          </a:p>
          <a:p>
            <a:r>
              <a:rPr lang="th-TH" sz="3200" dirty="0" smtClean="0">
                <a:cs typeface="+mj-cs"/>
              </a:rPr>
              <a:t>	3</a:t>
            </a:r>
            <a:r>
              <a:rPr lang="th-TH" sz="3200" dirty="0">
                <a:cs typeface="+mj-cs"/>
              </a:rPr>
              <a:t>. อิทธิพลต่อภาษา</a:t>
            </a:r>
            <a:endParaRPr lang="en-US" sz="3200" dirty="0">
              <a:cs typeface="+mj-cs"/>
            </a:endParaRPr>
          </a:p>
          <a:p>
            <a:r>
              <a:rPr lang="th-TH" sz="3200" dirty="0" smtClean="0">
                <a:cs typeface="+mj-cs"/>
              </a:rPr>
              <a:t>	4</a:t>
            </a:r>
            <a:r>
              <a:rPr lang="th-TH" sz="3200" dirty="0">
                <a:cs typeface="+mj-cs"/>
              </a:rPr>
              <a:t>. อิทธิพลต่อ</a:t>
            </a:r>
            <a:r>
              <a:rPr lang="th-TH" sz="3200" dirty="0" smtClean="0">
                <a:cs typeface="+mj-cs"/>
              </a:rPr>
              <a:t>วรรณกรรม</a:t>
            </a:r>
          </a:p>
          <a:p>
            <a:r>
              <a:rPr lang="th-TH" sz="3200" dirty="0" smtClean="0">
                <a:cs typeface="+mj-cs"/>
              </a:rPr>
              <a:t>	5</a:t>
            </a:r>
            <a:r>
              <a:rPr lang="th-TH" sz="3200" dirty="0">
                <a:cs typeface="+mj-cs"/>
              </a:rPr>
              <a:t>. อิทธิพลต่อจารีต</a:t>
            </a:r>
            <a:r>
              <a:rPr lang="th-TH" sz="3200" dirty="0" smtClean="0">
                <a:cs typeface="+mj-cs"/>
              </a:rPr>
              <a:t>ประเพณี</a:t>
            </a:r>
          </a:p>
          <a:p>
            <a:r>
              <a:rPr lang="th-TH" sz="3200" dirty="0" smtClean="0">
                <a:cs typeface="+mj-cs"/>
              </a:rPr>
              <a:t>	6</a:t>
            </a:r>
            <a:r>
              <a:rPr lang="th-TH" sz="3200" dirty="0">
                <a:cs typeface="+mj-cs"/>
              </a:rPr>
              <a:t>. อิทธิพลต่อ</a:t>
            </a:r>
            <a:r>
              <a:rPr lang="th-TH" sz="3200" dirty="0" smtClean="0">
                <a:cs typeface="+mj-cs"/>
              </a:rPr>
              <a:t>ขนบธรรมเนียม</a:t>
            </a:r>
          </a:p>
          <a:p>
            <a:r>
              <a:rPr lang="th-TH" sz="3200" dirty="0" smtClean="0">
                <a:cs typeface="+mj-cs"/>
              </a:rPr>
              <a:t>	7</a:t>
            </a:r>
            <a:r>
              <a:rPr lang="th-TH" sz="3200" dirty="0">
                <a:cs typeface="+mj-cs"/>
              </a:rPr>
              <a:t>. อิทธิพลต่อการศึกษาเล่าเรียน</a:t>
            </a:r>
            <a:endParaRPr lang="en-US" sz="3200" dirty="0">
              <a:cs typeface="+mj-cs"/>
            </a:endParaRPr>
          </a:p>
          <a:p>
            <a:endParaRPr lang="th-TH" dirty="0">
              <a:cs typeface="+mj-cs"/>
            </a:endParaRPr>
          </a:p>
          <a:p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158" y="285728"/>
            <a:ext cx="8572560" cy="6286544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endParaRPr lang="th-TH" dirty="0"/>
          </a:p>
          <a:p>
            <a:pPr marL="0" indent="0" algn="thaiDist">
              <a:buNone/>
            </a:pPr>
            <a:endParaRPr lang="th-TH" dirty="0" smtClean="0">
              <a:cs typeface="+mj-cs"/>
            </a:endParaRPr>
          </a:p>
          <a:p>
            <a:pPr marL="0" indent="0" algn="thaiDist">
              <a:buNone/>
            </a:pPr>
            <a:r>
              <a:rPr lang="th-TH" dirty="0" smtClean="0">
                <a:cs typeface="+mj-cs"/>
              </a:rPr>
              <a:t>พระพุทธศาสนา</a:t>
            </a:r>
            <a:r>
              <a:rPr lang="th-TH" dirty="0">
                <a:cs typeface="+mj-cs"/>
              </a:rPr>
              <a:t>เป็นต้นกำเนิดของวัฒนธรรมไทย ด้านต่างๆ</a:t>
            </a:r>
            <a:r>
              <a:rPr lang="th-TH" dirty="0" smtClean="0">
                <a:cs typeface="+mj-cs"/>
              </a:rPr>
              <a:t>ดังนี้</a:t>
            </a:r>
            <a:r>
              <a:rPr lang="th-TH" dirty="0">
                <a:cs typeface="+mj-cs"/>
              </a:rPr>
              <a:t>	</a:t>
            </a:r>
            <a:endParaRPr lang="th-TH" dirty="0" smtClean="0">
              <a:cs typeface="+mj-cs"/>
            </a:endParaRPr>
          </a:p>
          <a:p>
            <a:pPr marL="0" indent="0" algn="thaiDist">
              <a:buNone/>
            </a:pPr>
            <a:r>
              <a:rPr lang="en-US" b="1" dirty="0" smtClean="0">
                <a:solidFill>
                  <a:srgbClr val="FF0000"/>
                </a:solidFill>
                <a:cs typeface="+mj-cs"/>
              </a:rPr>
              <a:t>1.</a:t>
            </a:r>
            <a:r>
              <a:rPr lang="th-TH" b="1" dirty="0" smtClean="0">
                <a:solidFill>
                  <a:srgbClr val="FF0000"/>
                </a:solidFill>
                <a:cs typeface="+mj-cs"/>
              </a:rPr>
              <a:t>สถาบัน</a:t>
            </a:r>
            <a:r>
              <a:rPr lang="th-TH" b="1" dirty="0">
                <a:solidFill>
                  <a:srgbClr val="FF0000"/>
                </a:solidFill>
                <a:cs typeface="+mj-cs"/>
              </a:rPr>
              <a:t>กษัตริย์</a:t>
            </a:r>
            <a:r>
              <a:rPr lang="th-TH" b="1" dirty="0" smtClean="0">
                <a:solidFill>
                  <a:srgbClr val="FF0000"/>
                </a:solidFill>
                <a:cs typeface="+mj-cs"/>
              </a:rPr>
              <a:t>ไทย  </a:t>
            </a:r>
            <a:r>
              <a:rPr lang="th-TH" dirty="0" smtClean="0">
                <a:cs typeface="+mj-cs"/>
              </a:rPr>
              <a:t>ที่</a:t>
            </a:r>
            <a:r>
              <a:rPr lang="th-TH" dirty="0">
                <a:cs typeface="+mj-cs"/>
              </a:rPr>
              <a:t>ได้รับการยกย่องจากชาวโลกว่า พระองค์</a:t>
            </a:r>
            <a:r>
              <a:rPr lang="th-TH" dirty="0" smtClean="0">
                <a:cs typeface="+mj-cs"/>
              </a:rPr>
              <a:t>เป็นยิ่งกว่า</a:t>
            </a:r>
            <a:r>
              <a:rPr lang="th-TH" dirty="0">
                <a:cs typeface="+mj-cs"/>
              </a:rPr>
              <a:t>กษัตริย์ </a:t>
            </a:r>
            <a:r>
              <a:rPr lang="en-US" dirty="0">
                <a:cs typeface="+mj-cs"/>
              </a:rPr>
              <a:t>The King of King </a:t>
            </a:r>
            <a:r>
              <a:rPr lang="th-TH" dirty="0">
                <a:cs typeface="+mj-cs"/>
              </a:rPr>
              <a:t>โดยเฉพาะพระบาทสมเด็จพระเจ้าอยู่หัว ภูมิพลอดุลยเดช มหาราช พระองค์ ทรงธรรมในพระพุทธศาสนา เช่น ทศพิธราชธรรม จักรวรรดิวัตร ราช</a:t>
            </a:r>
            <a:r>
              <a:rPr lang="th-TH" dirty="0" err="1">
                <a:cs typeface="+mj-cs"/>
              </a:rPr>
              <a:t>สังคห</a:t>
            </a:r>
            <a:r>
              <a:rPr lang="th-TH" dirty="0">
                <a:cs typeface="+mj-cs"/>
              </a:rPr>
              <a:t>วัตถุ</a:t>
            </a:r>
            <a:r>
              <a:rPr lang="th-TH" dirty="0" smtClean="0">
                <a:cs typeface="+mj-cs"/>
              </a:rPr>
              <a:t>เป็นต้น</a:t>
            </a:r>
          </a:p>
          <a:p>
            <a:pPr marL="0" indent="0" algn="thaiDist">
              <a:buNone/>
            </a:pPr>
            <a:r>
              <a:rPr lang="th-TH" b="1" dirty="0">
                <a:solidFill>
                  <a:srgbClr val="FF0000"/>
                </a:solidFill>
                <a:cs typeface="+mj-cs"/>
              </a:rPr>
              <a:t>2. </a:t>
            </a:r>
            <a:r>
              <a:rPr lang="th-TH" b="1" dirty="0" smtClean="0">
                <a:solidFill>
                  <a:srgbClr val="FF0000"/>
                </a:solidFill>
                <a:cs typeface="+mj-cs"/>
              </a:rPr>
              <a:t>อักษรไทย</a:t>
            </a:r>
            <a:r>
              <a:rPr lang="th-TH" dirty="0">
                <a:solidFill>
                  <a:srgbClr val="FF0000"/>
                </a:solidFill>
                <a:cs typeface="+mj-cs"/>
              </a:rPr>
              <a:t> </a:t>
            </a:r>
            <a:r>
              <a:rPr lang="th-TH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th-TH" dirty="0" smtClean="0">
                <a:cs typeface="+mj-cs"/>
              </a:rPr>
              <a:t>ก็</a:t>
            </a:r>
            <a:r>
              <a:rPr lang="th-TH" dirty="0">
                <a:cs typeface="+mj-cs"/>
              </a:rPr>
              <a:t>ได้รับอิทธิพลจากพระพุทธศาสนา ก่อนที่พ่อขุนรามคำแหงจะทรงประดิษฐ์อักษรไทยขึ้นใช้นั้นพระองค์ทรงศึกษาเชี่ยวชาญภาษาบาลี สันสกฤต ขอม มอญ มา</a:t>
            </a:r>
            <a:r>
              <a:rPr lang="th-TH" dirty="0" smtClean="0">
                <a:cs typeface="+mj-cs"/>
              </a:rPr>
              <a:t>ก่อน</a:t>
            </a:r>
          </a:p>
          <a:p>
            <a:pPr marL="0" indent="0" algn="thaiDist">
              <a:buNone/>
            </a:pPr>
            <a:r>
              <a:rPr lang="th-TH" b="1" dirty="0">
                <a:solidFill>
                  <a:srgbClr val="FF0000"/>
                </a:solidFill>
                <a:cs typeface="+mj-cs"/>
              </a:rPr>
              <a:t>3. จิตใจแบบ</a:t>
            </a:r>
            <a:r>
              <a:rPr lang="th-TH" b="1" dirty="0" smtClean="0">
                <a:solidFill>
                  <a:srgbClr val="FF0000"/>
                </a:solidFill>
                <a:cs typeface="+mj-cs"/>
              </a:rPr>
              <a:t>ไทย</a:t>
            </a:r>
            <a:r>
              <a:rPr lang="th-TH" dirty="0">
                <a:solidFill>
                  <a:srgbClr val="FF0000"/>
                </a:solidFill>
                <a:cs typeface="+mj-cs"/>
              </a:rPr>
              <a:t> </a:t>
            </a:r>
            <a:r>
              <a:rPr lang="th-TH" dirty="0" smtClean="0">
                <a:cs typeface="+mj-cs"/>
              </a:rPr>
              <a:t>ที่</a:t>
            </a:r>
            <a:r>
              <a:rPr lang="th-TH" dirty="0">
                <a:cs typeface="+mj-cs"/>
              </a:rPr>
              <a:t>เป็นประจักษ์แล้วว่า คนไทยมีจิตใจโอบโอบอารีชอบช่วยเหลือคนตกทุกข์ได้อยาก ชอบทำบุญให้ทาน </a:t>
            </a:r>
            <a:endParaRPr lang="th-TH" b="1" dirty="0" smtClean="0">
              <a:cs typeface="+mj-cs"/>
            </a:endParaRPr>
          </a:p>
        </p:txBody>
      </p:sp>
      <p:pic>
        <p:nvPicPr>
          <p:cNvPr id="16386" name="Picture 2" descr="http://web1.dara.ac.th/darapics/daracartoon/1/A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2928934"/>
            <a:ext cx="1381128" cy="13811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วงรี 1"/>
          <p:cNvSpPr/>
          <p:nvPr/>
        </p:nvSpPr>
        <p:spPr>
          <a:xfrm>
            <a:off x="755576" y="512676"/>
            <a:ext cx="7920880" cy="972108"/>
          </a:xfrm>
          <a:prstGeom prst="ellips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softEdge rad="127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Charmonman" pitchFamily="66" charset="-34"/>
                <a:cs typeface="TH Charmonman" pitchFamily="66" charset="-34"/>
              </a:rPr>
              <a:t>พระพุทธศาสนาเป็นต้นกำเนิดของวัฒนธรรมไทย</a:t>
            </a:r>
            <a:endParaRPr lang="th-TH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Charmonman" pitchFamily="66" charset="-34"/>
              <a:cs typeface="TH Charmonman" pitchFamily="66" charset="-34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79512" y="260648"/>
            <a:ext cx="8750206" cy="6408712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th-TH" sz="3000" b="1" dirty="0">
                <a:solidFill>
                  <a:srgbClr val="FF0000"/>
                </a:solidFill>
                <a:cs typeface="+mj-cs"/>
              </a:rPr>
              <a:t>4.จรรยามารยาท</a:t>
            </a:r>
            <a:r>
              <a:rPr lang="th-TH" sz="3000" b="1" dirty="0" smtClean="0">
                <a:solidFill>
                  <a:srgbClr val="FF0000"/>
                </a:solidFill>
                <a:cs typeface="+mj-cs"/>
              </a:rPr>
              <a:t>ไทย  </a:t>
            </a:r>
            <a:r>
              <a:rPr lang="th-TH" sz="3000" dirty="0" smtClean="0">
                <a:cs typeface="+mj-cs"/>
              </a:rPr>
              <a:t>ลักษณะ</a:t>
            </a:r>
            <a:r>
              <a:rPr lang="th-TH" sz="3000" dirty="0">
                <a:cs typeface="+mj-cs"/>
              </a:rPr>
              <a:t>เด่นคือเคารพผู้อาวุโส การกราบไหว้</a:t>
            </a:r>
            <a:r>
              <a:rPr lang="th-TH" sz="3000" dirty="0" smtClean="0">
                <a:cs typeface="+mj-cs"/>
              </a:rPr>
              <a:t>อ่อน</a:t>
            </a:r>
            <a:r>
              <a:rPr lang="th-TH" sz="3000" dirty="0">
                <a:cs typeface="+mj-cs"/>
              </a:rPr>
              <a:t>น้อมถ่อมตนและการยิ้มแย้ม คนไทยถูกปลูกฝักนิสัยมาตั้งแต่เยาว์วัยในความเคารพผู้ใหญ่โดยได้รับแบบอย่างจากพ่อ</a:t>
            </a:r>
            <a:r>
              <a:rPr lang="th-TH" sz="3000" dirty="0" smtClean="0">
                <a:cs typeface="+mj-cs"/>
              </a:rPr>
              <a:t>แม่</a:t>
            </a:r>
          </a:p>
          <a:p>
            <a:pPr marL="0" indent="0">
              <a:buNone/>
            </a:pPr>
            <a:r>
              <a:rPr lang="th-TH" sz="3000" b="1" dirty="0" smtClean="0">
                <a:solidFill>
                  <a:srgbClr val="FF0000"/>
                </a:solidFill>
                <a:cs typeface="+mj-cs"/>
              </a:rPr>
              <a:t>5.</a:t>
            </a:r>
            <a:r>
              <a:rPr lang="th-TH" sz="3000" b="1" dirty="0">
                <a:solidFill>
                  <a:srgbClr val="FF0000"/>
                </a:solidFill>
                <a:cs typeface="+mj-cs"/>
              </a:rPr>
              <a:t>การแต่งกายแบบ</a:t>
            </a:r>
            <a:r>
              <a:rPr lang="th-TH" sz="3000" b="1" dirty="0" smtClean="0">
                <a:solidFill>
                  <a:srgbClr val="FF0000"/>
                </a:solidFill>
                <a:cs typeface="+mj-cs"/>
              </a:rPr>
              <a:t>ไทย  </a:t>
            </a:r>
            <a:r>
              <a:rPr lang="th-TH" sz="3000" dirty="0" smtClean="0">
                <a:cs typeface="+mj-cs"/>
              </a:rPr>
              <a:t>เรียบ</a:t>
            </a:r>
            <a:r>
              <a:rPr lang="th-TH" sz="3000" dirty="0">
                <a:cs typeface="+mj-cs"/>
              </a:rPr>
              <a:t>ง่ายปกปิดมิดชิดของสงวนแม้จะมีแฟชั่นใหม่ๆ เข้ามาก็จะดัดแปลงให้เป็นไทยๆ </a:t>
            </a:r>
            <a:endParaRPr lang="th-TH" sz="3000" dirty="0" smtClean="0">
              <a:cs typeface="+mj-cs"/>
            </a:endParaRPr>
          </a:p>
          <a:p>
            <a:pPr marL="0" indent="0">
              <a:buNone/>
            </a:pPr>
            <a:r>
              <a:rPr lang="en-US" sz="3000" b="1" dirty="0">
                <a:solidFill>
                  <a:srgbClr val="FF0000"/>
                </a:solidFill>
                <a:cs typeface="+mj-cs"/>
              </a:rPr>
              <a:t>6.</a:t>
            </a:r>
            <a:r>
              <a:rPr lang="th-TH" sz="3000" b="1" dirty="0">
                <a:solidFill>
                  <a:srgbClr val="FF0000"/>
                </a:solidFill>
                <a:cs typeface="+mj-cs"/>
              </a:rPr>
              <a:t>ศิลปกรรม</a:t>
            </a:r>
            <a:r>
              <a:rPr lang="th-TH" sz="3000" b="1" dirty="0" smtClean="0">
                <a:solidFill>
                  <a:srgbClr val="FF0000"/>
                </a:solidFill>
                <a:cs typeface="+mj-cs"/>
              </a:rPr>
              <a:t>ไทย  </a:t>
            </a:r>
            <a:r>
              <a:rPr lang="th-TH" sz="3000" dirty="0" smtClean="0">
                <a:cs typeface="+mj-cs"/>
              </a:rPr>
              <a:t>มี</a:t>
            </a:r>
            <a:r>
              <a:rPr lang="th-TH" sz="3000" dirty="0">
                <a:cs typeface="+mj-cs"/>
              </a:rPr>
              <a:t>ความงดงามตามแบบไทยไม่ว่าจะเป็น สถาปัตยกรรม ประติมากรรม วิจิตรศิลป์และประณีตศิลป์ รวมไปถึงนาฏศิลป์ไทย ดนตรีไทย เพลงไทย ลายไทย มวยไทย นับเป็นศิลปะความชำนาญด้านต่างๆ </a:t>
            </a:r>
            <a:endParaRPr lang="th-TH" sz="3000" dirty="0" smtClean="0">
              <a:cs typeface="+mj-cs"/>
            </a:endParaRPr>
          </a:p>
          <a:p>
            <a:pPr marL="0" indent="0">
              <a:buNone/>
            </a:pPr>
            <a:r>
              <a:rPr lang="th-TH" sz="3000" b="1" dirty="0">
                <a:solidFill>
                  <a:srgbClr val="FF0000"/>
                </a:solidFill>
                <a:cs typeface="+mj-cs"/>
              </a:rPr>
              <a:t>7.วรรณคดี</a:t>
            </a:r>
            <a:r>
              <a:rPr lang="th-TH" sz="3000" b="1" dirty="0" smtClean="0">
                <a:solidFill>
                  <a:srgbClr val="FF0000"/>
                </a:solidFill>
                <a:cs typeface="+mj-cs"/>
              </a:rPr>
              <a:t>ไทย</a:t>
            </a:r>
            <a:r>
              <a:rPr lang="th-TH" sz="3000" dirty="0">
                <a:solidFill>
                  <a:srgbClr val="FF0000"/>
                </a:solidFill>
                <a:cs typeface="+mj-cs"/>
              </a:rPr>
              <a:t> </a:t>
            </a:r>
            <a:r>
              <a:rPr lang="th-TH" sz="3000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th-TH" sz="3000" dirty="0" smtClean="0">
                <a:cs typeface="+mj-cs"/>
              </a:rPr>
              <a:t>นับเป็น</a:t>
            </a:r>
            <a:r>
              <a:rPr lang="th-TH" sz="3000" dirty="0">
                <a:cs typeface="+mj-cs"/>
              </a:rPr>
              <a:t>งานสร้างสรรค์ด้านภาษาไทย ที่ประดิษฐ์ขึ้นตากความรู้ความรู้สึกนึกคิดอย่างสร้างสรรค์ ของ</a:t>
            </a:r>
            <a:r>
              <a:rPr lang="th-TH" sz="3000" dirty="0" err="1">
                <a:cs typeface="+mj-cs"/>
              </a:rPr>
              <a:t>บรรพบุรุษ</a:t>
            </a:r>
            <a:r>
              <a:rPr lang="th-TH" sz="3000" dirty="0">
                <a:cs typeface="+mj-cs"/>
              </a:rPr>
              <a:t>ไทย ตั้งแต่สมัยกรุงสุโขทัย อยุธยา และ</a:t>
            </a:r>
            <a:r>
              <a:rPr lang="th-TH" sz="3000" dirty="0" smtClean="0">
                <a:cs typeface="+mj-cs"/>
              </a:rPr>
              <a:t>รัตนโกสินทร์</a:t>
            </a:r>
          </a:p>
          <a:p>
            <a:pPr marL="0" indent="0">
              <a:buNone/>
            </a:pPr>
            <a:r>
              <a:rPr lang="th-TH" sz="3000" b="1" dirty="0" smtClean="0">
                <a:solidFill>
                  <a:srgbClr val="FF0000"/>
                </a:solidFill>
                <a:cs typeface="+mj-cs"/>
              </a:rPr>
              <a:t>8.ประเพณีไทย </a:t>
            </a:r>
            <a:r>
              <a:rPr lang="th-TH" sz="3000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th-TH" sz="3000" dirty="0" smtClean="0">
                <a:cs typeface="+mj-cs"/>
              </a:rPr>
              <a:t>วิถี</a:t>
            </a:r>
            <a:r>
              <a:rPr lang="th-TH" sz="3000" dirty="0">
                <a:cs typeface="+mj-cs"/>
              </a:rPr>
              <a:t>ชีวิตนี้ปฏิบัติสืบทอดกันมาแต่</a:t>
            </a:r>
            <a:r>
              <a:rPr lang="th-TH" sz="3000" dirty="0" err="1">
                <a:cs typeface="+mj-cs"/>
              </a:rPr>
              <a:t>บรรพบุรุษ</a:t>
            </a:r>
            <a:r>
              <a:rPr lang="th-TH" sz="3000" dirty="0">
                <a:cs typeface="+mj-cs"/>
              </a:rPr>
              <a:t> ที่เป็นที่ยอมรับกันแล้วว่าเหมาะกับสังคมไทย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264696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th-TH" b="1" dirty="0" smtClean="0"/>
          </a:p>
          <a:p>
            <a:pPr marL="0" indent="0" algn="ctr">
              <a:buNone/>
            </a:pPr>
            <a:r>
              <a:rPr lang="th-TH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Charmonman" pitchFamily="66" charset="-34"/>
                <a:cs typeface="TH Charmonman" pitchFamily="66" charset="-34"/>
              </a:rPr>
              <a:t>พระพุทธศาสนากับวัฒนธรรมไทยในสถานการณ์ปัจจุบัน</a:t>
            </a:r>
          </a:p>
          <a:p>
            <a:pPr marL="0" indent="0" algn="thaiDist">
              <a:buNone/>
            </a:pPr>
            <a:r>
              <a:rPr lang="th-TH" sz="4000" dirty="0" smtClean="0">
                <a:cs typeface="+mj-cs"/>
              </a:rPr>
              <a:t>	สำหรับ</a:t>
            </a:r>
            <a:r>
              <a:rPr lang="th-TH" sz="4000" dirty="0">
                <a:cs typeface="+mj-cs"/>
              </a:rPr>
              <a:t>ประเทศไทย กัมพูชาและลาว การทีไม่ค่อยได้มีการฟื้นฟู พระพุทธศาสนา และวัฒนธรรมก็เพราว่าประเทศเหล่นนั้นได้รับอิทธิพลจากต่างประเทศน้อย ทั้งพระพุทธศาสนา ศิลปะ หัตถกรรม ขนบธรรมเนียมประเพณีและสถาบันต่างๆในประเทศเหล่นนั้นไม่เสื่อม เหมือนในประเทศอื่นๆ อย่างไรก็ตามความเฉื่อยชากำลังเกิดขึ้นในประเทศเหล่านี้บ้างแล้ว ฉะนั้น ในศตวรรษปัจจุบันนี้ ในประเทศไทยก็นับถือว่าได้มีวิวัฒนาการขึ้นบ้าง เช่น จัดพิมพ์พระไตรปิฎกเป็นจำนวน 45 เล่มด้วยตัวอักษรไทย พระไตรปิฎกฉบับนี้เรียกว่าฉบับสยามรัฐ เป็นพระไตรปิฎกเถรวาทฉบับเดียวที่สมบูรณ์ที่สุด เท่าที่พิมพ์ขึ้นมาในทวีปเอเชีย</a:t>
            </a:r>
            <a:endParaRPr lang="en-US" sz="4000" dirty="0">
              <a:cs typeface="+mj-cs"/>
            </a:endParaRPr>
          </a:p>
          <a:p>
            <a:pPr marL="0" indent="0" algn="ctr">
              <a:buNone/>
            </a:pPr>
            <a:endParaRPr lang="th-TH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Charmonman" pitchFamily="66" charset="-34"/>
              <a:cs typeface="TH Charmonman" pitchFamily="66" charset="-3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247912" y="-21138"/>
            <a:ext cx="8572560" cy="6858000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th-TH" sz="6000" b="1" dirty="0" smtClean="0">
              <a:solidFill>
                <a:schemeClr val="tx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TH Charmonman" pitchFamily="66" charset="-34"/>
              <a:cs typeface="TH Charmonman" pitchFamily="66" charset="-34"/>
            </a:endParaRPr>
          </a:p>
          <a:p>
            <a:pPr algn="ctr">
              <a:buNone/>
            </a:pPr>
            <a:endParaRPr lang="th-TH" sz="6000" b="1" dirty="0">
              <a:solidFill>
                <a:schemeClr val="tx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TH Charmonman" pitchFamily="66" charset="-34"/>
              <a:cs typeface="TH Charmonman" pitchFamily="66" charset="-34"/>
            </a:endParaRPr>
          </a:p>
          <a:p>
            <a:pPr algn="ctr">
              <a:buNone/>
            </a:pPr>
            <a:endParaRPr lang="th-TH" sz="6000" b="1" dirty="0" smtClean="0">
              <a:solidFill>
                <a:schemeClr val="tx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Charmonman" pitchFamily="66" charset="-34"/>
              <a:cs typeface="TH Charmonman" pitchFamily="66" charset="-34"/>
            </a:endParaRPr>
          </a:p>
          <a:p>
            <a:pPr algn="ctr">
              <a:buNone/>
            </a:pPr>
            <a:endParaRPr lang="th-TH" sz="6000" b="1" dirty="0">
              <a:solidFill>
                <a:schemeClr val="tx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TH Charmonman" pitchFamily="66" charset="-34"/>
              <a:cs typeface="TH Charmonman" pitchFamily="66" charset="-34"/>
            </a:endParaRPr>
          </a:p>
        </p:txBody>
      </p:sp>
      <p:sp>
        <p:nvSpPr>
          <p:cNvPr id="2" name="แผนผังลำดับงาน: เทปเจาะรู 1"/>
          <p:cNvSpPr/>
          <p:nvPr/>
        </p:nvSpPr>
        <p:spPr>
          <a:xfrm>
            <a:off x="327689" y="152636"/>
            <a:ext cx="8492783" cy="1476164"/>
          </a:xfrm>
          <a:prstGeom prst="flowChartPunchedTap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4000" b="1" dirty="0" smtClean="0">
              <a:solidFill>
                <a:schemeClr val="tx1"/>
              </a:solidFill>
              <a:latin typeface="TH Charmonman" pitchFamily="66" charset="-34"/>
              <a:cs typeface="TH Charmonman" pitchFamily="66" charset="-34"/>
            </a:endParaRPr>
          </a:p>
          <a:p>
            <a:pPr algn="ctr"/>
            <a:r>
              <a:rPr lang="th-TH" sz="4200" b="1" dirty="0" smtClean="0">
                <a:solidFill>
                  <a:schemeClr val="tx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H Charmonman" pitchFamily="66" charset="-34"/>
                <a:cs typeface="TH Charmonman" pitchFamily="66" charset="-34"/>
              </a:rPr>
              <a:t>พระพุทธศาสนา</a:t>
            </a:r>
            <a:r>
              <a:rPr lang="th-TH" sz="4200" b="1" dirty="0">
                <a:solidFill>
                  <a:schemeClr val="tx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H Charmonman" pitchFamily="66" charset="-34"/>
                <a:cs typeface="TH Charmonman" pitchFamily="66" charset="-34"/>
              </a:rPr>
              <a:t>กับการรองรับจากองค์การสหประชาชาติ</a:t>
            </a:r>
            <a:endParaRPr lang="th-TH" sz="4200" dirty="0">
              <a:solidFill>
                <a:schemeClr val="tx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TH Charmonman" pitchFamily="66" charset="-34"/>
              <a:cs typeface="TH Charmonman" pitchFamily="66" charset="-34"/>
            </a:endParaRPr>
          </a:p>
          <a:p>
            <a:pPr algn="ctr"/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262532" y="1519670"/>
            <a:ext cx="353683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พระพุทธศาสนา</a:t>
            </a:r>
            <a:r>
              <a:rPr lang="th-TH" sz="3200" dirty="0">
                <a:latin typeface="Angsana New" pitchFamily="18" charset="-34"/>
                <a:cs typeface="Angsana New" pitchFamily="18" charset="-34"/>
              </a:rPr>
              <a:t>ที่ผ่านมายังไม่ได้รับรองจากองค์การสหประชาชาติ ปัจจุบันชาวพุทธทั่วโลกเรียกร้องให้บรรจุวันวิ</a:t>
            </a:r>
            <a:r>
              <a:rPr lang="th-TH" sz="3200" dirty="0" err="1">
                <a:latin typeface="Angsana New" pitchFamily="18" charset="-34"/>
                <a:cs typeface="Angsana New" pitchFamily="18" charset="-34"/>
              </a:rPr>
              <a:t>สาขบู</a:t>
            </a:r>
            <a:r>
              <a:rPr lang="th-TH" sz="3200" dirty="0">
                <a:latin typeface="Angsana New" pitchFamily="18" charset="-34"/>
                <a:cs typeface="Angsana New" pitchFamily="18" charset="-34"/>
              </a:rPr>
              <a:t>ชา  เป็นวันสำคัญของโลก  ดังสหประชาชาติมีมติ  เมื่อวันที่ ๑๒  ธันวาคม  ๒๕๔๒  สมัยสามัญครั้งที่ ๕๔  วาระการประชุมที่  ๑๗๔  รับรองให้วันวิ</a:t>
            </a:r>
            <a:r>
              <a:rPr lang="th-TH" sz="3200" dirty="0" err="1">
                <a:latin typeface="Angsana New" pitchFamily="18" charset="-34"/>
                <a:cs typeface="Angsana New" pitchFamily="18" charset="-34"/>
              </a:rPr>
              <a:t>สาขบู</a:t>
            </a:r>
            <a:r>
              <a:rPr lang="th-TH" sz="3200" dirty="0">
                <a:latin typeface="Angsana New" pitchFamily="18" charset="-34"/>
                <a:cs typeface="Angsana New" pitchFamily="18" charset="-34"/>
              </a:rPr>
              <a:t>ชาเป็นวันสากล</a:t>
            </a:r>
          </a:p>
        </p:txBody>
      </p:sp>
      <p:sp>
        <p:nvSpPr>
          <p:cNvPr id="5" name="เมฆ 4"/>
          <p:cNvSpPr/>
          <p:nvPr/>
        </p:nvSpPr>
        <p:spPr>
          <a:xfrm>
            <a:off x="3805925" y="1606400"/>
            <a:ext cx="1664989" cy="92304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err="1" smtClean="0"/>
              <a:t>สโล</a:t>
            </a:r>
            <a:r>
              <a:rPr lang="th-TH" dirty="0" smtClean="0"/>
              <a:t>วาเกีย</a:t>
            </a:r>
            <a:endParaRPr lang="th-TH" dirty="0"/>
          </a:p>
        </p:txBody>
      </p:sp>
      <p:sp>
        <p:nvSpPr>
          <p:cNvPr id="9" name="เมฆ 8"/>
          <p:cNvSpPr/>
          <p:nvPr/>
        </p:nvSpPr>
        <p:spPr>
          <a:xfrm>
            <a:off x="7274599" y="1470364"/>
            <a:ext cx="1545873" cy="93610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โปรตุเกส</a:t>
            </a:r>
            <a:endParaRPr lang="th-TH" dirty="0"/>
          </a:p>
        </p:txBody>
      </p:sp>
      <p:sp>
        <p:nvSpPr>
          <p:cNvPr id="17" name="หน้ายิ้ม 16"/>
          <p:cNvSpPr/>
          <p:nvPr/>
        </p:nvSpPr>
        <p:spPr>
          <a:xfrm>
            <a:off x="5592761" y="3416990"/>
            <a:ext cx="1157005" cy="1028359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ลาว</a:t>
            </a:r>
            <a:endParaRPr lang="th-TH" dirty="0"/>
          </a:p>
        </p:txBody>
      </p:sp>
      <p:sp>
        <p:nvSpPr>
          <p:cNvPr id="18" name="พระอาทิตย์ 17"/>
          <p:cNvSpPr/>
          <p:nvPr/>
        </p:nvSpPr>
        <p:spPr>
          <a:xfrm>
            <a:off x="5527527" y="1242867"/>
            <a:ext cx="1747072" cy="140415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พม่า</a:t>
            </a:r>
            <a:endParaRPr lang="th-TH" dirty="0"/>
          </a:p>
        </p:txBody>
      </p:sp>
      <p:sp>
        <p:nvSpPr>
          <p:cNvPr id="21" name="รูปหกเหลี่ยม 20"/>
          <p:cNvSpPr/>
          <p:nvPr/>
        </p:nvSpPr>
        <p:spPr>
          <a:xfrm>
            <a:off x="5364087" y="4339525"/>
            <a:ext cx="1614352" cy="1477071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สเปน</a:t>
            </a:r>
          </a:p>
          <a:p>
            <a:pPr algn="ctr"/>
            <a:r>
              <a:rPr lang="th-TH" dirty="0" smtClean="0"/>
              <a:t>ปากีสถาน</a:t>
            </a:r>
          </a:p>
          <a:p>
            <a:pPr algn="ctr"/>
            <a:r>
              <a:rPr lang="th-TH" dirty="0" smtClean="0"/>
              <a:t>ฟิลิปปินส์</a:t>
            </a:r>
            <a:endParaRPr lang="th-TH" dirty="0"/>
          </a:p>
        </p:txBody>
      </p:sp>
      <p:sp>
        <p:nvSpPr>
          <p:cNvPr id="22" name="ลายทแยงมุม 21"/>
          <p:cNvSpPr/>
          <p:nvPr/>
        </p:nvSpPr>
        <p:spPr>
          <a:xfrm rot="14584873">
            <a:off x="6831719" y="3957888"/>
            <a:ext cx="1268230" cy="1263952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23" name="ลายทแยงมุม 22"/>
          <p:cNvSpPr/>
          <p:nvPr/>
        </p:nvSpPr>
        <p:spPr>
          <a:xfrm rot="12492003">
            <a:off x="4264611" y="4001622"/>
            <a:ext cx="1220136" cy="1275603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24" name="แผนผังลำดับงาน: สิ้นสุด 23"/>
          <p:cNvSpPr/>
          <p:nvPr/>
        </p:nvSpPr>
        <p:spPr>
          <a:xfrm>
            <a:off x="5657387" y="5816596"/>
            <a:ext cx="513876" cy="93610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ชิลี</a:t>
            </a:r>
            <a:endParaRPr lang="th-TH" dirty="0"/>
          </a:p>
        </p:txBody>
      </p:sp>
      <p:sp>
        <p:nvSpPr>
          <p:cNvPr id="25" name="แผนผังลำดับงาน: สิ้นสุด 24"/>
          <p:cNvSpPr/>
          <p:nvPr/>
        </p:nvSpPr>
        <p:spPr>
          <a:xfrm>
            <a:off x="6171263" y="5816596"/>
            <a:ext cx="459601" cy="93610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/>
              <a:t>ลาว</a:t>
            </a:r>
            <a:endParaRPr lang="th-TH" sz="1800" dirty="0"/>
          </a:p>
        </p:txBody>
      </p:sp>
      <p:sp>
        <p:nvSpPr>
          <p:cNvPr id="26" name="TextBox 25"/>
          <p:cNvSpPr txBox="1"/>
          <p:nvPr/>
        </p:nvSpPr>
        <p:spPr>
          <a:xfrm>
            <a:off x="6171263" y="6381328"/>
            <a:ext cx="148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  <p:sp>
        <p:nvSpPr>
          <p:cNvPr id="27" name="เมฆ 26"/>
          <p:cNvSpPr/>
          <p:nvPr/>
        </p:nvSpPr>
        <p:spPr>
          <a:xfrm>
            <a:off x="3805924" y="2700302"/>
            <a:ext cx="2793719" cy="76996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ไทย ยูเครน </a:t>
            </a:r>
            <a:r>
              <a:rPr lang="th-TH" dirty="0" err="1" smtClean="0"/>
              <a:t>ซูรินัม</a:t>
            </a:r>
            <a:endParaRPr lang="th-TH" dirty="0"/>
          </a:p>
        </p:txBody>
      </p:sp>
      <p:sp>
        <p:nvSpPr>
          <p:cNvPr id="28" name="เมฆ 27"/>
          <p:cNvSpPr/>
          <p:nvPr/>
        </p:nvSpPr>
        <p:spPr>
          <a:xfrm>
            <a:off x="6599644" y="2467718"/>
            <a:ext cx="1860788" cy="76996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ศรีลังกา</a:t>
            </a:r>
            <a:endParaRPr lang="th-TH" dirty="0"/>
          </a:p>
        </p:txBody>
      </p:sp>
      <p:sp>
        <p:nvSpPr>
          <p:cNvPr id="30" name="สี่เหลี่ยมผืนผ้า 29"/>
          <p:cNvSpPr/>
          <p:nvPr/>
        </p:nvSpPr>
        <p:spPr>
          <a:xfrm>
            <a:off x="3746432" y="5271679"/>
            <a:ext cx="839049" cy="62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ซีเซลล์</a:t>
            </a:r>
            <a:endParaRPr lang="th-TH" dirty="0"/>
          </a:p>
        </p:txBody>
      </p:sp>
      <p:sp>
        <p:nvSpPr>
          <p:cNvPr id="31" name="สี่เหลี่ยมผืนผ้า 30"/>
          <p:cNvSpPr/>
          <p:nvPr/>
        </p:nvSpPr>
        <p:spPr>
          <a:xfrm>
            <a:off x="6855073" y="6199647"/>
            <a:ext cx="839049" cy="62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อินเดีย</a:t>
            </a:r>
            <a:endParaRPr lang="th-TH" dirty="0"/>
          </a:p>
        </p:txBody>
      </p:sp>
      <p:sp>
        <p:nvSpPr>
          <p:cNvPr id="32" name="สี่เหลี่ยมผืนผ้า 31"/>
          <p:cNvSpPr/>
          <p:nvPr/>
        </p:nvSpPr>
        <p:spPr>
          <a:xfrm>
            <a:off x="7840898" y="6069628"/>
            <a:ext cx="839049" cy="62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ภูฐาน</a:t>
            </a:r>
            <a:endParaRPr lang="th-TH" dirty="0"/>
          </a:p>
        </p:txBody>
      </p:sp>
      <p:sp>
        <p:nvSpPr>
          <p:cNvPr id="33" name="สี่เหลี่ยมผืนผ้า 32"/>
          <p:cNvSpPr/>
          <p:nvPr/>
        </p:nvSpPr>
        <p:spPr>
          <a:xfrm>
            <a:off x="6978439" y="5271679"/>
            <a:ext cx="715684" cy="7931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err="1" smtClean="0"/>
              <a:t>มัลดีฟส์</a:t>
            </a:r>
            <a:endParaRPr lang="th-TH" dirty="0"/>
          </a:p>
        </p:txBody>
      </p:sp>
      <p:sp>
        <p:nvSpPr>
          <p:cNvPr id="34" name="สี่เหลี่ยมผืนผ้า 33"/>
          <p:cNvSpPr/>
          <p:nvPr/>
        </p:nvSpPr>
        <p:spPr>
          <a:xfrm>
            <a:off x="7812040" y="5271679"/>
            <a:ext cx="839049" cy="62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ไซปรัส</a:t>
            </a:r>
            <a:endParaRPr lang="th-TH" dirty="0"/>
          </a:p>
        </p:txBody>
      </p:sp>
      <p:sp>
        <p:nvSpPr>
          <p:cNvPr id="35" name="สี่เหลี่ยมผืนผ้า 34"/>
          <p:cNvSpPr/>
          <p:nvPr/>
        </p:nvSpPr>
        <p:spPr>
          <a:xfrm>
            <a:off x="4631865" y="5505900"/>
            <a:ext cx="839049" cy="62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เกาหลี</a:t>
            </a:r>
            <a:endParaRPr lang="th-TH" dirty="0"/>
          </a:p>
        </p:txBody>
      </p:sp>
      <p:sp>
        <p:nvSpPr>
          <p:cNvPr id="36" name="สี่เหลี่ยมผืนผ้า 35"/>
          <p:cNvSpPr/>
          <p:nvPr/>
        </p:nvSpPr>
        <p:spPr>
          <a:xfrm>
            <a:off x="4657453" y="6212482"/>
            <a:ext cx="839049" cy="62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เนปาล</a:t>
            </a:r>
            <a:endParaRPr lang="th-TH" dirty="0"/>
          </a:p>
        </p:txBody>
      </p:sp>
      <p:sp>
        <p:nvSpPr>
          <p:cNvPr id="37" name="สี่เหลี่ยมผืนผ้า 36"/>
          <p:cNvSpPr/>
          <p:nvPr/>
        </p:nvSpPr>
        <p:spPr>
          <a:xfrm>
            <a:off x="3735031" y="5972948"/>
            <a:ext cx="839049" cy="62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รัสเซีย</a:t>
            </a:r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11624"/>
          </a:xfrm>
          <a:ln w="76200">
            <a:solidFill>
              <a:srgbClr val="00B0F0"/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thaiDist">
              <a:buNone/>
            </a:pPr>
            <a:endParaRPr lang="en-US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539552" y="404665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วัน</a:t>
            </a:r>
            <a:r>
              <a:rPr lang="th-TH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วิ</a:t>
            </a:r>
            <a:r>
              <a:rPr lang="th-TH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สาขบู</a:t>
            </a:r>
            <a:r>
              <a:rPr lang="th-TH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ชา  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เป็นวันสำคัญสากลซึ่งสำนักงานใหญ่และที่ทำการสหประชาชาติ  จะจัดให้มีการรำลึกถึงตามความเหมาะสม </a:t>
            </a:r>
            <a:endParaRPr lang="th-TH" sz="3600" dirty="0" smtClean="0">
              <a:latin typeface="Angsana New" pitchFamily="18" charset="-34"/>
              <a:cs typeface="Angsana New" pitchFamily="18" charset="-34"/>
            </a:endParaRPr>
          </a:p>
          <a:p>
            <a:pPr algn="thaiDist"/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	งาน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วันวิ</a:t>
            </a:r>
            <a:r>
              <a:rPr lang="th-TH" sz="3600" dirty="0" err="1">
                <a:latin typeface="Angsana New" pitchFamily="18" charset="-34"/>
                <a:cs typeface="Angsana New" pitchFamily="18" charset="-34"/>
              </a:rPr>
              <a:t>สาขบู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ชาโลกเป็นการจัดงานเฉลิมฉลองวันวิ</a:t>
            </a:r>
            <a:r>
              <a:rPr lang="th-TH" sz="3600" dirty="0" err="1">
                <a:latin typeface="Angsana New" pitchFamily="18" charset="-34"/>
                <a:cs typeface="Angsana New" pitchFamily="18" charset="-34"/>
              </a:rPr>
              <a:t>สาขบู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ชา  เป็นวันสำคัญสากลของสหประชาชาติ  ภายใต้งานคุณูปการของพระพุทธศาสนาต่อ</a:t>
            </a:r>
            <a:r>
              <a:rPr lang="th-TH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สันติภาพโลก  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และการพัฒนาที่ยั่งยืน  และ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จะ</a:t>
            </a:r>
            <a:r>
              <a:rPr lang="th-TH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พัฒนาพระพุทธศาสนาให้</a:t>
            </a:r>
            <a:r>
              <a:rPr lang="th-TH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เป็นศูนย์กลาง</a:t>
            </a:r>
            <a:r>
              <a:rPr lang="th-TH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พระพุทธศาสนา</a:t>
            </a:r>
            <a:r>
              <a:rPr lang="th-TH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โลก  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เริ่มต้นตามมติสหประชาชาติ  ในปี  พ.ศ. ๒๕๔๗  โดยประเทศไทยเป็นเจ้าภาพ  ในปี  ๒๕๔๘  และในปี  ๒๕๔๙  นี้  ประเทศไทยได้รับเกียรติให้เป็นเจ้าภาพอีกครั้ง  เพื่อถวายเป็นการร่วมฉลองการครองราชย์  ๖๐ ปี  ของพระบาทสมเด็จพระเจ้าอยู่หัว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357166"/>
            <a:ext cx="8472518" cy="6072230"/>
          </a:xfrm>
          <a:ln w="76200">
            <a:prstDash val="lgDashDot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th-TH" sz="9600" b="1" dirty="0" smtClean="0">
              <a:cs typeface="+mj-cs"/>
            </a:endParaRPr>
          </a:p>
          <a:p>
            <a:pPr marL="0" indent="0">
              <a:buNone/>
            </a:pPr>
            <a:endParaRPr lang="th-TH" dirty="0" smtClean="0"/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395536" y="391593"/>
            <a:ext cx="8424936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th-TH" sz="3200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งานในปี  ๒๕๔๗  นี้  ครม.  ได้มีการอนุมัติงบประมาณ  ๖๙  ล้านบาท  ดำเนินกิจกรรมต่างๆ  </a:t>
            </a:r>
            <a:r>
              <a:rPr lang="th-TH" sz="32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ดังนี้</a:t>
            </a:r>
          </a:p>
          <a:p>
            <a:pPr algn="thaiDist"/>
            <a:r>
              <a:rPr lang="th-TH" sz="32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	๑. </a:t>
            </a:r>
            <a:r>
              <a:rPr lang="th-TH" sz="3200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กิจกรรมที่ท้อง</a:t>
            </a:r>
            <a:r>
              <a:rPr lang="th-TH" sz="32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สนามหลวง คือ 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พิธีเปิดงานสัปดาห์ส่งเสริมพระพุทธศาสนาเนื่องในเทศกาลวันวิ</a:t>
            </a:r>
            <a:r>
              <a:rPr lang="th-TH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สาขบู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ชา</a:t>
            </a: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พิธีมอบรางวัลผู้ทำคุณประโยชน์ต่อพระพุทธศาสนา</a:t>
            </a:r>
            <a:r>
              <a:rPr lang="th-TH" sz="3200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พิธีอันเชิญพระบรมสารีริกธาตุจากพระบรมหาราชวัง </a:t>
            </a:r>
            <a:r>
              <a:rPr lang="th-TH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ฯลฯ</a:t>
            </a:r>
          </a:p>
          <a:p>
            <a:pPr algn="thaiDist"/>
            <a:r>
              <a:rPr lang="th-TH" sz="32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	๒. กิจกรรม</a:t>
            </a:r>
            <a:r>
              <a:rPr lang="th-TH" sz="3200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ที่หอประชุมสหประชาชาติ โดยกิจกรรมที่สำคัญคือ  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การประชุมผู้นำชาวพุทธนานาชาติ  ๔๗  ประเทศ </a:t>
            </a:r>
            <a:endParaRPr lang="th-TH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algn="thaiDist"/>
            <a:r>
              <a:rPr lang="th-TH" sz="32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	๓.  </a:t>
            </a:r>
            <a:r>
              <a:rPr lang="th-TH" sz="3200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กิจกรรมที่พุทธมณฑลและถนน</a:t>
            </a:r>
            <a:r>
              <a:rPr lang="th-TH" sz="3200" dirty="0" err="1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อุทธ</a:t>
            </a:r>
            <a:r>
              <a:rPr lang="th-TH" sz="3200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ยาน โดยวันที่  ๑๒  พฤษภาคม  พระบาทสมเด็จพระเจ้าอยู่หัว  ทรงโปรดเกล้าฯ  ให้นายอำพล  เสนาณรงค์  องคมนตรี  เป็นผู้แทนพระองค์บำเพ็ญพระราชกุศลเวียนเทียน	</a:t>
            </a:r>
            <a:endParaRPr lang="en-US" sz="3200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  <a:p>
            <a:pPr marL="514350" indent="-514350" algn="thaiDist">
              <a:buAutoNum type="thaiNumPeriod" startAt="2"/>
            </a:pPr>
            <a:endParaRPr lang="en-US" sz="3200" dirty="0">
              <a:solidFill>
                <a:schemeClr val="bg1"/>
              </a:solidFill>
            </a:endParaRPr>
          </a:p>
          <a:p>
            <a:pPr algn="thaiDist"/>
            <a:endParaRPr lang="th-TH" sz="3200" dirty="0" smtClean="0">
              <a:solidFill>
                <a:schemeClr val="bg1"/>
              </a:solidFill>
            </a:endParaRPr>
          </a:p>
          <a:p>
            <a:pPr algn="thaiDist"/>
            <a:endParaRPr lang="en-US" sz="3200" dirty="0">
              <a:solidFill>
                <a:schemeClr val="bg1"/>
              </a:solidFill>
              <a:cs typeface="+mj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146771" y="980728"/>
            <a:ext cx="8568952" cy="587727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thaiDist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    </a:t>
            </a: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000" dirty="0"/>
              <a:t>รัฐธรรมนูญกับศาสนาประจำชาติ   พุทธศาสนิกชนมีการเคลื่อนไหวให้บัญญัติ  คำว่า  “พระพุทธศาสนาเป็นศาสนาประจำชาติ  ไว้ในรัฐธรรมนูญ  พ.ศ. ๒๕๕๐  โดยร่วมมือกันทั้งฝ่ายสงฆ์และฝ่ายพุทธศาสนิกชน  กระแส  นี้แตกออกเป็น ๒  กลุ่ม  </a:t>
            </a:r>
            <a:r>
              <a:rPr lang="th-TH" sz="3000" dirty="0" smtClean="0"/>
              <a:t>คือ</a:t>
            </a:r>
          </a:p>
          <a:p>
            <a:pPr marL="0" indent="0" algn="thaiDist">
              <a:buNone/>
            </a:pPr>
            <a:r>
              <a:rPr lang="th-TH" sz="3000" dirty="0"/>
              <a:t>กลุ่มหนึ่งต้องการและผลักดันให้กรรมาธิการยกร่างฯ  และ  </a:t>
            </a:r>
            <a:r>
              <a:rPr lang="th-TH" sz="3000" dirty="0" err="1"/>
              <a:t>สสร</a:t>
            </a:r>
            <a:r>
              <a:rPr lang="th-TH" sz="3000" dirty="0"/>
              <a:t>.  บรรจุคำว่า  “พระพุทธศาสนาเป็นศาสนาประจำชาติ ”  ไว้ในรัฐธรรมนูญฉบับที่กำลังยกร่างอยู่ในขณะนี้  และในขณะเดียวกันอีกกลุ่มหนึ่งก็คัดค้านว่าไม่ควรโดยกลุ่มที่ค้านมีเหตุผลหลัก  ๔  ประการ  คือ</a:t>
            </a:r>
            <a:endParaRPr lang="en-US" sz="3000" dirty="0"/>
          </a:p>
          <a:p>
            <a:pPr marL="0" indent="0" algn="thaiDist">
              <a:buNone/>
            </a:pPr>
            <a:r>
              <a:rPr lang="th-TH" sz="3000" dirty="0" smtClean="0"/>
              <a:t>๑.  </a:t>
            </a:r>
            <a:r>
              <a:rPr lang="th-TH" sz="3000" dirty="0"/>
              <a:t>รัฐธรรมนูญ  ๑๕  ฉบับในอดีตไม่</a:t>
            </a:r>
            <a:r>
              <a:rPr lang="th-TH" sz="3000" dirty="0" err="1"/>
              <a:t>ปรากฎ</a:t>
            </a:r>
            <a:r>
              <a:rPr lang="th-TH" sz="3000" dirty="0"/>
              <a:t>ว่าเคยบัญญัติไว้</a:t>
            </a:r>
            <a:endParaRPr lang="en-US" sz="3000" dirty="0"/>
          </a:p>
          <a:p>
            <a:pPr marL="0" indent="0" algn="thaiDist">
              <a:buNone/>
            </a:pPr>
            <a:r>
              <a:rPr lang="th-TH" sz="3000" dirty="0" smtClean="0"/>
              <a:t>๒.  </a:t>
            </a:r>
            <a:r>
              <a:rPr lang="th-TH" sz="3000" dirty="0"/>
              <a:t>จะสร้างความแตกแยกอย่างยิ่งใหญ่ในสังคมไทย</a:t>
            </a:r>
            <a:endParaRPr lang="en-US" sz="3000" dirty="0"/>
          </a:p>
          <a:p>
            <a:pPr marL="0" indent="0" algn="thaiDist">
              <a:buNone/>
            </a:pPr>
            <a:r>
              <a:rPr lang="th-TH" sz="3000" dirty="0" smtClean="0"/>
              <a:t>๓.   จะ</a:t>
            </a:r>
            <a:r>
              <a:rPr lang="th-TH" sz="3000" dirty="0"/>
              <a:t>เกิดความวุ่นวายนอง</a:t>
            </a:r>
            <a:r>
              <a:rPr lang="th-TH" sz="3000" dirty="0" smtClean="0"/>
              <a:t>เลือด</a:t>
            </a:r>
          </a:p>
          <a:p>
            <a:pPr marL="0" indent="0" algn="thaiDist">
              <a:buNone/>
            </a:pPr>
            <a:r>
              <a:rPr lang="th-TH" sz="3000" dirty="0" smtClean="0"/>
              <a:t>๔.  </a:t>
            </a:r>
            <a:r>
              <a:rPr lang="th-TH" sz="3000" dirty="0"/>
              <a:t>เหตุผลที่บางประเทศทั้งบัญญัติและไม่บัญญัติในเรื่องเกี่ยวกับศาสนาไว้ในรัฐธรรมนูญ</a:t>
            </a: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794843" y="67060"/>
            <a:ext cx="7272808" cy="807156"/>
          </a:xfrm>
          <a:prstGeom prst="rect">
            <a:avLst/>
          </a:prstGeom>
          <a:solidFill>
            <a:srgbClr val="00B0F0"/>
          </a:solidFill>
          <a:ln w="762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600" b="1" dirty="0">
              <a:solidFill>
                <a:schemeClr val="bg1"/>
              </a:solidFill>
            </a:endParaRPr>
          </a:p>
          <a:p>
            <a:pPr algn="ctr"/>
            <a:r>
              <a:rPr lang="th-TH" sz="4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Charmonman" pitchFamily="66" charset="-34"/>
                <a:cs typeface="TH Charmonman" pitchFamily="66" charset="-34"/>
              </a:rPr>
              <a:t>พระพุทธศาสนากับการเมือง</a:t>
            </a:r>
            <a:endParaRPr lang="th-TH" sz="4800" dirty="0"/>
          </a:p>
          <a:p>
            <a:pPr algn="ctr"/>
            <a:endParaRPr lang="th-TH" sz="3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แทนเนื้อหา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627806"/>
            <a:ext cx="1584176" cy="2112235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2" name="คลื่น 1"/>
          <p:cNvSpPr/>
          <p:nvPr/>
        </p:nvSpPr>
        <p:spPr>
          <a:xfrm>
            <a:off x="2411760" y="188640"/>
            <a:ext cx="4032448" cy="1152128"/>
          </a:xfrm>
          <a:prstGeom prst="wave">
            <a:avLst/>
          </a:prstGeom>
          <a:ln w="76200">
            <a:prstDash val="lg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จัดทำโดย</a:t>
            </a:r>
            <a:endParaRPr lang="th-TH" sz="40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2722" y="3557951"/>
            <a:ext cx="1872208" cy="218086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รูปภาพ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1724" y="3356992"/>
            <a:ext cx="1878690" cy="225541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รูปภาพ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675005"/>
            <a:ext cx="1656184" cy="2208246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8" name="TextBox 7"/>
          <p:cNvSpPr txBox="1"/>
          <p:nvPr/>
        </p:nvSpPr>
        <p:spPr>
          <a:xfrm>
            <a:off x="0" y="3863552"/>
            <a:ext cx="2411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พระอุทิศ  </a:t>
            </a:r>
            <a:r>
              <a:rPr lang="th-TH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อนาล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โย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9436" y="4125162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ส.ณ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.วีระ</a:t>
            </a:r>
            <a:r>
              <a:rPr lang="th-TH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ยุทธ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ไกรศรี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63688" y="5907117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ส.ณ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.พนม  กลิ่นหอม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44208" y="5738812"/>
            <a:ext cx="2699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ส.ณ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.เมธา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สิทธิ์ 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บุตรี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29182" y="6211669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cs typeface="+mj-cs"/>
              </a:rPr>
              <a:t>สาม</a:t>
            </a:r>
            <a:r>
              <a:rPr lang="th-TH" sz="3600" b="1" dirty="0" err="1" smtClean="0">
                <a:cs typeface="+mj-cs"/>
              </a:rPr>
              <a:t>เณรณัฐพงษ์</a:t>
            </a:r>
            <a:r>
              <a:rPr lang="th-TH" sz="3600" b="1" dirty="0" smtClean="0">
                <a:cs typeface="+mj-cs"/>
              </a:rPr>
              <a:t>   เครือคำ</a:t>
            </a:r>
            <a:endParaRPr lang="th-TH" sz="3600" b="1" dirty="0"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14282" y="285728"/>
            <a:ext cx="8643998" cy="6286544"/>
          </a:xfrm>
          <a:ln w="76200">
            <a:prstDash val="sysDash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5100" b="1" dirty="0">
                <a:cs typeface="+mj-cs"/>
              </a:rPr>
              <a:t>	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พระ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ราชปณิธานของพระเจ้าตากสินมหาราช  แห่งกรุงธนบุรี  ซึ่ง</a:t>
            </a:r>
            <a:r>
              <a:rPr lang="th-TH" dirty="0" err="1">
                <a:latin typeface="Angsana New" pitchFamily="18" charset="-34"/>
                <a:cs typeface="Angsana New" pitchFamily="18" charset="-34"/>
              </a:rPr>
              <a:t>ปรากฎ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ตามจารึกในศาลพระเจ้าตากสินมหาราช  ณ  วัดอรุณ</a:t>
            </a:r>
            <a:r>
              <a:rPr lang="th-TH" dirty="0" err="1">
                <a:latin typeface="Angsana New" pitchFamily="18" charset="-34"/>
                <a:cs typeface="Angsana New" pitchFamily="18" charset="-34"/>
              </a:rPr>
              <a:t>ราชวรา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ราม  ว่า   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pPr marL="0" indent="0" algn="thaiDist">
              <a:buNone/>
            </a:pPr>
            <a:r>
              <a:rPr lang="th-TH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“ </a:t>
            </a:r>
            <a:r>
              <a:rPr lang="th-TH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อันตัวพ่อ  ชื่อว่า  พระยาตากฯ  ทนทุกข์ยาก  กู้ชาติ  พระศาสนา  </a:t>
            </a:r>
            <a:r>
              <a:rPr lang="th-TH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</a:t>
            </a:r>
          </a:p>
          <a:p>
            <a:pPr marL="0" indent="0" algn="thaiDist">
              <a:buNone/>
            </a:pPr>
            <a:r>
              <a:rPr lang="th-TH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ถวาย</a:t>
            </a:r>
            <a:r>
              <a:rPr lang="th-TH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เป็นดิน   ให้เป็น  พุทธบูชา  แด่พระศาสนา  สมณะ  พระพุทธโคดม ”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0" indent="0" algn="thaiDist">
              <a:buNone/>
            </a:pPr>
            <a:r>
              <a:rPr lang="th-TH" sz="3600" dirty="0" smtClean="0">
                <a:cs typeface="+mj-cs"/>
              </a:rPr>
              <a:t>	การ</a:t>
            </a:r>
            <a:r>
              <a:rPr lang="th-TH" sz="3600" dirty="0">
                <a:cs typeface="+mj-cs"/>
              </a:rPr>
              <a:t>บัญญัติพระพุทธศาสนาเป็นศาสนาประจำชาติจำทำให้</a:t>
            </a:r>
            <a:r>
              <a:rPr lang="th-TH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สังคมร่มเย็นเป็นสุข  เหมือนอดีตกาล  เพราะพระพุทธศาสนา  คือ  เลือดเนื้อ  คือวิญญาณของสังคมไทย  ความสงบร่มเย็น  ความอ่อนน้อมถ่อมตน  </a:t>
            </a:r>
            <a:r>
              <a:rPr lang="th-TH" sz="3600" dirty="0">
                <a:cs typeface="+mj-cs"/>
              </a:rPr>
              <a:t>และการเป็นสยามเมืองยิ้มที่ทุกคนทั่วโลกต่างใฝ่ฝันจะมาเยี่ยมชม  สิ่งเหล่านั้นล้วนเกิดจากอิทธิพลทางพระพุทธศาสนาทั้งสิ้น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>
              <a:buNone/>
            </a:pPr>
            <a:endParaRPr lang="th-TH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55576" y="14001"/>
            <a:ext cx="7200800" cy="913457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h-TH" b="1" dirty="0" smtClean="0"/>
              <a:t/>
            </a:r>
            <a:br>
              <a:rPr lang="th-TH" b="1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6178" y="1052736"/>
            <a:ext cx="8686800" cy="5328592"/>
          </a:xfrm>
          <a:ln w="76200">
            <a:prstDash val="sysDot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dirty="0" smtClean="0">
                <a:cs typeface="+mj-cs"/>
              </a:rPr>
              <a:t>	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วัฒนธรรม</a:t>
            </a:r>
            <a:r>
              <a:rPr lang="th-TH" dirty="0" smtClean="0">
                <a:cs typeface="+mj-cs"/>
              </a:rPr>
              <a:t>  </a:t>
            </a:r>
            <a:r>
              <a:rPr lang="th-TH" dirty="0">
                <a:cs typeface="+mj-cs"/>
              </a:rPr>
              <a:t>หมายถึง  สิ่งต่างๆ  ที่มนุษย์สร้างขึ้นมา  รวมทั้งความเชื่อ  ทัศนคติ  ค่านิยมต่างๆ  กล่าวโดยทั่วไปแล้ว  วัฒนธรรมของสังคมหนึ่งๆ  จะมีสาระสำคัญๆ  ดังนี้</a:t>
            </a:r>
            <a:endParaRPr lang="en-US" dirty="0">
              <a:cs typeface="+mj-cs"/>
            </a:endParaRPr>
          </a:p>
          <a:p>
            <a:pPr marL="0" indent="0" algn="thaiDist">
              <a:buNone/>
            </a:pPr>
            <a:r>
              <a:rPr lang="th-TH" dirty="0" smtClean="0">
                <a:cs typeface="+mj-cs"/>
              </a:rPr>
              <a:t>๑</a:t>
            </a:r>
            <a:r>
              <a:rPr lang="th-TH" dirty="0">
                <a:cs typeface="+mj-cs"/>
              </a:rPr>
              <a:t>)  เป็นวิถีทางในการดำรงชีวิตของมนุษย์</a:t>
            </a:r>
            <a:endParaRPr lang="en-US" dirty="0">
              <a:cs typeface="+mj-cs"/>
            </a:endParaRPr>
          </a:p>
          <a:p>
            <a:pPr marL="0" indent="0" algn="thaiDist">
              <a:buNone/>
            </a:pPr>
            <a:r>
              <a:rPr lang="th-TH" dirty="0" smtClean="0">
                <a:cs typeface="+mj-cs"/>
              </a:rPr>
              <a:t>๒</a:t>
            </a:r>
            <a:r>
              <a:rPr lang="th-TH" dirty="0">
                <a:cs typeface="+mj-cs"/>
              </a:rPr>
              <a:t>)  เป็นสิ่งที่ต้องถ่ายทอด  ศึกษา  ในระหว่างมนุษย์ด้วยกัน</a:t>
            </a:r>
            <a:endParaRPr lang="en-US" dirty="0">
              <a:cs typeface="+mj-cs"/>
            </a:endParaRPr>
          </a:p>
          <a:p>
            <a:pPr marL="0" indent="0" algn="thaiDist">
              <a:buNone/>
            </a:pPr>
            <a:r>
              <a:rPr lang="th-TH" dirty="0" smtClean="0">
                <a:cs typeface="+mj-cs"/>
              </a:rPr>
              <a:t>๓</a:t>
            </a:r>
            <a:r>
              <a:rPr lang="th-TH" dirty="0">
                <a:cs typeface="+mj-cs"/>
              </a:rPr>
              <a:t>)  เป็นสิ่งที่สมาชิกในสังคมนั้นๆ  ร่วมยึดถือเป็นแนวทางในการดำเนินชีวิต</a:t>
            </a:r>
            <a:endParaRPr lang="en-US" dirty="0">
              <a:cs typeface="+mj-cs"/>
            </a:endParaRPr>
          </a:p>
          <a:p>
            <a:pPr marL="0" indent="0" algn="thaiDist">
              <a:buNone/>
            </a:pPr>
            <a:r>
              <a:rPr lang="th-TH" dirty="0" smtClean="0">
                <a:cs typeface="+mj-cs"/>
              </a:rPr>
              <a:t>๔</a:t>
            </a:r>
            <a:r>
              <a:rPr lang="th-TH" dirty="0">
                <a:cs typeface="+mj-cs"/>
              </a:rPr>
              <a:t>)  เป็นสิ่งที่ตั้งอยู่บนรากฐานของแบบธรรมเนียมประเพณีที่แน่นอน  และเป็นที่ยอมรับนับถือกันเป็นแนวทางในการกระทำต่างๆ  จากมนุษย์ในสังคมนั้นๆ </a:t>
            </a:r>
            <a:r>
              <a:rPr lang="th-TH" dirty="0" smtClean="0">
                <a:cs typeface="+mj-cs"/>
              </a:rPr>
              <a:t>๕</a:t>
            </a:r>
            <a:r>
              <a:rPr lang="th-TH" dirty="0">
                <a:cs typeface="+mj-cs"/>
              </a:rPr>
              <a:t>)  พฤติกรรมอันมีผลเนื่องมาจากวัฒนธรรมนั้น  มีแง่มุมต่างๆ  ที่ไม่ควรจะมองข้าม </a:t>
            </a:r>
            <a:endParaRPr lang="th-TH" b="1" dirty="0" smtClean="0"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16632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Charmonman" pitchFamily="66" charset="-34"/>
                <a:cs typeface="TH Charmonman" pitchFamily="66" charset="-34"/>
              </a:rPr>
              <a:t>ศาสนากับวัฒนธรรมและจริยธรรม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85720" y="285728"/>
            <a:ext cx="8643998" cy="6357982"/>
          </a:xfrm>
          <a:ln w="76200">
            <a:prstDash val="dash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th-TH" sz="3600" b="1" dirty="0" smtClean="0"/>
          </a:p>
          <a:p>
            <a:pPr>
              <a:buNone/>
            </a:pPr>
            <a:endParaRPr lang="en-US" dirty="0"/>
          </a:p>
          <a:p>
            <a:pPr marL="0" indent="0">
              <a:buNone/>
            </a:pPr>
            <a:endParaRPr lang="th-TH" dirty="0"/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467544" y="366623"/>
            <a:ext cx="82809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3200" dirty="0" smtClean="0">
                <a:cs typeface="+mj-cs"/>
              </a:rPr>
              <a:t>	๖</a:t>
            </a:r>
            <a:r>
              <a:rPr lang="th-TH" sz="3200" dirty="0">
                <a:cs typeface="+mj-cs"/>
              </a:rPr>
              <a:t>)  วัฒนธรรมในลักษณะที่เป็นมโนคติ  จะเป็นสิ่งกำหนดลักษณะความประพฤติการปฏิบัติ  และพฤติกรรมของกลุ่มสังคม</a:t>
            </a:r>
            <a:endParaRPr lang="en-US" sz="3200" dirty="0">
              <a:cs typeface="+mj-cs"/>
            </a:endParaRPr>
          </a:p>
          <a:p>
            <a:pPr algn="thaiDist"/>
            <a:r>
              <a:rPr lang="th-TH" sz="3200" dirty="0" smtClean="0">
                <a:cs typeface="+mj-cs"/>
              </a:rPr>
              <a:t>	๗</a:t>
            </a:r>
            <a:r>
              <a:rPr lang="th-TH" sz="3200" dirty="0">
                <a:cs typeface="+mj-cs"/>
              </a:rPr>
              <a:t>)  วัฒนธรรมเป็นเสมือนมาตราในการประเมินคุณค่าแห่งพฤติกรรมหรือวัตถุ</a:t>
            </a:r>
            <a:endParaRPr lang="en-US" sz="3200" dirty="0">
              <a:cs typeface="+mj-cs"/>
            </a:endParaRPr>
          </a:p>
          <a:p>
            <a:pPr algn="thaiDist"/>
            <a:r>
              <a:rPr lang="th-TH" sz="3200" dirty="0">
                <a:cs typeface="+mj-cs"/>
              </a:rPr>
              <a:t>	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ศาสนานับเป็นองค์ประกอบที่สำคัญที่สุดส่วนหนึ่งของวัฒนธรรม  </a:t>
            </a:r>
            <a:r>
              <a:rPr lang="th-TH" sz="3200" dirty="0">
                <a:cs typeface="+mj-cs"/>
              </a:rPr>
              <a:t>ที่ช่วยให้มนุษย์สามารถปรับตัวเข้ากับเหตุการณ์ต่างๆ  ได้  ศาสนาใหญ่ๆ  ของโลกย่อมเป็นส่วนหนึ่งของวัฒนธรรมซึ่งมีอิทธิพลต่อสังคมมนุษย์มาเป็นเวลาหลายศตวรรษ  โดยเฉพาะอย่างยิ่งศาสนาจะเป็นบ่อเกิดแห่งศีลธรรมในทางที่ถูกที่ควร  ทำให้คนเรามีหลักและมาตรฐานแห่งความประพฤติในทางที่ควรไม่ควร</a:t>
            </a:r>
            <a:endParaRPr lang="en-US" sz="3200" dirty="0"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04373" y="260648"/>
            <a:ext cx="8716099" cy="6311624"/>
          </a:xfrm>
          <a:ln w="76200">
            <a:solidFill>
              <a:srgbClr val="00B050"/>
            </a:solidFill>
            <a:prstDash val="dash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05539" y="402849"/>
            <a:ext cx="8496944" cy="604867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467544" y="692696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cs typeface="+mj-cs"/>
              </a:rPr>
              <a:t>	</a:t>
            </a:r>
            <a:endParaRPr lang="th-TH" dirty="0"/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218552" y="402849"/>
            <a:ext cx="8470917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สรุปท้ายบท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algn="thaiDist"/>
            <a:r>
              <a:rPr lang="th-TH" sz="3200" dirty="0">
                <a:latin typeface="Angsana New" pitchFamily="18" charset="-34"/>
                <a:cs typeface="Angsana New" pitchFamily="18" charset="-34"/>
              </a:rPr>
              <a:t>	คนไทยส่วนใหญ่นับถือพระพุทธศาสนา  และนับถือมานานนับเป็นพันๆ ปี  ได้มีการเผยแผ่พระพุทธศาสนาอย่างจริงจัง  ทั้งในและต่างประเทศ  พระพุทธศาสนามีอิทธิพลต่อ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วิถีชีวิต</a:t>
            </a:r>
            <a:r>
              <a:rPr lang="th-TH" sz="3200" dirty="0">
                <a:latin typeface="Angsana New" pitchFamily="18" charset="-34"/>
                <a:cs typeface="Angsana New" pitchFamily="18" charset="-34"/>
              </a:rPr>
              <a:t>ของคนไทย  เป็นไปตามแนวคำสอนของพระพุทธเจ้า  ดังจะเห็นได้จาก  คนไทยมีนิสัยโอบอ้อมอารี  เมตตาสงสาร  ไม่นิยมความรุนแรง  ไม่ชอบรุกรานใคร  ไม่ชอบเอาเปรียบใคร  มักมองคนอื่นในแง่ดี  ไม่ผูกอาฆาตพยาบาท  ให้อภัยคนง่าย  และจากอิทธิพลของพระพุทธศาสนานี้เองทีทำให้คนไทยมีใจกว้าง  ไม่มีนิสัยกีดกันหรือเบียดเบียนชนชาติอื่นหรือศาสนาอื่น  มีไมตรีต่อทุกคนตลอดจนทำให้คนไทยยอมรับและปรับตัวเข้ากับสิ่งที่มาจากต่างวัฒนธรรมได้ง่าย  ในด้านสังคมและวัฒนธรรม  การปกครอง  พระพุทธศาสนามีคำสอนเกี่ยวกับการปกครองอยู่มาก  ทั้งที่เกี่ยวกับผู้ปกครอง  ผู้อยู่ในปกครองและวิธีการปกครอง</a:t>
            </a:r>
            <a:endParaRPr lang="en-US" sz="32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ตัวแทนเนื้อหา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532"/>
            <a:ext cx="9144000" cy="6826467"/>
          </a:xfrm>
        </p:spPr>
      </p:pic>
      <p:sp>
        <p:nvSpPr>
          <p:cNvPr id="7" name="ตัดมุมสี่เหลี่ยมผืนผ้าด้านทแยงมุม 6"/>
          <p:cNvSpPr/>
          <p:nvPr/>
        </p:nvSpPr>
        <p:spPr>
          <a:xfrm>
            <a:off x="947325" y="752128"/>
            <a:ext cx="7344816" cy="5400600"/>
          </a:xfrm>
          <a:prstGeom prst="snip2Diag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reflection blurRad="6350" stA="50000" endA="295" endPos="92000" dist="101600" dir="5400000" sy="-100000" algn="bl" rotWithShape="0"/>
            <a:softEdge rad="3175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เมฆ 5"/>
          <p:cNvSpPr/>
          <p:nvPr/>
        </p:nvSpPr>
        <p:spPr>
          <a:xfrm>
            <a:off x="1631401" y="908720"/>
            <a:ext cx="5976664" cy="1829871"/>
          </a:xfrm>
          <a:prstGeom prst="cloud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Charmonman" pitchFamily="66" charset="-34"/>
                <a:cs typeface="TH Charmonman" pitchFamily="66" charset="-34"/>
              </a:rPr>
              <a:t>พระพุทธศาสนากับวัฒนธรรมไทย</a:t>
            </a:r>
          </a:p>
        </p:txBody>
      </p:sp>
      <p:sp>
        <p:nvSpPr>
          <p:cNvPr id="8" name="แผนผังลําดับงาน: กระบวนการสำรอง 7"/>
          <p:cNvSpPr/>
          <p:nvPr/>
        </p:nvSpPr>
        <p:spPr>
          <a:xfrm>
            <a:off x="1187623" y="3284984"/>
            <a:ext cx="2122535" cy="1816624"/>
          </a:xfrm>
          <a:prstGeom prst="flowChartAlternateProcess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แผนผังลําดับงาน: กระบวนการสำรอง 9"/>
          <p:cNvSpPr/>
          <p:nvPr/>
        </p:nvSpPr>
        <p:spPr>
          <a:xfrm>
            <a:off x="3505473" y="4345524"/>
            <a:ext cx="2186768" cy="1512168"/>
          </a:xfrm>
          <a:prstGeom prst="flowChartAlternateProcess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แผนผังลําดับงาน: กระบวนการสำรอง 10"/>
          <p:cNvSpPr/>
          <p:nvPr/>
        </p:nvSpPr>
        <p:spPr>
          <a:xfrm>
            <a:off x="5940152" y="3284984"/>
            <a:ext cx="2103785" cy="1512168"/>
          </a:xfrm>
          <a:prstGeom prst="flowChartAlternateProcess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Charmonman" pitchFamily="66" charset="-34"/>
                <a:cs typeface="TH Charmonman" pitchFamily="66" charset="-34"/>
              </a:rPr>
              <a:t>พระพุทธศาสนากับวัฒนธรรมไทยในสถานการณ์ปัจจุบัน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87623" y="3290416"/>
            <a:ext cx="212253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Charmonman" pitchFamily="66" charset="-34"/>
                <a:cs typeface="TH Charmonman" pitchFamily="66" charset="-34"/>
              </a:rPr>
              <a:t>ความสัมพันธ์ระหว่างพระพุทธศาสนาและ</a:t>
            </a:r>
            <a:r>
              <a:rPr lang="th-TH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Charmonman" pitchFamily="66" charset="-34"/>
                <a:cs typeface="TH Charmonman" pitchFamily="66" charset="-34"/>
              </a:rPr>
              <a:t>วัฒนธรรมไทย</a:t>
            </a:r>
            <a:endParaRPr lang="th-TH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Charmonman" pitchFamily="66" charset="-34"/>
              <a:cs typeface="TH Charmonman" pitchFamily="66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26349" y="4369642"/>
            <a:ext cx="21867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Charmonman" pitchFamily="66" charset="-34"/>
                <a:cs typeface="TH Charmonman" pitchFamily="66" charset="-34"/>
              </a:rPr>
              <a:t>พระพุธศาสนามีอิทธิพลต่อวัฒนธรรมไทย</a:t>
            </a:r>
            <a:endParaRPr lang="th-TH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Charmonman" pitchFamily="66" charset="-34"/>
              <a:cs typeface="TH Charmonman" pitchFamily="66" charset="-34"/>
            </a:endParaRPr>
          </a:p>
          <a:p>
            <a:endParaRPr lang="th-TH" dirty="0"/>
          </a:p>
        </p:txBody>
      </p:sp>
      <p:sp>
        <p:nvSpPr>
          <p:cNvPr id="15" name="ลูกศรลง 14"/>
          <p:cNvSpPr/>
          <p:nvPr/>
        </p:nvSpPr>
        <p:spPr>
          <a:xfrm>
            <a:off x="1631401" y="2636912"/>
            <a:ext cx="617489" cy="36004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ลูกศรลง 15"/>
          <p:cNvSpPr/>
          <p:nvPr/>
        </p:nvSpPr>
        <p:spPr>
          <a:xfrm>
            <a:off x="4283968" y="2996952"/>
            <a:ext cx="576064" cy="86409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ลูกศรลง 16"/>
          <p:cNvSpPr/>
          <p:nvPr/>
        </p:nvSpPr>
        <p:spPr>
          <a:xfrm>
            <a:off x="6992044" y="2492896"/>
            <a:ext cx="460276" cy="50405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74573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th-TH" sz="3800" b="1" dirty="0" smtClean="0"/>
          </a:p>
          <a:p>
            <a:endParaRPr lang="th-TH" dirty="0"/>
          </a:p>
        </p:txBody>
      </p:sp>
      <p:sp>
        <p:nvSpPr>
          <p:cNvPr id="2" name="แผนผังลำดับงาน: สิ้นสุด 1"/>
          <p:cNvSpPr/>
          <p:nvPr/>
        </p:nvSpPr>
        <p:spPr>
          <a:xfrm>
            <a:off x="1475656" y="606042"/>
            <a:ext cx="5904656" cy="936104"/>
          </a:xfrm>
          <a:prstGeom prst="flowChartTerminator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Charmonman" pitchFamily="66" charset="-34"/>
                <a:cs typeface="TH Charmonman" pitchFamily="66" charset="-34"/>
              </a:rPr>
              <a:t>พระพุทธศาสนากับวัฒนธรรมไทย</a:t>
            </a:r>
            <a:endParaRPr lang="th-TH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Charmonman" pitchFamily="66" charset="-34"/>
              <a:cs typeface="TH Charmonman" pitchFamily="66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542146"/>
            <a:ext cx="820891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dirty="0" smtClean="0">
                <a:cs typeface="+mj-cs"/>
              </a:rPr>
              <a:t>	พระพุทธศาสนา</a:t>
            </a:r>
            <a:r>
              <a:rPr lang="th-TH" sz="3200" dirty="0">
                <a:cs typeface="+mj-cs"/>
              </a:rPr>
              <a:t>ถือกันว่าเป็นวัฒนธรรมไทยอันสำคัญที่สุด เพราะช่วยเปลี่ยนแปลงนิสัยของมนุษย์ให้มีจิตใจดีงามขึ้น การที่ประชาชนมีนิสัยใจคอเต็มไปด้วยความประณีตและมีนิสัยใจคอที่ประ</a:t>
            </a:r>
            <a:r>
              <a:rPr lang="th-TH" sz="3200" dirty="0" smtClean="0">
                <a:cs typeface="+mj-cs"/>
              </a:rPr>
              <a:t>ด้วย </a:t>
            </a:r>
            <a:r>
              <a:rPr lang="th-TH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การ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มีความเมตตาปราณี </a:t>
            </a:r>
            <a:r>
              <a:rPr lang="th-TH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รู้จัก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เห็นอกเห็นใจ</a:t>
            </a:r>
            <a:r>
              <a:rPr lang="th-TH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ผู้อื่น   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มีความเมตตา</a:t>
            </a:r>
            <a:r>
              <a:rPr lang="th-TH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กรุณา   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มีความกตัญญูรู้คุณ รู้จักบาปกรรมในการทำความ</a:t>
            </a:r>
            <a:r>
              <a:rPr lang="th-TH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ชั่ว  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มี</a:t>
            </a:r>
            <a:r>
              <a:rPr lang="th-TH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สติสัมปชัญญะ   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มีหิริโอตตัปปะต่อบาป </a:t>
            </a:r>
            <a:r>
              <a:rPr lang="th-TH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 มอง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โลกในแง่</a:t>
            </a:r>
            <a:r>
              <a:rPr lang="th-TH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ดี   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มีจิตใจ</a:t>
            </a:r>
            <a:r>
              <a:rPr lang="th-TH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กว้างขวาง   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เป็นผู้พรั่งพร้อมไปด้วยความมีมโนธรรมและ</a:t>
            </a:r>
            <a:r>
              <a:rPr lang="th-TH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มนุษยธรรม   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ความเป็นระเบียบเรียบร้อยแห่งดวง</a:t>
            </a:r>
            <a:r>
              <a:rPr lang="th-TH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จิ</a:t>
            </a:r>
            <a:r>
              <a:rPr lang="th-TH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ต  </a:t>
            </a:r>
            <a:r>
              <a:rPr lang="th-TH" sz="3200" dirty="0">
                <a:cs typeface="+mj-cs"/>
              </a:rPr>
              <a:t>ก็อาศัยหลักพระพุทธศาสนาช่วยขัดเกลาปรุงแต่งสัญชาตญาณอันกักขฬะเลวร้าย ให้มีจิตใจขาวสะอาดผ่องใส สามารถร่วมกันอยู่เป็นกลุ่มเป็นก้อนได้อย่าง</a:t>
            </a:r>
            <a:r>
              <a:rPr lang="th-TH" sz="3200" dirty="0" smtClean="0">
                <a:cs typeface="+mj-cs"/>
              </a:rPr>
              <a:t>สบาย</a:t>
            </a:r>
            <a:endParaRPr lang="th-TH" sz="3200" dirty="0"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158" y="357166"/>
            <a:ext cx="8501122" cy="6143668"/>
          </a:xfrm>
          <a:solidFill>
            <a:schemeClr val="bg1"/>
          </a:solidFill>
          <a:ln>
            <a:solidFill>
              <a:srgbClr val="7030A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dirty="0" smtClean="0">
                <a:cs typeface="+mj-cs"/>
              </a:rPr>
              <a:t>	</a:t>
            </a:r>
          </a:p>
          <a:p>
            <a:pPr marL="0" indent="0" algn="thaiDist">
              <a:buNone/>
            </a:pPr>
            <a:r>
              <a:rPr lang="th-TH" dirty="0">
                <a:cs typeface="+mj-cs"/>
              </a:rPr>
              <a:t>	</a:t>
            </a:r>
            <a:r>
              <a:rPr lang="th-TH" dirty="0" smtClean="0">
                <a:cs typeface="+mj-cs"/>
              </a:rPr>
              <a:t>พระพุทธศาสนา</a:t>
            </a:r>
            <a:r>
              <a:rPr lang="th-TH" dirty="0">
                <a:cs typeface="+mj-cs"/>
              </a:rPr>
              <a:t>เป็นศาสนาที่คนไทยส่วนใหญ่นับถือ และเป็นหลักวัฒนธรรมประจำชาติ  ด้วยมูลเหตุนี้เอง จิตใจของชาวไทยส่วนมากมักมีนิสัยอ่อนน้อมถ่อมไปตามหลักพุทธธรรมของพุทธองค์ กล่าวคือ ประชาชนชาวไทยมีนิสัยรักความสงบ มีนิสัยที่เต็มไปด้วยความเมตตากรุณาต่อเพื่อนมนุษย์และสัตว์พระพุทธศาสนาจึงเป็นรากฐานที่สำคัญต่อวัฒนธรรมไทยตลอดจนสังคมไทยอย่างแนบแน่น</a:t>
            </a:r>
            <a:endParaRPr lang="en-US" dirty="0">
              <a:cs typeface="+mj-cs"/>
            </a:endParaRPr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221088"/>
            <a:ext cx="2162175" cy="2190750"/>
          </a:xfrm>
          <a:prstGeom prst="rect">
            <a:avLst/>
          </a:prstGeom>
        </p:spPr>
      </p:pic>
      <p:pic>
        <p:nvPicPr>
          <p:cNvPr id="4" name="รูปภาพ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3592834"/>
            <a:ext cx="4176464" cy="2857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  <a:ln w="76200">
            <a:solidFill>
              <a:srgbClr val="FFFF00"/>
            </a:solidFill>
            <a:prstDash val="lgDash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b="1" dirty="0">
                <a:latin typeface="TH Charmonman" pitchFamily="66" charset="-34"/>
                <a:cs typeface="TH Charmonman" pitchFamily="66" charset="-34"/>
              </a:rPr>
              <a:t>ความสัมพันธ์ระหว่างพระพุทธศาสนาและวัฒนธรรม</a:t>
            </a:r>
            <a:r>
              <a:rPr lang="th-TH" b="1" dirty="0" smtClean="0">
                <a:latin typeface="TH Charmonman" pitchFamily="66" charset="-34"/>
                <a:cs typeface="TH Charmonman" pitchFamily="66" charset="-34"/>
              </a:rPr>
              <a:t>ไทย</a:t>
            </a:r>
            <a:endParaRPr lang="th-TH" dirty="0">
              <a:latin typeface="TH Charmonman" pitchFamily="66" charset="-34"/>
              <a:cs typeface="TH Charmonman" pitchFamily="66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158" y="1600200"/>
            <a:ext cx="8501122" cy="5043510"/>
          </a:xfrm>
          <a:solidFill>
            <a:schemeClr val="bg1"/>
          </a:solidFill>
          <a:ln w="76200">
            <a:solidFill>
              <a:srgbClr val="FFFF00"/>
            </a:solidFill>
            <a:prstDash val="lgDash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>
              <a:buNone/>
            </a:pPr>
            <a:endParaRPr lang="th-TH" b="1" dirty="0" smtClean="0"/>
          </a:p>
          <a:p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628800"/>
            <a:ext cx="86764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dirty="0" smtClean="0">
                <a:cs typeface="+mj-cs"/>
              </a:rPr>
              <a:t>	</a:t>
            </a:r>
            <a:r>
              <a:rPr lang="th-TH" sz="3200" dirty="0">
                <a:cs typeface="+mj-cs"/>
              </a:rPr>
              <a:t>พระพุทธศาสนา แปลว่า 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คำสั่งสอนของท่านผู้รู้ หรือของผู้ใหญ่ หรือของผู้ตื่นจากกิเลส หรือของผู้ปลุกให้คนอื่นตื่นจากกิเลส หรือของผู้เบิกบาน </a:t>
            </a:r>
            <a:r>
              <a:rPr lang="th-TH" sz="3200" dirty="0">
                <a:cs typeface="+mj-cs"/>
              </a:rPr>
              <a:t>วัดเป็นสถานที่อบรมจิตใจ โดยมีพระภิกษุสงฆ์เป็นผู้สอนศีลธรรมให้แก่ประชาชน และพระพุทธศาสนาถือว่า เป็นรากฐานของวัฒนธรรมซึ่งสอนให้เป็นคนดีมีเหตุผลไม่งมงายไม่หลงเชื่ออะไรโดยไร้เหตุผล </a:t>
            </a:r>
            <a:r>
              <a:rPr lang="th-TH" sz="3200" dirty="0" smtClean="0">
                <a:cs typeface="+mj-cs"/>
              </a:rPr>
              <a:t>เช่น</a:t>
            </a:r>
          </a:p>
          <a:p>
            <a:r>
              <a:rPr lang="th-TH" sz="3200" dirty="0" smtClean="0"/>
              <a:t>	</a:t>
            </a:r>
            <a:endParaRPr lang="en-US" sz="3200" dirty="0"/>
          </a:p>
          <a:p>
            <a:r>
              <a:rPr lang="th-TH" sz="3200" dirty="0"/>
              <a:t>		</a:t>
            </a:r>
            <a:endParaRPr lang="th-TH" sz="3200" dirty="0">
              <a:cs typeface="+mj-cs"/>
            </a:endParaRPr>
          </a:p>
        </p:txBody>
      </p:sp>
      <p:sp>
        <p:nvSpPr>
          <p:cNvPr id="6" name="ม้วนกระดาษแนวนอน 5"/>
          <p:cNvSpPr/>
          <p:nvPr/>
        </p:nvSpPr>
        <p:spPr>
          <a:xfrm>
            <a:off x="845332" y="4005064"/>
            <a:ext cx="7632848" cy="864096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สอน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ให้มีเสรีภาพทางความคิด</a:t>
            </a:r>
          </a:p>
        </p:txBody>
      </p:sp>
      <p:sp>
        <p:nvSpPr>
          <p:cNvPr id="7" name="ม้วนกระดาษแนวนอน 6"/>
          <p:cNvSpPr/>
          <p:nvPr/>
        </p:nvSpPr>
        <p:spPr>
          <a:xfrm>
            <a:off x="847541" y="5662077"/>
            <a:ext cx="7632848" cy="936679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สอน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ให้มีความเสมอภาค ไม่ถือชั้นวรรณะ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ม้วนกระดาษแนวนอน 7"/>
          <p:cNvSpPr/>
          <p:nvPr/>
        </p:nvSpPr>
        <p:spPr>
          <a:xfrm>
            <a:off x="847541" y="4806693"/>
            <a:ext cx="7632848" cy="893203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สอน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ให้รู้จักความดี ความชั่ว เชื่อเรื่องของกรรม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ม้วนกระดาษแนวนอน 23"/>
          <p:cNvSpPr/>
          <p:nvPr/>
        </p:nvSpPr>
        <p:spPr>
          <a:xfrm>
            <a:off x="683569" y="5850258"/>
            <a:ext cx="8136904" cy="953911"/>
          </a:xfrm>
          <a:prstGeom prst="horizontalScrol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/>
              <a:t>สอน</a:t>
            </a:r>
            <a:r>
              <a:rPr lang="th-TH" sz="3200" b="1" dirty="0"/>
              <a:t>ให้ยอมรับความสามารถของคนอื่น</a:t>
            </a:r>
          </a:p>
        </p:txBody>
      </p:sp>
      <p:sp>
        <p:nvSpPr>
          <p:cNvPr id="25" name="ม้วนกระดาษแนวนอน 24"/>
          <p:cNvSpPr/>
          <p:nvPr/>
        </p:nvSpPr>
        <p:spPr>
          <a:xfrm>
            <a:off x="683568" y="5013176"/>
            <a:ext cx="8136904" cy="864096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 smtClean="0"/>
              <a:t>สอน</a:t>
            </a:r>
            <a:r>
              <a:rPr lang="th-TH" sz="3200" b="1" dirty="0"/>
              <a:t>ให้ดำเนินชีวิตแบบทางสายกลาง ไม่หย่อนหรือตึงเกินไป</a:t>
            </a:r>
          </a:p>
        </p:txBody>
      </p:sp>
      <p:sp>
        <p:nvSpPr>
          <p:cNvPr id="26" name="ม้วนกระดาษแนวนอน 25"/>
          <p:cNvSpPr/>
          <p:nvPr/>
        </p:nvSpPr>
        <p:spPr>
          <a:xfrm>
            <a:off x="2953798" y="4100914"/>
            <a:ext cx="3381434" cy="936104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/>
              <a:t>มี</a:t>
            </a:r>
            <a:r>
              <a:rPr lang="th-TH" sz="3200" b="1" dirty="0"/>
              <a:t>คำสอนทุกระดับ</a:t>
            </a:r>
          </a:p>
        </p:txBody>
      </p:sp>
      <p:sp>
        <p:nvSpPr>
          <p:cNvPr id="27" name="ม้วนกระดาษแนวนอน 26"/>
          <p:cNvSpPr/>
          <p:nvPr/>
        </p:nvSpPr>
        <p:spPr>
          <a:xfrm>
            <a:off x="683568" y="1268760"/>
            <a:ext cx="8136904" cy="864096"/>
          </a:xfrm>
          <a:prstGeom prst="horizontalScroll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สอน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ให้แผ่เมตตาโดยหาประมาณมิได้</a:t>
            </a:r>
          </a:p>
        </p:txBody>
      </p:sp>
      <p:sp>
        <p:nvSpPr>
          <p:cNvPr id="28" name="ม้วนกระดาษแนวนอน 27"/>
          <p:cNvSpPr/>
          <p:nvPr/>
        </p:nvSpPr>
        <p:spPr>
          <a:xfrm>
            <a:off x="683569" y="260648"/>
            <a:ext cx="8136903" cy="1008112"/>
          </a:xfrm>
          <a:prstGeom prst="horizontalScroll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สอน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ให้มีภราดรภาพ มีเมตตา เคารพซึ่งกันและกัน</a:t>
            </a:r>
          </a:p>
        </p:txBody>
      </p:sp>
      <p:sp>
        <p:nvSpPr>
          <p:cNvPr id="29" name="ม้วนกระดาษแนวนอน 28"/>
          <p:cNvSpPr/>
          <p:nvPr/>
        </p:nvSpPr>
        <p:spPr>
          <a:xfrm>
            <a:off x="2843808" y="2122671"/>
            <a:ext cx="3456384" cy="936104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สอน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ให้รักสันติ</a:t>
            </a:r>
          </a:p>
        </p:txBody>
      </p:sp>
      <p:sp>
        <p:nvSpPr>
          <p:cNvPr id="30" name="ม้วนกระดาษแนวนอน 29"/>
          <p:cNvSpPr/>
          <p:nvPr/>
        </p:nvSpPr>
        <p:spPr>
          <a:xfrm>
            <a:off x="2878846" y="3112976"/>
            <a:ext cx="3456385" cy="946289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สอน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ให้พึ่งตนเอง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95536" y="404664"/>
            <a:ext cx="8391306" cy="6167608"/>
          </a:xfrm>
          <a:ln w="76200">
            <a:solidFill>
              <a:srgbClr val="7030A0"/>
            </a:solidFill>
            <a:prstDash val="lgDashDot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dirty="0" smtClean="0"/>
              <a:t>	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พระพุทธศาสนา</a:t>
            </a:r>
            <a:r>
              <a:rPr lang="th-TH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เป็นศาสนาสากล </a:t>
            </a:r>
            <a:r>
              <a:rPr lang="th-TH" dirty="0">
                <a:cs typeface="+mj-cs"/>
              </a:rPr>
              <a:t>มีประชากรนับถือมากเป็นอันดับ ๓ ของโลก รองจากศาสนาคริสต์และอิสลาม แต่สำหรับสังคมไทยนั้นนับถือพระพุทธศาสนามากเป็นอันดับ ๑ ของประเทศ พระพุทธศาสนาเป็นศาสนาและปรัชญา ศาสดาของพระพุทธศาสนา คือ พระพุทธเจ้า ซึ่งพระพุทธศาสนาได้เกิดขึ้นในประเทศอินเดีย เมื่อประมาณ ๔๕ ปี ก่อนพุทธศักราช จนถึงปัจจุบันนี้รวมเวลา ๒.๕๐๐ ปีเศษแล้ว </a:t>
            </a:r>
            <a:endParaRPr lang="th-TH" dirty="0" smtClean="0">
              <a:cs typeface="+mj-cs"/>
            </a:endParaRPr>
          </a:p>
          <a:p>
            <a:pPr marL="0" indent="0" algn="thaiDist">
              <a:buNone/>
            </a:pPr>
            <a:r>
              <a:rPr lang="th-TH" dirty="0" smtClean="0">
                <a:cs typeface="+mj-cs"/>
              </a:rPr>
              <a:t>	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ปัจจุบัน</a:t>
            </a:r>
            <a:r>
              <a:rPr lang="th-TH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พระพุทธศาสนาแบ่งออกเป็น ๒ นิกายใหญ่ๆ คือ นิกายเถรวาทหรือนิกายหินยาน และนิกายอาจริ</a:t>
            </a:r>
            <a:r>
              <a:rPr lang="th-TH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ยวาท</a:t>
            </a:r>
            <a:r>
              <a:rPr lang="th-TH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หรือนิกายมหายาน</a:t>
            </a:r>
            <a:r>
              <a:rPr lang="th-TH" dirty="0">
                <a:cs typeface="+mj-cs"/>
              </a:rPr>
              <a:t> สำหรับนิกายเถรวาทหรือหินยานนั้น มีประชากรนับถือมากในอินเดีย ศรีลังกา พม่า ไทย ลาว กัมพูชา และบางส่วนของประเทศบังคลาเทศ ส่วนนิกายอาจาริ</a:t>
            </a:r>
            <a:r>
              <a:rPr lang="th-TH" dirty="0" err="1">
                <a:cs typeface="+mj-cs"/>
              </a:rPr>
              <a:t>ยวาท</a:t>
            </a:r>
            <a:r>
              <a:rPr lang="th-TH" dirty="0">
                <a:cs typeface="+mj-cs"/>
              </a:rPr>
              <a:t>หรือมหายาน มีประชากรนับถือมากในประเทศจีน </a:t>
            </a:r>
            <a:r>
              <a:rPr lang="th-TH" dirty="0" err="1">
                <a:cs typeface="+mj-cs"/>
              </a:rPr>
              <a:t>ธิเบต</a:t>
            </a:r>
            <a:r>
              <a:rPr lang="th-TH" dirty="0">
                <a:cs typeface="+mj-cs"/>
              </a:rPr>
              <a:t> ญี่ปุ่น มองโกเลีย เกาหลีและเวียดนาม ฯลฯ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344816" cy="85010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Charmonman" pitchFamily="66" charset="-34"/>
                <a:cs typeface="TH Charmonman" pitchFamily="66" charset="-34"/>
              </a:rPr>
              <a:t>หลัก</a:t>
            </a:r>
            <a:r>
              <a:rPr lang="th-TH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Charmonman" pitchFamily="66" charset="-34"/>
                <a:cs typeface="TH Charmonman" pitchFamily="66" charset="-34"/>
              </a:rPr>
              <a:t>สำคัญของพระพุทธศาสนา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Charmonman" pitchFamily="66" charset="-34"/>
              <a:cs typeface="TH Charmonman" pitchFamily="66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5256584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th-TH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51520" y="1340768"/>
            <a:ext cx="856895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dirty="0">
                <a:cs typeface="+mj-cs"/>
              </a:rPr>
              <a:t>หลักสำคัญของพระพุทธศาสนามี ๓ ประการ คือ พระพุทธ พระธรรม พระสงฆ์ รวมทั้งสามเข้าเรียกว่า “พระรัตนตรัย”</a:t>
            </a:r>
            <a:endParaRPr lang="en-US" sz="3200" dirty="0">
              <a:cs typeface="+mj-cs"/>
            </a:endParaRPr>
          </a:p>
          <a:p>
            <a:pPr algn="thaiDist"/>
            <a:r>
              <a:rPr lang="th-TH" sz="3200" dirty="0">
                <a:cs typeface="+mj-cs"/>
              </a:rPr>
              <a:t>	</a:t>
            </a:r>
            <a:r>
              <a:rPr lang="th-TH" sz="3200" b="1" dirty="0">
                <a:cs typeface="+mj-cs"/>
              </a:rPr>
              <a:t>พระพุทธเจ้า </a:t>
            </a:r>
            <a:r>
              <a:rPr lang="th-TH" sz="3200" dirty="0">
                <a:cs typeface="+mj-cs"/>
              </a:rPr>
              <a:t>พระนามเดิมว่า เจ้าชาย</a:t>
            </a:r>
            <a:r>
              <a:rPr lang="th-TH" sz="3200" dirty="0" err="1">
                <a:cs typeface="+mj-cs"/>
              </a:rPr>
              <a:t>สิทธัต</a:t>
            </a:r>
            <a:r>
              <a:rPr lang="th-TH" sz="3200" dirty="0">
                <a:cs typeface="+mj-cs"/>
              </a:rPr>
              <a:t>ถะ พระองค์ทรงเป็นพระราชโอรสของพระเจ้าสุ</a:t>
            </a:r>
            <a:r>
              <a:rPr lang="th-TH" sz="3200" dirty="0" err="1">
                <a:cs typeface="+mj-cs"/>
              </a:rPr>
              <a:t>ทโธท</a:t>
            </a:r>
            <a:r>
              <a:rPr lang="th-TH" sz="3200" dirty="0">
                <a:cs typeface="+mj-cs"/>
              </a:rPr>
              <a:t>นะกับพระนางสิริมหามายา แห่งแคว้นสักกะมีเมืองหลวงชื่อว่า “กบิลพัสดุ” พระองค์ได้รับการเลี้ยงดูอบรมและศึกษาเป็นอย่างดี จึงมีความรู้ในวิชาการต่างๆเป็นอันมาก </a:t>
            </a:r>
            <a:endParaRPr lang="th-TH" sz="3200" dirty="0" smtClean="0">
              <a:cs typeface="+mj-cs"/>
            </a:endParaRPr>
          </a:p>
          <a:p>
            <a:pPr algn="thaiDist"/>
            <a:r>
              <a:rPr lang="th-TH" sz="3200" b="1" dirty="0">
                <a:cs typeface="+mj-cs"/>
              </a:rPr>
              <a:t>	</a:t>
            </a:r>
            <a:r>
              <a:rPr lang="th-TH" sz="3200" b="1" dirty="0" smtClean="0"/>
              <a:t>พระ</a:t>
            </a:r>
            <a:r>
              <a:rPr lang="th-TH" sz="3200" b="1" dirty="0"/>
              <a:t>คุณสมบัติของพระพุทธเจ้านั้น</a:t>
            </a:r>
            <a:r>
              <a:rPr lang="th-TH" sz="3200" dirty="0"/>
              <a:t> กล่าวโดยสรุปแล้วมีอยู่ ๓ ประการ คือ 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พระปัญญา </a:t>
            </a:r>
            <a:r>
              <a:rPr lang="th-TH" sz="3200" dirty="0"/>
              <a:t>คือ ตรัสรู้เอง </a:t>
            </a:r>
            <a:r>
              <a:rPr lang="th-TH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พระบริสุทธิ์ </a:t>
            </a:r>
            <a:r>
              <a:rPr lang="th-TH" sz="3200" dirty="0"/>
              <a:t>คือ หมดกิเลส หมดรัก หมดโกรธ หมดหลง และ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พระมหากรุณา </a:t>
            </a:r>
            <a:r>
              <a:rPr lang="th-TH" sz="3200" dirty="0"/>
              <a:t>คือ ทรงจาริกไปโปรดผู้อื่นด้วยทรงสอนเขาโดยพระกรุณาจิตมิได้หวังการตอบแทนใดๆ ทั้งสิ้น</a:t>
            </a:r>
            <a:endParaRPr lang="en-US" sz="3000" dirty="0"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ฉลียง">
  <a:themeElements>
    <a:clrScheme name="เฉลียง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เฉลียง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เฉลียง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1486</TotalTime>
  <Words>417</Words>
  <Application>Microsoft Office PowerPoint</Application>
  <PresentationFormat>นำเสนอทางหน้าจอ (4:3)</PresentationFormat>
  <Paragraphs>131</Paragraphs>
  <Slides>23</Slides>
  <Notes>3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2</vt:i4>
      </vt:variant>
      <vt:variant>
        <vt:lpstr>ชื่อเรื่องภาพนิ่ง</vt:lpstr>
      </vt:variant>
      <vt:variant>
        <vt:i4>23</vt:i4>
      </vt:variant>
    </vt:vector>
  </HeadingPairs>
  <TitlesOfParts>
    <vt:vector size="25" baseType="lpstr">
      <vt:lpstr>เฉลียง</vt:lpstr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ความสัมพันธ์ระหว่างพระพุทธศาสนาและวัฒนธรรมไทย</vt:lpstr>
      <vt:lpstr>งานนำเสนอ PowerPoint</vt:lpstr>
      <vt:lpstr>งานนำเสนอ PowerPoint</vt:lpstr>
      <vt:lpstr> หลักสำคัญของพระพุทธศาสนา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 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คิงคอง</dc:creator>
  <cp:lastModifiedBy>iCom Service</cp:lastModifiedBy>
  <cp:revision>150</cp:revision>
  <cp:lastPrinted>2015-11-16T12:04:45Z</cp:lastPrinted>
  <dcterms:created xsi:type="dcterms:W3CDTF">2013-08-03T13:21:39Z</dcterms:created>
  <dcterms:modified xsi:type="dcterms:W3CDTF">2016-01-18T02:32:42Z</dcterms:modified>
</cp:coreProperties>
</file>