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57" r:id="rId22"/>
    <p:sldId id="258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1" autoAdjust="0"/>
    <p:restoredTop sz="94660"/>
  </p:normalViewPr>
  <p:slideViewPr>
    <p:cSldViewPr>
      <p:cViewPr>
        <p:scale>
          <a:sx n="35" d="100"/>
          <a:sy n="35" d="100"/>
        </p:scale>
        <p:origin x="-8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B89A-8868-4DE2-ADD5-440895C1DE60}" type="datetimeFigureOut">
              <a:rPr lang="th-TH" smtClean="0"/>
              <a:pPr/>
              <a:t>13/01/59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0189-AB85-43A7-B0F0-D130BCB9CAC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payneethai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amsout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071670" y="1142984"/>
            <a:ext cx="507961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spc="30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พิธีบายศรี</a:t>
            </a:r>
            <a:r>
              <a:rPr lang="th-TH" sz="5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สู่ขวัญ</a:t>
            </a:r>
            <a:endParaRPr lang="th-TH" sz="5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857496"/>
            <a:ext cx="46474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dirty="0" smtClean="0"/>
              <a:t>จัดทำโดย</a:t>
            </a:r>
          </a:p>
          <a:p>
            <a:pPr algn="ctr"/>
            <a:r>
              <a:rPr lang="th-TH" sz="4400" b="1" dirty="0" smtClean="0"/>
              <a:t>สามเณร </a:t>
            </a:r>
            <a:r>
              <a:rPr lang="th-TH" sz="4400" b="1" dirty="0" err="1" smtClean="0"/>
              <a:t>ณัฐ</a:t>
            </a:r>
            <a:r>
              <a:rPr lang="th-TH" sz="4400" b="1" dirty="0" smtClean="0"/>
              <a:t>พงศ์  บุญรักษ์</a:t>
            </a:r>
            <a:endParaRPr lang="th-TH" b="1" dirty="0"/>
          </a:p>
        </p:txBody>
      </p:sp>
      <p:pic>
        <p:nvPicPr>
          <p:cNvPr id="7" name="รูปภาพ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2000264" cy="2138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785926"/>
            <a:ext cx="1966894" cy="1805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429132"/>
            <a:ext cx="3643305" cy="2049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kalas-302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376377"/>
            <a:ext cx="2748634" cy="2481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357686" y="1214422"/>
            <a:ext cx="4429156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        ๑.๑ </a:t>
            </a:r>
            <a:r>
              <a:rPr lang="th-TH" sz="3200" b="1" dirty="0"/>
              <a:t>การสู่ขวัญพระสงฆ์ เมื่อพระสงฆ์ได้</a:t>
            </a:r>
            <a:r>
              <a:rPr lang="th-TH" sz="3200" b="1" dirty="0" err="1"/>
              <a:t>สมณ</a:t>
            </a:r>
            <a:r>
              <a:rPr lang="th-TH" sz="3200" b="1" dirty="0"/>
              <a:t>ศักดิ์เป็นยาครู หรือซา ชาวบ้าน จะทำการสู่ขวัญให้ หรือเวลาจะเอาพระพุทธรูปขึ้นประดิษฐานที่แท่นประทับภายในวัด จะทำการสู่ขวัญพระสงฆ์ทั้งวัด เป็นการส่งเสริมให้พระสงฆ์เป็นผู้สืบมรดกทางพุทธศาสนาต่อไป</a:t>
            </a:r>
            <a:endParaRPr lang="en-US" sz="3200" b="1" dirty="0"/>
          </a:p>
        </p:txBody>
      </p:sp>
      <p:pic>
        <p:nvPicPr>
          <p:cNvPr id="5" name="รูปภาพ 4" descr="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3429024" cy="2571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รูปภาพ 5" descr="40010119_0_20120804-210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357562"/>
            <a:ext cx="3178293" cy="3248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28596" y="2214554"/>
            <a:ext cx="364333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      ๑.๒ การ</a:t>
            </a:r>
            <a:r>
              <a:rPr lang="th-TH" sz="3200" b="1" dirty="0"/>
              <a:t>สู่ขวัญนาค เมื่อบุตรชายมีศรัทธา จะบวชเมื่อถึงวันบวชบิดา-มารดาจึงได้จัด พิธีสู่ขวัญให้บุตรชายเพื่อเป็นสิริมงคล</a:t>
            </a:r>
            <a:endParaRPr lang="en-US" sz="3200" b="1" dirty="0"/>
          </a:p>
        </p:txBody>
      </p:sp>
      <p:pic>
        <p:nvPicPr>
          <p:cNvPr id="6" name="รูปภาพ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071545"/>
            <a:ext cx="4667274" cy="4792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57158" y="1643050"/>
            <a:ext cx="435771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      ๑.๓ </a:t>
            </a:r>
            <a:r>
              <a:rPr lang="th-TH" sz="3200" b="1" dirty="0"/>
              <a:t>การสู่ขวัญออกกรรม ผู้หญิงที่คลอดบุตรต้องอยู่ไฟ เมื่อออกไฟแล้วก็มีการสู่ขวัญให้เพราะในขณะที่อยู่ไฟนั้น ได้รับความทุกข์ทรมานนานัปการ จึงจำเป็นต้องเอาอกเอาใจและให้กำลังใจ การเอาอกเอาใจอย่างหนึ่ง คือ การสู่ขวัญ</a:t>
            </a:r>
            <a:endParaRPr lang="en-US" sz="3200" b="1" dirty="0"/>
          </a:p>
        </p:txBody>
      </p:sp>
      <p:pic>
        <p:nvPicPr>
          <p:cNvPr id="5" name="รูปภาพ 4" descr="yoofai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857232"/>
            <a:ext cx="3365500" cy="2705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รูปภาพ 5" descr="พิธีบายศรีสู่ขวั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000504"/>
            <a:ext cx="393382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714744" y="1285860"/>
            <a:ext cx="4857784" cy="45243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      ๑.๓ </a:t>
            </a:r>
            <a:r>
              <a:rPr lang="th-TH" sz="3200" b="1" dirty="0"/>
              <a:t>การสู่ขวัญบ่าวสาวเวลาแต่งงาน ก่อนที่หนุ่มสาวจะอยู่กินร่วมกันเป็นสามีภรรยา จะต้องจัดให้มีพิธีแต่งงาน หรือชาวอีสานเรียกว่า </a:t>
            </a:r>
            <a:r>
              <a:rPr lang="en-US" sz="3200" b="1" dirty="0"/>
              <a:t>“</a:t>
            </a:r>
            <a:r>
              <a:rPr lang="th-TH" sz="3200" b="1" dirty="0"/>
              <a:t>กินดอง</a:t>
            </a:r>
            <a:r>
              <a:rPr lang="en-US" sz="3200" b="1" dirty="0"/>
              <a:t>”</a:t>
            </a:r>
            <a:r>
              <a:rPr lang="th-TH" sz="3200" b="1" dirty="0"/>
              <a:t>เพื่อให้เกิดความเป็นสิริมงคลกับคู่บ่าวสาว จึงต้องจัดให้มีการสู่ขวัญขึ้น ส่วนใหญ่มักกระทำที่บ้านเจ้าสาว</a:t>
            </a:r>
            <a:endParaRPr lang="en-US" sz="3200" b="1" dirty="0"/>
          </a:p>
          <a:p>
            <a:pPr algn="thaiDist"/>
            <a:endParaRPr lang="en-US" sz="3200" b="1" dirty="0"/>
          </a:p>
        </p:txBody>
      </p:sp>
      <p:pic>
        <p:nvPicPr>
          <p:cNvPr id="5" name="รูปภาพ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3357586" cy="2866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71472" y="1142984"/>
            <a:ext cx="267893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600" b="1" dirty="0"/>
              <a:t>๒. การสู่ขวัญสัตว์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28662" y="2521059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/>
              <a:t>     การ</a:t>
            </a:r>
            <a:r>
              <a:rPr lang="th-TH" sz="3600" dirty="0"/>
              <a:t>สู่ขวัญสัตว์เป็นการระลึกถึงบุญคุณของสัตว์ ที่ช่วยมนุษย์ในการทำมาหากินรวมไปถึงการขอขมาที่ได้ด่าว่า เฆี่ยนตี ในระหว่างการทำงาน ที่สำคัญ ได้แก่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929058" y="1071546"/>
            <a:ext cx="4572000" cy="550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     ๒.๑ </a:t>
            </a:r>
            <a:r>
              <a:rPr lang="th-TH" sz="3200" b="1" dirty="0"/>
              <a:t>การสู่ขวัญควายและงัว (วัว) ควายและวัวเป็นสัตว์ที่มีคุณแก่คนมากเพราะเป็นแรงงานลากไถในการทำนา ทำไร่ ชาวบ้านถือว่าคนได้กินข้าวเพราะสัตว์เหล่านี้ ดังนั้นก่อนที่จะลงมือทำนา ครั้งแรกหรือเลิกทำนาแล้ว เจ้าของมักทำพิธีสู่ขวัญให้ เพื่อเป็นการรำลึกถึงบุญคุณ และขอขมาที่ได้ ด่าว่า เฆี่ยนตีระหว่างทำงานร่วมกัน พาขวัญจัดให้มีน้ำอบ น้ำหอมและหญ้า</a:t>
            </a:r>
            <a:endParaRPr lang="en-US" sz="3200" b="1" dirty="0"/>
          </a:p>
        </p:txBody>
      </p:sp>
      <p:pic>
        <p:nvPicPr>
          <p:cNvPr id="5" name="รูปภาพ 4" descr="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3357587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857620" y="357166"/>
            <a:ext cx="464343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     ๒.๒ </a:t>
            </a:r>
            <a:r>
              <a:rPr lang="th-TH" sz="3200" b="1" dirty="0"/>
              <a:t>การสู่</a:t>
            </a:r>
            <a:r>
              <a:rPr lang="th-TH" sz="3200" b="1" dirty="0" err="1"/>
              <a:t>ขวัญม้อน</a:t>
            </a:r>
            <a:r>
              <a:rPr lang="th-TH" sz="3200" b="1" dirty="0"/>
              <a:t> (ตัวหม่อน) </a:t>
            </a:r>
            <a:r>
              <a:rPr lang="th-TH" sz="3200" b="1" dirty="0" err="1"/>
              <a:t>ม้อน</a:t>
            </a:r>
            <a:r>
              <a:rPr lang="th-TH" sz="3200" b="1" dirty="0"/>
              <a:t>เป็นสัตว์ตัวอ่อนที่ชักใยออกจากรังไหม ชาวบ้านสามารถนำมาทำเป็นเครื่องนุ่งห่ม </a:t>
            </a:r>
            <a:r>
              <a:rPr lang="th-TH" sz="3200" b="1" dirty="0" err="1"/>
              <a:t>ม้อน</a:t>
            </a:r>
            <a:r>
              <a:rPr lang="th-TH" sz="3200" b="1" dirty="0"/>
              <a:t>เป็นสัตว์ที่มีคุณแก่คน </a:t>
            </a:r>
            <a:r>
              <a:rPr lang="th-TH" sz="3200" b="1" dirty="0" smtClean="0"/>
              <a:t>เพราะไหมสามารถทำเป็นเครื่องนุ่งห่ม เมื่อชาวบ้านลงมือเลี้ยง</a:t>
            </a:r>
            <a:r>
              <a:rPr lang="th-TH" sz="3200" b="1" dirty="0" err="1" smtClean="0"/>
              <a:t>ม้อน</a:t>
            </a:r>
            <a:r>
              <a:rPr lang="th-TH" sz="3200" b="1" dirty="0" smtClean="0"/>
              <a:t> จะ</a:t>
            </a:r>
            <a:r>
              <a:rPr lang="th-TH" sz="3200" b="1" dirty="0"/>
              <a:t>จัดให้มีการสู่ขวัญขึ้น เพื่อเป็นสิริ</a:t>
            </a:r>
            <a:r>
              <a:rPr lang="th-TH" sz="3200" b="1" dirty="0" smtClean="0"/>
              <a:t>มงคลแก่</a:t>
            </a:r>
            <a:r>
              <a:rPr lang="th-TH" sz="3200" b="1" dirty="0"/>
              <a:t>ผู้เลี้ยง</a:t>
            </a:r>
            <a:r>
              <a:rPr lang="th-TH" sz="3200" b="1" dirty="0" err="1"/>
              <a:t>ม้อน</a:t>
            </a:r>
            <a:r>
              <a:rPr lang="th-TH" sz="3200" b="1" dirty="0"/>
              <a:t>ทำให้ผู้เลี้ยงขายเส้นไหมได้</a:t>
            </a:r>
            <a:r>
              <a:rPr lang="th-TH" sz="3200" b="1" dirty="0" smtClean="0"/>
              <a:t>เงิน</a:t>
            </a:r>
            <a:endParaRPr lang="en-US" sz="3200" b="1" dirty="0"/>
          </a:p>
        </p:txBody>
      </p:sp>
      <p:pic>
        <p:nvPicPr>
          <p:cNvPr id="5" name="รูปภาพ 4" descr="20101012122048_zpsbccd8d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321471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42910" y="1285860"/>
            <a:ext cx="300434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600" b="1" dirty="0" smtClean="0"/>
              <a:t>๓. การสู่ขวัญสิ่งของ </a:t>
            </a:r>
            <a:endParaRPr lang="th-TH" sz="36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0100" y="2643182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       </a:t>
            </a:r>
            <a:r>
              <a:rPr lang="th-TH" sz="3200" dirty="0" smtClean="0"/>
              <a:t>การ</a:t>
            </a:r>
            <a:r>
              <a:rPr lang="th-TH" sz="3200" dirty="0"/>
              <a:t>สู่ขวัญสิ่งของเป็นเรื่องเกี่ยวกับความเชื่อถือที่ว่า สิ่งของเครื่องใช้ต่าง ๆ เป็นสิ่งที่ มีประโยชน์ต่อชีวิตของมนุษย์ จึงจำเป็นต้องจัดให้มีการสู่ขวัญให้กับสิ่งของเหล่านี้เพื่อเป็นการสำนึกในบุญคุณ ชาวบ้านเชื่อว่าการสู่ขวัญสิ่งของจะทำให้ผู้เป็นเจ้าของมีความสุข มีลาภ เป็นสิริมงคลแก่เจ้าของต่อไป ซึ่งการสู่ขวัญสิ่งของแยกได้ดังนี้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572000" y="1428736"/>
            <a:ext cx="3643322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/>
              <a:t>     ๓.๑ </a:t>
            </a:r>
            <a:r>
              <a:rPr lang="th-TH" sz="3200" b="1" dirty="0"/>
              <a:t>การสู่ขวัญเฮือน คือ การนำเอาพิธีและขั้นตอนการสร้างบ้านเรือนมาพูดที่ในประชุม เพื่อให้คนที่มาในพิธีรู้จักสร้างบ้านให้เป็นสิริมงคล ถ้าบ้านเรือนทำไม่ถูกแบบก็จะนำแต่ความไม่เป็นมงคลมาให้</a:t>
            </a:r>
            <a:endParaRPr lang="en-US" sz="3200" b="1" dirty="0"/>
          </a:p>
        </p:txBody>
      </p:sp>
      <p:pic>
        <p:nvPicPr>
          <p:cNvPr id="5" name="รูปภาพ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3857651" cy="4257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71472" y="1857364"/>
            <a:ext cx="3286148" cy="35394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      ๓.๒ </a:t>
            </a:r>
            <a:r>
              <a:rPr lang="th-TH" sz="3200" b="1" dirty="0"/>
              <a:t>การสู่ขวัญเกวียน เกวียนเป็นพาหนะใช้สำหรับลากเข็น การสู่ขวัญเกวียนก็เพื่อให้เป็นสิริมงคลและมั่นคง และสอนให้เจ้าของรู้จักใช้ให้เป็นประโยชน์</a:t>
            </a:r>
            <a:endParaRPr lang="en-US" sz="3200" b="1" dirty="0"/>
          </a:p>
        </p:txBody>
      </p:sp>
      <p:pic>
        <p:nvPicPr>
          <p:cNvPr id="5" name="รูปภาพ 4" descr="1391840056-24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00108"/>
            <a:ext cx="3714776" cy="2463182"/>
          </a:xfrm>
          <a:prstGeom prst="rect">
            <a:avLst/>
          </a:prstGeom>
        </p:spPr>
      </p:pic>
      <p:pic>
        <p:nvPicPr>
          <p:cNvPr id="6" name="รูปภาพ 5" descr="164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006" y="3857628"/>
            <a:ext cx="3895052" cy="263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เมฆ 2"/>
          <p:cNvSpPr/>
          <p:nvPr/>
        </p:nvSpPr>
        <p:spPr>
          <a:xfrm>
            <a:off x="1857356" y="357166"/>
            <a:ext cx="5143536" cy="121444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</a:rPr>
              <a:t>ประวัติความเป็นมา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14678" y="1779687"/>
            <a:ext cx="5572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/>
              <a:t>      พิธี</a:t>
            </a:r>
            <a:r>
              <a:rPr lang="th-TH" sz="3600" dirty="0"/>
              <a:t>บายศรีนั้นไม่มีหลักฐานแน่นอน แต่มีข้อสันนิษฐานว่าน่าจะมีมาตั้งแต่สมัยอยุธยา โดยเชื่อว่าบายศรีนี้น่าจะได้คติมาจากพราหมณ์ซึ่งเข้ามาทางเขมร เพราะคำว่า </a:t>
            </a:r>
            <a:r>
              <a:rPr lang="en-US" sz="3600" dirty="0"/>
              <a:t>“</a:t>
            </a:r>
            <a:r>
              <a:rPr lang="th-TH" sz="3600" dirty="0"/>
              <a:t>บาย</a:t>
            </a:r>
            <a:r>
              <a:rPr lang="en-US" sz="3600" dirty="0"/>
              <a:t>” </a:t>
            </a:r>
            <a:r>
              <a:rPr lang="th-TH" sz="3600" dirty="0"/>
              <a:t>เป็นภาษาเขมรแปลว่า ข้าวสุก ส่วนคำว่า </a:t>
            </a:r>
            <a:r>
              <a:rPr lang="en-US" sz="3600" dirty="0"/>
              <a:t>“</a:t>
            </a:r>
            <a:r>
              <a:rPr lang="th-TH" sz="3600" dirty="0"/>
              <a:t>ศรี</a:t>
            </a:r>
            <a:r>
              <a:rPr lang="en-US" sz="3600" dirty="0"/>
              <a:t>” </a:t>
            </a:r>
            <a:r>
              <a:rPr lang="th-TH" sz="3600" dirty="0"/>
              <a:t>มาจากภาษาสันสกฤต ตรงกับภาษาบาลีว่า </a:t>
            </a:r>
            <a:r>
              <a:rPr lang="en-US" sz="3600" dirty="0"/>
              <a:t>“</a:t>
            </a:r>
            <a:r>
              <a:rPr lang="th-TH" sz="3600" dirty="0"/>
              <a:t>สิริ</a:t>
            </a:r>
            <a:r>
              <a:rPr lang="en-US" sz="3600" dirty="0"/>
              <a:t>” </a:t>
            </a:r>
            <a:r>
              <a:rPr lang="th-TH" sz="3600" dirty="0"/>
              <a:t>แปลว่า มิ่งขวัญ พิธีบายศรีสู่ขวัญ ยังไม่มีผู้ใดยืนยันได้อย่างชัดเจนว่าเป็นมา</a:t>
            </a:r>
            <a:r>
              <a:rPr lang="th-TH" sz="3600" dirty="0" smtClean="0"/>
              <a:t>อย่างไร</a:t>
            </a:r>
            <a:endParaRPr lang="en-US" sz="3600" dirty="0"/>
          </a:p>
        </p:txBody>
      </p:sp>
      <p:pic>
        <p:nvPicPr>
          <p:cNvPr id="6" name="รูปภาพ 5" descr="maxresd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285632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00034" y="1357298"/>
            <a:ext cx="45720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thaiDist"/>
            <a:r>
              <a:rPr lang="th-TH" sz="3200" b="1" dirty="0" smtClean="0"/>
              <a:t>    ๓.๓ </a:t>
            </a:r>
            <a:r>
              <a:rPr lang="th-TH" sz="3200" b="1" dirty="0"/>
              <a:t>การสู่ขวัญข้าว มักทำกันในเดือน ๓ ขึ้น ๓ ค่ำ ชาวบ้านเชื่อว่า </a:t>
            </a:r>
            <a:r>
              <a:rPr lang="en-US" sz="3200" b="1" dirty="0"/>
              <a:t>“</a:t>
            </a:r>
            <a:r>
              <a:rPr lang="th-TH" sz="3200" b="1" dirty="0"/>
              <a:t>กินบ่บก จกบ่ลง</a:t>
            </a:r>
            <a:r>
              <a:rPr lang="en-US" sz="3200" b="1" dirty="0"/>
              <a:t>” (</a:t>
            </a:r>
            <a:r>
              <a:rPr lang="th-TH" sz="3200" b="1" dirty="0"/>
              <a:t>กินเท่าไหร่ ไม่รู้จักหมด) ชาวบ้านจะสู่ขวัญข้าวก่อนทำพิธีเปิดเล้า (ยุ้ง) ข้าวนำมากิน จะทำการสู่ขวัญก่อน เพื่อเป็นสิริมงคล จะทำให้สามารถผลิตข้าวในปีต่อไปได้อย่างสมบูรณ์ ไม่เกิดภาวะอดอยาก</a:t>
            </a:r>
            <a:endParaRPr lang="en-US" sz="3200" b="1" dirty="0"/>
          </a:p>
        </p:txBody>
      </p:sp>
      <p:pic>
        <p:nvPicPr>
          <p:cNvPr id="5" name="รูปภาพ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785794"/>
            <a:ext cx="3147323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รูปภาพ 5" descr="201001111208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414" y="3643314"/>
            <a:ext cx="301895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1214422"/>
            <a:ext cx="848309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000" b="1" dirty="0" smtClean="0"/>
              <a:t>สรุป</a:t>
            </a:r>
            <a:endParaRPr lang="th-TH" sz="40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5786" y="2090172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/>
              <a:t>      พิธีบายศรีสู่ขวัญไว้ว่า พิธีบายศรีสู่ขวัญ เป็นพิธีที่สำคัญของชาวอีสานและชาวเหนือ เป็นเรื่องที่เกี่ยวกับขวัญและจิตใจ เพื่อให้เกิดขวัญและกำลังใจที่ดีขึ้น ดังนั้นวิถีการดำเนินชีวิตแทบทุกอย่างจึงมักจะมีการสู่ขวัญควบคู่กันไปเสมอ การสู่ขวัญจะช่วยให้เกิด </a:t>
            </a:r>
            <a:r>
              <a:rPr lang="th-TH" sz="3600" dirty="0" err="1" smtClean="0"/>
              <a:t>ศิ</a:t>
            </a:r>
            <a:r>
              <a:rPr lang="th-TH" sz="3600" dirty="0" smtClean="0"/>
              <a:t>ริมงคล ชีวิต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000240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728" y="1643050"/>
            <a:ext cx="64294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www.prapayneethai.com</a:t>
            </a:r>
            <a:endParaRPr lang="en-US" dirty="0" smtClean="0"/>
          </a:p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  <a:hlinkClick r:id="rId4"/>
              </a:rPr>
              <a:t>http://www.siamsouth.com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lvl="0"/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1214422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/>
              <a:t>อ้างอิง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928794" y="1428736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   </a:t>
            </a:r>
            <a:r>
              <a:rPr lang="th-TH" sz="3600" dirty="0" smtClean="0"/>
              <a:t>     ผู้ที่ทำขวัญหรือที่เรียกว่าหมอขวัญ ก็ไม่สามารถบอกได้ว่าเริ่มมีการทำขวัญตั้งแต่เมื่อใด เพียงแต่สันนิษฐานว่าเห็นจะมีมาตั้งแต่สมัยดึกดำบรรพ์ โดยความเชื่อของคนไทยเชื่อกันว่าบรรดาคนทั้งหลายที่เกิดมาในโลกมีธรรมชาติอย่างหนึ่งเรียกกันว่า </a:t>
            </a:r>
            <a:r>
              <a:rPr lang="en-US" sz="3600" dirty="0" smtClean="0"/>
              <a:t>“</a:t>
            </a:r>
            <a:r>
              <a:rPr lang="th-TH" sz="3600" dirty="0" smtClean="0"/>
              <a:t>ขวัญ</a:t>
            </a:r>
            <a:r>
              <a:rPr lang="en-US" sz="3600" dirty="0" smtClean="0"/>
              <a:t>” </a:t>
            </a:r>
            <a:r>
              <a:rPr lang="th-TH" sz="3600" dirty="0" smtClean="0"/>
              <a:t>จะมีประจำกายของทุกคน มีหน้าที่ในการพิทักษ์รักษา ขวัญเป็นเหมือนพี่เลี้ยงที่คอยดูแลประคับประคองชีวิต ติดตามเจ้าของไปทุกหนทุกแห่ง</a:t>
            </a:r>
            <a:endParaRPr lang="th-TH" dirty="0"/>
          </a:p>
        </p:txBody>
      </p:sp>
      <p:pic>
        <p:nvPicPr>
          <p:cNvPr id="5" name="รูปภาพ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642919"/>
            <a:ext cx="1928826" cy="128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714612" y="1071546"/>
            <a:ext cx="53282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/>
              <a:t>ความสำคัญของพิธีบายศรีสู่ขวัญ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0100" y="2285992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/>
              <a:t>            </a:t>
            </a:r>
            <a:r>
              <a:rPr lang="th-TH" sz="3600" dirty="0" smtClean="0"/>
              <a:t> ความสำคัญ</a:t>
            </a:r>
            <a:r>
              <a:rPr lang="th-TH" sz="3600" dirty="0"/>
              <a:t>ของพิธีบายศรีสู่ขวัญไว้ว่า พิธีบายศรีสู่ขวัญ เป็นพิธีที่สำคัญของชาวอีสานและชาวเหนือ เป็นเรื่องที่เกี่ยวกับขวัญและจิตใจ เพื่อให้เกิดขวัญและกำลังใจที่ดีขึ้น ดังนั้นวิถีการดำเนินชีวิตแทบทุกอย่างจึงมักจะมีการสู่ขวัญควบคู่กันไปเสมอ การสู่ขวัญจะช่วยให้</a:t>
            </a:r>
            <a:r>
              <a:rPr lang="th-TH" sz="3600" dirty="0" smtClean="0"/>
              <a:t>เกิด </a:t>
            </a:r>
            <a:r>
              <a:rPr lang="th-TH" sz="3600" dirty="0" err="1" smtClean="0"/>
              <a:t>ศิ</a:t>
            </a:r>
            <a:r>
              <a:rPr lang="th-TH" sz="3600" dirty="0"/>
              <a:t>ริมงคล ชีวิตอยู่ด้วยความราบรื่น จิตใจเข้มแข็ง โชคดียิ่งขึ้น ปัดเป่าสิ่งที่ไม่ดี หายจากสรรพเคราะห์ทั้งปวง</a:t>
            </a:r>
            <a:endParaRPr lang="th-TH" sz="3200" dirty="0"/>
          </a:p>
        </p:txBody>
      </p:sp>
      <p:pic>
        <p:nvPicPr>
          <p:cNvPr id="6" name="รูปภาพ 5" descr="kalas-302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928670"/>
            <a:ext cx="1789226" cy="161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สี่เหลี่ยมมุมมน 5"/>
          <p:cNvSpPr/>
          <p:nvPr/>
        </p:nvSpPr>
        <p:spPr>
          <a:xfrm>
            <a:off x="928662" y="1071546"/>
            <a:ext cx="4929222" cy="642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/>
              <a:t>วัตถุประสงค์และโอกาสที่ทำพิธี</a:t>
            </a:r>
            <a:endParaRPr lang="th-TH" sz="4000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58" y="2000240"/>
            <a:ext cx="61436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        </a:t>
            </a:r>
            <a:r>
              <a:rPr lang="th-TH" sz="3200" dirty="0" smtClean="0"/>
              <a:t>การ</a:t>
            </a:r>
            <a:r>
              <a:rPr lang="th-TH" sz="3200" dirty="0"/>
              <a:t>บายศรีสู่ขวัญ เป็นวัฒนธรรมอันดีของชาวอีสานและชาวเหนือจัดขึ้นเพื่อเป็นการรับขวัญ และเรียกขวัญของผู้ที่จากบ้านไปไกลด้วยเวลาอันยาวนาน หรือผู้ที่เพิ่งหายป่วยไข้ ตลอดจนเป็นการแสดงความยินดีกับผู้ที่ได้รับการเลื่อนตำแหน่งในทางราชการ และเป็นการต้อนรับอาคันตุกะผู้มาเยือน ซึ่งในภาคอีสานนั้น เมื่อมีการจัดงานอะไรก็ตาม ก็จะมีพิธีบายศรีสู่ขวัญควบคู่ไป</a:t>
            </a:r>
            <a:r>
              <a:rPr lang="th-TH" sz="3200" dirty="0" smtClean="0"/>
              <a:t>ด้วย</a:t>
            </a:r>
            <a:endParaRPr lang="en-US" dirty="0"/>
          </a:p>
        </p:txBody>
      </p:sp>
      <p:pic>
        <p:nvPicPr>
          <p:cNvPr id="5" name="รูปภาพ 4" descr="kalas-302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85728"/>
            <a:ext cx="2214578" cy="199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571744"/>
            <a:ext cx="2214578" cy="1473701"/>
          </a:xfrm>
          <a:prstGeom prst="rect">
            <a:avLst/>
          </a:prstGeom>
        </p:spPr>
      </p:pic>
      <p:pic>
        <p:nvPicPr>
          <p:cNvPr id="9" name="รูปภาพ 8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714884"/>
            <a:ext cx="228896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000100" y="1214422"/>
            <a:ext cx="70009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/>
              <a:t>      การ</a:t>
            </a:r>
            <a:r>
              <a:rPr lang="th-TH" sz="3200" dirty="0"/>
              <a:t>ทำ </a:t>
            </a:r>
            <a:r>
              <a:rPr lang="en-US" sz="3200" dirty="0"/>
              <a:t>“</a:t>
            </a:r>
            <a:r>
              <a:rPr lang="th-TH" sz="3200" dirty="0"/>
              <a:t>พิธีบายศรีสู่ขวัญ</a:t>
            </a:r>
            <a:r>
              <a:rPr lang="en-US" sz="3200" dirty="0"/>
              <a:t>” </a:t>
            </a:r>
            <a:r>
              <a:rPr lang="th-TH" sz="3200" dirty="0"/>
              <a:t>นิยมกันมากทางภาคเหนือและภาคอีสาน โดยจะทำพิธีในช่วงสำคัญของชีวิต อาทิเช่น การทำขวัญเดือนสำหรับเด็กทารก การทำขวัญนาค การทำขวัญเมื่อหายป่วย รวมทั้งพิธีสู่ขวัญคู่บ่าวสาวในวันแต่งงาน ซึ่งนับว่าเป็นช่วงสำคัญที่สุดอีกช่วงหนึ่งของชีวิต เมื่อมี </a:t>
            </a:r>
            <a:r>
              <a:rPr lang="en-US" sz="3200" dirty="0"/>
              <a:t>“</a:t>
            </a:r>
            <a:r>
              <a:rPr lang="th-TH" sz="3200" dirty="0"/>
              <a:t>พิธีบายศรีสู่ขวัญ</a:t>
            </a:r>
            <a:r>
              <a:rPr lang="en-US" sz="3200" dirty="0"/>
              <a:t>” </a:t>
            </a:r>
            <a:r>
              <a:rPr lang="th-TH" sz="3200" dirty="0"/>
              <a:t>แล้ว ก็จะไม่มีพิธี </a:t>
            </a:r>
            <a:r>
              <a:rPr lang="en-US" sz="3200" dirty="0"/>
              <a:t>“</a:t>
            </a:r>
            <a:r>
              <a:rPr lang="th-TH" sz="3200" dirty="0"/>
              <a:t>หลั่งน้ำพระพุทธมนต์และประสาทพร</a:t>
            </a:r>
            <a:r>
              <a:rPr lang="en-US" sz="3200" dirty="0"/>
              <a:t>” </a:t>
            </a:r>
            <a:r>
              <a:rPr lang="th-TH" sz="3200" dirty="0"/>
              <a:t>อย่างประเพณีที่ชาวภาคกลางมักถือปฏิบัติ</a:t>
            </a:r>
            <a:endParaRPr lang="en-US" sz="3200" dirty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071802" y="1285860"/>
            <a:ext cx="188384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000" b="1" dirty="0"/>
              <a:t>ลักษณะพิธี</a:t>
            </a:r>
            <a:endParaRPr lang="en-US" sz="40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57422" y="2214554"/>
            <a:ext cx="6286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/>
              <a:t>       พิธี</a:t>
            </a:r>
            <a:r>
              <a:rPr lang="th-TH" sz="3600" dirty="0"/>
              <a:t>บายศรีสู่ขวัญมีหลายรูปแบบ แล้วแต่ว่าจะจัดพิธีสู่ขวัญในเรื่องใด เช่น การสู่ขวัญเด็ก การสู่ขวัญนาค การสู่ขวัญบ่าวสาว หรือจะเป็นการสื่อขวัญในเหตุที่ทำให้เกิดการเสียขวัญ จิตใจไม่ดี เพื่อเรียกให้ขวัญมาอยู่กับเนื้อกับตัว สิ่งไม่ดีให้ผ่านพ้นไป มีพลังใจที่ดี รวมทั้งการสู่ขวัญสัตว์ </a:t>
            </a:r>
          </a:p>
        </p:txBody>
      </p:sp>
      <p:pic>
        <p:nvPicPr>
          <p:cNvPr id="6" name="รูปภาพ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228896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maxresd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1964545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แผนผังลำดับงาน: เทปเจาะรู 2"/>
          <p:cNvSpPr/>
          <p:nvPr/>
        </p:nvSpPr>
        <p:spPr>
          <a:xfrm>
            <a:off x="2143108" y="1857364"/>
            <a:ext cx="4429156" cy="121444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ประเภทของการสู่ขวัญ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28728" y="3071810"/>
            <a:ext cx="61436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sz="1400" dirty="0">
              <a:latin typeface="Calibri" pitchFamily="34" charset="0"/>
              <a:ea typeface="Calibri" pitchFamily="34" charset="0"/>
              <a:cs typeface="Cordia New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dirty="0" smtClean="0">
                <a:latin typeface="Calibri" pitchFamily="34" charset="0"/>
                <a:ea typeface="Calibri" pitchFamily="34" charset="0"/>
                <a:cs typeface="Cordia New" pitchFamily="34" charset="-34"/>
              </a:rPr>
              <a:t>      ประเภทข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องการสู่ขวัญ การสู่ขวัญเป็นพิธีกรรมที่กระทำสืบต่อกันมานาน แบ่งเป็น ๓ ประเภท ตามลักษณะและโอกาสที่ใช้ ดังนี้คือ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5" name="รูปภาพ 4" descr="40010119_0_20120804-210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55" y="351179"/>
            <a:ext cx="1827791" cy="1497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28604"/>
            <a:ext cx="1996475" cy="149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i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57166"/>
            <a:ext cx="1714503" cy="1324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ว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785786" y="1214422"/>
            <a:ext cx="276550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/>
              <a:t>๑. การสู่ขวัญคน </a:t>
            </a:r>
            <a:endParaRPr lang="th-TH" sz="40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28662" y="2214554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/>
              <a:t>        เป็น</a:t>
            </a:r>
            <a:r>
              <a:rPr lang="th-TH" sz="3600" dirty="0"/>
              <a:t>เรื่องเกี่ยวกับขวัญหรือจิตใจ อันจะก่อให้เกิดขวัญหรือกำลังใจดีขึ้น วิถีการดำเนินชีวิตของชาวร้อยเอ็ด มักจะมีการสู่ขวัญควบคู่กันเสมอ เพื่อเรียกร้องหรือระดม พลังทางจิตใจ นอกจากนี้เนื้อหาในบทสูตรขวัญบางบทได้มีการสอดแทรกคติธรรมและแนวทาง ในการดำเนินชีวิตของคนกลุ่มต่าง ๆ ของสังคม การสู่ขวัญมีหลายประเภท </a:t>
            </a:r>
            <a:r>
              <a:rPr lang="th-TH" sz="3600" dirty="0" smtClean="0"/>
              <a:t>ดังตัวอย่างต่อไปนี้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1381</Words>
  <Application>Microsoft Office PowerPoint</Application>
  <PresentationFormat>นำเสนอทางหน้าจอ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19</cp:revision>
  <dcterms:created xsi:type="dcterms:W3CDTF">2016-01-11T12:48:16Z</dcterms:created>
  <dcterms:modified xsi:type="dcterms:W3CDTF">2016-01-13T07:28:19Z</dcterms:modified>
</cp:coreProperties>
</file>