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6" r:id="rId3"/>
    <p:sldId id="297" r:id="rId4"/>
    <p:sldId id="258" r:id="rId5"/>
    <p:sldId id="287" r:id="rId6"/>
    <p:sldId id="288" r:id="rId7"/>
    <p:sldId id="260" r:id="rId8"/>
    <p:sldId id="261" r:id="rId9"/>
    <p:sldId id="262" r:id="rId10"/>
    <p:sldId id="298" r:id="rId11"/>
    <p:sldId id="289" r:id="rId12"/>
    <p:sldId id="263" r:id="rId13"/>
    <p:sldId id="264" r:id="rId14"/>
    <p:sldId id="299" r:id="rId15"/>
    <p:sldId id="265" r:id="rId16"/>
    <p:sldId id="266" r:id="rId17"/>
    <p:sldId id="300" r:id="rId18"/>
    <p:sldId id="267" r:id="rId19"/>
    <p:sldId id="301" r:id="rId20"/>
    <p:sldId id="268" r:id="rId21"/>
    <p:sldId id="272" r:id="rId22"/>
    <p:sldId id="273" r:id="rId23"/>
    <p:sldId id="275" r:id="rId24"/>
    <p:sldId id="290" r:id="rId25"/>
    <p:sldId id="276" r:id="rId26"/>
    <p:sldId id="277" r:id="rId27"/>
    <p:sldId id="278" r:id="rId28"/>
    <p:sldId id="279" r:id="rId29"/>
    <p:sldId id="291" r:id="rId30"/>
    <p:sldId id="280" r:id="rId31"/>
    <p:sldId id="302" r:id="rId32"/>
    <p:sldId id="281" r:id="rId33"/>
    <p:sldId id="303" r:id="rId34"/>
    <p:sldId id="282" r:id="rId35"/>
    <p:sldId id="284" r:id="rId36"/>
    <p:sldId id="292" r:id="rId37"/>
    <p:sldId id="294" r:id="rId38"/>
    <p:sldId id="293" r:id="rId39"/>
    <p:sldId id="295" r:id="rId40"/>
    <p:sldId id="296" r:id="rId41"/>
    <p:sldId id="269" r:id="rId42"/>
    <p:sldId id="270" r:id="rId43"/>
    <p:sldId id="271" r:id="rId4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ามเหลี่ยมมุมฉาก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grpSp>
        <p:nvGrpSpPr>
          <p:cNvPr id="2" name="กลุ่ม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รูปแบบอิสระ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รูปแบบอิสระ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รูปแบบอิสระ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ตัวเชื่อมต่อตรง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ตัวยึด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903C5BF-EADA-48F0-B600-69A01864157A}" type="datetimeFigureOut">
              <a:rPr lang="th-TH" smtClean="0"/>
              <a:pPr/>
              <a:t>02/01/59</a:t>
            </a:fld>
            <a:endParaRPr lang="th-TH"/>
          </a:p>
        </p:txBody>
      </p:sp>
      <p:sp>
        <p:nvSpPr>
          <p:cNvPr id="19" name="ตัวยึด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27" name="ตัวยึด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54899C7-3723-480D-A52D-EEFEAFB1208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3C5BF-EADA-48F0-B600-69A01864157A}" type="datetimeFigureOut">
              <a:rPr lang="th-TH" smtClean="0"/>
              <a:pPr/>
              <a:t>02/01/59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4899C7-3723-480D-A52D-EEFEAFB1208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3C5BF-EADA-48F0-B600-69A01864157A}" type="datetimeFigureOut">
              <a:rPr lang="th-TH" smtClean="0"/>
              <a:pPr/>
              <a:t>02/01/59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4899C7-3723-480D-A52D-EEFEAFB1208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3C5BF-EADA-48F0-B600-69A01864157A}" type="datetimeFigureOut">
              <a:rPr lang="th-TH" smtClean="0"/>
              <a:pPr/>
              <a:t>02/01/59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4899C7-3723-480D-A52D-EEFEAFB1208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3C5BF-EADA-48F0-B600-69A01864157A}" type="datetimeFigureOut">
              <a:rPr lang="th-TH" smtClean="0"/>
              <a:pPr/>
              <a:t>02/01/59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4899C7-3723-480D-A52D-EEFEAFB1208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เครื่องหมายบั้ง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เครื่องหมายบั้ง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3C5BF-EADA-48F0-B600-69A01864157A}" type="datetimeFigureOut">
              <a:rPr lang="th-TH" smtClean="0"/>
              <a:pPr/>
              <a:t>02/01/59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4899C7-3723-480D-A52D-EEFEAFB1208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3C5BF-EADA-48F0-B600-69A01864157A}" type="datetimeFigureOut">
              <a:rPr lang="th-TH" smtClean="0"/>
              <a:pPr/>
              <a:t>02/01/59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4899C7-3723-480D-A52D-EEFEAFB1208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3C5BF-EADA-48F0-B600-69A01864157A}" type="datetimeFigureOut">
              <a:rPr lang="th-TH" smtClean="0"/>
              <a:pPr/>
              <a:t>02/01/59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4899C7-3723-480D-A52D-EEFEAFB1208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3C5BF-EADA-48F0-B600-69A01864157A}" type="datetimeFigureOut">
              <a:rPr lang="th-TH" smtClean="0"/>
              <a:pPr/>
              <a:t>02/01/59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4899C7-3723-480D-A52D-EEFEAFB1208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903C5BF-EADA-48F0-B600-69A01864157A}" type="datetimeFigureOut">
              <a:rPr lang="th-TH" smtClean="0"/>
              <a:pPr/>
              <a:t>02/01/59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4899C7-3723-480D-A52D-EEFEAFB1208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903C5BF-EADA-48F0-B600-69A01864157A}" type="datetimeFigureOut">
              <a:rPr lang="th-TH" smtClean="0"/>
              <a:pPr/>
              <a:t>02/01/59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54899C7-3723-480D-A52D-EEFEAFB1208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รูปแบบอิสระ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สามเหลี่ยมมุมฉาก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ตัวเชื่อมต่อตรง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เครื่องหมายบั้ง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เครื่องหมายบั้ง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รูปแบบอิสระ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รูปแบบอิสระ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สามเหลี่ยมมุมฉาก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ตัวเชื่อมต่อตรง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ตัวยึดชื่อเรื่อง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ยึดข้อความ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903C5BF-EADA-48F0-B600-69A01864157A}" type="datetimeFigureOut">
              <a:rPr lang="th-TH" smtClean="0"/>
              <a:pPr/>
              <a:t>02/01/59</a:t>
            </a:fld>
            <a:endParaRPr lang="th-TH"/>
          </a:p>
        </p:txBody>
      </p:sp>
      <p:sp>
        <p:nvSpPr>
          <p:cNvPr id="22" name="ตัวยึด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54899C7-3723-480D-A52D-EEFEAFB12083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md.ac.th/news-detail_4764_196200" TargetMode="External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ckk1991.com/index.php?lay=show&amp;ac=article&amp;Id=539316800&amp;Ntype=1" TargetMode="External"/><Relationship Id="rId5" Type="http://schemas.openxmlformats.org/officeDocument/2006/relationships/hyperlink" Target="http://th.theasianparent.com/%E0%B8%8A%E0%B8%A7%E0%B8%99%E0%B8%A5%E0%B8%B9%E0%B8%81%E0%B8%97%E0%B8%B3%E0%B8%81%E0%B8%B4%E0%B8%88%E0%B8%81%E0%B8%A3%E0%B8%A3%E0%B8%A1%E0%B8%A7%E0%B8%B1%E0%B8%99%E0%B9%80%E0%B8%82%E0%B9%89%E0%B8%B2%E0%B8%9E%E0%B8%A3%E0%B8%A3%E0%B8%A9%E0%B8%B2%E0%B9%81%E0%B8%A5%E0%B8%B0%E0%B8%AD%E0%B8%B2%E0%B8%AA%E0%B8%B2%E0%B8%AC%E0%B8%AB%E0%B8%9A%E0%B8%B9%E0%B8%8A%E0%B8%B2-2556/" TargetMode="External"/><Relationship Id="rId4" Type="http://schemas.openxmlformats.org/officeDocument/2006/relationships/hyperlink" Target="http://www.apichokeonline.com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.ac.th/" TargetMode="External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bonguide.org/book14/formcover14_1.html" TargetMode="External"/><Relationship Id="rId5" Type="http://schemas.openxmlformats.org/officeDocument/2006/relationships/hyperlink" Target="http://www.dhammajak.net/" TargetMode="External"/><Relationship Id="rId4" Type="http://schemas.openxmlformats.org/officeDocument/2006/relationships/hyperlink" Target="http://blog.weloveshopping.com/act-in-buddhist-day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435811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th-TH" sz="4400" dirty="0" smtClean="0">
                <a:latin typeface="Angsana New" pitchFamily="18" charset="-34"/>
                <a:cs typeface="Angsana New" pitchFamily="18" charset="-34"/>
              </a:rPr>
              <a:t>เป็นเวลาที่พระภิกษุสงฆ์จะได้ประพฤติปฏิบัติธรรมสำหรับตนเอง และศึกษาเล่าเรียนพระธรรมวินัยตลอดจนเตรียมการสั่งสอนให้กับประชาชนเมื่อถึง วันออกพรรษาเพื่อจะได้มีโอกาสอบรมสั่งสอนและบวชให้กับกุลบุตรผู้มีอายุครบบวช อันเป็นกำลังสำคัญในการเผยแผ่พระพุทธศาสนาต่อไป</a:t>
            </a:r>
            <a:endParaRPr lang="th-TH" sz="110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sz="11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 descr="D:\5\p1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786318"/>
            <a:ext cx="3107523" cy="2071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457200" y="500043"/>
            <a:ext cx="8229600" cy="585791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thaiDist"/>
            <a:r>
              <a:rPr lang="th-TH" sz="4800" dirty="0" smtClean="0">
                <a:latin typeface="Angsana New" pitchFamily="18" charset="-34"/>
                <a:cs typeface="Angsana New" pitchFamily="18" charset="-34"/>
              </a:rPr>
              <a:t>เพื่อให้พุทธศาสนิกชน ได้มีโอกาสบำเพ็ญกุศลเป็นการพิเศษ เช่น การทำบุญตักบาตร หล่อเทียนพรรษา ถวายผ้าอาบน้ำฝน รักษาศีล เจริญภาวนา ถวายจตุปัจจัยไทยธรรม งดเว้นอบายมุก และมีโอกาสได้ฟังพระธรรมเทศนาตลอดเวลาเข้าพรรษาในสมัยต้นพุทธกาล พระพุทธเจ้าไม่ได้ทรงวางระเบียบเรื่องการเข้าพรรษาไว้ แต่การเข้าพรรษานั้น</a:t>
            </a:r>
          </a:p>
          <a:p>
            <a:endParaRPr lang="th-TH" sz="11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1071546"/>
            <a:ext cx="8858280" cy="5786454"/>
          </a:xfrm>
        </p:spPr>
        <p:txBody>
          <a:bodyPr>
            <a:normAutofit/>
          </a:bodyPr>
          <a:lstStyle/>
          <a:p>
            <a:pPr algn="thaiDist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เป็น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สิ่งที่พระพุทธองค์และพระสงฆ์สาวกปฏิบัติกันมาโดยปกติเนื่อง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ด้วย     พุทธ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จริยาวัตรในอันที่จะไม่ออกไปจาริกตามสถานที่ต่าง ๆ ในช่วงฤดูฝนอยู่แล้ว เพราะการคมนาคมมีความลำบาก และโดยเฉพาะอย่างยิ่งพระสงฆ์ในช่วงต้นพุทธกาลมีจำนวนน้อยและส่วนใหญ่เป็นพระอริยะบุคคล จึงทราบดีว่าสิ่งใดที่พระสงฆ์ควรหรือไม่ควร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กระทำ</a:t>
            </a:r>
          </a:p>
          <a:p>
            <a:pPr algn="thaiDist">
              <a:buNone/>
            </a:pP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th-TH" sz="3600" dirty="0">
                <a:solidFill>
                  <a:srgbClr val="00B050"/>
                </a:solidFill>
                <a:effectLst/>
              </a:rPr>
              <a:t>มูลเหตุที่พระพุทธเจ้าอนุญาตการจำพรรษาแก่</a:t>
            </a:r>
            <a:r>
              <a:rPr lang="th-TH" sz="3600" dirty="0" smtClean="0">
                <a:solidFill>
                  <a:srgbClr val="00B050"/>
                </a:solidFill>
                <a:effectLst/>
              </a:rPr>
              <a:t>พระสงฆ์</a:t>
            </a:r>
            <a:endParaRPr lang="th-TH" sz="3600" dirty="0">
              <a:solidFill>
                <a:srgbClr val="00B050"/>
              </a:solidFill>
              <a:effectLst/>
            </a:endParaRPr>
          </a:p>
        </p:txBody>
      </p:sp>
      <p:pic>
        <p:nvPicPr>
          <p:cNvPr id="3074" name="Picture 2" descr="D:\5\p1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0"/>
            <a:ext cx="4286250" cy="2857500"/>
          </a:xfrm>
          <a:prstGeom prst="rect">
            <a:avLst/>
          </a:prstGeom>
          <a:noFill/>
        </p:spPr>
      </p:pic>
      <p:pic>
        <p:nvPicPr>
          <p:cNvPr id="3075" name="Picture 3" descr="D:\5\mk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7" y="3933823"/>
            <a:ext cx="4857753" cy="2924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4282" y="357166"/>
            <a:ext cx="8572560" cy="4286280"/>
          </a:xfrm>
          <a:solidFill>
            <a:srgbClr val="FFFF00"/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algn="thaiDist"/>
            <a:r>
              <a:rPr lang="th-TH" sz="3600" dirty="0">
                <a:latin typeface="Angsana New" pitchFamily="18" charset="-34"/>
                <a:cs typeface="Angsana New" pitchFamily="18" charset="-34"/>
              </a:rPr>
              <a:t>ต่อมาเมื่อมีพระสงฆ์มากขึ้น และด้วยพระพุทธจริยา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ที่พระพุทธเจ้าจะ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ไม่ทรง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บัญญัติ   พระ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วินัยล่วงหน้า ทำให้พระพุทธเจ้าจึงไม่ได้ทรงบัญญัติเรื่องให้พระสงฆ์สาวกอยู่ประจำพรรษาไว้ด้วย จึงเกิดเหตุการณ์กลุ่ม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พระสงฆ์</a:t>
            </a:r>
            <a:r>
              <a:rPr lang="th-TH" sz="3600" dirty="0" err="1" smtClean="0">
                <a:latin typeface="Angsana New" pitchFamily="18" charset="-34"/>
                <a:cs typeface="Angsana New" pitchFamily="18" charset="-34"/>
              </a:rPr>
              <a:t>ฉัพพัค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คีย์พา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กันออกเดินทางเผย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แผ่พระพุทธศาสนาใน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ที่ต่าง ๆ โดยไม่ย่อท้อทั้งในฤดูหนาว ฤดูร้อน และฤดูฝน ทำให้ชาวบ้านได้พากันติเตียนว่า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พวกพระสงฆ์ใน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พระพุทธศาสนาไม่ยอมหยุดพัก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สัญจร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099" name="Picture 3" descr="D:\5\cover-buddhist-702x3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29198"/>
            <a:ext cx="9144000" cy="1928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5791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thaiDist"/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แม้ในฤดูฝน ในขณะที่นักบวชในศาสนาอื่น พากันหยุดเดินทางในช่วงฤดูฝน การที่พระภิกษุสงฆ์จาริกไปในที่ต่างๆ แม้ในฤดูฝน อาจเหยียบย่ำข้าวกล้าของชาวบ้านได้รับความเสียหาย หรืออาจไปเหยียบย่ำโดนสัตว์เล็กสัตว์น้อยที่ออกหากินจนถึงแก่ความตาย เมื่อพระพุทธเจ้าทราบเรื่อง จึงได้วางระเบียบให้ภิกษุประจำอยู่ ณ ที่ใดที่หนึ่งเป็นเวลา 3 เดือนดังกล่าวตามพระวินัย พระสงฆ์รูปใดไม่เข้าจำพรรษาอยู่ ณ ที่แห่งใดแห่งหนึ่ง พระพุทธองค์ทรงปรับอาบัติแก่พระสงฆ์รูปนั้นด้วยอาบัติทุกกฎ</a:t>
            </a:r>
          </a:p>
          <a:p>
            <a:pPr algn="thaiDist"/>
            <a:endParaRPr lang="th-TH" sz="40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1428736"/>
            <a:ext cx="8858280" cy="5429264"/>
          </a:xfrm>
        </p:spPr>
        <p:txBody>
          <a:bodyPr>
            <a:normAutofit/>
          </a:bodyPr>
          <a:lstStyle/>
          <a:p>
            <a:pPr algn="thaiDist"/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และพระสงฆ์ที่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อธิษฐานรับคำ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เข้าจำพรรษาแล้ว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จะไปค้างแรมที่อื่นไม่ได้ แต่ถ้าหากเดินทางออกไปแล้วและไม่สามารถกลับมาในเวลาที่กำหนด คือ 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ก่อนรุ่งสว่าง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 ก็จะถือว่า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พระภิกษุรูป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นั้น</a:t>
            </a:r>
            <a:r>
              <a:rPr lang="th-TH" sz="36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"ขาดพรรษา"</a:t>
            </a:r>
            <a:r>
              <a:rPr lang="th-TH" sz="36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 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และต้องอาบัติทุกกฎเพราะรับคำนั้น รวมทั้งพระสงฆ์รูปนั้นจะไม่ได้รับอานิสงส์พรรษา ไม่ได้อานิสงส์กฐินตามพระวินัย และทั้งยังห้ามไม่ให้นับพรรษาที่ขาดนั้นอีก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ด้วย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  <a:p>
            <a:pPr algn="thaiDist">
              <a:buNone/>
            </a:pP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285720" y="214290"/>
            <a:ext cx="8572528" cy="11430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rgbClr val="00B050"/>
                </a:solidFill>
              </a:rPr>
              <a:t>การเข้าพรรษาของพระสงฆ์ตาม</a:t>
            </a:r>
            <a:r>
              <a:rPr lang="th-TH" sz="4800" b="1" dirty="0">
                <a:solidFill>
                  <a:srgbClr val="FFC000"/>
                </a:solidFill>
              </a:rPr>
              <a:t>พระวินัยปิฎก</a:t>
            </a:r>
          </a:p>
        </p:txBody>
      </p:sp>
      <p:pic>
        <p:nvPicPr>
          <p:cNvPr id="5122" name="Picture 2" descr="D:\5\shutterstock_140900545-1024x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35" y="4929198"/>
            <a:ext cx="4071965" cy="1928802"/>
          </a:xfrm>
          <a:prstGeom prst="rect">
            <a:avLst/>
          </a:prstGeom>
          <a:noFill/>
        </p:spPr>
      </p:pic>
      <p:pic>
        <p:nvPicPr>
          <p:cNvPr id="5123" name="Picture 3" descr="D:\5\Untitled-1_11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62534"/>
            <a:ext cx="5072066" cy="18954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20" y="1571612"/>
            <a:ext cx="8572560" cy="478634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thaiDist"/>
            <a:r>
              <a:rPr lang="th-TH" sz="3600" dirty="0">
                <a:latin typeface="Angsana New" pitchFamily="18" charset="-34"/>
                <a:cs typeface="Angsana New" pitchFamily="18" charset="-34"/>
              </a:rPr>
              <a:t>การเข้าพรรษาตามพระวินัยแบ่งได้เป็น 2 ประเภท 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คือ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  <a:p>
            <a:pPr algn="thaiDist"/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ปุริมพรรษา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 (เขียนอีกอย่างว่า 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บุริมพรรษา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) คือ การเข้าพรรษาแรก เริ่มตั้งแต่วันแรม 1 ค่ำ เดือน 8 (สำหรับ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ปีอธิกมาส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 คือ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มี          เดือน 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8 สองหน จะเริ่มในวันแรม 1 ค่ำ เดือน 8 หลัง) จนถึงวันขึ้น 15 ค่ำ เดือน 11 หลังจากออกพรรษาแล้ว พระที่อยู่จำ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พรรษา      ครบ 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3 เดือน ก็มีสิทธิที่จะ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รับกฐินซึ่ง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มีช่วงเวลาเพียงหนึ่งเดือน นับตั้งแต่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วัน     แรม 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1 ค่ำ เดือน 11 ถึงขึ้น 15 ค่ำ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    เดือน 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12</a:t>
            </a:r>
          </a:p>
          <a:p>
            <a:pPr algn="thaiDist"/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214282" y="285728"/>
            <a:ext cx="8715436" cy="11430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rgbClr val="FF0000"/>
                </a:solidFill>
                <a:cs typeface="+mj-cs"/>
              </a:rPr>
              <a:t>ประเภทของการเข้าพรรษาของพระสงฆ์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07249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thaiDist"/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ปัจฉิมพรรษา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 คือ การเข้าพรรษาหลัง ใช้ในกรณีที่พระภิกษุต้องเดินทางไกลหรือมีเหตุสุดวิสัย ทำให้กลับมาเข้าพรรษาแรกในวันแรม 1 ค่ำ เดือน 8 ไม่ทัน ต้องรอไปเข้าพรรษาหลัง คือวันแรม 1 ค่ำ เดือน 9 แล้วจะไปออกพรรษาในวันขึ้น 15 ค่ำ เดือน 12 ซึ่งเป็นวันหมด            เขตทอดกฐินพอดี ดังนั้นพระภิกษุที่เข้าปัจฉิมพรรษาจึงไม่มีโอกาสได้รับกฐิน แต่ก็ได้พรรษาเช่นเดียวกับพระที่เข้าปุริมพรรษาเหมือนกัน</a:t>
            </a:r>
          </a:p>
          <a:p>
            <a:pPr algn="thaiDist"/>
            <a:endParaRPr lang="th-TH" sz="40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58" y="1500174"/>
            <a:ext cx="8501122" cy="492922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4400" dirty="0">
                <a:latin typeface="Angsana New" pitchFamily="18" charset="-34"/>
                <a:cs typeface="Angsana New" pitchFamily="18" charset="-34"/>
              </a:rPr>
              <a:t>เมื่อพระสงฆ์จำพรรษาครบ</a:t>
            </a:r>
            <a:r>
              <a:rPr lang="th-TH" sz="4400" dirty="0" err="1">
                <a:latin typeface="Angsana New" pitchFamily="18" charset="-34"/>
                <a:cs typeface="Angsana New" pitchFamily="18" charset="-34"/>
              </a:rPr>
              <a:t>ไตรมาส</a:t>
            </a:r>
            <a:r>
              <a:rPr lang="th-TH" sz="4400" dirty="0">
                <a:latin typeface="Angsana New" pitchFamily="18" charset="-34"/>
                <a:cs typeface="Angsana New" pitchFamily="18" charset="-34"/>
              </a:rPr>
              <a:t>ได้ปวารณาออกพรรษาและได้กรานกฐินแล้ว ย่อมได้รับอานิสงส์ หรือข้อยกเว้นพระวินัย 5 </a:t>
            </a:r>
            <a:r>
              <a:rPr lang="th-TH" sz="4400" dirty="0" smtClean="0">
                <a:latin typeface="Angsana New" pitchFamily="18" charset="-34"/>
                <a:cs typeface="Angsana New" pitchFamily="18" charset="-34"/>
              </a:rPr>
              <a:t>ข้อคือ</a:t>
            </a:r>
            <a:endParaRPr lang="th-TH" sz="44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4400" dirty="0">
                <a:latin typeface="Angsana New" pitchFamily="18" charset="-34"/>
                <a:cs typeface="Angsana New" pitchFamily="18" charset="-34"/>
              </a:rPr>
              <a:t>เที่ยวไปไหนไม่ต้องบอกลา (ออกจากวัดไปโดยไม่จำเป็นต้องแจ้งเจ้าอาวาสหรือพระสงฆ์รูปอื่นก่อนได้)</a:t>
            </a:r>
          </a:p>
          <a:p>
            <a:r>
              <a:rPr lang="th-TH" sz="4400" dirty="0">
                <a:latin typeface="Angsana New" pitchFamily="18" charset="-34"/>
                <a:cs typeface="Angsana New" pitchFamily="18" charset="-34"/>
              </a:rPr>
              <a:t>เที่ยวไปไม่ต้องถือไตรจีวรครบสำรับ 3 ผืน</a:t>
            </a:r>
          </a:p>
          <a:p>
            <a:endParaRPr lang="th-TH" sz="4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มนมุมสี่เหลี่ยมด้านทแยงมุม 3"/>
          <p:cNvSpPr/>
          <p:nvPr/>
        </p:nvSpPr>
        <p:spPr>
          <a:xfrm>
            <a:off x="357158" y="285728"/>
            <a:ext cx="8501122" cy="1143008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rgbClr val="FF0000"/>
                </a:solidFill>
                <a:latin typeface="TH Krub" pitchFamily="2" charset="-34"/>
              </a:rPr>
              <a:t>อานิสงส์การจำพรรษาของพระสงฆ์ที่จำครบพรรษา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0724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thaiDist"/>
            <a:r>
              <a:rPr lang="th-TH" sz="5400" dirty="0" smtClean="0">
                <a:latin typeface="Angsana New" pitchFamily="18" charset="-34"/>
                <a:cs typeface="Angsana New" pitchFamily="18" charset="-34"/>
              </a:rPr>
              <a:t>ฉันคณะ</a:t>
            </a:r>
            <a:r>
              <a:rPr lang="th-TH" sz="5400" dirty="0" err="1" smtClean="0">
                <a:latin typeface="Angsana New" pitchFamily="18" charset="-34"/>
                <a:cs typeface="Angsana New" pitchFamily="18" charset="-34"/>
              </a:rPr>
              <a:t>โภชน์</a:t>
            </a:r>
            <a:r>
              <a:rPr lang="th-TH" sz="5400" dirty="0" smtClean="0">
                <a:latin typeface="Angsana New" pitchFamily="18" charset="-34"/>
                <a:cs typeface="Angsana New" pitchFamily="18" charset="-34"/>
              </a:rPr>
              <a:t>ได้ (ล้อมวงฉันได้)</a:t>
            </a:r>
          </a:p>
          <a:p>
            <a:pPr algn="thaiDist"/>
            <a:r>
              <a:rPr lang="th-TH" sz="5400" dirty="0" smtClean="0">
                <a:latin typeface="Angsana New" pitchFamily="18" charset="-34"/>
                <a:cs typeface="Angsana New" pitchFamily="18" charset="-34"/>
              </a:rPr>
              <a:t>เก็บอดิเรกจีวรไว้ได้ตามปรารถนา (ยกเว้นสิกขาบทข้อ</a:t>
            </a:r>
            <a:r>
              <a:rPr lang="th-TH" sz="5400" dirty="0" err="1" smtClean="0">
                <a:latin typeface="Angsana New" pitchFamily="18" charset="-34"/>
                <a:cs typeface="Angsana New" pitchFamily="18" charset="-34"/>
              </a:rPr>
              <a:t>นิสสัคคิย</a:t>
            </a:r>
            <a:r>
              <a:rPr lang="th-TH" sz="5400" dirty="0" smtClean="0">
                <a:latin typeface="Angsana New" pitchFamily="18" charset="-34"/>
                <a:cs typeface="Angsana New" pitchFamily="18" charset="-34"/>
              </a:rPr>
              <a:t>ปาจิตตีย์บางข้อ)</a:t>
            </a:r>
          </a:p>
          <a:p>
            <a:pPr algn="thaiDist"/>
            <a:r>
              <a:rPr lang="th-TH" sz="5400" dirty="0" smtClean="0">
                <a:latin typeface="Angsana New" pitchFamily="18" charset="-34"/>
                <a:cs typeface="Angsana New" pitchFamily="18" charset="-34"/>
              </a:rPr>
              <a:t>จีวรลาภอันเกิดในที่นั้นเป็นของภิกษุ (เมื่อมีผู้มาถวายจีวรเกินกว่าไตรครองสามารถเก็บไว้ได้โดยไม่ต้องสละเข้ากองกลาง)</a:t>
            </a:r>
          </a:p>
          <a:p>
            <a:pPr algn="thaiDist"/>
            <a:endParaRPr lang="th-TH" sz="54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093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thaiDist">
              <a:spcBef>
                <a:spcPts val="600"/>
              </a:spcBef>
            </a:pPr>
            <a:r>
              <a:rPr lang="th-TH" sz="4000" b="1" dirty="0" smtClean="0">
                <a:effectLst/>
                <a:latin typeface="4711_AtNoon_TraditionalPS" pitchFamily="2" charset="2"/>
              </a:rPr>
              <a:t>วันเข้าพรรษา</a:t>
            </a:r>
            <a:r>
              <a:rPr lang="th-TH" sz="4000" dirty="0" smtClean="0">
                <a:effectLst/>
                <a:latin typeface="4711_AtNoon_TraditionalPS" pitchFamily="2" charset="2"/>
              </a:rPr>
              <a:t>เป็นวันสำคัญในพระพุทธศาสนาวันหนึ่งที่พระสงฆ์เถรวาทจะอธิษฐานว่าจะพักประจำอยู่ ณ ที่ใดที่หนึ่ง ตลอดระยะเวลาฤดูฝนที่มีกำหนดเป็นระยะเวลา 3 เดือน ตามที่พระธรรมวินัยบัญญัติไว้ โดยไม่ไปค้างแรมที่อื่น หรือที่เรียกติดปากกันโดยทั่วไปว่า จำพรรษ              ("พรรษา" แปลว่า  ฤดูฝน, "จำ" แปลว่า พักอยู่)             พิธีเข้าพรรษานี้ถือเป็นข้อปฏิบัติสำหรับพระสงฆ์โดยตรง ละเว้นไม่ได้ ไม่ว่ากรณีใด ๆ ก็ตามการเข้าพรรษาตามปกติเริ่มนับตั้งแต่วันแรม 1 ค่ำ เดือน 8 ของทุกปี</a:t>
            </a:r>
          </a:p>
          <a:p>
            <a:pPr algn="thaiDist">
              <a:spcBef>
                <a:spcPts val="600"/>
              </a:spcBef>
            </a:pPr>
            <a:endParaRPr lang="th-TH" sz="4000" dirty="0">
              <a:effectLst/>
              <a:latin typeface="4711_AtNoon_TraditionalPS" pitchFamily="2" charset="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7200" b="1" dirty="0">
                <a:solidFill>
                  <a:srgbClr val="FFC000"/>
                </a:solidFill>
                <a:effectLst/>
                <a:latin typeface="dY_AgencyGP" pitchFamily="2" charset="0"/>
                <a:cs typeface="+mn-cs"/>
              </a:rPr>
              <a:t>ประเพณีถวายเทียน</a:t>
            </a:r>
            <a:r>
              <a:rPr lang="th-TH" sz="7200" b="1" dirty="0" smtClean="0">
                <a:solidFill>
                  <a:srgbClr val="FFC000"/>
                </a:solidFill>
                <a:effectLst/>
                <a:latin typeface="dY_AgencyGP" pitchFamily="2" charset="0"/>
                <a:cs typeface="+mn-cs"/>
              </a:rPr>
              <a:t>พรรษา</a:t>
            </a:r>
            <a:endParaRPr lang="th-TH" sz="7200" dirty="0">
              <a:solidFill>
                <a:srgbClr val="FFC000"/>
              </a:solidFill>
              <a:effectLst/>
              <a:latin typeface="dY_AgencyGP" pitchFamily="2" charset="0"/>
              <a:cs typeface="+mn-cs"/>
            </a:endParaRPr>
          </a:p>
        </p:txBody>
      </p:sp>
      <p:pic>
        <p:nvPicPr>
          <p:cNvPr id="6146" name="Picture 2" descr="D:\5\31120001_0_20130727-1716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215370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 descr="capture-20151122-19412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2907" y="0"/>
            <a:ext cx="9429816" cy="685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1357298"/>
            <a:ext cx="8358246" cy="5143536"/>
          </a:xfrm>
          <a:blipFill dpi="0" rotWithShape="1">
            <a:blip r:embed="rId2">
              <a:alphaModFix amt="18000"/>
            </a:blip>
            <a:srcRect/>
            <a:stretch>
              <a:fillRect/>
            </a:stretch>
          </a:blipFill>
        </p:spPr>
        <p:txBody>
          <a:bodyPr>
            <a:noAutofit/>
          </a:bodyPr>
          <a:lstStyle/>
          <a:p>
            <a:pPr algn="thaiDist">
              <a:spcBef>
                <a:spcPts val="600"/>
              </a:spcBef>
            </a:pPr>
            <a:r>
              <a:rPr lang="th-TH" sz="3600" b="1" dirty="0" smtClean="0">
                <a:ln>
                  <a:solidFill>
                    <a:schemeClr val="tx1"/>
                  </a:solidFill>
                </a:ln>
                <a:latin typeface="Angsana New" pitchFamily="18" charset="-34"/>
                <a:cs typeface="Angsana New" pitchFamily="18" charset="-34"/>
              </a:rPr>
              <a:t>พรรษา คือ ช่วงระยะเวลา 3 เดือนในฤดูฝนที่พระภิกษุสงฆ์จะต้องปฏิบัติธรรมอยู่วัดใดวัดหนึ่งโดยตลอดจะไปค้างคืนที่     วัดอื่นไม่ได้ ข้อห้ามที่ให้พระอยู่วัดใดวัดหนึ่งตลอด 3 เดือนนี้ เพราะฤดูฝนเป็นฤดูเพาะปลูก ข้าวกล้าพืชผลของชาวบ้านกำลังเขียวขจี ถ้าพระออกเดินทางในฤดูนี้จะไปเหยียบย่ำข้าวกล้าพืชผลของชาวบ้านเสียหายได้ พระพุทธเจ้าจึงได้บัญญัติให้        พระภิกษุสงฆ์หยุดเข้าพรรษาหรือหยุดพักฝน 3 เดือนไม่ให้จาริกเดินทางไปค้างคืนที่อื่นๆ (เข้าพรรษาแปลว่าพักฝน)</a:t>
            </a:r>
            <a:endParaRPr lang="th-TH" sz="3600" b="1" dirty="0">
              <a:ln>
                <a:solidFill>
                  <a:schemeClr val="tx1"/>
                </a:solidFill>
              </a:ln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Angsana New" pitchFamily="18" charset="-34"/>
                <a:cs typeface="Angsana New" pitchFamily="18" charset="-34"/>
              </a:rPr>
              <a:t>ประวัติความเป็นมาของเทียนพรรษาเมืองอุบลฯ</a:t>
            </a:r>
            <a:endParaRPr lang="th-TH" sz="54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58" y="357166"/>
            <a:ext cx="8429684" cy="6143668"/>
          </a:xfrm>
          <a:blipFill dpi="0" rotWithShape="1">
            <a:blip r:embed="rId2">
              <a:alphaModFix amt="24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algn="thaiDist"/>
            <a:r>
              <a:rPr lang="th-TH" sz="4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ชาวอุบลฯ </a:t>
            </a:r>
            <a:r>
              <a:rPr lang="th-TH" sz="4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ก็เหมือนกับชาวพุทธทั่วไป เมื่อถึง              วันเข้าพรรษาก็จะนำเทียนไปถวายพระ ในสมัยก่อนยังไม่มีเทียนสำเร็จรูปขาย ชาวบ้านจะใช้ขี้ผึ้งซึ่งได้จากรังผึ้งมาต้มให้ละลายแล้วเอาฝ้ายที่จะทำเป็นไส้เทียนจุ่มลงไปในน้ำผึ้งที่ละลายนั้น ปล่อยให้เย็นพอที่จะเอามือคลึงให้ขี้ผึ้งโอบล้อมไส้เทียนให้เต็ม (วิธีการแบบนี้ชาวอุบลฯ เรียกว่า “ฟั่นเทียน”)</a:t>
            </a:r>
            <a:r>
              <a:rPr lang="th-TH" sz="4400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 จากนั้นนำมาตัดตามขนาดที่ต้องการ เสร็จเรียบร้อยก็จะเป็นเทียนที่พร้อมนำไปถวายพระได้</a:t>
            </a:r>
          </a:p>
          <a:p>
            <a:pPr algn="thaiDist"/>
            <a:endParaRPr lang="th-TH" sz="44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7150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thaiDist"/>
            <a:r>
              <a:rPr lang="th-TH" sz="4400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การนำเทียนไปถวายพระของชาวอุบลฯ ในสมัยก่อน ไม่ได้มีการแห่แหนหรือการประกวดประชันกันอย่างทุกวันนี้ เป็นแต่เพียงการถวายเทียนพร้อมกับเครื่องไทยธรรมไทยทานอื่นๆ รับศีลรับพรจากพระ</a:t>
            </a:r>
          </a:p>
          <a:p>
            <a:pPr algn="thaiDist"/>
            <a:r>
              <a:rPr lang="th-TH" sz="4400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แล้วก็กลับบ้าน สาเหตุที่การถวายเทียนจะต้องมีการแห่แหนและมีการประกวดประชันอย่างทุกวันนี้ เล่ากันว่าเริ่มมีขึ้นในสมัยรัชกาลที่ 5 เมื่อครั้งที่                                                      พระเจ้าบรมวงศ์เธอกรมหลวงสรรพสิทธิประสงค์</a:t>
            </a:r>
            <a:endParaRPr lang="th-TH" sz="4400" b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-32" y="-24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endParaRPr lang="th-TH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H Fah kwang" pitchFamily="2" charset="-34"/>
              <a:cs typeface="TH Fah kwang" pitchFamily="2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2357430"/>
            <a:ext cx="8429684" cy="3108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b="1" dirty="0" smtClean="0"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rPr>
              <a:t>ได้เป็นข้าหลวงใหญ่มาปกครองมณฑลลาวกาว ซึ่งมีที่ตั้งมณฑลอยู่ที่เมืองอุบลฯ ได้เห็นการบาดเจ็บล้มตายของชาวบ้านจากงานประเพณีบุญบั้งไฟ ซึ่งมีทั้งบาดเจ็บล้มตายเพราะบั้งไฟระเบิดหรือตกใส่บ้านเรือน หรือบาดเจ็บล้มตายเพราะการทะเลาะวิวาทตีรันฟันแทงเพราะความเมามายในสุรา หรือบางครั้งเพราะการละเล่นโคลนตมที่สนุกสนานเกินเลย หรือการละเล่นตุ๊กตาไม้ในท่าทางร่วมเพศตามแบบฉบับของงานบุญบั้งไฟ เรื่องต่างๆ เหล่านี้พระองค์ท่านทรงเห็นว่าเป็นเรื่องไม่ดีไม่งาม จึงให้ยกเลิกการจัดงาน           บุญบั้งไฟและให้เปลี่ยนเป็นการแห่เทียนพรรษาแล้วนำไปถวายพระแทน</a:t>
            </a:r>
            <a:endParaRPr lang="th-TH" b="1" dirty="0"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4282" y="357166"/>
            <a:ext cx="8715436" cy="4214842"/>
          </a:xfrm>
        </p:spPr>
        <p:txBody>
          <a:bodyPr>
            <a:noAutofit/>
          </a:bodyPr>
          <a:lstStyle/>
          <a:p>
            <a:pPr algn="thaiDist"/>
            <a:r>
              <a:rPr lang="th-TH" sz="32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ngsana New" pitchFamily="18" charset="-34"/>
                <a:cs typeface="Angsana New" pitchFamily="18" charset="-34"/>
              </a:rPr>
              <a:t>เทียนพรรษา ในสมัยพระเจ้าบรมวงศ์เธอกรมหลวงสรรพสิทธิ์ประสงค์นั้นจะเป็นการทำเทียนร่วมกันของชาวบ้านในแต่ละคุ้ม (คุ้ม คือ กลุ่มชุมชนเล็กๆ ของชุมชนใหญ่ ในแต่ละหมู่บ้านจะมีหลายคุ้ม) โดยการนำขี้ผึ้งมารวมกัน   ต้มให้ละลายแล้วเทใส่เบ้าหลอม ตกแต่งให้สวยงามแล้วใส่คานหามหรือบรรทุกใส่เกวียน นำเข้าขบวนแล้วแห่ไปรวมกันที่หน้าศาลากลางมณฑล เมื่อทุกคุ้มมารวมพร้อมกันแล้ว พระองค์จะประทานรางวัลให้กับคุ้มที่ทำ          ต้นเทียนได้สวยงาม เสร็จแล้วจะให้จับฉลากว่าคุ้มไหนจะถวายเทียนวัดอะไร เมื่อรู้ว่าจะไปถวายวัดอะไรแล้วแต่ละคุ้มก็จะแห่แหนไปถวายวัดนั้น           การแห่เทียนพรรษาจึงเริ่มมีตั้งแต่บัดนั้นเป็นต้นมา</a:t>
            </a:r>
            <a:endParaRPr lang="th-TH" sz="3200" b="1" dirty="0">
              <a:solidFill>
                <a:schemeClr val="accent6">
                  <a:lumMod val="50000"/>
                </a:schemeClr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50" name="Picture 2" descr="D:\5\New folder\candle5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529" y="5072074"/>
            <a:ext cx="9182529" cy="1785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428604"/>
            <a:ext cx="8286808" cy="59293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thaiDist"/>
            <a:r>
              <a:rPr lang="th-TH" sz="4000" b="1" dirty="0" smtClean="0">
                <a:effectLst/>
                <a:latin typeface="Angsana New" pitchFamily="18" charset="-34"/>
                <a:cs typeface="Angsana New" pitchFamily="18" charset="-34"/>
              </a:rPr>
              <a:t>การทำเทียนพรรษาของชาวบ้านแต่ละคุ้มในระยะแรกนี้ จะเป็นเทียนที่สามารถจุดใช้งานได้จริง มีขนาดเท่ากับ   ต้นไผ่ (เพราะใช้ต้นไผ่เป็นเบ้าหลอม) บางคุ้มก็จะเท่ากับต้นกล้วย แล้วแต่ว่าคุ้มไหนจะหาเบ้าหลอมและหาขี้ผึ้งได้มากน้อยแค่ไหน ผิวต้นเทียนจะเรียบมันไม่มีลวดลาย แต่จะแต่งต้นเทียนโดยใช้กระดาษสีตัดเป็นเส้นหรือเป็นลวดลาย แล้วนำมาพันรอบต้นเทียนหรือติดกับต้นเทียนเป็นกลุ่มลวดลายต่างๆ บางคุ้มก็จะใช้วิธีนำเทียนเล่มเล็กๆ มามัดรวมกันให้เป็นเทียนต้นใหญ่</a:t>
            </a:r>
            <a:endParaRPr lang="th-TH" sz="4000" b="1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58" y="285728"/>
            <a:ext cx="8429684" cy="585791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600" b="1" dirty="0" smtClean="0"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rPr>
              <a:t>เมื่อเวลาผ่านไปหลายปีประกอบกับมีการแข่งขันให้รางวัล คุ้มที่ตกแต่งต้นเทียนได้สวยงามแปลกแตกต่างไปจากต้นเทียนคุ้มอื่น จึงมักจะได้รับรางวัลชนะเลิศอยู่เสมอ การประดับตกแต่งต้นเทียนแบบใหม่ๆ จึงเกิดขึ้น นั่นคือจากเดิมที่ใช้กระดาษติดเป็นลวดลายต่างๆ ก็เปลี่ยนเป็นการใช้ขี้ผึ้งหล่อลวดลายจากแบบพิมพ์ก่อนแล้วจึงนำไปติดที่ต้นเทียน ซึ่งจะทำให้ต้นเทียนมีความสวยงามกว่าติดด้วยกระดาษ ต้นเทียนคุ้มที่ตกแต่งแบบนี้จึงมักจะได้รับรางวัลชนะเลิศอยู่เสมอๆ เช่นเดิม เมื่อเวลาผ่านไปอีกหลายปี การตกแต่งแบบติดพิมพ์ด้วยเทียนก็ซ้ำซากจำเจ คุ้มที่อยากชนะจึงต้องหาวิธีตกแต่งต้นเทียน</a:t>
            </a:r>
            <a:endParaRPr lang="th-TH" sz="3600" b="1" dirty="0"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07249"/>
          </a:xfrm>
        </p:spPr>
        <p:txBody>
          <a:bodyPr>
            <a:normAutofit/>
          </a:bodyPr>
          <a:lstStyle/>
          <a:p>
            <a:pPr algn="thaiDist"/>
            <a:r>
              <a:rPr lang="th-TH" sz="4400" b="1" dirty="0" smtClean="0">
                <a:effectLst/>
                <a:latin typeface="Angsana New" pitchFamily="18" charset="-34"/>
                <a:cs typeface="Angsana New" pitchFamily="18" charset="-34"/>
              </a:rPr>
              <a:t>ที่แปลกแตกต่างออกไป การแกะสลักลงไปในเนื้อ   ต้นเทียนให้เป็นรูปและลวดลายต่างๆ จึงเกิดขึ้น และคุ้มที่จัดทำแบบนี้ก็ได้รับชัยชนะ เมื่อการตกแต่ง         ต้นเทียนให้สวยงามมีวิธีการแตกต่างกัน ด้วยเหตุนี้จึงเป็นที่มาของการแบ่งประเภทต้นเทียนและให้มีรางวัลชนะเลิศแต่ละประเภทเกิดขึ้น ต้นเทียนในเวลาต่อมาจึงมีสองแบบ คือ แบบติดพิมพ์และแบบแกะสลัก</a:t>
            </a:r>
            <a:endParaRPr lang="th-TH" sz="4400" b="1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500034" y="357166"/>
            <a:ext cx="8186766" cy="565012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thaiDist"/>
            <a:r>
              <a:rPr lang="th-TH" sz="4000" dirty="0" smtClean="0">
                <a:effectLst/>
                <a:latin typeface="Angsana New" pitchFamily="18" charset="-34"/>
                <a:cs typeface="Angsana New" pitchFamily="18" charset="-34"/>
              </a:rPr>
              <a:t>(หรือเดือน 8 หลัง ถ้ามีเดือน 8 สองหน) และสิ้นสุดลงในวันขึ้น 15 ค่ำ เดือน 11 หรือ</a:t>
            </a:r>
            <a:r>
              <a:rPr lang="th-TH" sz="4400" dirty="0" smtClean="0">
                <a:effectLst/>
                <a:latin typeface="Angsana New" pitchFamily="18" charset="-34"/>
                <a:cs typeface="Angsana New" pitchFamily="18" charset="-34"/>
              </a:rPr>
              <a:t>วันออกพรรษา                </a:t>
            </a:r>
            <a:r>
              <a:rPr lang="th-TH" sz="4000" dirty="0" smtClean="0">
                <a:effectLst/>
                <a:latin typeface="Angsana New" pitchFamily="18" charset="-34"/>
                <a:cs typeface="Angsana New" pitchFamily="18" charset="-34"/>
              </a:rPr>
              <a:t>วันเข้าพรรษา (วันแรม 1 ค่ำ เดือน 8) หรือเทศกาลเข้าพรรษา (วันแรม 1 ค่ำ เดือน 8 ถึง วันขึ้น 15 ค่ำ เดือน 11) ถือได้ว่าเป็นวันและช่วงเทศกาลทางพระพุทธศาสนาที่สำคัญเทศกาลหนึ่งในประเทศไทย โดยมีระยะเวลาประมาณ 3 เดือนในช่วงฤดูฝน โดยวันเข้าพรรษาเป็นวันสำคัญทางพระพุทธศาสนาที่ต่อเนื่องมาจาก                       วันอาสาฬหบูชา</a:t>
            </a:r>
            <a:endParaRPr lang="th-TH" sz="3600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643710"/>
          </a:xfrm>
        </p:spPr>
        <p:txBody>
          <a:bodyPr>
            <a:normAutofit/>
          </a:bodyPr>
          <a:lstStyle/>
          <a:p>
            <a:pPr algn="thaiDist"/>
            <a:r>
              <a:rPr lang="th-TH" sz="4400" b="1" dirty="0" smtClean="0">
                <a:effectLst/>
                <a:latin typeface="Angsana New" pitchFamily="18" charset="-34"/>
                <a:cs typeface="Angsana New" pitchFamily="18" charset="-34"/>
              </a:rPr>
              <a:t>อย่างไรก็ตามทั้งสองแบบก็ยังเป็นแต่เพียงต้นเทียนอย่างเดียว ไม่มีองค์ประกอบอื่นมากมายนัก โดยเฉพาะฐานต้นเทียนก็เป็นฐานที่ทำขึ้นเพื่อไม่ให้ต้นเทียนล้มเท่านั้น คุ้มที่อยากชนะจึงต้องหาวิธีตกแต่งที่แตกต่างออกไปอีกเช่นเดิม ด้วยเหตุนี้การตกแต่งฐานต้นเทียนให้แปลกแตกต่างไปจากเดิม โดยเฉพาะการตกแต่งให้เป็นรูปลอยตัว ของสัตว์</a:t>
            </a:r>
            <a:endParaRPr lang="th-TH" sz="4400" b="1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076" name="Picture 4" descr="D:\5\New folder\th_ubolratchathani_candle-festival_shutterstock_151909319_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857760"/>
            <a:ext cx="3253484" cy="1709719"/>
          </a:xfrm>
          <a:prstGeom prst="rect">
            <a:avLst/>
          </a:prstGeom>
          <a:noFill/>
        </p:spPr>
      </p:pic>
      <p:pic>
        <p:nvPicPr>
          <p:cNvPr id="3077" name="Picture 5" descr="D:\5\New folder\6292945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5143512"/>
            <a:ext cx="2857520" cy="1466837"/>
          </a:xfrm>
          <a:prstGeom prst="rect">
            <a:avLst/>
          </a:prstGeom>
          <a:noFill/>
        </p:spPr>
      </p:pic>
      <p:pic>
        <p:nvPicPr>
          <p:cNvPr id="3078" name="Picture 6" descr="D:\5\New folder\book140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064" y="5357826"/>
            <a:ext cx="1717606" cy="1257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78647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ในวรรณคดีหรือเรื่องราวทางพุทธประวัติ ในอากัปกริยาต่างๆ ก็เกิดขึ้น เช่นเดิมคุ้มที่จัดทำแบบนี้ก็ชนะ และถ้าคุ้มอื่นทำตามคุ้มที่อยากชนะในปีต่อไปก็จะทำให้แปลกแตกต่างๆ หรือทำให้ใหญ่ ให้มากขึ้นไปเรื่อยๆ จนเป็นเรื่องราวเหตุการณ์ทางวรรณคดีหรือทางพุทธประวัติที่ครบสมบูรณ์ในต้นเทียนต้นเดียวหรือขบวนเดียว ผู้ชมดูแล้วเพลิดเพลิน ได้ความรู้ ได้อรรถรส อย่างที่เห็นและเป็นอยู่ในปัจจุบัน</a:t>
            </a:r>
            <a:endParaRPr lang="th-TH" sz="4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endParaRPr lang="th-TH" sz="3200" b="1" dirty="0"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357166"/>
            <a:ext cx="85725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 smtClean="0"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ด้วยต้นเทียนและการแห่เทียนพรรษาของ             เมืองอุบลฯ มีมานานนับร้อยปี จึงมีวิวัฒนาการมากมายหลายแบบหลายมิติดังที่กล่าวมา จากการแห่เทียนธรรมดาที่เรียบง่ายเป็นการแห่เทียนที่มีการร้องรำทำเพลงและการแสดงต่างๆ มากมาย จากการรวมกลุ่มร่วมมือร่วมแรงของชาวบ้านคุ้มต่างๆ ในราคาถูกเป็นการจัดทำของกลุ่มชาวบ้านกลุ่มพ่อค้าและข้าราชการต่างๆ ที่มีราคาแพง จากการ</a:t>
            </a:r>
            <a:endParaRPr lang="th-TH" sz="48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5791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thaiDist"/>
            <a:r>
              <a:rPr lang="th-TH" sz="3600" b="1" dirty="0" smtClean="0">
                <a:solidFill>
                  <a:schemeClr val="bg1"/>
                </a:solidFill>
                <a:effectLst/>
                <a:latin typeface="Angsana New" pitchFamily="18" charset="-34"/>
                <a:cs typeface="Angsana New" pitchFamily="18" charset="-34"/>
              </a:rPr>
              <a:t>แบกหามบรรทุกใส่เกวียนเป็นการบรรทุกใส่รถ จากรถคันเล็กเป็นรถคันใหญ่ จากรถคันใหญ่เป็นรถหลายคัน จากรถคันสั้นเป็นรถคันยาว จากรางวัลเพียงไม่กี่บาทก็เป็นรางวัลหลายแสนบาท จากการดำเนินงานตามลำพังของ      จังหวัดอุบลฯ ก็เป็นการดำเนินงานร่วมกันกับการท่องเที่ยวแห่งประเทศไทย จากที่ไม่มีนักท่องเที่ยวก็มีนักท่องเที่ยวทั้งชาวไทยและต่างชาติ วิวัฒนาการมากมายหลายแบบหลายมิติเช่นนี้ ด้วยเพราะความอยากให้ต้นเทียนมีความแปลกแตกต่าง มีความสวยงาม มีความยิ่งใหญ่และชัยชนะ</a:t>
            </a:r>
          </a:p>
          <a:p>
            <a:pPr algn="thaiDist"/>
            <a:endParaRPr lang="th-TH" sz="3200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643710"/>
          </a:xfrm>
        </p:spPr>
        <p:txBody>
          <a:bodyPr>
            <a:normAutofit/>
          </a:bodyPr>
          <a:lstStyle/>
          <a:p>
            <a:pPr algn="thaiDist"/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ด้วยความร่วมมือของทุกภาคส่วน ทั้งจากอดีตจนถึงปัจจุบัน ทั้งจากภาคราชการ เอกชน และชาวบ้านคุ้มต่างๆ ในวันนี้ เทียนและการแห่เทียนพรรษาของเมืองอุบลฯ จึงนำมาซึ่งเกียรติยศ ชื่อเสียง ความรุ่งเรืองทางเศรษฐกิจ สังคม และศิลปวัฒนธรรม ด้วยเหตุนี้เมืองอุบลฯ จึงเป็นที่รู้จักของผู้คนทั่วไปทั้งชาวไทยและต่างประเทศ ซึ่งนับเป็นความภาคภูมิใจของชาวอุบลฯ ยิ่งนัก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098" name="Picture 2" descr="D:\5\New folder\book14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143247"/>
            <a:ext cx="3214710" cy="3611993"/>
          </a:xfrm>
          <a:prstGeom prst="rect">
            <a:avLst/>
          </a:prstGeom>
          <a:noFill/>
        </p:spPr>
      </p:pic>
      <p:pic>
        <p:nvPicPr>
          <p:cNvPr id="4099" name="Picture 3" descr="D:\5\New folder\book141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143248"/>
            <a:ext cx="2105038" cy="2028952"/>
          </a:xfrm>
          <a:prstGeom prst="rect">
            <a:avLst/>
          </a:prstGeom>
          <a:noFill/>
        </p:spPr>
      </p:pic>
      <p:pic>
        <p:nvPicPr>
          <p:cNvPr id="4100" name="Picture 4" descr="D:\5\New folder\book140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5286388"/>
            <a:ext cx="2928958" cy="1428736"/>
          </a:xfrm>
          <a:prstGeom prst="rect">
            <a:avLst/>
          </a:prstGeom>
          <a:noFill/>
        </p:spPr>
      </p:pic>
      <p:pic>
        <p:nvPicPr>
          <p:cNvPr id="4101" name="Picture 5" descr="D:\5\New folder\book1406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3143248"/>
            <a:ext cx="2143140" cy="2000264"/>
          </a:xfrm>
          <a:prstGeom prst="rect">
            <a:avLst/>
          </a:prstGeom>
          <a:noFill/>
        </p:spPr>
      </p:pic>
      <p:pic>
        <p:nvPicPr>
          <p:cNvPr id="4102" name="Picture 6" descr="D:\5\New folder\book140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5286388"/>
            <a:ext cx="1854232" cy="1428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แผนผังลําดับงาน: กระบวนการสำรอง 3"/>
          <p:cNvSpPr/>
          <p:nvPr/>
        </p:nvSpPr>
        <p:spPr>
          <a:xfrm>
            <a:off x="357158" y="285728"/>
            <a:ext cx="8358246" cy="421484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600" b="1" dirty="0" smtClean="0">
                <a:latin typeface="Angsana New" pitchFamily="18" charset="-34"/>
                <a:cs typeface="Angsana New" pitchFamily="18" charset="-34"/>
              </a:rPr>
              <a:t>ประเภทของต้นเทียน </a:t>
            </a:r>
          </a:p>
          <a:p>
            <a:pPr algn="ctr"/>
            <a:r>
              <a:rPr lang="th-TH" sz="9600" b="1" dirty="0" smtClean="0">
                <a:latin typeface="Angsana New" pitchFamily="18" charset="-34"/>
                <a:cs typeface="Angsana New" pitchFamily="18" charset="-34"/>
              </a:rPr>
              <a:t>จ.อุบลราช</a:t>
            </a:r>
            <a:r>
              <a:rPr lang="th-TH" sz="96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ธานี</a:t>
            </a:r>
            <a:endParaRPr lang="th-TH" sz="9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ลูกศรขวาท้ายขีด 13"/>
          <p:cNvSpPr/>
          <p:nvPr/>
        </p:nvSpPr>
        <p:spPr>
          <a:xfrm rot="5400000">
            <a:off x="3321835" y="4822041"/>
            <a:ext cx="1857388" cy="1500198"/>
          </a:xfrm>
          <a:prstGeom prst="strip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D:\5\New folder\944294_220932028056236_1685273681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8143932" cy="4857784"/>
          </a:xfrm>
          <a:prstGeom prst="rect">
            <a:avLst/>
          </a:prstGeom>
          <a:noFill/>
        </p:spPr>
      </p:pic>
      <p:sp>
        <p:nvSpPr>
          <p:cNvPr id="5" name="มนมุมสี่เหลี่ยมด้านทแยงมุม 4"/>
          <p:cNvSpPr/>
          <p:nvPr/>
        </p:nvSpPr>
        <p:spPr>
          <a:xfrm>
            <a:off x="500034" y="285728"/>
            <a:ext cx="8143932" cy="107157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Angsana New" pitchFamily="18" charset="-34"/>
                <a:cs typeface="Angsana New" pitchFamily="18" charset="-34"/>
              </a:rPr>
              <a:t>๑. ประเภทแกะสลัก ขนาดใหญ่,ขนาดเล็ก</a:t>
            </a:r>
            <a:endParaRPr lang="th-TH" sz="54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 descr="D:\5\New folder\th_ubolratchathani_candle-festival_shutterstock_151909319_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71946"/>
            <a:ext cx="8286808" cy="4957450"/>
          </a:xfrm>
          <a:prstGeom prst="rect">
            <a:avLst/>
          </a:prstGeom>
          <a:noFill/>
        </p:spPr>
      </p:pic>
      <p:sp>
        <p:nvSpPr>
          <p:cNvPr id="5" name="มนมุมสี่เหลี่ยมด้านทแยงมุม 4"/>
          <p:cNvSpPr/>
          <p:nvPr/>
        </p:nvSpPr>
        <p:spPr>
          <a:xfrm>
            <a:off x="500034" y="285728"/>
            <a:ext cx="8143932" cy="107157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Angsana New" pitchFamily="18" charset="-34"/>
                <a:cs typeface="Angsana New" pitchFamily="18" charset="-34"/>
              </a:rPr>
              <a:t>๒. ประเภทติดพิมพ์ ขนาดใหญ่,ขนาดเล็ก</a:t>
            </a:r>
            <a:endParaRPr lang="th-TH" sz="54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4" descr="D:\5\New folder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8215370" cy="5000660"/>
          </a:xfrm>
          <a:prstGeom prst="rect">
            <a:avLst/>
          </a:prstGeom>
          <a:noFill/>
        </p:spPr>
      </p:pic>
      <p:sp>
        <p:nvSpPr>
          <p:cNvPr id="5" name="มนมุมสี่เหลี่ยมด้านทแยงมุม 4"/>
          <p:cNvSpPr/>
          <p:nvPr/>
        </p:nvSpPr>
        <p:spPr>
          <a:xfrm>
            <a:off x="500034" y="285728"/>
            <a:ext cx="8215370" cy="107157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9600" b="1" dirty="0" smtClean="0">
                <a:latin typeface="Angsana New" pitchFamily="18" charset="-34"/>
                <a:cs typeface="Angsana New" pitchFamily="18" charset="-34"/>
              </a:rPr>
              <a:t>๓. ประเภทแบบมัดรวม</a:t>
            </a:r>
            <a:endParaRPr lang="th-TH" sz="96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D:\5\1ก\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319552" cy="4857784"/>
          </a:xfrm>
          <a:prstGeom prst="rect">
            <a:avLst/>
          </a:prstGeom>
          <a:noFill/>
        </p:spPr>
      </p:pic>
      <p:sp>
        <p:nvSpPr>
          <p:cNvPr id="5" name="ตัวยึดเนื้อหา 4"/>
          <p:cNvSpPr txBox="1">
            <a:spLocks/>
          </p:cNvSpPr>
          <p:nvPr/>
        </p:nvSpPr>
        <p:spPr>
          <a:xfrm>
            <a:off x="428596" y="285728"/>
            <a:ext cx="8286808" cy="107157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>
            <a:no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th-TH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๔. ประเภทเทียนโบราณ</a:t>
            </a:r>
            <a:endParaRPr kumimoji="0" lang="th-TH" sz="8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58" y="357166"/>
            <a:ext cx="8358246" cy="6072230"/>
          </a:xfrm>
          <a:blipFill dpi="0" rotWithShape="1">
            <a:blip r:embed="rId2">
              <a:alphaModFix amt="29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algn="thaiDist"/>
            <a:endParaRPr lang="th-TH" sz="4400" b="1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ngsana New" pitchFamily="18" charset="-34"/>
              <a:cs typeface="Angsana New" pitchFamily="18" charset="-34"/>
            </a:endParaRPr>
          </a:p>
          <a:p>
            <a:pPr algn="thaiDist"/>
            <a:r>
              <a:rPr lang="th-TH" sz="44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 (วันขึ้น 15 ค่ำ เดือน 8) ซึ่งพุทธศาสนิกชน</a:t>
            </a:r>
            <a:r>
              <a:rPr lang="th-TH" sz="4400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ชาวไทยทั้งพระมหากษัตริย์และ</a:t>
            </a:r>
            <a:r>
              <a:rPr lang="th-TH" sz="44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คนทั่วไปได้สืบทอดประเพณีปฏิบัติการทำบุญในวันเข้าพรรษามาช้านานแล้ว</a:t>
            </a:r>
            <a:r>
              <a:rPr lang="th-TH" sz="4400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ตั้งแต่สุโขทัย สาเหตุที่พระพุทธเจ้าทรงอนุญาตการจำพรรษาอยู่ ณ สถานที่ใดสถานที่หนึ่งตลอด 3 เดือนแก่พระสงฆ์นั้น มีเหตุผลเพื่อให้พระสงฆ์ได้หยุดพักการจาริกเพื่อเผยแพร่ศาสนาไปตามสถานที่ต่าง ๆ </a:t>
            </a:r>
            <a:endParaRPr lang="th-TH" sz="4400" b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 descr="D:\5\1ก\DSCN53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10085"/>
            <a:ext cx="8286808" cy="4990749"/>
          </a:xfrm>
          <a:prstGeom prst="rect">
            <a:avLst/>
          </a:prstGeom>
          <a:noFill/>
        </p:spPr>
      </p:pic>
      <p:sp>
        <p:nvSpPr>
          <p:cNvPr id="5" name="ตัวยึดเนื้อหา 4"/>
          <p:cNvSpPr txBox="1">
            <a:spLocks/>
          </p:cNvSpPr>
          <p:nvPr/>
        </p:nvSpPr>
        <p:spPr>
          <a:xfrm>
            <a:off x="500034" y="285728"/>
            <a:ext cx="8215370" cy="107157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th-TH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๕.</a:t>
            </a:r>
            <a:r>
              <a:rPr lang="th-TH" sz="6600" b="1" dirty="0" smtClean="0">
                <a:latin typeface="Angsana New" pitchFamily="18" charset="-34"/>
                <a:cs typeface="Angsana New" pitchFamily="18" charset="-34"/>
              </a:rPr>
              <a:t> ประเภทกลุ่มศิลปินรุ่นใหม่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1571612"/>
            <a:ext cx="8258204" cy="4554551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th-TH" sz="5400" b="1" dirty="0">
                <a:solidFill>
                  <a:srgbClr val="00B0F0"/>
                </a:solidFill>
                <a:effectLst/>
                <a:latin typeface="Angsana New" pitchFamily="18" charset="-34"/>
                <a:cs typeface="Angsana New" pitchFamily="18" charset="-34"/>
              </a:rPr>
              <a:t>ประเพณีถวายผ้าอาบน้ำฝน (ก่อนเข้าพรรษา</a:t>
            </a:r>
            <a:r>
              <a:rPr lang="th-TH" sz="5400" b="1" dirty="0" smtClean="0">
                <a:solidFill>
                  <a:srgbClr val="00B0F0"/>
                </a:solidFill>
                <a:effectLst/>
                <a:latin typeface="Angsana New" pitchFamily="18" charset="-34"/>
                <a:cs typeface="Angsana New" pitchFamily="18" charset="-34"/>
              </a:rPr>
              <a:t>)</a:t>
            </a:r>
            <a:endParaRPr lang="th-TH" sz="5400" dirty="0">
              <a:solidFill>
                <a:srgbClr val="00B0F0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170" name="Picture 2" descr="D:\5\560723-5502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71744"/>
            <a:ext cx="4470222" cy="2714644"/>
          </a:xfrm>
          <a:prstGeom prst="rect">
            <a:avLst/>
          </a:prstGeom>
          <a:noFill/>
        </p:spPr>
      </p:pic>
      <p:pic>
        <p:nvPicPr>
          <p:cNvPr id="7171" name="Picture 3" descr="D:\5\560723-rain-retreat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357298"/>
            <a:ext cx="3710017" cy="523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4282" y="1500174"/>
            <a:ext cx="8572560" cy="5000660"/>
          </a:xfrm>
          <a:blipFill dpi="0" rotWithShape="1">
            <a:blip r:embed="rId2">
              <a:alphaModFix amt="13000"/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 smtClean="0"/>
              <a:t>https</a:t>
            </a:r>
            <a:r>
              <a:rPr lang="en-US" smtClean="0"/>
              <a:t>://th.wikipedia.org/</a:t>
            </a:r>
            <a:endParaRPr lang="en-US" dirty="0" smtClean="0"/>
          </a:p>
          <a:p>
            <a:r>
              <a:rPr lang="th-TH" dirty="0" smtClean="0"/>
              <a:t>วิกิพี</a:t>
            </a:r>
            <a:r>
              <a:rPr lang="th-TH" dirty="0" err="1" smtClean="0"/>
              <a:t>เดีย</a:t>
            </a:r>
            <a:endParaRPr lang="th-TH" dirty="0" smtClean="0"/>
          </a:p>
          <a:p>
            <a:r>
              <a:rPr lang="en-US" dirty="0" smtClean="0">
                <a:hlinkClick r:id="rId3"/>
              </a:rPr>
              <a:t>md.ac.th</a:t>
            </a:r>
            <a:endParaRPr lang="th-TH" dirty="0" smtClean="0"/>
          </a:p>
          <a:p>
            <a:r>
              <a:rPr lang="en-US" dirty="0" smtClean="0">
                <a:hlinkClick r:id="rId4"/>
              </a:rPr>
              <a:t>www.apichokeonline.com</a:t>
            </a:r>
            <a:endParaRPr lang="th-TH" dirty="0" smtClean="0"/>
          </a:p>
          <a:p>
            <a:r>
              <a:rPr lang="en-US" dirty="0" smtClean="0">
                <a:hlinkClick r:id="rId5"/>
              </a:rPr>
              <a:t>th.theasianparent.com</a:t>
            </a:r>
            <a:endParaRPr lang="th-TH" dirty="0" smtClean="0"/>
          </a:p>
          <a:p>
            <a:r>
              <a:rPr lang="en-US" dirty="0" smtClean="0">
                <a:hlinkClick r:id="rId6"/>
              </a:rPr>
              <a:t>www.cckk1991.com</a:t>
            </a:r>
            <a:endParaRPr lang="th-TH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7200" dirty="0" smtClean="0">
                <a:effectLst/>
                <a:latin typeface="Angsana New" pitchFamily="18" charset="-34"/>
                <a:cs typeface="Angsana New" pitchFamily="18" charset="-34"/>
              </a:rPr>
              <a:t>แหล่งที่มาของภาพและข้อมูล</a:t>
            </a:r>
            <a:endParaRPr lang="th-TH" sz="7200" dirty="0"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20" y="285728"/>
            <a:ext cx="8572560" cy="6215106"/>
          </a:xfrm>
          <a:blipFill dpi="0" rotWithShape="1">
            <a:blip r:embed="rId2">
              <a:alphaModFix amt="13000"/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 smtClean="0">
                <a:hlinkClick r:id="rId3"/>
              </a:rPr>
              <a:t>www.md.ac.th</a:t>
            </a:r>
            <a:endParaRPr lang="th-TH" dirty="0" smtClean="0"/>
          </a:p>
          <a:p>
            <a:r>
              <a:rPr lang="en-US" dirty="0" smtClean="0">
                <a:hlinkClick r:id="rId4"/>
              </a:rPr>
              <a:t>blog.weloveshopping.com</a:t>
            </a:r>
            <a:endParaRPr lang="th-TH" dirty="0" smtClean="0"/>
          </a:p>
          <a:p>
            <a:r>
              <a:rPr lang="en-US" dirty="0" smtClean="0">
                <a:hlinkClick r:id="rId5"/>
              </a:rPr>
              <a:t>www.dhammajak.net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http://www.ubonguide.org/book14/formcover14_1.html</a:t>
            </a:r>
            <a:endParaRPr lang="en-US" dirty="0" smtClean="0"/>
          </a:p>
          <a:p>
            <a:r>
              <a:rPr lang="th-TH" dirty="0" smtClean="0"/>
              <a:t>บทความโดย  :  หัวหน้าหอจดหมายเหตุแห่งชาติเฉลิมพระเกียรติฯ อุบลราชธานี</a:t>
            </a:r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0931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thaiDist"/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ซึ่งจะเป็นไปด้วยความยากลำบากในช่วงฤดูฝน เพื่อป้องกันความเสียหายจากการอาจเดินเหยียบย่ำธัญพืชของชาวบ้านที่ปลูกลงแปลงในฤดูฝน และโดยเฉพาะอย่างยิ่ง ช่วงเวลาจำพรรษาตลอด 3 เดือนนั้น เป็นช่วงเวลาและโอกาสสำคัญในรอบปีที่พระสงฆ์จะได้มาอยู่จำพรรษารวมกันภายในอาวาสหรือสถานที่ใดสถานที่หนึ่ง เพื่อศึกษาพระธรรมวินัยจากพระสงฆ์ที่ทรงความรู้ ได้แลกเปลี่ยนประสบการณ์และสร้างความสามัคคี</a:t>
            </a:r>
            <a:endParaRPr lang="th-TH" sz="40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80756"/>
          </a:xfr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thaiDist"/>
            <a:r>
              <a:rPr lang="th-TH" sz="4800" dirty="0" smtClean="0">
                <a:latin typeface="Angsana New" pitchFamily="18" charset="-34"/>
                <a:cs typeface="Angsana New" pitchFamily="18" charset="-34"/>
              </a:rPr>
              <a:t>ในหมู่คณะสงฆ์ด้วย ในวันเข้าพรรษาและช่วงฤดูพรรษากาลตลอดทั้ง 3 เดือน พุทธศาสนิกชนชาวไทยถือเป็นโอกาสอันดีที่จะบำเพ็ญกุศลด้วยการเข้าวัดทำบุญ  ใส่บาตร ฟังพระธรรมเทศนา ซึ่งสิ่งที่พิเศษจากวันสำคัญอื่น ๆ คือ มีการถวายหลอดไฟหรือเทียนเข้าพรรษา และผ้าอาบน้ำฝน (</a:t>
            </a:r>
            <a:r>
              <a:rPr lang="th-TH" sz="4800" dirty="0" err="1" smtClean="0">
                <a:latin typeface="Angsana New" pitchFamily="18" charset="-34"/>
                <a:cs typeface="Angsana New" pitchFamily="18" charset="-34"/>
              </a:rPr>
              <a:t>ผ้าวัสสิกสาฏก</a:t>
            </a:r>
            <a:r>
              <a:rPr lang="th-TH" sz="4800" dirty="0" smtClean="0">
                <a:latin typeface="Angsana New" pitchFamily="18" charset="-34"/>
                <a:cs typeface="Angsana New" pitchFamily="18" charset="-34"/>
              </a:rPr>
              <a:t>) แก่พระสงฆ์ด้วย </a:t>
            </a:r>
          </a:p>
          <a:p>
            <a:pPr algn="thaiDist"/>
            <a:endParaRPr lang="th-TH" sz="48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th-TH" dirty="0">
              <a:cs typeface="+mj-cs"/>
            </a:endParaRPr>
          </a:p>
        </p:txBody>
      </p:sp>
      <p:pic>
        <p:nvPicPr>
          <p:cNvPr id="1026" name="Picture 2" descr="D:\12\News-KaoPansa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6124"/>
            <a:ext cx="9144000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28596" y="357166"/>
            <a:ext cx="835824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เพื่อสำหรับให้พระสงฆ์ได้ใช้สำหรับการอยู่จำพรรษา โดยในอดีต ชายไทยที่เป็นพุทธศาสนิกชนเมื่ออายุครบบวช (20 ปี) จะนิยมถือบรรพชาอุปสมบทเป็นพระสงฆ์เพื่ออยู่จำพรรษาตลอดฤดูพรรษากาลทั้ง 3 เดือน โดยพุทธศาสนิกชนไทยจะเรียกการบรรพชาอุปสมบทเพื่อจำพรรษาตลอดพรรษากาลว่า "บวชเอาพรรษา"</a:t>
            </a:r>
          </a:p>
          <a:p>
            <a:pPr algn="thaiDist"/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58" y="285728"/>
            <a:ext cx="8429684" cy="3786214"/>
          </a:xfrm>
          <a:solidFill>
            <a:srgbClr val="FFFF00"/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thaiDist"/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นอกจากนี้ ในปี 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พ.ศ.๒๕๕๑ รัฐบาลไทยได้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ประกาศให้วันเข้าพรรษาเป็น "วันงดดื่มสุราแห่งชาติ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"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 โดยในปีถัดมา ยังได้ประกาศให้วันเข้าพรรษาเป็นวันห้ามขาย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เครื่องดื่มแอ</a:t>
            </a:r>
            <a:r>
              <a:rPr lang="th-TH" sz="3200" b="1" dirty="0" err="1" smtClean="0">
                <a:latin typeface="Angsana New" pitchFamily="18" charset="-34"/>
                <a:cs typeface="Angsana New" pitchFamily="18" charset="-34"/>
              </a:rPr>
              <a:t>ลกอฮอส์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ทั่วราชอาณาจักร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 ทั้งนี้เพื่อรณรงค์ให้ชาวไทยตั้งสัจจะอธิษฐานงดการดื่มสุราในวันเข้าพรรษาและในช่วง 3 เดือนระหว่างฤดูเข้าพรรษา เพื่อส่งเสริมค่านิยมที่ดีให้แก่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สังคมไทย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  <a:p>
            <a:pPr algn="thaiDist"/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สำหรับในปี 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พ.ศ.๒๕๕๘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 นี้ วันเข้าพรรษาตรงกับ 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วันศุกร์ ที่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 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๓๑ กรกฎาคม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 ตามปฏิทินสุริ</a:t>
            </a:r>
            <a:r>
              <a:rPr lang="th-TH" sz="3200" b="1" dirty="0" err="1">
                <a:latin typeface="Angsana New" pitchFamily="18" charset="-34"/>
                <a:cs typeface="Angsana New" pitchFamily="18" charset="-34"/>
              </a:rPr>
              <a:t>ยคติ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  <a:p>
            <a:pPr algn="thaiDist"/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50" name="Picture 2" descr="D:\5\_paragraphparagraph_11_1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93912"/>
            <a:ext cx="2186010" cy="2764088"/>
          </a:xfrm>
          <a:prstGeom prst="rect">
            <a:avLst/>
          </a:prstGeom>
          <a:noFill/>
        </p:spPr>
      </p:pic>
      <p:pic>
        <p:nvPicPr>
          <p:cNvPr id="2051" name="Picture 3" descr="D:\5\2013-08-01_1501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4371979"/>
            <a:ext cx="2924731" cy="2486021"/>
          </a:xfrm>
          <a:prstGeom prst="rect">
            <a:avLst/>
          </a:prstGeom>
          <a:noFill/>
        </p:spPr>
      </p:pic>
      <p:pic>
        <p:nvPicPr>
          <p:cNvPr id="2052" name="Picture 4" descr="D:\5\cover-buddhist-702x3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429132"/>
            <a:ext cx="4143372" cy="2428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58" y="357166"/>
            <a:ext cx="8429684" cy="607223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th-TH" sz="48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ความสำคัญ</a:t>
            </a:r>
          </a:p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ช่วง</a:t>
            </a:r>
            <a:r>
              <a:rPr lang="th-TH" sz="4000" dirty="0">
                <a:latin typeface="Angsana New" pitchFamily="18" charset="-34"/>
                <a:cs typeface="Angsana New" pitchFamily="18" charset="-34"/>
              </a:rPr>
              <a:t>เข้าพรรษานั้นเป็นช่วงเวลาที่ชาวบ้านประกอบอาชีพทำไร่นา ดังนั้นการ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กำหนดให้ภิกษุสงฆ์</a:t>
            </a:r>
            <a:r>
              <a:rPr lang="th-TH" sz="4000" dirty="0">
                <a:latin typeface="Angsana New" pitchFamily="18" charset="-34"/>
                <a:cs typeface="Angsana New" pitchFamily="18" charset="-34"/>
              </a:rPr>
              <a:t>หยุดการเดินทางจาริกไปในสถานที่ต่างๆ ก็จะช่วยให้พันธุ์พืชของต้นกล้า หรือสัตว์เล็กสัตว์น้อย ไม่ได้รับความเสียหายจากการเดินธุดงค์</a:t>
            </a:r>
          </a:p>
          <a:p>
            <a:r>
              <a:rPr lang="th-TH" sz="4000" dirty="0">
                <a:latin typeface="Angsana New" pitchFamily="18" charset="-34"/>
                <a:cs typeface="Angsana New" pitchFamily="18" charset="-34"/>
              </a:rPr>
              <a:t>หลังจากเดินทางจาริกไปเผยแผ่พระพุทธศาสนามาเป็นเวลา 8 - 9 เดือน ช่วงเข้าพรรษาเป็นช่วงที่ให้พระภิกษุสงฆ์ได้หยุดพักผ่อน</a:t>
            </a:r>
          </a:p>
          <a:p>
            <a:endParaRPr lang="th-TH" sz="4000" dirty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sz="1800" dirty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sz="7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วมกลุ่ม">
  <a:themeElements>
    <a:clrScheme name="รวมกลุ่ม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รวมกลุ่ม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รวมกลุ่ม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274</TotalTime>
  <Words>2166</Words>
  <Application>Microsoft Office PowerPoint</Application>
  <PresentationFormat>นำเสนอทางหน้าจอ (4:3)</PresentationFormat>
  <Paragraphs>68</Paragraphs>
  <Slides>43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43</vt:i4>
      </vt:variant>
    </vt:vector>
  </HeadingPairs>
  <TitlesOfParts>
    <vt:vector size="44" baseType="lpstr">
      <vt:lpstr>รวมกลุ่ม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มูลเหตุที่พระพุทธเจ้าอนุญาตการจำพรรษาแก่พระสงฆ์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ประเพณีถวายเทียนพรรษา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ภาพนิ่ง 28</vt:lpstr>
      <vt:lpstr>ภาพนิ่ง 29</vt:lpstr>
      <vt:lpstr>ภาพนิ่ง 30</vt:lpstr>
      <vt:lpstr>ภาพนิ่ง 31</vt:lpstr>
      <vt:lpstr>ภาพนิ่ง 32</vt:lpstr>
      <vt:lpstr>ภาพนิ่ง 33</vt:lpstr>
      <vt:lpstr>ภาพนิ่ง 34</vt:lpstr>
      <vt:lpstr>ภาพนิ่ง 35</vt:lpstr>
      <vt:lpstr>ภาพนิ่ง 36</vt:lpstr>
      <vt:lpstr>ภาพนิ่ง 37</vt:lpstr>
      <vt:lpstr>ภาพนิ่ง 38</vt:lpstr>
      <vt:lpstr>ภาพนิ่ง 39</vt:lpstr>
      <vt:lpstr>ภาพนิ่ง 40</vt:lpstr>
      <vt:lpstr>ประเพณีถวายผ้าอาบน้ำฝน (ก่อนเข้าพรรษา)</vt:lpstr>
      <vt:lpstr>แหล่งที่มาของภาพและข้อมูล</vt:lpstr>
      <vt:lpstr>ภาพนิ่ง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Windows User</dc:creator>
  <cp:lastModifiedBy>Windows User</cp:lastModifiedBy>
  <cp:revision>35</cp:revision>
  <dcterms:created xsi:type="dcterms:W3CDTF">2015-11-04T11:39:09Z</dcterms:created>
  <dcterms:modified xsi:type="dcterms:W3CDTF">2016-01-02T04:32:44Z</dcterms:modified>
</cp:coreProperties>
</file>