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1C2-EC9C-4352-AC30-51F040B42B9A}" type="datetimeFigureOut">
              <a:rPr lang="th-TH" smtClean="0"/>
              <a:pPr/>
              <a:t>31/12/58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EF7-1E39-47ED-BE96-BF9912B98CA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2932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1C2-EC9C-4352-AC30-51F040B42B9A}" type="datetimeFigureOut">
              <a:rPr lang="th-TH" smtClean="0"/>
              <a:pPr/>
              <a:t>31/12/58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EF7-1E39-47ED-BE96-BF9912B98CA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00199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1C2-EC9C-4352-AC30-51F040B42B9A}" type="datetimeFigureOut">
              <a:rPr lang="th-TH" smtClean="0"/>
              <a:pPr/>
              <a:t>31/12/58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EF7-1E39-47ED-BE96-BF9912B98CA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3753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1C2-EC9C-4352-AC30-51F040B42B9A}" type="datetimeFigureOut">
              <a:rPr lang="th-TH" smtClean="0"/>
              <a:pPr/>
              <a:t>31/12/58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EF7-1E39-47ED-BE96-BF9912B98CA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5478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1C2-EC9C-4352-AC30-51F040B42B9A}" type="datetimeFigureOut">
              <a:rPr lang="th-TH" smtClean="0"/>
              <a:pPr/>
              <a:t>31/12/58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EF7-1E39-47ED-BE96-BF9912B98CA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88372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1C2-EC9C-4352-AC30-51F040B42B9A}" type="datetimeFigureOut">
              <a:rPr lang="th-TH" smtClean="0"/>
              <a:pPr/>
              <a:t>31/12/58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EF7-1E39-47ED-BE96-BF9912B98CA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4638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1C2-EC9C-4352-AC30-51F040B42B9A}" type="datetimeFigureOut">
              <a:rPr lang="th-TH" smtClean="0"/>
              <a:pPr/>
              <a:t>31/12/58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EF7-1E39-47ED-BE96-BF9912B98CA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1921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1C2-EC9C-4352-AC30-51F040B42B9A}" type="datetimeFigureOut">
              <a:rPr lang="th-TH" smtClean="0"/>
              <a:pPr/>
              <a:t>31/12/58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EF7-1E39-47ED-BE96-BF9912B98CA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90765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1C2-EC9C-4352-AC30-51F040B42B9A}" type="datetimeFigureOut">
              <a:rPr lang="th-TH" smtClean="0"/>
              <a:pPr/>
              <a:t>31/12/58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EF7-1E39-47ED-BE96-BF9912B98CA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06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1C2-EC9C-4352-AC30-51F040B42B9A}" type="datetimeFigureOut">
              <a:rPr lang="th-TH" smtClean="0"/>
              <a:pPr/>
              <a:t>31/12/58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EF7-1E39-47ED-BE96-BF9912B98CA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6882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1C2-EC9C-4352-AC30-51F040B42B9A}" type="datetimeFigureOut">
              <a:rPr lang="th-TH" smtClean="0"/>
              <a:pPr/>
              <a:t>31/12/58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7EF7-1E39-47ED-BE96-BF9912B98CA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187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E31C2-EC9C-4352-AC30-51F040B42B9A}" type="datetimeFigureOut">
              <a:rPr lang="th-TH" smtClean="0"/>
              <a:pPr/>
              <a:t>31/12/58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27EF7-1E39-47ED-BE96-BF9912B98CA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5857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kanchanapisek.or.th/kp6/index.php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anchanapisek.or.th/kp6/sub/book/book.php?book=21&amp;chap=5&amp;page=chap5.htm" TargetMode="External"/><Relationship Id="rId4" Type="http://schemas.openxmlformats.org/officeDocument/2006/relationships/hyperlink" Target="http://kanchanapisek.or.th/kp6/sub/book/book.php?book=21&amp;page=main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909"/>
            <a:ext cx="9143999" cy="6858909"/>
          </a:xfrm>
        </p:spPr>
      </p:pic>
    </p:spTree>
    <p:extLst>
      <p:ext uri="{BB962C8B-B14F-4D97-AF65-F5344CB8AC3E}">
        <p14:creationId xmlns:p14="http://schemas.microsoft.com/office/powerpoint/2010/main" xmlns="" val="2186442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>
                <a:solidFill>
                  <a:srgbClr val="0000FF"/>
                </a:solidFill>
                <a:effectLst/>
                <a:ea typeface="Times New Roman"/>
                <a:cs typeface="+mj-cs"/>
              </a:rPr>
              <a:t>             สามารถแบ่งได้ตาม  ลักษณะเนื้อดิน    ลวดลาย และแบ่งตามเตาเผาได้ดังต่อไปนี้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/>
            </a:r>
            <a:b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</a:b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 </a:t>
            </a:r>
            <a:r>
              <a:rPr lang="th-TH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๑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. </a:t>
            </a:r>
            <a:r>
              <a:rPr lang="th-TH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เครื่องปั้นดินเผาเนื้อแกร่งไม่เคลือบ ประดับลวดลายด้วยการใช้แม่พิมพ์กดลวดลายประทับ เช่น ลายก้านขด หรือลายเรขาคณิต มีการประดับด้วยวิธีปั้นดินแล้วแปะติดเข้ากับภาชนะก่อนเผา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/>
            </a:r>
            <a:b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</a:b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 </a:t>
            </a:r>
            <a:r>
              <a:rPr lang="th-TH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๒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. </a:t>
            </a:r>
            <a:r>
              <a:rPr lang="th-TH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เครื่องถ้วยสีน้ำตาลเข้ม เป็นการเคลือบสีพื้นเดียว ลักษณะรูปแบบและสีน้ำเคลือบคล้ายกับเครื่องถ้วยลพบุรีประเภทเคลือบสีน้ำตาล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/>
            </a:r>
            <a:b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</a:b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 </a:t>
            </a:r>
            <a:r>
              <a:rPr lang="th-TH" dirty="0" smtClean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๓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. </a:t>
            </a:r>
            <a:r>
              <a:rPr lang="th-TH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เครื่องถ้วยเคลือบขาวที่เขียนลวดลายใต้เคลือบน้ำตาลดำ มีลักษณะคล้ายเครื่องถ้วยจีนจาก</a:t>
            </a:r>
            <a:r>
              <a:rPr lang="th-TH" dirty="0" err="1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เสาสือโจ้ว</a:t>
            </a:r>
            <a:r>
              <a:rPr lang="th-TH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 กับเครื่องถ้วยอันหนาน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/>
            </a:r>
            <a:b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</a:br>
            <a:r>
              <a:rPr lang="th-TH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เครื่องถ้วยของเวียดนาม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/>
            </a:r>
            <a:b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</a:br>
            <a:endParaRPr lang="th-TH" dirty="0">
              <a:cs typeface="+mj-cs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4941168"/>
            <a:ext cx="2592288" cy="184785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5896" y="498469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458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๔</a:t>
            </a:r>
            <a:r>
              <a:rPr lang="en-US" sz="36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. </a:t>
            </a:r>
            <a:r>
              <a:rPr lang="th-TH" sz="36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เครื่องถ้วยเคลือบขาวที่เขียนลวดลายบนเคลือบสีน้ำตาลทอง</a:t>
            </a:r>
            <a:endParaRPr lang="en-US" sz="3600" dirty="0" smtClean="0">
              <a:solidFill>
                <a:srgbClr val="0000FF"/>
              </a:solidFill>
              <a:latin typeface="Microsoft Sans Serif"/>
              <a:ea typeface="Times New Roman"/>
              <a:cs typeface="+mj-cs"/>
            </a:endParaRPr>
          </a:p>
          <a:p>
            <a:pPr marL="0" indent="0">
              <a:buNone/>
            </a:pP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๕</a:t>
            </a:r>
            <a:r>
              <a:rPr lang="en-US" sz="36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.</a:t>
            </a:r>
            <a:r>
              <a:rPr lang="th-TH" sz="36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เครื่องถ้วยเคลือบสีเขียวไข่กา หรือ เซลาดอน ซึ่งตกแต่งลวดลายด้วยวิธีการขูดและขุดลายในเนื้อดินแล้วเคลือบทับคล้ายคลึงกับเครื่องถ้วยจีนจากเตา</a:t>
            </a:r>
            <a:r>
              <a:rPr lang="th-TH" sz="3600" dirty="0" err="1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หลงฉ</a:t>
            </a:r>
            <a:r>
              <a:rPr lang="th-TH" sz="36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วนสมัยราชวงศ์</a:t>
            </a:r>
            <a:r>
              <a:rPr lang="th-TH" sz="3600" dirty="0" err="1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ซุ้งตอน</a:t>
            </a:r>
            <a:r>
              <a:rPr lang="th-TH" sz="36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ปลายถึง ราชวงศ์หยวนประมาณพุทธศตวรรษที่</a:t>
            </a:r>
            <a:r>
              <a:rPr lang="th-TH" sz="3600" dirty="0" smtClean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๑๙-๒๐</a:t>
            </a:r>
            <a:r>
              <a:rPr lang="en-US" sz="36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/>
            </a:r>
            <a:br>
              <a:rPr lang="en-US" sz="36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</a:b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/>
            </a:r>
            <a:b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</a:br>
            <a:endParaRPr lang="th-TH" dirty="0">
              <a:cs typeface="+mj-cs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2" y="3429000"/>
            <a:ext cx="4824536" cy="288032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3534136"/>
            <a:ext cx="3312368" cy="267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183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2650306"/>
          </a:xfrm>
        </p:spPr>
        <p:txBody>
          <a:bodyPr/>
          <a:lstStyle/>
          <a:p>
            <a:r>
              <a:rPr lang="th-TH" b="1" dirty="0" smtClean="0">
                <a:solidFill>
                  <a:srgbClr val="FF0000"/>
                </a:solidFill>
                <a:effectLst/>
                <a:ea typeface="Times New Roman"/>
                <a:cs typeface="Microsoft Sans Serif"/>
              </a:rPr>
              <a:t>ลวดลายที่ปรากฏในเครื่อง</a:t>
            </a:r>
            <a:r>
              <a:rPr lang="th-TH" b="1" dirty="0" err="1" smtClean="0">
                <a:solidFill>
                  <a:srgbClr val="FF0000"/>
                </a:solidFill>
                <a:effectLst/>
                <a:ea typeface="Times New Roman"/>
                <a:cs typeface="Microsoft Sans Serif"/>
              </a:rPr>
              <a:t>สังค</a:t>
            </a:r>
            <a:r>
              <a:rPr lang="th-TH" b="1" dirty="0" smtClean="0">
                <a:solidFill>
                  <a:srgbClr val="FF0000"/>
                </a:solidFill>
                <a:effectLst/>
                <a:ea typeface="Times New Roman"/>
                <a:cs typeface="Microsoft Sans Serif"/>
              </a:rPr>
              <a:t>โลก</a:t>
            </a:r>
            <a:endParaRPr lang="th-T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43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5832648"/>
          </a:xfrm>
        </p:spPr>
        <p:txBody>
          <a:bodyPr>
            <a:normAutofit/>
          </a:bodyPr>
          <a:lstStyle/>
          <a:p>
            <a:pPr marL="0"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Cordia New"/>
              </a:rPr>
              <a:t> </a:t>
            </a:r>
            <a:r>
              <a:rPr lang="th-TH" dirty="0">
                <a:solidFill>
                  <a:srgbClr val="0000FF"/>
                </a:solidFill>
                <a:latin typeface="Microsoft Sans Serif"/>
                <a:ea typeface="Times New Roman"/>
              </a:rPr>
              <a:t>ลวดลายอันเป็นลวดลายเฉพาะของชาวสุโขทัยที่พบมากที่สุดในจาน หรือชาม คือ รูปปลา กงจักร และดอกไม้ โดยเฉพาะรูปปลานั้นสันนิษฐานว่า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Cordia New"/>
              </a:rPr>
              <a:t/>
            </a:r>
            <a:b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Cordia New"/>
              </a:rPr>
            </a:br>
            <a:r>
              <a:rPr lang="th-TH" dirty="0">
                <a:solidFill>
                  <a:srgbClr val="0000FF"/>
                </a:solidFill>
                <a:latin typeface="Microsoft Sans Serif"/>
                <a:ea typeface="Times New Roman"/>
              </a:rPr>
              <a:t>เป็น ปลากา มิใช่ปลาตะเพียนที่เข้าใจกันมาแต่ก่อน เพราะพบใน</a:t>
            </a:r>
            <a:r>
              <a:rPr lang="th-TH" dirty="0" err="1">
                <a:solidFill>
                  <a:srgbClr val="0000FF"/>
                </a:solidFill>
                <a:latin typeface="Microsoft Sans Serif"/>
                <a:ea typeface="Times New Roman"/>
              </a:rPr>
              <a:t>ชามสังค</a:t>
            </a:r>
            <a:r>
              <a:rPr lang="th-TH" dirty="0">
                <a:solidFill>
                  <a:srgbClr val="0000FF"/>
                </a:solidFill>
                <a:latin typeface="Microsoft Sans Serif"/>
                <a:ea typeface="Times New Roman"/>
              </a:rPr>
              <a:t>โลกใบหนึ่งมีอักษร</a:t>
            </a:r>
            <a:r>
              <a:rPr lang="th-TH" dirty="0" err="1">
                <a:solidFill>
                  <a:srgbClr val="0000FF"/>
                </a:solidFill>
                <a:latin typeface="Microsoft Sans Serif"/>
                <a:ea typeface="Times New Roman"/>
              </a:rPr>
              <a:t>ลายสือ</a:t>
            </a:r>
            <a:r>
              <a:rPr lang="th-TH" dirty="0">
                <a:solidFill>
                  <a:srgbClr val="0000FF"/>
                </a:solidFill>
                <a:latin typeface="Microsoft Sans Serif"/>
                <a:ea typeface="Times New Roman"/>
              </a:rPr>
              <a:t>ไท เขียนบอกชื่อปลาไว้ว่า 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Cordia New"/>
              </a:rPr>
              <a:t>“</a:t>
            </a:r>
            <a:r>
              <a:rPr lang="th-TH" dirty="0">
                <a:solidFill>
                  <a:srgbClr val="0000FF"/>
                </a:solidFill>
                <a:latin typeface="Microsoft Sans Serif"/>
                <a:ea typeface="Times New Roman"/>
              </a:rPr>
              <a:t>แม่</a:t>
            </a:r>
            <a:r>
              <a:rPr lang="th-TH" dirty="0" err="1">
                <a:solidFill>
                  <a:srgbClr val="0000FF"/>
                </a:solidFill>
                <a:latin typeface="Microsoft Sans Serif"/>
                <a:ea typeface="Times New Roman"/>
              </a:rPr>
              <a:t>ปลาก่า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Cordia New"/>
              </a:rPr>
              <a:t>” </a:t>
            </a:r>
            <a:r>
              <a:rPr lang="th-TH" dirty="0">
                <a:solidFill>
                  <a:srgbClr val="0000FF"/>
                </a:solidFill>
                <a:latin typeface="Microsoft Sans Serif"/>
                <a:ea typeface="Times New Roman"/>
              </a:rPr>
              <a:t>อยู่ใต้ตัว</a:t>
            </a:r>
            <a:r>
              <a:rPr lang="th-TH" dirty="0" smtClean="0">
                <a:solidFill>
                  <a:srgbClr val="0000FF"/>
                </a:solidFill>
                <a:latin typeface="Microsoft Sans Serif"/>
                <a:ea typeface="Times New Roman"/>
              </a:rPr>
              <a:t>ปลา</a:t>
            </a:r>
            <a:r>
              <a:rPr lang="th-TH" dirty="0">
                <a:solidFill>
                  <a:srgbClr val="0000FF"/>
                </a:solidFill>
                <a:latin typeface="Microsoft Sans Serif"/>
                <a:ea typeface="Times New Roman"/>
                <a:cs typeface="Cordia New"/>
              </a:rPr>
              <a:t> </a:t>
            </a:r>
            <a:r>
              <a:rPr lang="th-TH" dirty="0" smtClean="0">
                <a:solidFill>
                  <a:srgbClr val="0000FF"/>
                </a:solidFill>
                <a:latin typeface="Microsoft Sans Serif"/>
                <a:ea typeface="Times New Roman"/>
              </a:rPr>
              <a:t>ปลา</a:t>
            </a:r>
            <a:r>
              <a:rPr lang="th-TH" dirty="0">
                <a:solidFill>
                  <a:srgbClr val="0000FF"/>
                </a:solidFill>
                <a:latin typeface="Microsoft Sans Serif"/>
                <a:ea typeface="Times New Roman"/>
              </a:rPr>
              <a:t>กา เป็นปลาน้ำจืดชนิดหนึ่งรูปร่างคล้ายปลา</a:t>
            </a:r>
            <a:r>
              <a:rPr lang="th-TH" dirty="0" smtClean="0">
                <a:solidFill>
                  <a:srgbClr val="0000FF"/>
                </a:solidFill>
                <a:latin typeface="Microsoft Sans Serif"/>
                <a:ea typeface="Times New Roman"/>
              </a:rPr>
              <a:t>ตะเพียนมีอยู่ </a:t>
            </a:r>
            <a:r>
              <a:rPr lang="th-TH" dirty="0">
                <a:solidFill>
                  <a:srgbClr val="0000FF"/>
                </a:solidFill>
                <a:latin typeface="Microsoft Sans Serif"/>
                <a:ea typeface="Times New Roman"/>
                <a:cs typeface="Cordia New"/>
              </a:rPr>
              <a:t>๒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Cordia New"/>
              </a:rPr>
              <a:t> </a:t>
            </a:r>
            <a:r>
              <a:rPr lang="th-TH" dirty="0">
                <a:solidFill>
                  <a:srgbClr val="0000FF"/>
                </a:solidFill>
                <a:latin typeface="Microsoft Sans Serif"/>
                <a:ea typeface="Times New Roman"/>
              </a:rPr>
              <a:t>ชนิด คือ ปลากาดำ และปลากาทรงเครื่องทั้งสองชนิดมีมากใน</a:t>
            </a:r>
            <a:r>
              <a:rPr lang="th-TH" dirty="0" smtClean="0">
                <a:solidFill>
                  <a:srgbClr val="0000FF"/>
                </a:solidFill>
                <a:latin typeface="Microsoft Sans Serif"/>
                <a:ea typeface="Times New Roman"/>
              </a:rPr>
              <a:t>แม่น้ำลำคลองทั่วไปโดย</a:t>
            </a:r>
            <a:r>
              <a:rPr lang="th-TH" dirty="0">
                <a:solidFill>
                  <a:srgbClr val="0000FF"/>
                </a:solidFill>
                <a:latin typeface="Microsoft Sans Serif"/>
                <a:ea typeface="Times New Roman"/>
              </a:rPr>
              <a:t>เฉพาะที่แม่น้ำยม</a:t>
            </a:r>
            <a:endParaRPr lang="en-US" sz="2800" dirty="0">
              <a:ea typeface="Calibri"/>
              <a:cs typeface="Cordia New"/>
            </a:endParaRP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4354424"/>
            <a:ext cx="2466975" cy="2026903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4354425"/>
            <a:ext cx="2430016" cy="2026903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4392525"/>
            <a:ext cx="2952328" cy="198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434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3600" dirty="0" smtClean="0">
                <a:solidFill>
                  <a:srgbClr val="000000"/>
                </a:solidFill>
                <a:effectLst/>
                <a:latin typeface="Microsoft Sans Serif"/>
                <a:ea typeface="Times New Roman"/>
              </a:rPr>
              <a:t>    </a:t>
            </a:r>
            <a:r>
              <a:rPr lang="th-TH" sz="4400" dirty="0" smtClean="0">
                <a:solidFill>
                  <a:srgbClr val="0000FF"/>
                </a:solidFill>
                <a:effectLst/>
                <a:ea typeface="Times New Roman"/>
                <a:cs typeface="+mj-cs"/>
              </a:rPr>
              <a:t>จากสภาพของ </a:t>
            </a:r>
            <a:r>
              <a:rPr lang="en-US" sz="44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“</a:t>
            </a:r>
            <a:r>
              <a:rPr lang="th-TH" sz="44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เครื่อง</a:t>
            </a:r>
            <a:r>
              <a:rPr lang="th-TH" sz="4400" dirty="0" err="1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สังค</a:t>
            </a:r>
            <a:r>
              <a:rPr lang="th-TH" sz="44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โลก</a:t>
            </a:r>
            <a:r>
              <a:rPr lang="en-US" sz="44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” </a:t>
            </a:r>
            <a:r>
              <a:rPr lang="th-TH" sz="44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ที่มีความโดดเด่น</a:t>
            </a:r>
            <a:r>
              <a:rPr lang="th-TH" sz="4400" dirty="0" err="1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เป็นอัต</a:t>
            </a:r>
            <a:r>
              <a:rPr lang="th-TH" sz="44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ลักษณ์เฉพาะตัวของเมืองสุโขทัย ทำให้การผลิตเครื่อง</a:t>
            </a:r>
            <a:r>
              <a:rPr lang="th-TH" sz="4400" dirty="0" err="1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สังค</a:t>
            </a:r>
            <a:r>
              <a:rPr lang="th-TH" sz="44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โลก กลายสภาพจากฝีมือภูมิปัญญาเป็นกิจการธุรกิจของครอบครัวและชุมชนที่สร้างรายได้อย่างมากมายให้กลับชาวบ้าน และมีแนวโน้มว่าจะมีอัตราการผลิตที่เพิ่มขึ้นอีกด้วยอย่างไรก็ตามถึงแม้ว่าเครื่อง</a:t>
            </a:r>
            <a:r>
              <a:rPr lang="th-TH" sz="4400" dirty="0" err="1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สังค</a:t>
            </a:r>
            <a:r>
              <a:rPr lang="th-TH" sz="44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โลกจะสามารถสร้างรายได้ให้กับชาวบ้านและชุมชน แต่สิ่งที่อยู่</a:t>
            </a:r>
            <a:endParaRPr lang="th-TH" sz="4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580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693"/>
          </a:xfrm>
          <a:prstGeom prst="rect">
            <a:avLst/>
          </a:prstGeom>
        </p:spPr>
      </p:pic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sz="3600" dirty="0" smtClean="0">
                <a:solidFill>
                  <a:srgbClr val="0000FF"/>
                </a:solidFill>
                <a:ea typeface="Times New Roman"/>
                <a:cs typeface="+mj-cs"/>
              </a:rPr>
              <a:t>         จาก</a:t>
            </a:r>
            <a:r>
              <a:rPr lang="th-TH" sz="3600" dirty="0">
                <a:solidFill>
                  <a:srgbClr val="0000FF"/>
                </a:solidFill>
                <a:ea typeface="Times New Roman"/>
                <a:cs typeface="+mj-cs"/>
              </a:rPr>
              <a:t>สภาพของ </a:t>
            </a:r>
            <a:r>
              <a:rPr lang="en-US" sz="36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“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เครื่อง</a:t>
            </a:r>
            <a:r>
              <a:rPr lang="th-TH" sz="3600" dirty="0" err="1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สังค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โลก</a:t>
            </a:r>
            <a:r>
              <a:rPr lang="en-US" sz="36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” 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ที่มีความโดดเด่น</a:t>
            </a:r>
            <a:r>
              <a:rPr lang="th-TH" sz="3600" dirty="0" err="1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เป็นอัต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ลักษณ์เฉพาะตัวของเมืองสุโขทัย ทำให้การผลิตเครื่อง</a:t>
            </a:r>
            <a:r>
              <a:rPr lang="th-TH" sz="3600" dirty="0" err="1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สังค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โลก กลายสภาพจาก</a:t>
            </a:r>
            <a:r>
              <a:rPr lang="th-TH" sz="3600" dirty="0" smtClean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ฝีมือภูมิ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ปัญญาเป็นกิจการธุรกิจของครอบครัวและชุมชนที่สร้างรายได้อย่างมากมายให้กลับชาวบ้าน และมีแนวโน้มว่าจะมีอัตราการผลิตที่เพิ่มขึ้นอีก</a:t>
            </a:r>
            <a:r>
              <a:rPr lang="th-TH" sz="3600" dirty="0" smtClean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ด้วยอย่างไร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ก็ตามถึงแม้ว่าเครื่อง</a:t>
            </a:r>
            <a:r>
              <a:rPr lang="th-TH" sz="3600" dirty="0" err="1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สังค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โลกจะสามารถสร้างรายได้ให้กับชาวบ้านและชุมชน แต่สิ่งที่อยู่นอกเหนือจากนี้ก็คือความภาคภูมิใจของชาว</a:t>
            </a:r>
            <a:r>
              <a:rPr lang="th-TH" sz="3600" dirty="0" smtClean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จังหวัดสุโขทัย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ที่ได้รับถ่ายทอดภูมิปัญญาซึ่ง</a:t>
            </a:r>
            <a:r>
              <a:rPr lang="th-TH" sz="3600" dirty="0" err="1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เป็นอัต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ลักษณ์ทางวัฒนธรรมจากบรรพชนจากรุ่นสู่รุ่นมาเป็นเวลา</a:t>
            </a:r>
            <a:r>
              <a:rPr lang="th-TH" sz="3600" dirty="0" smtClean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ถึง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 </a:t>
            </a:r>
            <a:r>
              <a:rPr lang="th-TH" sz="3600" dirty="0" smtClean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700กว่า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ปีจนมาถึงปัจจุบัน</a:t>
            </a:r>
            <a:endParaRPr lang="en-US" dirty="0">
              <a:ea typeface="Calibri"/>
              <a:cs typeface="+mj-cs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3354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283152" cy="1143000"/>
          </a:xfrm>
          <a:ln w="76200"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5400" dirty="0" smtClean="0">
                <a:solidFill>
                  <a:srgbClr val="FF0000"/>
                </a:solidFill>
                <a:cs typeface="+mj-cs"/>
              </a:rPr>
              <a:t>อ้างอิง</a:t>
            </a:r>
            <a:endParaRPr lang="th-TH" sz="54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b="0" i="0" u="none" strike="noStrike" dirty="0" smtClean="0">
              <a:solidFill>
                <a:srgbClr val="1144AA"/>
              </a:solidFill>
              <a:effectLst/>
              <a:latin typeface="tahoma"/>
              <a:hlinkClick r:id="rId3"/>
            </a:endParaRPr>
          </a:p>
          <a:p>
            <a:r>
              <a:rPr lang="th-TH" sz="4000" b="0" i="0" u="none" strike="noStrike" dirty="0" smtClean="0">
                <a:solidFill>
                  <a:srgbClr val="FF0000"/>
                </a:solidFill>
                <a:effectLst/>
                <a:latin typeface="tahoma"/>
                <a:cs typeface="+mj-cs"/>
                <a:hlinkClick r:id="rId3"/>
              </a:rPr>
              <a:t>สารานุกรมไทยสำหรับเยาวชนฯ</a:t>
            </a:r>
            <a:r>
              <a:rPr lang="th-TH" sz="4000" b="0" i="0" dirty="0" smtClean="0">
                <a:solidFill>
                  <a:srgbClr val="FF0000"/>
                </a:solidFill>
                <a:effectLst/>
                <a:latin typeface="tahoma"/>
                <a:cs typeface="+mj-cs"/>
              </a:rPr>
              <a:t> / </a:t>
            </a:r>
            <a:r>
              <a:rPr lang="th-TH" sz="4000" b="0" i="0" u="none" strike="noStrike" dirty="0" smtClean="0">
                <a:solidFill>
                  <a:srgbClr val="FF0000"/>
                </a:solidFill>
                <a:effectLst/>
                <a:latin typeface="tahoma"/>
                <a:cs typeface="+mj-cs"/>
                <a:hlinkClick r:id="rId4"/>
              </a:rPr>
              <a:t>เล่มที่ ๒๑</a:t>
            </a:r>
            <a:r>
              <a:rPr lang="th-TH" sz="4000" b="0" i="0" dirty="0" smtClean="0">
                <a:solidFill>
                  <a:srgbClr val="FF0000"/>
                </a:solidFill>
                <a:effectLst/>
                <a:latin typeface="tahoma"/>
                <a:cs typeface="+mj-cs"/>
              </a:rPr>
              <a:t> / </a:t>
            </a:r>
            <a:r>
              <a:rPr lang="th-TH" sz="4000" b="0" i="0" u="none" strike="noStrike" dirty="0" smtClean="0">
                <a:solidFill>
                  <a:srgbClr val="FF0000"/>
                </a:solidFill>
                <a:effectLst/>
                <a:latin typeface="tahoma"/>
                <a:cs typeface="+mj-cs"/>
                <a:hlinkClick r:id="rId5"/>
              </a:rPr>
              <a:t>เรื่องที่ ๕ เครื่องปั้น</a:t>
            </a:r>
            <a:r>
              <a:rPr lang="th-TH" sz="4000" b="0" i="0" dirty="0" smtClean="0">
                <a:solidFill>
                  <a:srgbClr val="FF0000"/>
                </a:solidFill>
                <a:effectLst/>
                <a:latin typeface="tahoma"/>
                <a:cs typeface="+mj-cs"/>
              </a:rPr>
              <a:t> / เครื่องปั้นสุโขทัย หรือเครื่อง</a:t>
            </a:r>
            <a:r>
              <a:rPr lang="th-TH" sz="4000" b="0" i="0" dirty="0" err="1" smtClean="0">
                <a:solidFill>
                  <a:srgbClr val="FF0000"/>
                </a:solidFill>
                <a:effectLst/>
                <a:latin typeface="tahoma"/>
                <a:cs typeface="+mj-cs"/>
              </a:rPr>
              <a:t>สังค</a:t>
            </a:r>
            <a:r>
              <a:rPr lang="th-TH" sz="4000" b="0" i="0" dirty="0" smtClean="0">
                <a:solidFill>
                  <a:srgbClr val="FF0000"/>
                </a:solidFill>
                <a:effectLst/>
                <a:latin typeface="tahoma"/>
                <a:cs typeface="+mj-cs"/>
              </a:rPr>
              <a:t>โลก</a:t>
            </a:r>
            <a:endParaRPr lang="th-TH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78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786210"/>
          </a:xfrm>
        </p:spPr>
        <p:txBody>
          <a:bodyPr>
            <a:noAutofit/>
          </a:bodyPr>
          <a:lstStyle/>
          <a:p>
            <a:r>
              <a:rPr lang="th-TH" sz="7200" dirty="0" smtClean="0">
                <a:solidFill>
                  <a:srgbClr val="FF0000"/>
                </a:solidFill>
              </a:rPr>
              <a:t>จบการนำเสนอ</a:t>
            </a:r>
            <a:endParaRPr lang="th-TH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034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483768" y="476672"/>
            <a:ext cx="4174232" cy="864096"/>
          </a:xfrm>
          <a:ln w="76200"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mtClean="0">
                <a:solidFill>
                  <a:srgbClr val="FFC000"/>
                </a:solidFill>
              </a:rPr>
              <a:t>เสนอ</a:t>
            </a:r>
            <a:endParaRPr lang="th-TH" dirty="0">
              <a:solidFill>
                <a:srgbClr val="FFC000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03648" y="5373216"/>
            <a:ext cx="6400800" cy="985664"/>
          </a:xfrm>
          <a:ln w="76200"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4400" b="1" smtClean="0">
                <a:solidFill>
                  <a:srgbClr val="FFFF00"/>
                </a:solidFill>
              </a:rPr>
              <a:t>พระใบฎีกาสุพจน์    ตปสีโล</a:t>
            </a:r>
            <a:endParaRPr lang="th-TH" sz="4400" b="1" dirty="0">
              <a:solidFill>
                <a:srgbClr val="FFFF00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1922684"/>
            <a:ext cx="3672408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473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71600" y="4581128"/>
            <a:ext cx="7200800" cy="2002234"/>
          </a:xfrm>
          <a:ln w="76200"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 smtClean="0">
                <a:solidFill>
                  <a:srgbClr val="C00000"/>
                </a:solidFill>
                <a:cs typeface="+mj-cs"/>
              </a:rPr>
              <a:t>จัดทำโดย</a:t>
            </a:r>
            <a:br>
              <a:rPr lang="th-TH" b="1" dirty="0" smtClean="0">
                <a:solidFill>
                  <a:srgbClr val="C00000"/>
                </a:solidFill>
                <a:cs typeface="+mj-cs"/>
              </a:rPr>
            </a:br>
            <a:r>
              <a:rPr lang="th-TH" b="1" dirty="0" err="1" smtClean="0">
                <a:solidFill>
                  <a:srgbClr val="C00000"/>
                </a:solidFill>
                <a:cs typeface="+mj-cs"/>
              </a:rPr>
              <a:t>สามเณรธ</a:t>
            </a:r>
            <a:r>
              <a:rPr lang="th-TH" b="1" dirty="0" smtClean="0">
                <a:solidFill>
                  <a:srgbClr val="C00000"/>
                </a:solidFill>
                <a:cs typeface="+mj-cs"/>
              </a:rPr>
              <a:t>นากร   ศรีหา</a:t>
            </a:r>
            <a:endParaRPr lang="th-TH" b="1" dirty="0">
              <a:solidFill>
                <a:srgbClr val="C00000"/>
              </a:solidFill>
              <a:cs typeface="+mj-cs"/>
            </a:endParaRPr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476672"/>
            <a:ext cx="3490913" cy="34909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06902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dirty="0" err="1" smtClean="0">
                <a:solidFill>
                  <a:srgbClr val="FF0000"/>
                </a:solidFill>
              </a:rPr>
              <a:t>สังค</a:t>
            </a:r>
            <a:r>
              <a:rPr lang="th-TH" sz="6000" dirty="0" smtClean="0">
                <a:solidFill>
                  <a:srgbClr val="FF0000"/>
                </a:solidFill>
              </a:rPr>
              <a:t>โลก</a:t>
            </a:r>
            <a:endParaRPr lang="th-TH" sz="6000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  <a:r>
              <a:rPr lang="th-TH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สังค</a:t>
            </a:r>
            <a:r>
              <a:rPr lang="th-TH" sz="4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โลก เป็นชื่อที่ใช้เรียกเครื่องปั้นเคลือบ ที่ผลิตขึ้นในอาณาจักรสุโขทัย โดยมีแหล่งผลิตที่เมือง</a:t>
            </a:r>
            <a:r>
              <a:rPr lang="th-TH" sz="40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ศรีสัช</a:t>
            </a:r>
            <a:r>
              <a:rPr lang="th-TH" sz="4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นาลัย และที่เมืองสุโขทัย มีข้อสันนิษฐานเกี่ยวกับคำว่า "</a:t>
            </a:r>
            <a:r>
              <a:rPr lang="th-TH" sz="40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สังค</a:t>
            </a:r>
            <a:r>
              <a:rPr lang="th-TH" sz="4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โลก" ว่าน่าจะเพี้ยนมาจากคำว่า </a:t>
            </a:r>
            <a:r>
              <a:rPr lang="th-TH" sz="40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สวรรค</a:t>
            </a:r>
            <a:r>
              <a:rPr lang="th-TH" sz="4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โลก ส่วนตัวเตาเผานั้น ชาวบ้านในท้องถิ่นเรียกกันว่า เตาทุเรียง ปัจจุบัน ยังไม่อาจหาข้อสรุปที่ชัดเจนของคำว่า </a:t>
            </a:r>
            <a:r>
              <a:rPr lang="th-TH" sz="40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สังค</a:t>
            </a:r>
            <a:r>
              <a:rPr lang="th-TH" sz="4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โลก และเตาทุเรียงได้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endParaRPr lang="th-TH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39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6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    “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เครื่อง</a:t>
            </a:r>
            <a:r>
              <a:rPr lang="th-TH" sz="3600" dirty="0" err="1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สังค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โลก</a:t>
            </a:r>
            <a:r>
              <a:rPr lang="en-US" sz="36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” 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หมายถึง เครื่องปั้นดินเผาที่ผลิตขึ้นในรูปภาชนะเครื่องใช้ และเครื่องประดับอาคารต่างๆ เช่น ถ้วย ชาม จาน ไหดิน โอ่ง</a:t>
            </a:r>
            <a:r>
              <a:rPr lang="th-TH" sz="3600" dirty="0" smtClean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น้ำขวด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ดิน กระปุก ป้านน้ำชา </a:t>
            </a:r>
            <a:r>
              <a:rPr lang="th-TH" sz="360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ช้อน </a:t>
            </a:r>
            <a:r>
              <a:rPr lang="th-TH" sz="3600" smtClean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ตลอดจน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ตุ๊กตารูปคน รูปสัตว์ เป็นต้น ซึ่งในกระบวนการผลิตเครื่อง</a:t>
            </a:r>
            <a:r>
              <a:rPr lang="th-TH" sz="3600" dirty="0" err="1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สังค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โลกนั้น จะมีการเขียนลายและเคลือบน้ำยาซึ่ง</a:t>
            </a:r>
            <a:r>
              <a:rPr lang="th-TH" sz="3600" dirty="0" smtClean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เป็นลักษณะเฉพาะ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ของสุโขทัย จากนั้นจึงนำไปเผาใน </a:t>
            </a:r>
            <a:r>
              <a:rPr lang="en-US" sz="36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“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เตาทุเรียง</a:t>
            </a:r>
            <a:r>
              <a:rPr lang="en-US" sz="36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” 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ซึ่งปรากฏในปัจจุบันให้เห็นที่อำเภอเมืองสุโขทัย และที่อำเภอ</a:t>
            </a:r>
            <a:r>
              <a:rPr lang="th-TH" sz="3600" dirty="0" err="1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ศรีสัช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นาลัย</a:t>
            </a:r>
            <a:endParaRPr lang="en-US" dirty="0">
              <a:ea typeface="Calibri"/>
              <a:cs typeface="+mj-cs"/>
            </a:endParaRPr>
          </a:p>
          <a:p>
            <a:endParaRPr lang="th-TH" dirty="0">
              <a:cs typeface="+mj-cs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4591467"/>
            <a:ext cx="3024336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74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sz="3600" dirty="0" smtClean="0">
                <a:solidFill>
                  <a:srgbClr val="0000FF"/>
                </a:solidFill>
                <a:ea typeface="Times New Roman"/>
                <a:cs typeface="+mj-cs"/>
              </a:rPr>
              <a:t>      นับ</a:t>
            </a:r>
            <a:r>
              <a:rPr lang="th-TH" sz="3600" dirty="0">
                <a:solidFill>
                  <a:srgbClr val="0000FF"/>
                </a:solidFill>
                <a:ea typeface="Times New Roman"/>
                <a:cs typeface="+mj-cs"/>
              </a:rPr>
              <a:t>จากอดีตมาจนถึงปัจจุบัน </a:t>
            </a:r>
            <a:r>
              <a:rPr lang="en-US" sz="36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“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เครื่อง</a:t>
            </a:r>
            <a:r>
              <a:rPr lang="th-TH" sz="3600" dirty="0" err="1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สังค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โลก</a:t>
            </a:r>
            <a:r>
              <a:rPr lang="en-US" sz="36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” 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ถือได้ว่าเป็นวัฒนธรรมเชิงหัตถศิลป์ที่มีการสืบทอด</a:t>
            </a:r>
            <a:r>
              <a:rPr lang="th-TH" sz="3600" dirty="0" smtClean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ตั้งแต่ สมัย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เมือง</a:t>
            </a:r>
            <a:r>
              <a:rPr lang="th-TH" sz="3600" dirty="0" smtClean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สุโขทัย เป็น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ราชธานีให้เราผู้</a:t>
            </a:r>
            <a:r>
              <a:rPr lang="th-TH" sz="3600" dirty="0" smtClean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เป็นอนุชน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คนรุ่นหลังได้ศึกษาและภาคภูมิใจ</a:t>
            </a:r>
            <a:r>
              <a:rPr lang="th-TH" sz="3600" dirty="0" err="1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ในอัต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ลักษณ์ของ</a:t>
            </a:r>
            <a:r>
              <a:rPr lang="th-TH" sz="3600" dirty="0" err="1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บรรพบุรุษ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ของเรา จนกระทั่งปัจจุบัน </a:t>
            </a:r>
            <a:r>
              <a:rPr lang="en-US" sz="36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“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สุโขทัย</a:t>
            </a:r>
            <a:r>
              <a:rPr lang="en-US" sz="36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” 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ก็ยังคงเป็นแหล่งท่องเที่ยวเชิงประวัติศาสตร์</a:t>
            </a:r>
            <a:r>
              <a:rPr lang="th-TH" sz="3600" dirty="0" smtClean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และวัฒนธรรม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ที่ยังทรงคุณค่า</a:t>
            </a:r>
            <a:r>
              <a:rPr lang="th-TH" sz="3600" dirty="0" smtClean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ทาง ด้าน</a:t>
            </a:r>
            <a:r>
              <a:rPr lang="th-TH" sz="3600" dirty="0" err="1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อารย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ธรรมอันรุ่งเรือง ซึ่งถ่ายทอดผ่านโบราณสถาน </a:t>
            </a:r>
            <a:r>
              <a:rPr lang="th-TH" sz="3600" dirty="0" smtClean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และโบราณวัตถุ 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อาทิ เช่น </a:t>
            </a:r>
            <a:r>
              <a:rPr lang="en-US" sz="36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“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เครื่อง</a:t>
            </a:r>
            <a:r>
              <a:rPr lang="th-TH" sz="3600" dirty="0" err="1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สังค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โลก</a:t>
            </a:r>
            <a:r>
              <a:rPr lang="en-US" sz="36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”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600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 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อันเป็นฝีมือภูมิ</a:t>
            </a:r>
            <a:r>
              <a:rPr lang="th-TH" sz="3600" dirty="0" smtClean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ปัญญาของชาวบ้าน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sz="3600" dirty="0" smtClean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ที่</a:t>
            </a:r>
            <a:r>
              <a:rPr lang="th-TH" sz="3600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มีชื่อเสียงเลื่องลือไปทั่วโลกอีกด้วย</a:t>
            </a:r>
            <a:endParaRPr lang="en-US" dirty="0">
              <a:ea typeface="Calibri"/>
              <a:cs typeface="+mj-cs"/>
            </a:endParaRP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3779171"/>
            <a:ext cx="374441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697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th-TH" b="1" dirty="0" smtClean="0">
                <a:solidFill>
                  <a:srgbClr val="FF0000"/>
                </a:solidFill>
                <a:effectLst/>
                <a:ea typeface="Times New Roman"/>
                <a:cs typeface="Microsoft Sans Serif"/>
              </a:rPr>
              <a:t>เนื้อดินเครื่องปั้นดินเผา</a:t>
            </a:r>
            <a:r>
              <a:rPr lang="th-TH" b="1" dirty="0" err="1" smtClean="0">
                <a:solidFill>
                  <a:srgbClr val="FF0000"/>
                </a:solidFill>
                <a:effectLst/>
                <a:ea typeface="Times New Roman"/>
                <a:cs typeface="Microsoft Sans Serif"/>
              </a:rPr>
              <a:t>สังค</a:t>
            </a:r>
            <a:r>
              <a:rPr lang="th-TH" b="1" dirty="0" smtClean="0">
                <a:solidFill>
                  <a:srgbClr val="FF0000"/>
                </a:solidFill>
                <a:effectLst/>
                <a:ea typeface="Times New Roman"/>
                <a:cs typeface="Microsoft Sans Serif"/>
              </a:rPr>
              <a:t>โลกสุโขทัย</a:t>
            </a:r>
            <a:endParaRPr lang="th-TH" dirty="0">
              <a:solidFill>
                <a:srgbClr val="FF0000"/>
              </a:solidFill>
            </a:endParaRPr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772816"/>
            <a:ext cx="7776864" cy="43924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20180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>
                <a:solidFill>
                  <a:srgbClr val="0000FF"/>
                </a:solidFill>
                <a:effectLst/>
                <a:ea typeface="Times New Roman"/>
                <a:cs typeface="+mj-cs"/>
              </a:rPr>
              <a:t>เนื้อดินเครื่องปั้นดินเผา</a:t>
            </a:r>
            <a:r>
              <a:rPr lang="th-TH" dirty="0" err="1" smtClean="0">
                <a:solidFill>
                  <a:srgbClr val="0000FF"/>
                </a:solidFill>
                <a:effectLst/>
                <a:ea typeface="Times New Roman"/>
                <a:cs typeface="+mj-cs"/>
              </a:rPr>
              <a:t>สังค</a:t>
            </a:r>
            <a:r>
              <a:rPr lang="th-TH" dirty="0" smtClean="0">
                <a:solidFill>
                  <a:srgbClr val="0000FF"/>
                </a:solidFill>
                <a:effectLst/>
                <a:ea typeface="Times New Roman"/>
                <a:cs typeface="+mj-cs"/>
              </a:rPr>
              <a:t>โลกสุโขทัยแบ่งออกเป็นกลุ่มๆ ได้ </a:t>
            </a:r>
            <a:r>
              <a:rPr lang="th-TH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๔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 </a:t>
            </a:r>
            <a:r>
              <a:rPr lang="th-TH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ชนิดคือ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/>
            </a:r>
            <a:b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</a:br>
            <a:r>
              <a:rPr lang="th-TH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๑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. </a:t>
            </a:r>
            <a:r>
              <a:rPr lang="th-TH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เนื้อดินชนิดสีขาวนวลและละเอียด พบในผลิตภัณฑ์พวก จาน ชาม ถ้วย จากเตา</a:t>
            </a:r>
            <a:r>
              <a:rPr lang="th-TH" dirty="0" err="1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ศรีสัช</a:t>
            </a:r>
            <a:r>
              <a:rPr lang="th-TH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นาลัย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/>
            </a:r>
            <a:b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</a:br>
            <a:r>
              <a:rPr lang="th-TH" dirty="0" smtClean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๒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. </a:t>
            </a:r>
            <a:r>
              <a:rPr lang="th-TH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เนื้อดินสีน้ำตาลนวลถึงเทาเข้ม หยาบไม่เคลือบมีเม็ดทรายและเม็ดแร่</a:t>
            </a:r>
            <a:r>
              <a:rPr lang="th-TH" dirty="0" err="1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เฟอร์</a:t>
            </a:r>
            <a:r>
              <a:rPr lang="th-TH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ริกปนอยู่อย่างเห็นได้ชัด มักจะพบในผลิตภัณฑ์ที่ได้จากเตาสุโขทัย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/>
            </a:r>
            <a:b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</a:br>
            <a:r>
              <a:rPr lang="th-TH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ซึ่งเรียกว่า 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“</a:t>
            </a:r>
            <a:r>
              <a:rPr lang="th-TH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เตามอญ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”</a:t>
            </a:r>
            <a:b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</a:br>
            <a:r>
              <a:rPr lang="th-TH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๓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. </a:t>
            </a:r>
            <a:r>
              <a:rPr lang="th-TH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เนื้อดินสีน้ำตาลนวลและน้ำตาลเข้มหรือเทาไม่มีเม็ดทราย เช่น กระปุก แจกัน ตลับ เป็นต้น</a:t>
            </a:r>
            <a:endParaRPr lang="en-US" dirty="0">
              <a:solidFill>
                <a:srgbClr val="0000FF"/>
              </a:solidFill>
              <a:latin typeface="Microsoft Sans Serif"/>
              <a:ea typeface="Times New Roman"/>
              <a:cs typeface="+mj-cs"/>
            </a:endParaRPr>
          </a:p>
          <a:p>
            <a:pPr marL="0" indent="0">
              <a:buNone/>
            </a:pPr>
            <a:r>
              <a:rPr lang="th-TH" dirty="0">
                <a:solidFill>
                  <a:srgbClr val="0000FF"/>
                </a:solidFill>
                <a:latin typeface="Microsoft Sans Serif"/>
                <a:ea typeface="Times New Roman"/>
                <a:cs typeface="+mj-cs"/>
              </a:rPr>
              <a:t>๔</a:t>
            </a:r>
            <a:r>
              <a:rPr lang="en-US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. </a:t>
            </a:r>
            <a:r>
              <a:rPr lang="th-TH" dirty="0" smtClean="0">
                <a:solidFill>
                  <a:srgbClr val="0000FF"/>
                </a:solidFill>
                <a:effectLst/>
                <a:latin typeface="Microsoft Sans Serif"/>
                <a:ea typeface="Times New Roman"/>
                <a:cs typeface="+mj-cs"/>
              </a:rPr>
              <a:t>เนื้อสีน้ำตาลนวลและน้ำตาลเข้มแกมเทา เนื้อหยาบ เช่นเครื่องประกอบสถาปัตยกรรม</a:t>
            </a:r>
            <a:endParaRPr lang="th-TH" dirty="0">
              <a:cs typeface="+mj-cs"/>
            </a:endParaRPr>
          </a:p>
        </p:txBody>
      </p:sp>
      <p:pic>
        <p:nvPicPr>
          <p:cNvPr id="4" name="Picture 3" descr="http://www.stou.ac.th/study/sumrit/1-56(500)/3.3-1-56(500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941168"/>
            <a:ext cx="6192688" cy="17397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9727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8750" y="0"/>
            <a:ext cx="9172749" cy="7051332"/>
          </a:xfr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2349560"/>
          </a:xfrm>
        </p:spPr>
        <p:txBody>
          <a:bodyPr>
            <a:normAutofit/>
          </a:bodyPr>
          <a:lstStyle/>
          <a:p>
            <a:r>
              <a:rPr lang="th-TH" sz="6600" b="1" dirty="0" smtClean="0">
                <a:solidFill>
                  <a:srgbClr val="FF0000"/>
                </a:solidFill>
                <a:ea typeface="Times New Roman"/>
              </a:rPr>
              <a:t>ประเภท</a:t>
            </a:r>
            <a:r>
              <a:rPr lang="th-TH" sz="6600" b="1" dirty="0" smtClean="0">
                <a:solidFill>
                  <a:srgbClr val="FF0000"/>
                </a:solidFill>
                <a:effectLst/>
                <a:ea typeface="Times New Roman"/>
              </a:rPr>
              <a:t>ของเครื่อง</a:t>
            </a:r>
            <a:r>
              <a:rPr lang="th-TH" sz="6600" b="1" dirty="0" err="1" smtClean="0">
                <a:solidFill>
                  <a:srgbClr val="FF0000"/>
                </a:solidFill>
                <a:effectLst/>
                <a:ea typeface="Times New Roman"/>
              </a:rPr>
              <a:t>สังค</a:t>
            </a:r>
            <a:r>
              <a:rPr lang="th-TH" sz="6600" b="1" dirty="0" smtClean="0">
                <a:solidFill>
                  <a:srgbClr val="FF0000"/>
                </a:solidFill>
                <a:effectLst/>
                <a:ea typeface="Times New Roman"/>
              </a:rPr>
              <a:t>โลก</a:t>
            </a:r>
            <a:br>
              <a:rPr lang="th-TH" sz="6600" b="1" dirty="0" smtClean="0">
                <a:solidFill>
                  <a:srgbClr val="FF0000"/>
                </a:solidFill>
                <a:effectLst/>
                <a:ea typeface="Times New Roman"/>
              </a:rPr>
            </a:br>
            <a:r>
              <a:rPr lang="th-TH" sz="6600" b="1" dirty="0" smtClean="0">
                <a:solidFill>
                  <a:srgbClr val="FF0000"/>
                </a:solidFill>
                <a:effectLst/>
                <a:ea typeface="Times New Roman"/>
              </a:rPr>
              <a:t>ในปัจจุบัน</a:t>
            </a:r>
            <a:endParaRPr lang="th-TH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153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521</Words>
  <Application>Microsoft Office PowerPoint</Application>
  <PresentationFormat>นำเสนอทางหน้าจอ (4:3)</PresentationFormat>
  <Paragraphs>24</Paragraphs>
  <Slides>17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8" baseType="lpstr">
      <vt:lpstr>ชุดรูปแบบของ Office</vt:lpstr>
      <vt:lpstr>ภาพนิ่ง 1</vt:lpstr>
      <vt:lpstr>เสนอ</vt:lpstr>
      <vt:lpstr>จัดทำโดย สามเณรธนากร   ศรีหา</vt:lpstr>
      <vt:lpstr>สังคโลก</vt:lpstr>
      <vt:lpstr>ภาพนิ่ง 5</vt:lpstr>
      <vt:lpstr>ภาพนิ่ง 6</vt:lpstr>
      <vt:lpstr>เนื้อดินเครื่องปั้นดินเผาสังคโลกสุโขทัย</vt:lpstr>
      <vt:lpstr>ภาพนิ่ง 8</vt:lpstr>
      <vt:lpstr>ประเภทของเครื่องสังคโลก ในปัจจุบัน</vt:lpstr>
      <vt:lpstr>ภาพนิ่ง 10</vt:lpstr>
      <vt:lpstr>ภาพนิ่ง 11</vt:lpstr>
      <vt:lpstr>ลวดลายที่ปรากฏในเครื่องสังคโลก</vt:lpstr>
      <vt:lpstr>ภาพนิ่ง 13</vt:lpstr>
      <vt:lpstr>ภาพนิ่ง 14</vt:lpstr>
      <vt:lpstr>ภาพนิ่ง 15</vt:lpstr>
      <vt:lpstr>อ้างอิง</vt:lpstr>
      <vt:lpstr>จบการนำเสนอ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Z5070</dc:creator>
  <cp:lastModifiedBy>SUNSHINE</cp:lastModifiedBy>
  <cp:revision>11</cp:revision>
  <dcterms:created xsi:type="dcterms:W3CDTF">2015-12-20T10:05:32Z</dcterms:created>
  <dcterms:modified xsi:type="dcterms:W3CDTF">2015-12-31T11:42:31Z</dcterms:modified>
</cp:coreProperties>
</file>