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4" r:id="rId2"/>
    <p:sldId id="275" r:id="rId3"/>
    <p:sldId id="257" r:id="rId4"/>
    <p:sldId id="259" r:id="rId5"/>
    <p:sldId id="284" r:id="rId6"/>
    <p:sldId id="286" r:id="rId7"/>
    <p:sldId id="288" r:id="rId8"/>
    <p:sldId id="289" r:id="rId9"/>
    <p:sldId id="262" r:id="rId10"/>
    <p:sldId id="290" r:id="rId11"/>
    <p:sldId id="263" r:id="rId12"/>
    <p:sldId id="270" r:id="rId13"/>
    <p:sldId id="283" r:id="rId14"/>
    <p:sldId id="276" r:id="rId15"/>
    <p:sldId id="280" r:id="rId16"/>
    <p:sldId id="278" r:id="rId17"/>
    <p:sldId id="272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44895-98C2-49A6-8DA0-C5B03BADAEB7}" type="datetimeFigureOut">
              <a:rPr lang="th-TH" smtClean="0"/>
              <a:t>30/11/58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4D0BC-C0ED-4377-AFDB-0CA973D377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170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1D1F113-5A68-44B0-85F1-4EA3AB43D3BE}" type="slidenum">
              <a:rPr lang="en-US" sz="1200">
                <a:cs typeface="Angsana New" pitchFamily="18" charset="-34"/>
              </a:rPr>
              <a:pPr eaLnBrk="1" hangingPunct="1"/>
              <a:t>6</a:t>
            </a:fld>
            <a:endParaRPr lang="th-TH" sz="1200">
              <a:cs typeface="Angsana New" pitchFamily="18" charset="-34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0" y="4343989"/>
            <a:ext cx="5028341" cy="41159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sz="1600" b="1" smtClean="0">
                <a:cs typeface="Browallia New" pitchFamily="34" charset="-34"/>
              </a:rPr>
              <a:t>เศรษฐกิจพอเพียงคืออะไร</a:t>
            </a:r>
          </a:p>
          <a:p>
            <a:pPr eaLnBrk="1" hangingPunct="1"/>
            <a:endParaRPr lang="th-TH" sz="1600" b="1" smtClean="0">
              <a:cs typeface="Browallia New" pitchFamily="34" charset="-34"/>
            </a:endParaRPr>
          </a:p>
          <a:p>
            <a:pPr algn="ctr" eaLnBrk="1" hangingPunct="1">
              <a:spcBef>
                <a:spcPct val="0"/>
              </a:spcBef>
            </a:pPr>
            <a:r>
              <a:rPr lang="th-TH" sz="2000" b="1" smtClean="0">
                <a:latin typeface="Browallia New" pitchFamily="34" charset="-34"/>
                <a:cs typeface="JasmineUPC" pitchFamily="18" charset="-34"/>
              </a:rPr>
              <a:t>คนเราถ้าพอในความต้องการ </a:t>
            </a:r>
            <a:br>
              <a:rPr lang="th-TH" sz="2000" b="1" smtClean="0">
                <a:latin typeface="Browallia New" pitchFamily="34" charset="-34"/>
                <a:cs typeface="JasmineUPC" pitchFamily="18" charset="-34"/>
              </a:rPr>
            </a:br>
            <a:r>
              <a:rPr lang="th-TH" sz="2000" b="1" smtClean="0">
                <a:latin typeface="Browallia New" pitchFamily="34" charset="-34"/>
                <a:cs typeface="JasmineUPC" pitchFamily="18" charset="-34"/>
              </a:rPr>
              <a:t>ก็มีความโลภน้อย</a:t>
            </a:r>
          </a:p>
          <a:p>
            <a:pPr algn="ctr" eaLnBrk="1" hangingPunct="1">
              <a:spcBef>
                <a:spcPct val="0"/>
              </a:spcBef>
            </a:pPr>
            <a:r>
              <a:rPr lang="th-TH" sz="2000" b="1" smtClean="0">
                <a:latin typeface="Browallia New" pitchFamily="34" charset="-34"/>
                <a:cs typeface="JasmineUPC" pitchFamily="18" charset="-34"/>
              </a:rPr>
              <a:t>เมื่อมีความโลภน้อย ก็เบียดเบียนคนอื่นน้อย.</a:t>
            </a:r>
          </a:p>
          <a:p>
            <a:pPr algn="ctr" eaLnBrk="1" hangingPunct="1">
              <a:spcBef>
                <a:spcPct val="0"/>
              </a:spcBef>
            </a:pPr>
            <a:r>
              <a:rPr lang="th-TH" sz="2000" b="1" smtClean="0">
                <a:latin typeface="Browallia New" pitchFamily="34" charset="-34"/>
                <a:cs typeface="JasmineUPC" pitchFamily="18" charset="-34"/>
              </a:rPr>
              <a:t>ถ้าทุกประเทศมีความคิด-อันนี้ไม่ใช่เศรษฐกิจ-</a:t>
            </a:r>
          </a:p>
          <a:p>
            <a:pPr algn="ctr" eaLnBrk="1" hangingPunct="1">
              <a:spcBef>
                <a:spcPct val="0"/>
              </a:spcBef>
            </a:pPr>
            <a:r>
              <a:rPr lang="th-TH" sz="2000" b="1" smtClean="0">
                <a:latin typeface="Browallia New" pitchFamily="34" charset="-34"/>
                <a:cs typeface="JasmineUPC" pitchFamily="18" charset="-34"/>
              </a:rPr>
              <a:t>มีความคิดว่าทำอะไรต้องพอเพียง</a:t>
            </a:r>
          </a:p>
          <a:p>
            <a:pPr algn="ctr" eaLnBrk="1" hangingPunct="1">
              <a:spcBef>
                <a:spcPct val="0"/>
              </a:spcBef>
            </a:pPr>
            <a:r>
              <a:rPr lang="th-TH" sz="2000" b="1" smtClean="0">
                <a:latin typeface="Browallia New" pitchFamily="34" charset="-34"/>
                <a:cs typeface="JasmineUPC" pitchFamily="18" charset="-34"/>
              </a:rPr>
              <a:t>หมายความว่า พอประมาณ ไม่สุดโต่ง</a:t>
            </a:r>
          </a:p>
          <a:p>
            <a:pPr algn="ctr" eaLnBrk="1" hangingPunct="1">
              <a:spcBef>
                <a:spcPct val="0"/>
              </a:spcBef>
            </a:pPr>
            <a:r>
              <a:rPr lang="th-TH" sz="2000" b="1" smtClean="0">
                <a:latin typeface="Browallia New" pitchFamily="34" charset="-34"/>
                <a:cs typeface="JasmineUPC" pitchFamily="18" charset="-34"/>
              </a:rPr>
              <a:t>ไม่โลภอย่างมาก คนเราก็อยู่เป็นสุข.</a:t>
            </a:r>
          </a:p>
          <a:p>
            <a:pPr algn="ctr" eaLnBrk="1" hangingPunct="1">
              <a:spcBef>
                <a:spcPct val="0"/>
              </a:spcBef>
            </a:pPr>
            <a:r>
              <a:rPr lang="th-TH" sz="2000" b="1" smtClean="0">
                <a:latin typeface="Browallia New" pitchFamily="34" charset="-34"/>
                <a:cs typeface="JasmineUPC" pitchFamily="18" charset="-34"/>
              </a:rPr>
              <a:t>(๔ ธ.ค. ๒๕๔๑)</a:t>
            </a:r>
          </a:p>
          <a:p>
            <a:pPr eaLnBrk="1" hangingPunct="1"/>
            <a:endParaRPr lang="th-TH" sz="2000" b="1" smtClean="0">
              <a:cs typeface="Browallia New" pitchFamily="34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3F0B252-E356-42E5-A595-65A0EA2C5364}" type="slidenum">
              <a:rPr lang="en-US" sz="1200">
                <a:cs typeface="Angsana New" pitchFamily="18" charset="-34"/>
              </a:rPr>
              <a:pPr eaLnBrk="1" hangingPunct="1"/>
              <a:t>7</a:t>
            </a:fld>
            <a:endParaRPr lang="th-TH" sz="1200">
              <a:cs typeface="Angsana New" pitchFamily="18" charset="-34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0" y="4343989"/>
            <a:ext cx="5028341" cy="41159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sz="1600" b="1" smtClean="0">
                <a:latin typeface="Browallia New" pitchFamily="34" charset="-34"/>
                <a:cs typeface="Browallia New" pitchFamily="34" charset="-34"/>
              </a:rPr>
              <a:t>เศรษฐกิจพอเพียงคืออะไร</a:t>
            </a:r>
          </a:p>
          <a:p>
            <a:pPr eaLnBrk="1" hangingPunct="1"/>
            <a:endParaRPr lang="th-TH" sz="1600" b="1" smtClean="0">
              <a:latin typeface="Browallia New" pitchFamily="34" charset="-34"/>
              <a:cs typeface="Browallia New" pitchFamily="34" charset="-34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r>
              <a:rPr lang="th-TH" sz="2000" b="1" smtClean="0">
                <a:latin typeface="Browallia New" pitchFamily="34" charset="-34"/>
                <a:cs typeface="JasmineUPC" pitchFamily="18" charset="-34"/>
              </a:rPr>
              <a:t>ความพอเพียงนี้ อาจจะมีของหรูหราก็ได้</a:t>
            </a:r>
            <a:br>
              <a:rPr lang="th-TH" sz="2000" b="1" smtClean="0">
                <a:latin typeface="Browallia New" pitchFamily="34" charset="-34"/>
                <a:cs typeface="JasmineUPC" pitchFamily="18" charset="-34"/>
              </a:rPr>
            </a:br>
            <a:r>
              <a:rPr lang="th-TH" sz="2000" b="1" smtClean="0">
                <a:latin typeface="Browallia New" pitchFamily="34" charset="-34"/>
                <a:cs typeface="JasmineUPC" pitchFamily="18" charset="-34"/>
              </a:rPr>
              <a:t>แต่ว่าต้องไม่เบียดเบียนคนอื่น</a:t>
            </a:r>
            <a:br>
              <a:rPr lang="th-TH" sz="2000" b="1" smtClean="0">
                <a:latin typeface="Browallia New" pitchFamily="34" charset="-34"/>
                <a:cs typeface="JasmineUPC" pitchFamily="18" charset="-34"/>
              </a:rPr>
            </a:br>
            <a:r>
              <a:rPr lang="th-TH" sz="2000" b="1" smtClean="0">
                <a:latin typeface="Browallia New" pitchFamily="34" charset="-34"/>
                <a:cs typeface="JasmineUPC" pitchFamily="18" charset="-34"/>
              </a:rPr>
              <a:t>ต้องให้พอประมาณตามอัตภาพ พูดจาก็พอเพียง</a:t>
            </a:r>
            <a:br>
              <a:rPr lang="th-TH" sz="2000" b="1" smtClean="0">
                <a:latin typeface="Browallia New" pitchFamily="34" charset="-34"/>
                <a:cs typeface="JasmineUPC" pitchFamily="18" charset="-34"/>
              </a:rPr>
            </a:br>
            <a:r>
              <a:rPr lang="th-TH" sz="2000" b="1" smtClean="0">
                <a:latin typeface="Browallia New" pitchFamily="34" charset="-34"/>
                <a:cs typeface="JasmineUPC" pitchFamily="18" charset="-34"/>
              </a:rPr>
              <a:t>ทำอะไรก็พอเพียง ปฏิบัติตนก็พอเพียง</a:t>
            </a:r>
          </a:p>
          <a:p>
            <a:pPr algn="ctr" eaLnBrk="1" hangingPunct="1">
              <a:spcBef>
                <a:spcPct val="0"/>
              </a:spcBef>
            </a:pPr>
            <a:r>
              <a:rPr lang="th-TH" sz="2000" b="1" smtClean="0">
                <a:latin typeface="Browallia New" pitchFamily="34" charset="-34"/>
                <a:cs typeface="JasmineUPC" pitchFamily="18" charset="-34"/>
              </a:rPr>
              <a:t>(๔ ธ.ค. ๒๕๔๑)</a:t>
            </a:r>
            <a:endParaRPr lang="th-TH" sz="2000" b="1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/>
            <a:endParaRPr lang="th-TH" sz="2000" b="1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05AADB6-C9AD-4314-9C60-858467374E02}" type="slidenum">
              <a:rPr lang="en-US" sz="1200">
                <a:cs typeface="Angsana New" pitchFamily="18" charset="-34"/>
              </a:rPr>
              <a:pPr eaLnBrk="1" hangingPunct="1"/>
              <a:t>10</a:t>
            </a:fld>
            <a:endParaRPr lang="th-TH" sz="1200">
              <a:cs typeface="Angsana New" pitchFamily="18" charset="-34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C41E926-C07D-48DA-BCB4-EF061AF14B7F}" type="slidenum">
              <a:rPr lang="en-US" sz="1200">
                <a:cs typeface="Angsana New" pitchFamily="18" charset="-34"/>
              </a:rPr>
              <a:pPr eaLnBrk="1" hangingPunct="1"/>
              <a:t>14</a:t>
            </a:fld>
            <a:endParaRPr lang="th-TH" sz="1200">
              <a:cs typeface="Angsana New" pitchFamily="18" charset="-34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548" y="4343989"/>
            <a:ext cx="6123559" cy="44822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sz="1600" b="1" smtClean="0"/>
              <a:t> </a:t>
            </a:r>
            <a:r>
              <a:rPr lang="th-TH" sz="1600" b="1" smtClean="0">
                <a:cs typeface="BrowalliaUPC" pitchFamily="34" charset="-34"/>
              </a:rPr>
              <a:t>แนวคิดและขอบเขตการดำเนินงานขับเคลื่อน</a:t>
            </a:r>
          </a:p>
          <a:p>
            <a:pPr eaLnBrk="1" hangingPunct="1">
              <a:buFontTx/>
              <a:buChar char="•"/>
            </a:pPr>
            <a:r>
              <a:rPr lang="th-TH" sz="1500" b="1" smtClean="0">
                <a:cs typeface="BrowalliaUPC" pitchFamily="34" charset="-34"/>
              </a:rPr>
              <a:t> </a:t>
            </a:r>
            <a:r>
              <a:rPr lang="th-TH" sz="1500" smtClean="0">
                <a:cs typeface="BrowalliaUPC" pitchFamily="34" charset="-34"/>
              </a:rPr>
              <a:t>การขับเคลื่อนฯ จะเป็นไปในลักษณะเครือข่าย โดยมีแกนกลางในการขับเคลื่อน ๓ ระดับ ได้แก่ คณะ</a:t>
            </a:r>
            <a:br>
              <a:rPr lang="th-TH" sz="1500" smtClean="0">
                <a:cs typeface="BrowalliaUPC" pitchFamily="34" charset="-34"/>
              </a:rPr>
            </a:br>
            <a:r>
              <a:rPr lang="th-TH" sz="1500" smtClean="0">
                <a:cs typeface="BrowalliaUPC" pitchFamily="34" charset="-34"/>
              </a:rPr>
              <a:t>  ที่ปรึกษาผู้ทรงคุณวุฒิ คณะอนุกรรมการขับเคลื่อนเศรษฐกิจพอเพียง(โดยมีท่านจิรายุ เป็นประธาน </a:t>
            </a:r>
            <a:br>
              <a:rPr lang="th-TH" sz="1500" smtClean="0">
                <a:cs typeface="BrowalliaUPC" pitchFamily="34" charset="-34"/>
              </a:rPr>
            </a:br>
            <a:r>
              <a:rPr lang="th-TH" sz="1500" smtClean="0">
                <a:cs typeface="BrowalliaUPC" pitchFamily="34" charset="-34"/>
              </a:rPr>
              <a:t>คุณจักรมณฑ์ ลศช. เป็นรองประธาน และกระผม เป็นเลขานุการ) และกลุ่มงานเศรษฐกิจพอเพียง ใน สศช. เป็นหน่วยปฏิบัติการในการดำเนินงาน และเป็นฝ่ายเลขานุการจัดการสัมมนาในวันนี้ </a:t>
            </a:r>
          </a:p>
          <a:p>
            <a:pPr eaLnBrk="1" hangingPunct="1">
              <a:buFontTx/>
              <a:buChar char="•"/>
            </a:pPr>
            <a:r>
              <a:rPr lang="th-TH" sz="1500" smtClean="0">
                <a:cs typeface="BrowalliaUPC" pitchFamily="34" charset="-34"/>
              </a:rPr>
              <a:t> เป้าหมายหลักของการสร้างขบวนการฯ คือ เพื่อมุ่งสร้างกระแสสังคมให้นำหลักปรัชญาฯไปปรับใช้ได้อย่างเหมาะสม และเกิดการปรับเปลี่ยนกระบวนทัศน์ในการดำรงชีวิตและวิถีปฏิบัติ ให้อยู่บนพื้นฐานเศรษฐกิจ</a:t>
            </a:r>
            <a:br>
              <a:rPr lang="th-TH" sz="1500" smtClean="0">
                <a:cs typeface="BrowalliaUPC" pitchFamily="34" charset="-34"/>
              </a:rPr>
            </a:br>
            <a:r>
              <a:rPr lang="th-TH" sz="1500" smtClean="0">
                <a:cs typeface="BrowalliaUPC" pitchFamily="34" charset="-34"/>
              </a:rPr>
              <a:t>พอเพียง ตลอดจนนำไปสู่การปรับแนวทางการพัฒนาให้บนพื้นฐานของเศรษฐกิจพอเพียง โดยมีเครือข่าย</a:t>
            </a:r>
            <a:br>
              <a:rPr lang="th-TH" sz="1500" smtClean="0">
                <a:cs typeface="BrowalliaUPC" pitchFamily="34" charset="-34"/>
              </a:rPr>
            </a:br>
            <a:r>
              <a:rPr lang="th-TH" sz="1500" smtClean="0">
                <a:cs typeface="BrowalliaUPC" pitchFamily="34" charset="-34"/>
              </a:rPr>
              <a:t>เรียนรู้เศรษฐกิจพอเพียง ประกอบด้วย ภาคประชาสังคม ภาคธุรกิจเอกชน ภาครัฐ ภาคประชาชน และเยาวชน </a:t>
            </a:r>
          </a:p>
          <a:p>
            <a:pPr eaLnBrk="1" hangingPunct="1">
              <a:buFontTx/>
              <a:buChar char="•"/>
            </a:pPr>
            <a:r>
              <a:rPr lang="th-TH" sz="1500" smtClean="0">
                <a:cs typeface="BrowalliaUPC" pitchFamily="34" charset="-34"/>
              </a:rPr>
              <a:t>เป้าหมายการขับเคลื่อนฯ แบ่งเป็น ๒ ระยะ คือ </a:t>
            </a:r>
          </a:p>
          <a:p>
            <a:pPr marL="171450" lvl="1" indent="114300" eaLnBrk="1" hangingPunct="1">
              <a:buFontTx/>
              <a:buChar char="•"/>
            </a:pPr>
            <a:r>
              <a:rPr lang="th-TH" sz="1500" smtClean="0">
                <a:cs typeface="BrowalliaUPC" pitchFamily="34" charset="-34"/>
              </a:rPr>
              <a:t>ระยะสั้น (ในช่วง ๔ ปี) จะมุ่งสร้างองค์ความรู้ความเข้าใจที่ถูกต้อง สร้างเพื่อน/  </a:t>
            </a:r>
            <a:br>
              <a:rPr lang="th-TH" sz="1500" smtClean="0">
                <a:cs typeface="BrowalliaUPC" pitchFamily="34" charset="-34"/>
              </a:rPr>
            </a:br>
            <a:r>
              <a:rPr lang="th-TH" sz="1500" smtClean="0">
                <a:cs typeface="BrowalliaUPC" pitchFamily="34" charset="-34"/>
              </a:rPr>
              <a:t>   พัฒนาเครือข่ายการเรียนรู้ พัฒนากระบวนการเรียนรู้ โดยค้นหาตัวอย่างที่เป็น</a:t>
            </a:r>
            <a:br>
              <a:rPr lang="th-TH" sz="1500" smtClean="0">
                <a:cs typeface="BrowalliaUPC" pitchFamily="34" charset="-34"/>
              </a:rPr>
            </a:br>
            <a:r>
              <a:rPr lang="th-TH" sz="1500" smtClean="0">
                <a:cs typeface="BrowalliaUPC" pitchFamily="34" charset="-34"/>
              </a:rPr>
              <a:t>   รูปธรรม และพัฒนากระบวนการเรียนรู้ที่เหมาะสมกับกลุ่มเป้าหมายต่างๆ</a:t>
            </a:r>
          </a:p>
          <a:p>
            <a:pPr marL="171450" lvl="1" indent="114300" eaLnBrk="1" hangingPunct="1">
              <a:buFontTx/>
              <a:buChar char="•"/>
            </a:pPr>
            <a:r>
              <a:rPr lang="th-TH" sz="1500" smtClean="0">
                <a:cs typeface="BrowalliaUPC" pitchFamily="34" charset="-34"/>
              </a:rPr>
              <a:t>ระยะยาว คนไทยในระดับต่างๆ ดำเนินชีวิตบนพื้นฐานหลักเศรษฐกิจพอเพียง สังคม</a:t>
            </a:r>
            <a:br>
              <a:rPr lang="th-TH" sz="1500" smtClean="0">
                <a:cs typeface="BrowalliaUPC" pitchFamily="34" charset="-34"/>
              </a:rPr>
            </a:br>
            <a:r>
              <a:rPr lang="th-TH" sz="1500" smtClean="0">
                <a:cs typeface="BrowalliaUPC" pitchFamily="34" charset="-34"/>
              </a:rPr>
              <a:t>   ไทยมีเครือข่ายการเรียนรู้ตามแนวทางเศรษฐกิจพอเพียง และ เกิดระบบ/โครงสร้าง</a:t>
            </a:r>
            <a:br>
              <a:rPr lang="th-TH" sz="1500" smtClean="0">
                <a:cs typeface="BrowalliaUPC" pitchFamily="34" charset="-34"/>
              </a:rPr>
            </a:br>
            <a:r>
              <a:rPr lang="th-TH" sz="1500" smtClean="0">
                <a:cs typeface="BrowalliaUPC" pitchFamily="34" charset="-34"/>
              </a:rPr>
              <a:t>   ของการพัฒนาประเทศ อยู่บนพื้นฐานเศรษฐกิจพอเพียง</a:t>
            </a:r>
          </a:p>
          <a:p>
            <a:pPr eaLnBrk="1" hangingPunct="1">
              <a:buFontTx/>
              <a:buChar char="•"/>
            </a:pPr>
            <a:r>
              <a:rPr lang="th-TH" sz="1500" smtClean="0">
                <a:cs typeface="BrowalliaUPC" pitchFamily="34" charset="-34"/>
              </a:rPr>
              <a:t>การขับเคลื่อนฯ จะดำเนินการในระยะเวลา ๔ ปี ตั้งแต่ปี ๒๕๔๖-๒๕๕๐ โดยจะทูลเกล้าฯ </a:t>
            </a:r>
            <a:br>
              <a:rPr lang="th-TH" sz="1500" smtClean="0">
                <a:cs typeface="BrowalliaUPC" pitchFamily="34" charset="-34"/>
              </a:rPr>
            </a:br>
            <a:r>
              <a:rPr lang="th-TH" sz="1500" smtClean="0">
                <a:cs typeface="BrowalliaUPC" pitchFamily="34" charset="-34"/>
              </a:rPr>
              <a:t>  ถวายผลการดำเนินงานเพื่อเฉลิมพระเกียรติพระบาทสมเด็จพระเจ้าอยู่หัว ในวโรกาสครบ</a:t>
            </a:r>
            <a:br>
              <a:rPr lang="th-TH" sz="1500" smtClean="0">
                <a:cs typeface="BrowalliaUPC" pitchFamily="34" charset="-34"/>
              </a:rPr>
            </a:br>
            <a:r>
              <a:rPr lang="th-TH" sz="1500" smtClean="0">
                <a:cs typeface="BrowalliaUPC" pitchFamily="34" charset="-34"/>
              </a:rPr>
              <a:t>  รอบพระชนมพรรษา ๘๐ ปี ในเดือนธันวาคม ๒๕๕๐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60E40C-49B9-46FD-99AA-EBBAD06C5E0A}" type="slidenum">
              <a:rPr lang="en-US" sz="1200">
                <a:cs typeface="Angsana New" pitchFamily="18" charset="-34"/>
              </a:rPr>
              <a:pPr eaLnBrk="1" hangingPunct="1"/>
              <a:t>15</a:t>
            </a:fld>
            <a:endParaRPr lang="th-TH" sz="1200">
              <a:cs typeface="Angsana New" pitchFamily="18" charset="-34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79A11C1-AAAC-4C8F-8545-5C1D92755342}" type="slidenum">
              <a:rPr lang="en-US" sz="1200">
                <a:cs typeface="Angsana New" pitchFamily="18" charset="-34"/>
              </a:rPr>
              <a:pPr eaLnBrk="1" hangingPunct="1"/>
              <a:t>16</a:t>
            </a:fld>
            <a:endParaRPr lang="th-TH" sz="1200">
              <a:cs typeface="Angsana New" pitchFamily="18" charset="-34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468" y="4236602"/>
            <a:ext cx="5873914" cy="4730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8" tIns="45839" rIns="91678" bIns="45839"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B85B-72AC-401E-B1FC-1DA380F2393E}" type="datetimeFigureOut">
              <a:rPr lang="th-TH" smtClean="0"/>
              <a:t>30/11/58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511-8C97-4B30-8E8F-3CB468851D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B85B-72AC-401E-B1FC-1DA380F2393E}" type="datetimeFigureOut">
              <a:rPr lang="th-TH" smtClean="0"/>
              <a:t>30/11/58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511-8C97-4B30-8E8F-3CB468851D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B85B-72AC-401E-B1FC-1DA380F2393E}" type="datetimeFigureOut">
              <a:rPr lang="th-TH" smtClean="0"/>
              <a:t>30/11/58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511-8C97-4B30-8E8F-3CB468851D41}" type="slidenum">
              <a:rPr lang="th-TH" smtClean="0"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B85B-72AC-401E-B1FC-1DA380F2393E}" type="datetimeFigureOut">
              <a:rPr lang="th-TH" smtClean="0"/>
              <a:t>30/11/58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511-8C97-4B30-8E8F-3CB468851D41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B85B-72AC-401E-B1FC-1DA380F2393E}" type="datetimeFigureOut">
              <a:rPr lang="th-TH" smtClean="0"/>
              <a:t>30/11/58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511-8C97-4B30-8E8F-3CB468851D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B85B-72AC-401E-B1FC-1DA380F2393E}" type="datetimeFigureOut">
              <a:rPr lang="th-TH" smtClean="0"/>
              <a:t>30/11/58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511-8C97-4B30-8E8F-3CB468851D41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B85B-72AC-401E-B1FC-1DA380F2393E}" type="datetimeFigureOut">
              <a:rPr lang="th-TH" smtClean="0"/>
              <a:t>30/11/58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511-8C97-4B30-8E8F-3CB468851D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B85B-72AC-401E-B1FC-1DA380F2393E}" type="datetimeFigureOut">
              <a:rPr lang="th-TH" smtClean="0"/>
              <a:t>30/11/58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511-8C97-4B30-8E8F-3CB468851D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B85B-72AC-401E-B1FC-1DA380F2393E}" type="datetimeFigureOut">
              <a:rPr lang="th-TH" smtClean="0"/>
              <a:t>30/11/58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511-8C97-4B30-8E8F-3CB468851D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B85B-72AC-401E-B1FC-1DA380F2393E}" type="datetimeFigureOut">
              <a:rPr lang="th-TH" smtClean="0"/>
              <a:t>30/11/58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511-8C97-4B30-8E8F-3CB468851D41}" type="slidenum">
              <a:rPr lang="th-TH" smtClean="0"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EB85B-72AC-401E-B1FC-1DA380F2393E}" type="datetimeFigureOut">
              <a:rPr lang="th-TH" smtClean="0"/>
              <a:t>30/11/58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511-8C97-4B30-8E8F-3CB468851D41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DEEB85B-72AC-401E-B1FC-1DA380F2393E}" type="datetimeFigureOut">
              <a:rPr lang="th-TH" smtClean="0"/>
              <a:t>30/11/58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8451511-8C97-4B30-8E8F-3CB468851D41}" type="slidenum">
              <a:rPr lang="th-TH" smtClean="0"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588" y="-33338"/>
            <a:ext cx="9144000" cy="6891338"/>
            <a:chOff x="1" y="-4"/>
            <a:chExt cx="5760" cy="4341"/>
          </a:xfrm>
        </p:grpSpPr>
        <p:pic>
          <p:nvPicPr>
            <p:cNvPr id="26629" name="Picture 5" descr="ในหลวง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-4"/>
              <a:ext cx="5760" cy="4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30" name="Picture 6" descr="ในหลวง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0"/>
              <a:ext cx="3198" cy="4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สี่เหลี่ยมผืนผ้า 1"/>
          <p:cNvSpPr/>
          <p:nvPr/>
        </p:nvSpPr>
        <p:spPr>
          <a:xfrm>
            <a:off x="318592" y="1412776"/>
            <a:ext cx="684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H Sarabun New" pitchFamily="34" charset="-34"/>
                <a:cs typeface="TH Sarabun New" pitchFamily="34" charset="-34"/>
              </a:rPr>
              <a:t>ความหมาย</a:t>
            </a:r>
            <a:r>
              <a:rPr lang="th-TH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H Sarabun New" pitchFamily="34" charset="-34"/>
                <a:cs typeface="TH Sarabun New" pitchFamily="34" charset="-34"/>
              </a:rPr>
              <a:t>และความเป็นมาของเศรษฐกิจ</a:t>
            </a:r>
            <a:r>
              <a:rPr lang="th-TH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H Sarabun New" pitchFamily="34" charset="-34"/>
                <a:cs typeface="TH Sarabun New" pitchFamily="34" charset="-34"/>
              </a:rPr>
              <a:t>พอเพียง</a:t>
            </a:r>
          </a:p>
          <a:p>
            <a:pPr algn="ctr"/>
            <a:r>
              <a:rPr lang="th-TH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cs typeface="Angsana New" pitchFamily="18" charset="-34"/>
              </a:rPr>
              <a:t>ตาม</a:t>
            </a:r>
            <a:r>
              <a:rPr lang="th-TH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cs typeface="Angsana New" pitchFamily="18" charset="-34"/>
              </a:rPr>
              <a:t>แนว</a:t>
            </a:r>
            <a:r>
              <a:rPr lang="th-TH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cs typeface="Angsana New" pitchFamily="18" charset="-34"/>
              </a:rPr>
              <a:t>พระราชดำริ</a:t>
            </a:r>
          </a:p>
          <a:p>
            <a:pPr algn="ctr"/>
            <a:r>
              <a:rPr lang="th-TH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cs typeface="Angsana New" pitchFamily="18" charset="-34"/>
              </a:rPr>
              <a:t>พระบาทสมเด็จพระเจ้าอยู่หัว</a:t>
            </a:r>
            <a:endParaRPr lang="th-TH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19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CFEE4B3-77B3-4D9F-861F-43D228DECFC4}" type="slidenum">
              <a:rPr lang="en-US" sz="1000"/>
              <a:pPr eaLnBrk="1" hangingPunct="1"/>
              <a:t>10</a:t>
            </a:fld>
            <a:endParaRPr lang="en-US" sz="10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404664"/>
            <a:ext cx="6172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5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IrisUPC" pitchFamily="34" charset="-34"/>
              </a:rPr>
              <a:t>ปัญหาของการพัฒนาที่ผ่านมา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8840"/>
            <a:ext cx="7480341" cy="3960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 eaLnBrk="1" hangingPunct="1">
              <a:buClr>
                <a:srgbClr val="990000"/>
              </a:buClr>
              <a:buNone/>
            </a:pPr>
            <a:r>
              <a:rPr lang="th-TH" sz="4400" b="1" dirty="0">
                <a:solidFill>
                  <a:srgbClr val="990000"/>
                </a:solidFill>
                <a:cs typeface="FreesiaUPC" pitchFamily="34" charset="-34"/>
              </a:rPr>
              <a:t>	</a:t>
            </a:r>
            <a:r>
              <a:rPr lang="th-TH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H Sarabun New" pitchFamily="34" charset="-34"/>
                <a:cs typeface="TH Sarabun New" pitchFamily="34" charset="-34"/>
              </a:rPr>
              <a:t>เกิดจากการที่พระบาทสมเด็จพระเจ้าอยู่หัวทรง เห็นปัญหาดังนี้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th-TH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H Sarabun New" pitchFamily="34" charset="-34"/>
                <a:cs typeface="TH Sarabun New" pitchFamily="34" charset="-34"/>
              </a:rPr>
              <a:t>หนี้สินเพิ่ม  / สัดส่วนเงินออมลด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th-TH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H Sarabun New" pitchFamily="34" charset="-34"/>
                <a:cs typeface="TH Sarabun New" pitchFamily="34" charset="-34"/>
              </a:rPr>
              <a:t>ความไม่เท่าเทียมกันของรายได้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th-TH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H Sarabun New" pitchFamily="34" charset="-34"/>
                <a:cs typeface="TH Sarabun New" pitchFamily="34" charset="-34"/>
              </a:rPr>
              <a:t>ผลกระทบต่อสิ่งแวดล้อม / ภัยธรรมชาติ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th-TH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H Sarabun New" pitchFamily="34" charset="-34"/>
                <a:cs typeface="TH Sarabun New" pitchFamily="34" charset="-34"/>
              </a:rPr>
              <a:t>ความสัมพันธ์ของครอบครัวและชุมชน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th-TH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H Sarabun New" pitchFamily="34" charset="-34"/>
                <a:cs typeface="TH Sarabun New" pitchFamily="34" charset="-34"/>
              </a:rPr>
              <a:t>ค่านิยม / ศีลธรรม / จรรยาบรรณ เสื่อมลง</a:t>
            </a:r>
          </a:p>
        </p:txBody>
      </p:sp>
    </p:spTree>
    <p:extLst>
      <p:ext uri="{BB962C8B-B14F-4D97-AF65-F5344CB8AC3E}">
        <p14:creationId xmlns:p14="http://schemas.microsoft.com/office/powerpoint/2010/main" val="17819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5544616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th-TH" sz="2800" b="1" dirty="0" smtClean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พระบาทสมเด็จ</a:t>
            </a:r>
            <a:r>
              <a:rPr lang="th-TH" sz="2800" b="1" dirty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พระเจ้าอยู่หัว ทรงเข้าใจถึงสภาพสังคมไทย ดังนั้น เมื่อได้พระราชทานแนวพระราชดำริ หรือพระบรมราโชวาทในด้านต่างๆ จะทรงคำนึงถึงวิถีชีวิต สภาพสังคมของประชาชนด้วย เพื่อไม่ให้เกิดความขัดแย้ง</a:t>
            </a:r>
            <a:r>
              <a:rPr lang="th-TH" sz="2800" b="1" dirty="0" smtClean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ทางความคิด </a:t>
            </a:r>
            <a:r>
              <a:rPr lang="th-TH" sz="2800" b="1" dirty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ที่อาจนำไปสู่ความขัดแย้งในทางปฏิบัติได้ </a:t>
            </a:r>
            <a:r>
              <a:rPr lang="th-TH" sz="2800" b="1" dirty="0" smtClean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 “แนว</a:t>
            </a:r>
            <a:r>
              <a:rPr lang="th-TH" sz="2800" b="1" dirty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พระราชดำริในการดำเนินชีวิตแบบ</a:t>
            </a:r>
            <a:r>
              <a:rPr lang="th-TH" sz="2800" b="1" dirty="0" smtClean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พอเพียง”</a:t>
            </a:r>
          </a:p>
          <a:p>
            <a:pPr marL="0" indent="0">
              <a:buNone/>
            </a:pPr>
            <a:r>
              <a:rPr lang="th-TH" sz="2800" b="1" dirty="0" smtClean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	๑. </a:t>
            </a:r>
            <a:r>
              <a:rPr lang="th-TH" sz="2800" b="1" dirty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ยึดความประหยัด ตัดทอนค่าใช้จ่ายในทุกด้าน ลดละความฟุ่มเฟือยในการใช้ชีวิต </a:t>
            </a:r>
          </a:p>
          <a:p>
            <a:pPr marL="0" indent="0">
              <a:buNone/>
            </a:pPr>
            <a:r>
              <a:rPr lang="th-TH" sz="2800" b="1" dirty="0" smtClean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	๒. </a:t>
            </a:r>
            <a:r>
              <a:rPr lang="th-TH" sz="2800" b="1" dirty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ยึดถือการประกอบอาชีพด้วยความถูกต้อง ซื่อสัตย์สุจริต </a:t>
            </a:r>
          </a:p>
          <a:p>
            <a:pPr marL="0" indent="0">
              <a:buNone/>
            </a:pPr>
            <a:r>
              <a:rPr lang="th-TH" sz="2800" b="1" dirty="0" smtClean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	๓. </a:t>
            </a:r>
            <a:r>
              <a:rPr lang="th-TH" sz="2800" b="1" dirty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ละเลิกการแก่งแย่งผลประโยชน์และแข่งขันกันในทางการค้าแบบต่อสู้กัน</a:t>
            </a:r>
            <a:r>
              <a:rPr lang="th-TH" sz="2800" b="1" dirty="0" smtClean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อย่าง</a:t>
            </a:r>
          </a:p>
          <a:p>
            <a:pPr marL="0" indent="0">
              <a:buNone/>
            </a:pPr>
            <a:r>
              <a:rPr lang="th-TH" sz="2800" b="1" dirty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	</a:t>
            </a:r>
            <a:r>
              <a:rPr lang="th-TH" sz="2800" b="1" dirty="0" smtClean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รุนแรง </a:t>
            </a:r>
            <a:endParaRPr lang="th-TH" sz="2800" b="1" dirty="0">
              <a:effectLst>
                <a:glow rad="63500">
                  <a:srgbClr val="FFFF00">
                    <a:alpha val="40000"/>
                  </a:srgbClr>
                </a:glow>
              </a:effectLst>
            </a:endParaRPr>
          </a:p>
          <a:p>
            <a:pPr marL="0" indent="0">
              <a:buNone/>
            </a:pPr>
            <a:r>
              <a:rPr lang="th-TH" sz="2800" b="1" dirty="0" smtClean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	๔. </a:t>
            </a:r>
            <a:r>
              <a:rPr lang="th-TH" sz="2800" b="1" dirty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ไม่หยุดนิ่งที่จะหาทางให้ชีวิตหลุดพ้นจากความทุกข์ยาก ด้วยการขวนขวาย</a:t>
            </a:r>
            <a:r>
              <a:rPr lang="th-TH" sz="2800" b="1" dirty="0" smtClean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ใฝ่หา</a:t>
            </a:r>
          </a:p>
          <a:p>
            <a:pPr marL="0" indent="0">
              <a:buNone/>
            </a:pPr>
            <a:r>
              <a:rPr lang="th-TH" sz="2800" b="1" dirty="0" smtClean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	ความรู้</a:t>
            </a:r>
            <a:r>
              <a:rPr lang="th-TH" sz="2800" b="1" dirty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ให้มีรายได้เพิ่มพูนขึ้น จนถึงขั้นพอเพียงเป็นเป้าหมายสำคัญ </a:t>
            </a:r>
          </a:p>
          <a:p>
            <a:pPr marL="0" indent="0">
              <a:buNone/>
            </a:pPr>
            <a:r>
              <a:rPr lang="th-TH" sz="2800" b="1" dirty="0" smtClean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	๕. </a:t>
            </a:r>
            <a:r>
              <a:rPr lang="th-TH" sz="2800" b="1" dirty="0"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ปฏิบัติตนในแนวทางที่ดี ลดละสิ่งชั่ว ประพฤติตนตามหลักศาสนา 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52928" cy="936104"/>
          </a:xfrm>
        </p:spPr>
        <p:txBody>
          <a:bodyPr>
            <a:noAutofit/>
          </a:bodyPr>
          <a:lstStyle/>
          <a:p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การดำเนินชีวิตตามแนวพระราชดำริพอเพียง </a:t>
            </a:r>
          </a:p>
        </p:txBody>
      </p:sp>
      <p:pic>
        <p:nvPicPr>
          <p:cNvPr id="7170" name="Picture 2" descr="D:\lineA1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23714" y="4544194"/>
            <a:ext cx="3810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15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75856" y="1268760"/>
            <a:ext cx="5400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j-cs"/>
              </a:rPr>
              <a:t>๑. ให้ประชาชนพออยู่พอกินสมควรแก่อัตภาพในระดับที่ประหยัด ไม่อดอยาก และเลี้ยงตนเองได้ตามหลักปรัชญา “เศรษฐกิจพอเพียง”</a:t>
            </a:r>
            <a:br>
              <a:rPr lang="th-TH" sz="2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j-cs"/>
              </a:rPr>
            </a:br>
            <a:r>
              <a:rPr lang="th-TH" sz="2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j-cs"/>
              </a:rPr>
              <a:t>๒. ในหน้าแล้งมีน้ำน้อย ก็สามารถเอาน้ำที่เก็บไว้ในสระมาปลูกพืชผักต่างๆ ที่ใช้น้ำน้อยได้ โดยไม่ต้องเบียดเบียนชลประทาน </a:t>
            </a:r>
            <a:br>
              <a:rPr lang="th-TH" sz="2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j-cs"/>
              </a:rPr>
            </a:br>
            <a:r>
              <a:rPr lang="th-TH" sz="2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j-cs"/>
              </a:rPr>
              <a:t>๓. ในปีที่ฝนตกตามฤดูกาลโดยมีน้ำดีตลอดปี ทฤษฎีใหม่นี้สามารถสร้างรายได้ให้แก่เกษตรกรได้โดยไม่เดือดร้อนในเรื่องค่าใช้จ่ายต่างๆ </a:t>
            </a:r>
            <a:br>
              <a:rPr lang="th-TH" sz="2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j-cs"/>
              </a:rPr>
            </a:br>
            <a:r>
              <a:rPr lang="th-TH" sz="2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j-cs"/>
              </a:rPr>
              <a:t>๔. ในกรณีที่เกิดอุทกภัย เกษตรกรสามารถที่จะฟื้นตัวและช่วยตัวเองได้ในระดับหนึ่ง โดยทางราชการไม่ต้องช่วยเหลือมากนัก ซึ่งเป็นการประหยัดงบประมาณด้วย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817296" cy="1143000"/>
          </a:xfrm>
        </p:spPr>
        <p:txBody>
          <a:bodyPr/>
          <a:lstStyle/>
          <a:p>
            <a:r>
              <a:rPr lang="th-TH" dirty="0"/>
              <a:t> </a:t>
            </a:r>
            <a:r>
              <a:rPr lang="th-TH" sz="54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ประโยชน์</a:t>
            </a:r>
            <a:endParaRPr lang="th-TH" sz="54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5362" name="Picture 2" descr="D:\1355043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736304" cy="29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line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79" y="4811316"/>
            <a:ext cx="259898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:\ha_flowers0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84" y="404664"/>
            <a:ext cx="15240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8701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ngsana New" pitchFamily="18" charset="-34"/>
              </a:rPr>
              <a:t>เราจะเลือกหาน้ำใส่ตุ่ม หรือ จะเลือกอุดรูรั่วของตุ่มก่อน ?</a:t>
            </a:r>
            <a:r>
              <a:rPr lang="th-TH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ngsana New" pitchFamily="18" charset="-34"/>
              </a:rPr>
              <a:t> </a:t>
            </a:r>
          </a:p>
        </p:txBody>
      </p:sp>
      <p:grpSp>
        <p:nvGrpSpPr>
          <p:cNvPr id="21518" name="Group 14"/>
          <p:cNvGrpSpPr>
            <a:grpSpLocks/>
          </p:cNvGrpSpPr>
          <p:nvPr/>
        </p:nvGrpSpPr>
        <p:grpSpPr bwMode="auto">
          <a:xfrm>
            <a:off x="1600200" y="2362200"/>
            <a:ext cx="6019800" cy="4006850"/>
            <a:chOff x="1008" y="1152"/>
            <a:chExt cx="3792" cy="2524"/>
          </a:xfrm>
        </p:grpSpPr>
        <p:sp>
          <p:nvSpPr>
            <p:cNvPr id="21512" name="Oval 8"/>
            <p:cNvSpPr>
              <a:spLocks noChangeArrowheads="1"/>
            </p:cNvSpPr>
            <p:nvPr/>
          </p:nvSpPr>
          <p:spPr bwMode="auto">
            <a:xfrm>
              <a:off x="1824" y="1152"/>
              <a:ext cx="2208" cy="192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14" name="Oval 10"/>
            <p:cNvSpPr>
              <a:spLocks noChangeArrowheads="1"/>
            </p:cNvSpPr>
            <p:nvPr/>
          </p:nvSpPr>
          <p:spPr bwMode="auto">
            <a:xfrm>
              <a:off x="1008" y="1344"/>
              <a:ext cx="3792" cy="2332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auto">
            <a:xfrm>
              <a:off x="1680" y="1296"/>
              <a:ext cx="168" cy="336"/>
            </a:xfrm>
            <a:custGeom>
              <a:avLst/>
              <a:gdLst>
                <a:gd name="T0" fmla="*/ 144 w 168"/>
                <a:gd name="T1" fmla="*/ 0 h 336"/>
                <a:gd name="T2" fmla="*/ 144 w 168"/>
                <a:gd name="T3" fmla="*/ 192 h 336"/>
                <a:gd name="T4" fmla="*/ 0 w 168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" h="336">
                  <a:moveTo>
                    <a:pt x="144" y="0"/>
                  </a:moveTo>
                  <a:cubicBezTo>
                    <a:pt x="156" y="68"/>
                    <a:pt x="168" y="136"/>
                    <a:pt x="144" y="192"/>
                  </a:cubicBezTo>
                  <a:cubicBezTo>
                    <a:pt x="120" y="248"/>
                    <a:pt x="60" y="292"/>
                    <a:pt x="0" y="336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1516" name="Freeform 12"/>
            <p:cNvSpPr>
              <a:spLocks/>
            </p:cNvSpPr>
            <p:nvPr/>
          </p:nvSpPr>
          <p:spPr bwMode="auto">
            <a:xfrm flipH="1">
              <a:off x="3984" y="1296"/>
              <a:ext cx="168" cy="336"/>
            </a:xfrm>
            <a:custGeom>
              <a:avLst/>
              <a:gdLst>
                <a:gd name="T0" fmla="*/ 144 w 168"/>
                <a:gd name="T1" fmla="*/ 0 h 336"/>
                <a:gd name="T2" fmla="*/ 144 w 168"/>
                <a:gd name="T3" fmla="*/ 192 h 336"/>
                <a:gd name="T4" fmla="*/ 0 w 168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" h="336">
                  <a:moveTo>
                    <a:pt x="144" y="0"/>
                  </a:moveTo>
                  <a:cubicBezTo>
                    <a:pt x="156" y="68"/>
                    <a:pt x="168" y="136"/>
                    <a:pt x="144" y="192"/>
                  </a:cubicBezTo>
                  <a:cubicBezTo>
                    <a:pt x="120" y="248"/>
                    <a:pt x="60" y="292"/>
                    <a:pt x="0" y="336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1540" name="Group 36"/>
          <p:cNvGrpSpPr>
            <a:grpSpLocks/>
          </p:cNvGrpSpPr>
          <p:nvPr/>
        </p:nvGrpSpPr>
        <p:grpSpPr bwMode="auto">
          <a:xfrm>
            <a:off x="6400800" y="3505200"/>
            <a:ext cx="2286000" cy="914400"/>
            <a:chOff x="3744" y="2064"/>
            <a:chExt cx="1440" cy="576"/>
          </a:xfrm>
        </p:grpSpPr>
        <p:sp>
          <p:nvSpPr>
            <p:cNvPr id="21521" name="Oval 17"/>
            <p:cNvSpPr>
              <a:spLocks noChangeArrowheads="1"/>
            </p:cNvSpPr>
            <p:nvPr/>
          </p:nvSpPr>
          <p:spPr bwMode="auto">
            <a:xfrm>
              <a:off x="3744" y="240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27" name="AutoShape 23"/>
            <p:cNvSpPr>
              <a:spLocks noChangeArrowheads="1"/>
            </p:cNvSpPr>
            <p:nvPr/>
          </p:nvSpPr>
          <p:spPr bwMode="auto">
            <a:xfrm>
              <a:off x="4128" y="2064"/>
              <a:ext cx="1056" cy="336"/>
            </a:xfrm>
            <a:prstGeom prst="wedgeRoundRectCallout">
              <a:avLst>
                <a:gd name="adj1" fmla="val -58241"/>
                <a:gd name="adj2" fmla="val 75597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th-TH" sz="2400" b="1">
                  <a:solidFill>
                    <a:srgbClr val="000000"/>
                  </a:solidFill>
                  <a:cs typeface="Angsana New" pitchFamily="18" charset="-34"/>
                </a:rPr>
                <a:t>ค่าเทอมลูก</a:t>
              </a:r>
            </a:p>
          </p:txBody>
        </p:sp>
      </p:grpSp>
      <p:grpSp>
        <p:nvGrpSpPr>
          <p:cNvPr id="21541" name="Group 37"/>
          <p:cNvGrpSpPr>
            <a:grpSpLocks/>
          </p:cNvGrpSpPr>
          <p:nvPr/>
        </p:nvGrpSpPr>
        <p:grpSpPr bwMode="auto">
          <a:xfrm>
            <a:off x="5410200" y="4343400"/>
            <a:ext cx="3048000" cy="838200"/>
            <a:chOff x="3216" y="2688"/>
            <a:chExt cx="1920" cy="528"/>
          </a:xfrm>
        </p:grpSpPr>
        <p:sp>
          <p:nvSpPr>
            <p:cNvPr id="21523" name="Oval 19"/>
            <p:cNvSpPr>
              <a:spLocks noChangeArrowheads="1"/>
            </p:cNvSpPr>
            <p:nvPr/>
          </p:nvSpPr>
          <p:spPr bwMode="auto">
            <a:xfrm>
              <a:off x="3216" y="268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28" name="AutoShape 24"/>
            <p:cNvSpPr>
              <a:spLocks noChangeArrowheads="1"/>
            </p:cNvSpPr>
            <p:nvPr/>
          </p:nvSpPr>
          <p:spPr bwMode="auto">
            <a:xfrm>
              <a:off x="3744" y="2832"/>
              <a:ext cx="1392" cy="384"/>
            </a:xfrm>
            <a:prstGeom prst="wedgeRoundRectCallout">
              <a:avLst>
                <a:gd name="adj1" fmla="val -64583"/>
                <a:gd name="adj2" fmla="val -57551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th-TH" sz="2400" b="1">
                  <a:solidFill>
                    <a:srgbClr val="000000"/>
                  </a:solidFill>
                  <a:cs typeface="Angsana New" pitchFamily="18" charset="-34"/>
                </a:rPr>
                <a:t>ปุ๋ยเคมี ยาฆ่าแปลง</a:t>
              </a:r>
            </a:p>
          </p:txBody>
        </p:sp>
      </p:grpSp>
      <p:grpSp>
        <p:nvGrpSpPr>
          <p:cNvPr id="21538" name="Group 34"/>
          <p:cNvGrpSpPr>
            <a:grpSpLocks/>
          </p:cNvGrpSpPr>
          <p:nvPr/>
        </p:nvGrpSpPr>
        <p:grpSpPr bwMode="auto">
          <a:xfrm>
            <a:off x="990600" y="2971800"/>
            <a:ext cx="2133600" cy="1295400"/>
            <a:chOff x="624" y="1872"/>
            <a:chExt cx="1344" cy="816"/>
          </a:xfrm>
        </p:grpSpPr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1728" y="244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29" name="AutoShape 25"/>
            <p:cNvSpPr>
              <a:spLocks noChangeArrowheads="1"/>
            </p:cNvSpPr>
            <p:nvPr/>
          </p:nvSpPr>
          <p:spPr bwMode="auto">
            <a:xfrm>
              <a:off x="624" y="1872"/>
              <a:ext cx="1056" cy="384"/>
            </a:xfrm>
            <a:prstGeom prst="wedgeRoundRectCallout">
              <a:avLst>
                <a:gd name="adj1" fmla="val 50759"/>
                <a:gd name="adj2" fmla="val 92708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th-TH" sz="2400" b="1">
                  <a:solidFill>
                    <a:srgbClr val="000000"/>
                  </a:solidFill>
                  <a:cs typeface="Angsana New" pitchFamily="18" charset="-34"/>
                </a:rPr>
                <a:t>ของใช้ในบ้าน</a:t>
              </a:r>
            </a:p>
          </p:txBody>
        </p:sp>
      </p:grpSp>
      <p:grpSp>
        <p:nvGrpSpPr>
          <p:cNvPr id="21543" name="Group 39"/>
          <p:cNvGrpSpPr>
            <a:grpSpLocks/>
          </p:cNvGrpSpPr>
          <p:nvPr/>
        </p:nvGrpSpPr>
        <p:grpSpPr bwMode="auto">
          <a:xfrm>
            <a:off x="1905000" y="5219700"/>
            <a:ext cx="2895600" cy="1524000"/>
            <a:chOff x="1200" y="3216"/>
            <a:chExt cx="1824" cy="960"/>
          </a:xfrm>
        </p:grpSpPr>
        <p:sp>
          <p:nvSpPr>
            <p:cNvPr id="21524" name="Oval 20"/>
            <p:cNvSpPr>
              <a:spLocks noChangeArrowheads="1"/>
            </p:cNvSpPr>
            <p:nvPr/>
          </p:nvSpPr>
          <p:spPr bwMode="auto">
            <a:xfrm>
              <a:off x="2784" y="321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30" name="AutoShape 26"/>
            <p:cNvSpPr>
              <a:spLocks noChangeArrowheads="1"/>
            </p:cNvSpPr>
            <p:nvPr/>
          </p:nvSpPr>
          <p:spPr bwMode="auto">
            <a:xfrm>
              <a:off x="1200" y="3840"/>
              <a:ext cx="1152" cy="336"/>
            </a:xfrm>
            <a:prstGeom prst="wedgeRoundRectCallout">
              <a:avLst>
                <a:gd name="adj1" fmla="val 82204"/>
                <a:gd name="adj2" fmla="val -173514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th-TH" sz="3200" b="1">
                  <a:solidFill>
                    <a:srgbClr val="000000"/>
                  </a:solidFill>
                  <a:cs typeface="Angsana New" pitchFamily="18" charset="-34"/>
                </a:rPr>
                <a:t>หวย !</a:t>
              </a:r>
            </a:p>
          </p:txBody>
        </p:sp>
      </p:grpSp>
      <p:grpSp>
        <p:nvGrpSpPr>
          <p:cNvPr id="21542" name="Group 38"/>
          <p:cNvGrpSpPr>
            <a:grpSpLocks/>
          </p:cNvGrpSpPr>
          <p:nvPr/>
        </p:nvGrpSpPr>
        <p:grpSpPr bwMode="auto">
          <a:xfrm>
            <a:off x="5257800" y="5410200"/>
            <a:ext cx="2667000" cy="1219200"/>
            <a:chOff x="3504" y="3264"/>
            <a:chExt cx="1680" cy="768"/>
          </a:xfrm>
        </p:grpSpPr>
        <p:sp>
          <p:nvSpPr>
            <p:cNvPr id="21525" name="Oval 21"/>
            <p:cNvSpPr>
              <a:spLocks noChangeArrowheads="1"/>
            </p:cNvSpPr>
            <p:nvPr/>
          </p:nvSpPr>
          <p:spPr bwMode="auto">
            <a:xfrm>
              <a:off x="3504" y="326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31" name="AutoShape 27"/>
            <p:cNvSpPr>
              <a:spLocks noChangeArrowheads="1"/>
            </p:cNvSpPr>
            <p:nvPr/>
          </p:nvSpPr>
          <p:spPr bwMode="auto">
            <a:xfrm>
              <a:off x="4032" y="3696"/>
              <a:ext cx="1152" cy="336"/>
            </a:xfrm>
            <a:prstGeom prst="wedgeRoundRectCallout">
              <a:avLst>
                <a:gd name="adj1" fmla="val -68231"/>
                <a:gd name="adj2" fmla="val -119644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th-TH" sz="2400" b="1">
                  <a:solidFill>
                    <a:srgbClr val="000000"/>
                  </a:solidFill>
                  <a:cs typeface="Angsana New" pitchFamily="18" charset="-34"/>
                </a:rPr>
                <a:t>ค่าเหล้า ค่าบุหรี่</a:t>
              </a:r>
            </a:p>
          </p:txBody>
        </p:sp>
      </p:grpSp>
      <p:grpSp>
        <p:nvGrpSpPr>
          <p:cNvPr id="21539" name="Group 35"/>
          <p:cNvGrpSpPr>
            <a:grpSpLocks/>
          </p:cNvGrpSpPr>
          <p:nvPr/>
        </p:nvGrpSpPr>
        <p:grpSpPr bwMode="auto">
          <a:xfrm>
            <a:off x="3505200" y="2971800"/>
            <a:ext cx="1447800" cy="1143000"/>
            <a:chOff x="2208" y="1872"/>
            <a:chExt cx="912" cy="720"/>
          </a:xfrm>
        </p:grpSpPr>
        <p:sp>
          <p:nvSpPr>
            <p:cNvPr id="21520" name="Oval 16"/>
            <p:cNvSpPr>
              <a:spLocks noChangeArrowheads="1"/>
            </p:cNvSpPr>
            <p:nvPr/>
          </p:nvSpPr>
          <p:spPr bwMode="auto">
            <a:xfrm>
              <a:off x="2640" y="235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32" name="AutoShape 28"/>
            <p:cNvSpPr>
              <a:spLocks noChangeArrowheads="1"/>
            </p:cNvSpPr>
            <p:nvPr/>
          </p:nvSpPr>
          <p:spPr bwMode="auto">
            <a:xfrm>
              <a:off x="2208" y="1872"/>
              <a:ext cx="912" cy="288"/>
            </a:xfrm>
            <a:prstGeom prst="wedgeRoundRectCallout">
              <a:avLst>
                <a:gd name="adj1" fmla="val -6361"/>
                <a:gd name="adj2" fmla="val 123611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th-TH" sz="2400" b="1">
                  <a:solidFill>
                    <a:srgbClr val="000000"/>
                  </a:solidFill>
                  <a:cs typeface="Angsana New" pitchFamily="18" charset="-34"/>
                </a:rPr>
                <a:t>อาหาร</a:t>
              </a:r>
            </a:p>
          </p:txBody>
        </p:sp>
      </p:grpSp>
      <p:grpSp>
        <p:nvGrpSpPr>
          <p:cNvPr id="21544" name="Group 40"/>
          <p:cNvGrpSpPr>
            <a:grpSpLocks/>
          </p:cNvGrpSpPr>
          <p:nvPr/>
        </p:nvGrpSpPr>
        <p:grpSpPr bwMode="auto">
          <a:xfrm>
            <a:off x="304800" y="5257800"/>
            <a:ext cx="3200400" cy="609600"/>
            <a:chOff x="240" y="3168"/>
            <a:chExt cx="2016" cy="384"/>
          </a:xfrm>
        </p:grpSpPr>
        <p:sp>
          <p:nvSpPr>
            <p:cNvPr id="21522" name="Oval 18"/>
            <p:cNvSpPr>
              <a:spLocks noChangeArrowheads="1"/>
            </p:cNvSpPr>
            <p:nvPr/>
          </p:nvSpPr>
          <p:spPr bwMode="auto">
            <a:xfrm>
              <a:off x="2016" y="316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33" name="AutoShape 29"/>
            <p:cNvSpPr>
              <a:spLocks noChangeArrowheads="1"/>
            </p:cNvSpPr>
            <p:nvPr/>
          </p:nvSpPr>
          <p:spPr bwMode="auto">
            <a:xfrm>
              <a:off x="240" y="3216"/>
              <a:ext cx="1152" cy="336"/>
            </a:xfrm>
            <a:prstGeom prst="wedgeRoundRectCallout">
              <a:avLst>
                <a:gd name="adj1" fmla="val 97657"/>
                <a:gd name="adj2" fmla="val -39880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th-TH" sz="3200" b="1">
                  <a:solidFill>
                    <a:srgbClr val="000000"/>
                  </a:solidFill>
                  <a:cs typeface="Angsana New" pitchFamily="18" charset="-34"/>
                </a:rPr>
                <a:t>ดอกเบี้ย</a:t>
              </a:r>
            </a:p>
          </p:txBody>
        </p:sp>
      </p:grp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990600" y="152400"/>
            <a:ext cx="7239000" cy="9144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th-TH" sz="4400">
                <a:solidFill>
                  <a:srgbClr val="FFFF00"/>
                </a:solidFill>
                <a:cs typeface="Angsana New" pitchFamily="18" charset="-34"/>
              </a:rPr>
              <a:t>การประยุกต์ใช้เศรษฐกิจพอเพียงในระดับบุคคล</a:t>
            </a:r>
          </a:p>
        </p:txBody>
      </p:sp>
      <p:grpSp>
        <p:nvGrpSpPr>
          <p:cNvPr id="21549" name="Group 45"/>
          <p:cNvGrpSpPr>
            <a:grpSpLocks/>
          </p:cNvGrpSpPr>
          <p:nvPr/>
        </p:nvGrpSpPr>
        <p:grpSpPr bwMode="auto">
          <a:xfrm>
            <a:off x="838200" y="4114800"/>
            <a:ext cx="3124200" cy="685800"/>
            <a:chOff x="528" y="2592"/>
            <a:chExt cx="1968" cy="432"/>
          </a:xfrm>
        </p:grpSpPr>
        <p:sp>
          <p:nvSpPr>
            <p:cNvPr id="21546" name="AutoShape 42"/>
            <p:cNvSpPr>
              <a:spLocks noChangeArrowheads="1"/>
            </p:cNvSpPr>
            <p:nvPr/>
          </p:nvSpPr>
          <p:spPr bwMode="auto">
            <a:xfrm>
              <a:off x="528" y="2592"/>
              <a:ext cx="768" cy="336"/>
            </a:xfrm>
            <a:prstGeom prst="wedgeRoundRectCallout">
              <a:avLst>
                <a:gd name="adj1" fmla="val 157815"/>
                <a:gd name="adj2" fmla="val 43153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th-TH" sz="2400" b="1">
                  <a:solidFill>
                    <a:srgbClr val="000000"/>
                  </a:solidFill>
                  <a:cs typeface="Angsana New" pitchFamily="18" charset="-34"/>
                </a:rPr>
                <a:t>เสื้อผ้า</a:t>
              </a:r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auto">
            <a:xfrm>
              <a:off x="2208" y="273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21550" name="Group 46"/>
          <p:cNvGrpSpPr>
            <a:grpSpLocks/>
          </p:cNvGrpSpPr>
          <p:nvPr/>
        </p:nvGrpSpPr>
        <p:grpSpPr bwMode="auto">
          <a:xfrm>
            <a:off x="5638800" y="2667000"/>
            <a:ext cx="2438400" cy="1066800"/>
            <a:chOff x="3552" y="1680"/>
            <a:chExt cx="1536" cy="672"/>
          </a:xfrm>
        </p:grpSpPr>
        <p:sp>
          <p:nvSpPr>
            <p:cNvPr id="21545" name="Oval 41"/>
            <p:cNvSpPr>
              <a:spLocks noChangeArrowheads="1"/>
            </p:cNvSpPr>
            <p:nvPr/>
          </p:nvSpPr>
          <p:spPr bwMode="auto">
            <a:xfrm>
              <a:off x="3552" y="206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48" name="AutoShape 44"/>
            <p:cNvSpPr>
              <a:spLocks noChangeArrowheads="1"/>
            </p:cNvSpPr>
            <p:nvPr/>
          </p:nvSpPr>
          <p:spPr bwMode="auto">
            <a:xfrm>
              <a:off x="4176" y="1680"/>
              <a:ext cx="912" cy="336"/>
            </a:xfrm>
            <a:prstGeom prst="wedgeRoundRectCallout">
              <a:avLst>
                <a:gd name="adj1" fmla="val -79935"/>
                <a:gd name="adj2" fmla="val 102083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th-TH" sz="2400" b="1">
                  <a:solidFill>
                    <a:srgbClr val="000000"/>
                  </a:solidFill>
                  <a:cs typeface="Angsana New" pitchFamily="18" charset="-34"/>
                </a:rPr>
                <a:t>ยารักษาโรค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0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ตัวยึดหมายเลขภาพนิ่ง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6D9C7F6-B492-42E2-9EFD-D65BF921B863}" type="slidenum">
              <a:rPr lang="en-US" sz="1000"/>
              <a:pPr eaLnBrk="1" hangingPunct="1"/>
              <a:t>14</a:t>
            </a:fld>
            <a:endParaRPr lang="en-US" sz="1000"/>
          </a:p>
        </p:txBody>
      </p:sp>
      <p:sp>
        <p:nvSpPr>
          <p:cNvPr id="894978" name="Rectangle 2"/>
          <p:cNvSpPr>
            <a:spLocks noChangeArrowheads="1"/>
          </p:cNvSpPr>
          <p:nvPr/>
        </p:nvSpPr>
        <p:spPr bwMode="auto">
          <a:xfrm>
            <a:off x="7772400" y="1295400"/>
            <a:ext cx="1295400" cy="16002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2000" b="1">
                <a:latin typeface="Browallia New" pitchFamily="34" charset="-34"/>
                <a:cs typeface="BrowalliaUPC" pitchFamily="34" charset="-34"/>
              </a:rPr>
              <a:t>คนไทย</a:t>
            </a:r>
            <a:br>
              <a:rPr lang="th-TH" sz="2000" b="1">
                <a:latin typeface="Browallia New" pitchFamily="34" charset="-34"/>
                <a:cs typeface="BrowalliaUPC" pitchFamily="34" charset="-34"/>
              </a:rPr>
            </a:br>
            <a:r>
              <a:rPr lang="th-TH" sz="2000" b="1">
                <a:latin typeface="Browallia New" pitchFamily="34" charset="-34"/>
                <a:cs typeface="BrowalliaUPC" pitchFamily="34" charset="-34"/>
              </a:rPr>
              <a:t>ใช้ชีวิต</a:t>
            </a:r>
          </a:p>
          <a:p>
            <a:pPr algn="ctr"/>
            <a:r>
              <a:rPr lang="th-TH" sz="2000" b="1">
                <a:latin typeface="Browallia New" pitchFamily="34" charset="-34"/>
                <a:cs typeface="BrowalliaUPC" pitchFamily="34" charset="-34"/>
              </a:rPr>
              <a:t>บนพื้นฐาน</a:t>
            </a:r>
            <a:br>
              <a:rPr lang="th-TH" sz="2000" b="1">
                <a:latin typeface="Browallia New" pitchFamily="34" charset="-34"/>
                <a:cs typeface="BrowalliaUPC" pitchFamily="34" charset="-34"/>
              </a:rPr>
            </a:br>
            <a:r>
              <a:rPr lang="th-TH" sz="2000" b="1">
                <a:latin typeface="Browallia New" pitchFamily="34" charset="-34"/>
                <a:cs typeface="BrowalliaUPC" pitchFamily="34" charset="-34"/>
              </a:rPr>
              <a:t>เศรษฐกิจ</a:t>
            </a:r>
            <a:br>
              <a:rPr lang="th-TH" sz="2000" b="1">
                <a:latin typeface="Browallia New" pitchFamily="34" charset="-34"/>
                <a:cs typeface="BrowalliaUPC" pitchFamily="34" charset="-34"/>
              </a:rPr>
            </a:br>
            <a:r>
              <a:rPr lang="th-TH" sz="2000" b="1">
                <a:latin typeface="Browallia New" pitchFamily="34" charset="-34"/>
                <a:cs typeface="BrowalliaUPC" pitchFamily="34" charset="-34"/>
              </a:rPr>
              <a:t>พอเพียง</a:t>
            </a:r>
          </a:p>
        </p:txBody>
      </p:sp>
      <p:sp>
        <p:nvSpPr>
          <p:cNvPr id="894979" name="Rectangle 3"/>
          <p:cNvSpPr>
            <a:spLocks noChangeArrowheads="1"/>
          </p:cNvSpPr>
          <p:nvPr/>
        </p:nvSpPr>
        <p:spPr bwMode="auto">
          <a:xfrm>
            <a:off x="7772400" y="2895600"/>
            <a:ext cx="1295400" cy="1828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2000" b="1">
                <a:latin typeface="Browallia New" pitchFamily="34" charset="-34"/>
                <a:cs typeface="BrowalliaUPC" pitchFamily="34" charset="-34"/>
              </a:rPr>
              <a:t>สังคมไทย</a:t>
            </a:r>
            <a:br>
              <a:rPr lang="th-TH" sz="2000" b="1">
                <a:latin typeface="Browallia New" pitchFamily="34" charset="-34"/>
                <a:cs typeface="BrowalliaUPC" pitchFamily="34" charset="-34"/>
              </a:rPr>
            </a:br>
            <a:r>
              <a:rPr lang="th-TH" sz="2000" b="1">
                <a:latin typeface="Browallia New" pitchFamily="34" charset="-34"/>
                <a:cs typeface="BrowalliaUPC" pitchFamily="34" charset="-34"/>
              </a:rPr>
              <a:t>มีเครือข่าย</a:t>
            </a:r>
          </a:p>
          <a:p>
            <a:pPr algn="ctr"/>
            <a:r>
              <a:rPr lang="th-TH" sz="2000" b="1">
                <a:latin typeface="Browallia New" pitchFamily="34" charset="-34"/>
                <a:cs typeface="BrowalliaUPC" pitchFamily="34" charset="-34"/>
              </a:rPr>
              <a:t>ความร่วมมือ</a:t>
            </a:r>
            <a:br>
              <a:rPr lang="th-TH" sz="2000" b="1">
                <a:latin typeface="Browallia New" pitchFamily="34" charset="-34"/>
                <a:cs typeface="BrowalliaUPC" pitchFamily="34" charset="-34"/>
              </a:rPr>
            </a:br>
            <a:r>
              <a:rPr lang="th-TH" sz="2000" b="1">
                <a:latin typeface="Browallia New" pitchFamily="34" charset="-34"/>
                <a:cs typeface="BrowalliaUPC" pitchFamily="34" charset="-34"/>
              </a:rPr>
              <a:t>เศรษฐกิจ</a:t>
            </a:r>
            <a:br>
              <a:rPr lang="th-TH" sz="2000" b="1">
                <a:latin typeface="Browallia New" pitchFamily="34" charset="-34"/>
                <a:cs typeface="BrowalliaUPC" pitchFamily="34" charset="-34"/>
              </a:rPr>
            </a:br>
            <a:r>
              <a:rPr lang="th-TH" sz="2000" b="1">
                <a:latin typeface="Browallia New" pitchFamily="34" charset="-34"/>
                <a:cs typeface="BrowalliaUPC" pitchFamily="34" charset="-34"/>
              </a:rPr>
              <a:t>พอเพียง</a:t>
            </a:r>
          </a:p>
        </p:txBody>
      </p:sp>
      <p:sp>
        <p:nvSpPr>
          <p:cNvPr id="894980" name="Rectangle 4"/>
          <p:cNvSpPr>
            <a:spLocks noChangeArrowheads="1"/>
          </p:cNvSpPr>
          <p:nvPr/>
        </p:nvSpPr>
        <p:spPr bwMode="auto">
          <a:xfrm>
            <a:off x="7772400" y="4724400"/>
            <a:ext cx="1295400" cy="1747838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th-TH" sz="2000" b="1">
                <a:latin typeface="Browallia New" pitchFamily="34" charset="-34"/>
                <a:cs typeface="BrowalliaUPC" pitchFamily="34" charset="-34"/>
              </a:rPr>
              <a:t>การพัฒนา</a:t>
            </a:r>
            <a:br>
              <a:rPr lang="th-TH" sz="2000" b="1">
                <a:latin typeface="Browallia New" pitchFamily="34" charset="-34"/>
                <a:cs typeface="BrowalliaUPC" pitchFamily="34" charset="-34"/>
              </a:rPr>
            </a:br>
            <a:r>
              <a:rPr lang="th-TH" sz="2000" b="1">
                <a:latin typeface="Browallia New" pitchFamily="34" charset="-34"/>
                <a:cs typeface="BrowalliaUPC" pitchFamily="34" charset="-34"/>
              </a:rPr>
              <a:t>อยู่บน</a:t>
            </a:r>
            <a:br>
              <a:rPr lang="th-TH" sz="2000" b="1">
                <a:latin typeface="Browallia New" pitchFamily="34" charset="-34"/>
                <a:cs typeface="BrowalliaUPC" pitchFamily="34" charset="-34"/>
              </a:rPr>
            </a:br>
            <a:r>
              <a:rPr lang="th-TH" sz="2000" b="1">
                <a:latin typeface="Browallia New" pitchFamily="34" charset="-34"/>
                <a:cs typeface="BrowalliaUPC" pitchFamily="34" charset="-34"/>
              </a:rPr>
              <a:t>พื้นฐาน</a:t>
            </a:r>
            <a:br>
              <a:rPr lang="th-TH" sz="2000" b="1">
                <a:latin typeface="Browallia New" pitchFamily="34" charset="-34"/>
                <a:cs typeface="BrowalliaUPC" pitchFamily="34" charset="-34"/>
              </a:rPr>
            </a:br>
            <a:r>
              <a:rPr lang="th-TH" sz="2000" b="1">
                <a:latin typeface="Browallia New" pitchFamily="34" charset="-34"/>
                <a:cs typeface="BrowalliaUPC" pitchFamily="34" charset="-34"/>
              </a:rPr>
              <a:t>เศรษฐกิจ</a:t>
            </a:r>
            <a:br>
              <a:rPr lang="th-TH" sz="2000" b="1">
                <a:latin typeface="Browallia New" pitchFamily="34" charset="-34"/>
                <a:cs typeface="BrowalliaUPC" pitchFamily="34" charset="-34"/>
              </a:rPr>
            </a:br>
            <a:r>
              <a:rPr lang="th-TH" sz="2000" b="1">
                <a:latin typeface="Browallia New" pitchFamily="34" charset="-34"/>
                <a:cs typeface="BrowalliaUPC" pitchFamily="34" charset="-34"/>
              </a:rPr>
              <a:t>พอเพียง</a:t>
            </a:r>
          </a:p>
        </p:txBody>
      </p:sp>
      <p:sp>
        <p:nvSpPr>
          <p:cNvPr id="894981" name="Rectangle 5"/>
          <p:cNvSpPr>
            <a:spLocks noChangeArrowheads="1"/>
          </p:cNvSpPr>
          <p:nvPr/>
        </p:nvSpPr>
        <p:spPr bwMode="auto">
          <a:xfrm>
            <a:off x="7772400" y="609600"/>
            <a:ext cx="1282700" cy="609600"/>
          </a:xfrm>
          <a:prstGeom prst="rect">
            <a:avLst/>
          </a:prstGeom>
          <a:solidFill>
            <a:srgbClr val="FF66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sz="2000" b="1">
                <a:solidFill>
                  <a:srgbClr val="FFFFFF"/>
                </a:solidFill>
                <a:latin typeface="Browallia New" pitchFamily="34" charset="-34"/>
                <a:cs typeface="BrowalliaUPC" pitchFamily="34" charset="-34"/>
              </a:rPr>
              <a:t>หลัง ๒๕๕๐</a:t>
            </a:r>
          </a:p>
          <a:p>
            <a:pPr algn="ctr">
              <a:lnSpc>
                <a:spcPct val="80000"/>
              </a:lnSpc>
            </a:pPr>
            <a:r>
              <a:rPr lang="th-TH" sz="2000" b="1">
                <a:solidFill>
                  <a:srgbClr val="FFFFFF"/>
                </a:solidFill>
                <a:latin typeface="Browallia New" pitchFamily="34" charset="-34"/>
                <a:cs typeface="BrowalliaUPC" pitchFamily="34" charset="-34"/>
              </a:rPr>
              <a:t>ผลระยะยาว </a:t>
            </a:r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0" y="1066800"/>
            <a:ext cx="1524000" cy="5356225"/>
          </a:xfrm>
          <a:prstGeom prst="homePlate">
            <a:avLst>
              <a:gd name="adj" fmla="val 16306"/>
            </a:avLst>
          </a:prstGeom>
          <a:solidFill>
            <a:srgbClr val="FFFF66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th-TH" sz="2400" b="1">
                <a:solidFill>
                  <a:srgbClr val="FF6600"/>
                </a:solidFill>
                <a:latin typeface="Browallia New" pitchFamily="34" charset="-34"/>
                <a:cs typeface="BrowalliaUPC" pitchFamily="34" charset="-34"/>
              </a:rPr>
              <a:t>กลไก</a:t>
            </a:r>
            <a:br>
              <a:rPr lang="th-TH" sz="2400" b="1">
                <a:solidFill>
                  <a:srgbClr val="FF6600"/>
                </a:solidFill>
                <a:latin typeface="Browallia New" pitchFamily="34" charset="-34"/>
                <a:cs typeface="BrowalliaUPC" pitchFamily="34" charset="-34"/>
              </a:rPr>
            </a:br>
            <a:r>
              <a:rPr lang="th-TH" sz="2400" b="1">
                <a:solidFill>
                  <a:srgbClr val="FF6600"/>
                </a:solidFill>
                <a:latin typeface="Browallia New" pitchFamily="34" charset="-34"/>
                <a:cs typeface="BrowalliaUPC" pitchFamily="34" charset="-34"/>
              </a:rPr>
              <a:t>การขับเคลื่อน</a:t>
            </a:r>
            <a:endParaRPr lang="th-TH" sz="2400" b="1">
              <a:solidFill>
                <a:srgbClr val="FFFFFF"/>
              </a:solidFill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0" y="2268538"/>
            <a:ext cx="14478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FontTx/>
              <a:buChar char="•"/>
            </a:pPr>
            <a:r>
              <a:rPr lang="th-TH" sz="2000" b="1">
                <a:latin typeface="Browallia New" pitchFamily="34" charset="-34"/>
                <a:cs typeface="BrowalliaUPC" pitchFamily="34" charset="-34"/>
              </a:rPr>
              <a:t>คณะที่ปรึกษา</a:t>
            </a:r>
            <a:br>
              <a:rPr lang="th-TH" sz="2000" b="1">
                <a:latin typeface="Browallia New" pitchFamily="34" charset="-34"/>
                <a:cs typeface="BrowalliaUPC" pitchFamily="34" charset="-34"/>
              </a:rPr>
            </a:br>
            <a:r>
              <a:rPr lang="th-TH" sz="2000" b="1">
                <a:latin typeface="Browallia New" pitchFamily="34" charset="-34"/>
                <a:cs typeface="BrowalliaUPC" pitchFamily="34" charset="-34"/>
              </a:rPr>
              <a:t>ผู้ทรงคุณวุฒิ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FontTx/>
              <a:buChar char="•"/>
            </a:pPr>
            <a:r>
              <a:rPr lang="th-TH" sz="2000" b="1">
                <a:latin typeface="Browallia New" pitchFamily="34" charset="-34"/>
                <a:cs typeface="BrowalliaUPC" pitchFamily="34" charset="-34"/>
              </a:rPr>
              <a:t>คณะอนุ</a:t>
            </a:r>
            <a:br>
              <a:rPr lang="th-TH" sz="2000" b="1">
                <a:latin typeface="Browallia New" pitchFamily="34" charset="-34"/>
                <a:cs typeface="BrowalliaUPC" pitchFamily="34" charset="-34"/>
              </a:rPr>
            </a:br>
            <a:r>
              <a:rPr lang="th-TH" sz="2000" b="1">
                <a:latin typeface="Browallia New" pitchFamily="34" charset="-34"/>
                <a:cs typeface="BrowalliaUPC" pitchFamily="34" charset="-34"/>
              </a:rPr>
              <a:t>กรรมการ</a:t>
            </a:r>
            <a:br>
              <a:rPr lang="th-TH" sz="2000" b="1">
                <a:latin typeface="Browallia New" pitchFamily="34" charset="-34"/>
                <a:cs typeface="BrowalliaUPC" pitchFamily="34" charset="-34"/>
              </a:rPr>
            </a:br>
            <a:r>
              <a:rPr lang="th-TH" sz="2000" b="1">
                <a:latin typeface="Browallia New" pitchFamily="34" charset="-34"/>
                <a:cs typeface="BrowalliaUPC" pitchFamily="34" charset="-34"/>
              </a:rPr>
              <a:t>ขับเคลื่อนฯ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FontTx/>
              <a:buChar char="•"/>
            </a:pPr>
            <a:r>
              <a:rPr lang="th-TH" sz="2000" b="1">
                <a:latin typeface="Browallia New" pitchFamily="34" charset="-34"/>
                <a:cs typeface="BrowalliaUPC" pitchFamily="34" charset="-34"/>
              </a:rPr>
              <a:t>คณะทำงานเครือข่ายต่างๆ 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2635250" y="3200400"/>
            <a:ext cx="246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endParaRPr lang="th-TH" sz="1800" b="1"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1524000" y="1003300"/>
            <a:ext cx="6172200" cy="515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1524000" y="6159500"/>
            <a:ext cx="6172200" cy="317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 dirty="0" smtClean="0">
                <a:latin typeface="Browallia New" pitchFamily="34" charset="-34"/>
                <a:cs typeface="BrowalliaUPC" pitchFamily="34" charset="-34"/>
              </a:rPr>
              <a:t>  ๒๕๕๖                     </a:t>
            </a:r>
            <a:r>
              <a:rPr lang="th-TH" sz="2400" b="1" dirty="0">
                <a:latin typeface="Browallia New" pitchFamily="34" charset="-34"/>
                <a:cs typeface="BrowalliaUPC" pitchFamily="34" charset="-34"/>
              </a:rPr>
              <a:t>ระยะเวลาขับเคลื่อน ๔ ปี            </a:t>
            </a:r>
            <a:r>
              <a:rPr lang="th-TH" sz="2400" b="1" dirty="0" smtClean="0">
                <a:latin typeface="Browallia New" pitchFamily="34" charset="-34"/>
                <a:cs typeface="BrowalliaUPC" pitchFamily="34" charset="-34"/>
              </a:rPr>
              <a:t>     ๒๕๖๐   </a:t>
            </a:r>
            <a:endParaRPr lang="th-TH" sz="2400" b="1" dirty="0">
              <a:latin typeface="Browallia New" pitchFamily="34" charset="-34"/>
              <a:cs typeface="BrowalliaUPC" pitchFamily="34" charset="-34"/>
            </a:endParaRPr>
          </a:p>
        </p:txBody>
      </p:sp>
      <p:sp>
        <p:nvSpPr>
          <p:cNvPr id="30732" name="Oval 11"/>
          <p:cNvSpPr>
            <a:spLocks noChangeArrowheads="1"/>
          </p:cNvSpPr>
          <p:nvPr/>
        </p:nvSpPr>
        <p:spPr bwMode="auto">
          <a:xfrm>
            <a:off x="1987550" y="1797050"/>
            <a:ext cx="5091113" cy="3330575"/>
          </a:xfrm>
          <a:prstGeom prst="ellipse">
            <a:avLst/>
          </a:prstGeom>
          <a:solidFill>
            <a:schemeClr val="accent1"/>
          </a:solidFill>
          <a:ln w="44450" cap="sq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th-TH" sz="1600">
              <a:solidFill>
                <a:srgbClr val="FFFFFF"/>
              </a:solidFill>
              <a:cs typeface="DilleniaUPC" pitchFamily="18" charset="-34"/>
            </a:endParaRPr>
          </a:p>
        </p:txBody>
      </p:sp>
      <p:sp>
        <p:nvSpPr>
          <p:cNvPr id="894988" name="Rectangle 12"/>
          <p:cNvSpPr>
            <a:spLocks noChangeArrowheads="1"/>
          </p:cNvSpPr>
          <p:nvPr/>
        </p:nvSpPr>
        <p:spPr bwMode="auto">
          <a:xfrm>
            <a:off x="1524000" y="5257800"/>
            <a:ext cx="289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th-TH" sz="2400" b="1">
                <a:solidFill>
                  <a:srgbClr val="008000"/>
                </a:solidFill>
                <a:latin typeface="Browallia New" pitchFamily="34" charset="-34"/>
                <a:cs typeface="FreesiaUPC" pitchFamily="34" charset="-34"/>
              </a:rPr>
              <a:t>พัฒนากระบวนการเรียนรู้</a:t>
            </a:r>
            <a:br>
              <a:rPr lang="th-TH" sz="2400" b="1">
                <a:solidFill>
                  <a:srgbClr val="008000"/>
                </a:solidFill>
                <a:latin typeface="Browallia New" pitchFamily="34" charset="-34"/>
                <a:cs typeface="FreesiaUPC" pitchFamily="34" charset="-34"/>
              </a:rPr>
            </a:br>
            <a:r>
              <a:rPr lang="th-TH" sz="2400" b="1">
                <a:solidFill>
                  <a:srgbClr val="008000"/>
                </a:solidFill>
                <a:latin typeface="Browallia New" pitchFamily="34" charset="-34"/>
                <a:cs typeface="FreesiaUPC" pitchFamily="34" charset="-34"/>
              </a:rPr>
              <a:t>ที่เหมาะสม</a:t>
            </a:r>
            <a:br>
              <a:rPr lang="th-TH" sz="2400" b="1">
                <a:solidFill>
                  <a:srgbClr val="008000"/>
                </a:solidFill>
                <a:latin typeface="Browallia New" pitchFamily="34" charset="-34"/>
                <a:cs typeface="FreesiaUPC" pitchFamily="34" charset="-34"/>
              </a:rPr>
            </a:br>
            <a:r>
              <a:rPr lang="th-TH" sz="2400" b="1">
                <a:solidFill>
                  <a:srgbClr val="008000"/>
                </a:solidFill>
                <a:latin typeface="Browallia New" pitchFamily="34" charset="-34"/>
                <a:cs typeface="FreesiaUPC" pitchFamily="34" charset="-34"/>
              </a:rPr>
              <a:t>กับกลุ่มเป้าหมายต่างๆ</a:t>
            </a:r>
          </a:p>
        </p:txBody>
      </p:sp>
      <p:sp>
        <p:nvSpPr>
          <p:cNvPr id="894989" name="Rectangle 13"/>
          <p:cNvSpPr>
            <a:spLocks noChangeArrowheads="1"/>
          </p:cNvSpPr>
          <p:nvPr/>
        </p:nvSpPr>
        <p:spPr bwMode="auto">
          <a:xfrm>
            <a:off x="5715000" y="1371600"/>
            <a:ext cx="18288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th-TH" sz="2400" b="1">
                <a:solidFill>
                  <a:srgbClr val="008000"/>
                </a:solidFill>
                <a:latin typeface="Browallia New" pitchFamily="34" charset="-34"/>
                <a:cs typeface="FreesiaUPC" pitchFamily="34" charset="-34"/>
              </a:rPr>
              <a:t>สร้างเพื่อน สานข่าย</a:t>
            </a:r>
          </a:p>
          <a:p>
            <a:pPr algn="ctr">
              <a:lnSpc>
                <a:spcPct val="85000"/>
              </a:lnSpc>
            </a:pPr>
            <a:r>
              <a:rPr lang="th-TH" sz="2400" b="1">
                <a:solidFill>
                  <a:srgbClr val="008000"/>
                </a:solidFill>
                <a:latin typeface="Browallia New" pitchFamily="34" charset="-34"/>
                <a:cs typeface="FreesiaUPC" pitchFamily="34" charset="-34"/>
              </a:rPr>
              <a:t>ขยายผล </a:t>
            </a:r>
          </a:p>
        </p:txBody>
      </p:sp>
      <p:sp>
        <p:nvSpPr>
          <p:cNvPr id="894990" name="Rectangle 14"/>
          <p:cNvSpPr>
            <a:spLocks noChangeArrowheads="1"/>
          </p:cNvSpPr>
          <p:nvPr/>
        </p:nvSpPr>
        <p:spPr bwMode="auto">
          <a:xfrm>
            <a:off x="1676400" y="13716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th-TH" sz="2400" b="1">
                <a:solidFill>
                  <a:srgbClr val="008000"/>
                </a:solidFill>
                <a:latin typeface="Browallia New" pitchFamily="34" charset="-34"/>
                <a:cs typeface="FreesiaUPC" pitchFamily="34" charset="-34"/>
              </a:rPr>
              <a:t>สร้างองค์ความรู้</a:t>
            </a:r>
          </a:p>
          <a:p>
            <a:pPr algn="ctr">
              <a:lnSpc>
                <a:spcPct val="85000"/>
              </a:lnSpc>
            </a:pPr>
            <a:r>
              <a:rPr lang="th-TH" sz="2400" b="1">
                <a:solidFill>
                  <a:srgbClr val="008000"/>
                </a:solidFill>
                <a:latin typeface="Browallia New" pitchFamily="34" charset="-34"/>
                <a:cs typeface="FreesiaUPC" pitchFamily="34" charset="-34"/>
              </a:rPr>
              <a:t>ฐานข้อมูล</a:t>
            </a:r>
          </a:p>
        </p:txBody>
      </p:sp>
      <p:sp>
        <p:nvSpPr>
          <p:cNvPr id="894991" name="Rectangle 15"/>
          <p:cNvSpPr>
            <a:spLocks noChangeArrowheads="1"/>
          </p:cNvSpPr>
          <p:nvPr/>
        </p:nvSpPr>
        <p:spPr bwMode="auto">
          <a:xfrm>
            <a:off x="5715000" y="5181600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th-TH" sz="2400" b="1">
                <a:solidFill>
                  <a:srgbClr val="008000"/>
                </a:solidFill>
                <a:latin typeface="Browallia New" pitchFamily="34" charset="-34"/>
                <a:cs typeface="FreesiaUPC" pitchFamily="34" charset="-34"/>
              </a:rPr>
              <a:t>ค้นหาตัวอย่างรูปธรรม</a:t>
            </a:r>
            <a:br>
              <a:rPr lang="th-TH" sz="2400" b="1">
                <a:solidFill>
                  <a:srgbClr val="008000"/>
                </a:solidFill>
                <a:latin typeface="Browallia New" pitchFamily="34" charset="-34"/>
                <a:cs typeface="FreesiaUPC" pitchFamily="34" charset="-34"/>
              </a:rPr>
            </a:br>
            <a:r>
              <a:rPr lang="th-TH" sz="2400" b="1">
                <a:solidFill>
                  <a:srgbClr val="008000"/>
                </a:solidFill>
                <a:latin typeface="Browallia New" pitchFamily="34" charset="-34"/>
                <a:cs typeface="FreesiaUPC" pitchFamily="34" charset="-34"/>
              </a:rPr>
              <a:t>ที่หลากหลาย</a:t>
            </a:r>
          </a:p>
        </p:txBody>
      </p:sp>
      <p:sp>
        <p:nvSpPr>
          <p:cNvPr id="894992" name="AutoShape 16"/>
          <p:cNvSpPr>
            <a:spLocks noChangeArrowheads="1"/>
          </p:cNvSpPr>
          <p:nvPr/>
        </p:nvSpPr>
        <p:spPr bwMode="auto">
          <a:xfrm rot="5063835">
            <a:off x="5940425" y="3279775"/>
            <a:ext cx="2747963" cy="455613"/>
          </a:xfrm>
          <a:prstGeom prst="curvedDownArrow">
            <a:avLst>
              <a:gd name="adj1" fmla="val 170721"/>
              <a:gd name="adj2" fmla="val 290901"/>
              <a:gd name="adj3" fmla="val 33333"/>
            </a:avLst>
          </a:prstGeom>
          <a:solidFill>
            <a:srgbClr val="FF912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94993" name="AutoShape 17"/>
          <p:cNvSpPr>
            <a:spLocks noChangeArrowheads="1"/>
          </p:cNvSpPr>
          <p:nvPr/>
        </p:nvSpPr>
        <p:spPr bwMode="auto">
          <a:xfrm>
            <a:off x="3505200" y="1295400"/>
            <a:ext cx="2286000" cy="381000"/>
          </a:xfrm>
          <a:prstGeom prst="curvedDownArrow">
            <a:avLst>
              <a:gd name="adj1" fmla="val 109167"/>
              <a:gd name="adj2" fmla="val 259167"/>
              <a:gd name="adj3" fmla="val 55833"/>
            </a:avLst>
          </a:prstGeom>
          <a:solidFill>
            <a:srgbClr val="FF912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94994" name="AutoShape 18"/>
          <p:cNvSpPr>
            <a:spLocks noChangeArrowheads="1"/>
          </p:cNvSpPr>
          <p:nvPr/>
        </p:nvSpPr>
        <p:spPr bwMode="auto">
          <a:xfrm rot="10656844">
            <a:off x="3962400" y="5638800"/>
            <a:ext cx="1905000" cy="381000"/>
          </a:xfrm>
          <a:prstGeom prst="curvedDownArrow">
            <a:avLst>
              <a:gd name="adj1" fmla="val 100000"/>
              <a:gd name="adj2" fmla="val 200000"/>
              <a:gd name="adj3" fmla="val 67963"/>
            </a:avLst>
          </a:prstGeom>
          <a:solidFill>
            <a:srgbClr val="FF912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94995" name="AutoShape 19"/>
          <p:cNvSpPr>
            <a:spLocks noChangeArrowheads="1"/>
          </p:cNvSpPr>
          <p:nvPr/>
        </p:nvSpPr>
        <p:spPr bwMode="auto">
          <a:xfrm rot="-5277400">
            <a:off x="454819" y="2974181"/>
            <a:ext cx="2819400" cy="528638"/>
          </a:xfrm>
          <a:prstGeom prst="curvedDownArrow">
            <a:avLst>
              <a:gd name="adj1" fmla="val 107383"/>
              <a:gd name="adj2" fmla="val 214049"/>
              <a:gd name="adj3" fmla="val 71801"/>
            </a:avLst>
          </a:prstGeom>
          <a:solidFill>
            <a:srgbClr val="FF912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429000" y="2743200"/>
            <a:ext cx="2665413" cy="1562100"/>
            <a:chOff x="1920" y="1920"/>
            <a:chExt cx="1968" cy="1008"/>
          </a:xfrm>
        </p:grpSpPr>
        <p:sp>
          <p:nvSpPr>
            <p:cNvPr id="30752" name="Oval 21"/>
            <p:cNvSpPr>
              <a:spLocks noChangeArrowheads="1"/>
            </p:cNvSpPr>
            <p:nvPr/>
          </p:nvSpPr>
          <p:spPr bwMode="auto">
            <a:xfrm>
              <a:off x="1968" y="1920"/>
              <a:ext cx="1872" cy="1008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2400" b="1">
                <a:solidFill>
                  <a:schemeClr val="bg1"/>
                </a:solidFill>
                <a:latin typeface="Times New Roman" pitchFamily="18" charset="0"/>
                <a:cs typeface="FreesiaUPC" pitchFamily="34" charset="-34"/>
              </a:endParaRPr>
            </a:p>
            <a:p>
              <a:pPr algn="ctr"/>
              <a:endParaRPr lang="en-US" sz="2800">
                <a:solidFill>
                  <a:schemeClr val="bg1"/>
                </a:solidFill>
                <a:latin typeface="Times New Roman" pitchFamily="18" charset="0"/>
                <a:cs typeface="Angsana New" pitchFamily="18" charset="-34"/>
              </a:endParaRPr>
            </a:p>
          </p:txBody>
        </p:sp>
        <p:sp>
          <p:nvSpPr>
            <p:cNvPr id="30753" name="Text Box 22"/>
            <p:cNvSpPr txBox="1">
              <a:spLocks noChangeArrowheads="1"/>
            </p:cNvSpPr>
            <p:nvPr/>
          </p:nvSpPr>
          <p:spPr bwMode="auto">
            <a:xfrm>
              <a:off x="1920" y="2113"/>
              <a:ext cx="196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th-TH" sz="2800" b="1">
                  <a:solidFill>
                    <a:srgbClr val="008000"/>
                  </a:solidFill>
                  <a:latin typeface="Times New Roman" pitchFamily="18" charset="0"/>
                  <a:cs typeface="IrisUPC" pitchFamily="34" charset="-34"/>
                </a:rPr>
                <a:t>พัฒนาเครือข่ายเรียนรู้เศรษฐกิจพอเพียง</a:t>
              </a:r>
            </a:p>
          </p:txBody>
        </p:sp>
      </p:grpSp>
      <p:sp>
        <p:nvSpPr>
          <p:cNvPr id="894999" name="Oval 23"/>
          <p:cNvSpPr>
            <a:spLocks noChangeArrowheads="1"/>
          </p:cNvSpPr>
          <p:nvPr/>
        </p:nvSpPr>
        <p:spPr bwMode="auto">
          <a:xfrm>
            <a:off x="4191000" y="1828800"/>
            <a:ext cx="1585913" cy="914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>
                <a:latin typeface="Times New Roman" pitchFamily="18" charset="0"/>
                <a:cs typeface="FreesiaUPC" pitchFamily="34" charset="-34"/>
              </a:rPr>
              <a:t>ผู้นำทาง</a:t>
            </a:r>
            <a:br>
              <a:rPr lang="th-TH" sz="2400" b="1">
                <a:latin typeface="Times New Roman" pitchFamily="18" charset="0"/>
                <a:cs typeface="FreesiaUPC" pitchFamily="34" charset="-34"/>
              </a:rPr>
            </a:br>
            <a:r>
              <a:rPr lang="th-TH" sz="2400" b="1">
                <a:latin typeface="Times New Roman" pitchFamily="18" charset="0"/>
                <a:cs typeface="FreesiaUPC" pitchFamily="34" charset="-34"/>
              </a:rPr>
              <a:t>ความคิด</a:t>
            </a:r>
          </a:p>
        </p:txBody>
      </p:sp>
      <p:sp>
        <p:nvSpPr>
          <p:cNvPr id="895000" name="Oval 24"/>
          <p:cNvSpPr>
            <a:spLocks noChangeArrowheads="1"/>
          </p:cNvSpPr>
          <p:nvPr/>
        </p:nvSpPr>
        <p:spPr bwMode="auto">
          <a:xfrm>
            <a:off x="2743200" y="2133600"/>
            <a:ext cx="1524000" cy="868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>
                <a:solidFill>
                  <a:srgbClr val="008000"/>
                </a:solidFill>
                <a:latin typeface="Times New Roman" pitchFamily="18" charset="0"/>
                <a:cs typeface="FreesiaUPC" pitchFamily="34" charset="-34"/>
              </a:rPr>
              <a:t>ประชาสังคม</a:t>
            </a:r>
          </a:p>
        </p:txBody>
      </p:sp>
      <p:sp>
        <p:nvSpPr>
          <p:cNvPr id="895001" name="Oval 25"/>
          <p:cNvSpPr>
            <a:spLocks noChangeArrowheads="1"/>
          </p:cNvSpPr>
          <p:nvPr/>
        </p:nvSpPr>
        <p:spPr bwMode="auto">
          <a:xfrm>
            <a:off x="2667000" y="3733800"/>
            <a:ext cx="1295400" cy="990600"/>
          </a:xfrm>
          <a:prstGeom prst="ellipse">
            <a:avLst/>
          </a:prstGeom>
          <a:solidFill>
            <a:srgbClr val="BF96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sz="2400" b="1">
                <a:latin typeface="Times New Roman" pitchFamily="18" charset="0"/>
                <a:cs typeface="FreesiaUPC" pitchFamily="34" charset="-34"/>
              </a:rPr>
              <a:t>องค์กร</a:t>
            </a:r>
          </a:p>
          <a:p>
            <a:pPr algn="ctr">
              <a:lnSpc>
                <a:spcPct val="80000"/>
              </a:lnSpc>
            </a:pPr>
            <a:r>
              <a:rPr lang="th-TH" sz="2400" b="1">
                <a:latin typeface="Times New Roman" pitchFamily="18" charset="0"/>
                <a:cs typeface="FreesiaUPC" pitchFamily="34" charset="-34"/>
              </a:rPr>
              <a:t>ภาคเอกชน</a:t>
            </a:r>
          </a:p>
        </p:txBody>
      </p:sp>
      <p:sp>
        <p:nvSpPr>
          <p:cNvPr id="895002" name="Oval 26"/>
          <p:cNvSpPr>
            <a:spLocks noChangeArrowheads="1"/>
          </p:cNvSpPr>
          <p:nvPr/>
        </p:nvSpPr>
        <p:spPr bwMode="auto">
          <a:xfrm>
            <a:off x="3810000" y="4267200"/>
            <a:ext cx="1525588" cy="8382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 b="1">
                <a:latin typeface="Times New Roman" pitchFamily="18" charset="0"/>
                <a:cs typeface="FreesiaUPC" pitchFamily="34" charset="-34"/>
              </a:rPr>
              <a:t>สื่อมวลชน</a:t>
            </a:r>
            <a:br>
              <a:rPr lang="th-TH" sz="2000" b="1">
                <a:latin typeface="Times New Roman" pitchFamily="18" charset="0"/>
                <a:cs typeface="FreesiaUPC" pitchFamily="34" charset="-34"/>
              </a:rPr>
            </a:br>
            <a:r>
              <a:rPr lang="th-TH" sz="2000" b="1">
                <a:latin typeface="Times New Roman" pitchFamily="18" charset="0"/>
                <a:cs typeface="FreesiaUPC" pitchFamily="34" charset="-34"/>
              </a:rPr>
              <a:t>และประชาชน</a:t>
            </a:r>
          </a:p>
        </p:txBody>
      </p:sp>
      <p:sp>
        <p:nvSpPr>
          <p:cNvPr id="895003" name="Oval 27"/>
          <p:cNvSpPr>
            <a:spLocks noChangeArrowheads="1"/>
          </p:cNvSpPr>
          <p:nvPr/>
        </p:nvSpPr>
        <p:spPr bwMode="auto">
          <a:xfrm>
            <a:off x="2209800" y="2895600"/>
            <a:ext cx="1295400" cy="99060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>
                <a:latin typeface="Times New Roman" pitchFamily="18" charset="0"/>
                <a:cs typeface="FreesiaUPC" pitchFamily="34" charset="-34"/>
              </a:rPr>
              <a:t>องค์กร</a:t>
            </a:r>
            <a:br>
              <a:rPr lang="th-TH" sz="2400" b="1">
                <a:latin typeface="Times New Roman" pitchFamily="18" charset="0"/>
                <a:cs typeface="FreesiaUPC" pitchFamily="34" charset="-34"/>
              </a:rPr>
            </a:br>
            <a:r>
              <a:rPr lang="th-TH" sz="2400" b="1">
                <a:latin typeface="Times New Roman" pitchFamily="18" charset="0"/>
                <a:cs typeface="FreesiaUPC" pitchFamily="34" charset="-34"/>
              </a:rPr>
              <a:t>ภาครัฐ</a:t>
            </a:r>
          </a:p>
        </p:txBody>
      </p:sp>
      <p:sp>
        <p:nvSpPr>
          <p:cNvPr id="895004" name="Oval 28"/>
          <p:cNvSpPr>
            <a:spLocks noChangeArrowheads="1"/>
          </p:cNvSpPr>
          <p:nvPr/>
        </p:nvSpPr>
        <p:spPr bwMode="auto">
          <a:xfrm>
            <a:off x="6015038" y="3094038"/>
            <a:ext cx="1300162" cy="94456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>
                <a:latin typeface="Times New Roman" pitchFamily="18" charset="0"/>
                <a:cs typeface="FreesiaUPC" pitchFamily="34" charset="-34"/>
              </a:rPr>
              <a:t>สถาบัน</a:t>
            </a:r>
          </a:p>
          <a:p>
            <a:pPr algn="ctr"/>
            <a:r>
              <a:rPr lang="th-TH" sz="2400" b="1">
                <a:latin typeface="Times New Roman" pitchFamily="18" charset="0"/>
                <a:cs typeface="FreesiaUPC" pitchFamily="34" charset="-34"/>
              </a:rPr>
              <a:t>การเมือง</a:t>
            </a:r>
          </a:p>
        </p:txBody>
      </p:sp>
      <p:sp>
        <p:nvSpPr>
          <p:cNvPr id="895005" name="Oval 29"/>
          <p:cNvSpPr>
            <a:spLocks noChangeArrowheads="1"/>
          </p:cNvSpPr>
          <p:nvPr/>
        </p:nvSpPr>
        <p:spPr bwMode="auto">
          <a:xfrm>
            <a:off x="5257800" y="3886200"/>
            <a:ext cx="1371600" cy="914400"/>
          </a:xfrm>
          <a:prstGeom prst="ellipse">
            <a:avLst/>
          </a:prstGeom>
          <a:solidFill>
            <a:srgbClr val="D795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th-TH" sz="2200" b="1">
                <a:latin typeface="Times New Roman" pitchFamily="18" charset="0"/>
                <a:cs typeface="FreesiaUPC" pitchFamily="34" charset="-34"/>
              </a:rPr>
              <a:t>สถาบัน</a:t>
            </a:r>
            <a:br>
              <a:rPr lang="th-TH" sz="2200" b="1">
                <a:latin typeface="Times New Roman" pitchFamily="18" charset="0"/>
                <a:cs typeface="FreesiaUPC" pitchFamily="34" charset="-34"/>
              </a:rPr>
            </a:br>
            <a:r>
              <a:rPr lang="th-TH" sz="2200" b="1">
                <a:latin typeface="Times New Roman" pitchFamily="18" charset="0"/>
                <a:cs typeface="FreesiaUPC" pitchFamily="34" charset="-34"/>
              </a:rPr>
              <a:t>การศึกษา</a:t>
            </a:r>
            <a:br>
              <a:rPr lang="th-TH" sz="2200" b="1">
                <a:latin typeface="Times New Roman" pitchFamily="18" charset="0"/>
                <a:cs typeface="FreesiaUPC" pitchFamily="34" charset="-34"/>
              </a:rPr>
            </a:br>
            <a:r>
              <a:rPr lang="th-TH" sz="2200" b="1">
                <a:latin typeface="Times New Roman" pitchFamily="18" charset="0"/>
                <a:cs typeface="FreesiaUPC" pitchFamily="34" charset="-34"/>
              </a:rPr>
              <a:t>และ</a:t>
            </a:r>
            <a:r>
              <a:rPr lang="th-TH" sz="2200" b="1">
                <a:cs typeface="FreesiaUPC" pitchFamily="34" charset="-34"/>
              </a:rPr>
              <a:t>เยาวชน</a:t>
            </a:r>
          </a:p>
        </p:txBody>
      </p:sp>
      <p:sp>
        <p:nvSpPr>
          <p:cNvPr id="895006" name="Oval 30"/>
          <p:cNvSpPr>
            <a:spLocks noChangeArrowheads="1"/>
          </p:cNvSpPr>
          <p:nvPr/>
        </p:nvSpPr>
        <p:spPr bwMode="auto">
          <a:xfrm>
            <a:off x="5562600" y="2286000"/>
            <a:ext cx="1363663" cy="8382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>
                <a:latin typeface="Times New Roman" pitchFamily="18" charset="0"/>
                <a:cs typeface="FreesiaUPC" pitchFamily="34" charset="-34"/>
              </a:rPr>
              <a:t>วิชาการ</a:t>
            </a:r>
          </a:p>
        </p:txBody>
      </p:sp>
      <p:sp>
        <p:nvSpPr>
          <p:cNvPr id="895007" name="Rectangle 31"/>
          <p:cNvSpPr>
            <a:spLocks noChangeArrowheads="1"/>
          </p:cNvSpPr>
          <p:nvPr/>
        </p:nvSpPr>
        <p:spPr bwMode="auto">
          <a:xfrm>
            <a:off x="2895600" y="152400"/>
            <a:ext cx="47244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682625"/>
            <a:r>
              <a:rPr lang="th-TH" sz="4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IrisUPC" pitchFamily="34" charset="-34"/>
              </a:rPr>
              <a:t>แนวทางการขับเคลื่อน</a:t>
            </a:r>
          </a:p>
        </p:txBody>
      </p:sp>
    </p:spTree>
    <p:extLst>
      <p:ext uri="{BB962C8B-B14F-4D97-AF65-F5344CB8AC3E}">
        <p14:creationId xmlns:p14="http://schemas.microsoft.com/office/powerpoint/2010/main" val="2332638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94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9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89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894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89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89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9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9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4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4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4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4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4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4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9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9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9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9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9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9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9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9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89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89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78" grpId="0" animBg="1" autoUpdateAnimBg="0"/>
      <p:bldP spid="894979" grpId="0" animBg="1" autoUpdateAnimBg="0"/>
      <p:bldP spid="894980" grpId="0" animBg="1" autoUpdateAnimBg="0"/>
      <p:bldP spid="894981" grpId="0" animBg="1" autoUpdateAnimBg="0"/>
      <p:bldP spid="894988" grpId="0" autoUpdateAnimBg="0"/>
      <p:bldP spid="894989" grpId="0" autoUpdateAnimBg="0"/>
      <p:bldP spid="894990" grpId="0" autoUpdateAnimBg="0"/>
      <p:bldP spid="894991" grpId="0" autoUpdateAnimBg="0"/>
      <p:bldP spid="894992" grpId="0" animBg="1"/>
      <p:bldP spid="894993" grpId="0" animBg="1"/>
      <p:bldP spid="894994" grpId="0" animBg="1"/>
      <p:bldP spid="894995" grpId="0" animBg="1"/>
      <p:bldP spid="894999" grpId="0" animBg="1" autoUpdateAnimBg="0"/>
      <p:bldP spid="895000" grpId="0" animBg="1" autoUpdateAnimBg="0"/>
      <p:bldP spid="895001" grpId="0" animBg="1" autoUpdateAnimBg="0"/>
      <p:bldP spid="895002" grpId="0" animBg="1" autoUpdateAnimBg="0"/>
      <p:bldP spid="895003" grpId="0" animBg="1" autoUpdateAnimBg="0"/>
      <p:bldP spid="895004" grpId="0" animBg="1" autoUpdateAnimBg="0"/>
      <p:bldP spid="895005" grpId="0" animBg="1" autoUpdateAnimBg="0"/>
      <p:bldP spid="895006" grpId="0" animBg="1" autoUpdateAnimBg="0"/>
      <p:bldP spid="89500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2AFC3A0-EEB6-4EB4-821A-3867C10E2CB1}" type="slidenum">
              <a:rPr lang="en-US" sz="1000"/>
              <a:pPr eaLnBrk="1" hangingPunct="1"/>
              <a:t>15</a:t>
            </a:fld>
            <a:endParaRPr lang="en-US" sz="10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5656" y="609600"/>
            <a:ext cx="6324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IrisUPC" pitchFamily="34" charset="-34"/>
              </a:rPr>
              <a:t>สรุปเศรษฐกิจพอเพียงคืออะไร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420888"/>
            <a:ext cx="80010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th-TH" sz="3600" b="1" dirty="0" smtClean="0">
                <a:solidFill>
                  <a:srgbClr val="663300"/>
                </a:solidFill>
                <a:latin typeface="TH Sarabun New" pitchFamily="34" charset="-34"/>
                <a:cs typeface="TH Sarabun New" pitchFamily="34" charset="-34"/>
              </a:rPr>
              <a:t>เป็นวิถีการดำเนินชีวิต ที่ใช้คุณธรรมนำความรู้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th-TH" sz="3600" b="1" dirty="0" smtClean="0">
                <a:solidFill>
                  <a:srgbClr val="663300"/>
                </a:solidFill>
                <a:latin typeface="TH Sarabun New" pitchFamily="34" charset="-34"/>
                <a:cs typeface="TH Sarabun New" pitchFamily="34" charset="-34"/>
              </a:rPr>
              <a:t>เป็นการพัฒนาตัวเอง ครอบครัว องค์กร ชุมชน สังคม ประเทศชาติ ให้ก้าวหน้าไปพร้อมกับความสมดุล มั่นคง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th-TH" sz="3600" b="1" dirty="0" smtClean="0">
                <a:solidFill>
                  <a:srgbClr val="663300"/>
                </a:solidFill>
                <a:latin typeface="TH Sarabun New" pitchFamily="34" charset="-34"/>
                <a:cs typeface="TH Sarabun New" pitchFamily="34" charset="-34"/>
              </a:rPr>
              <a:t>เป็นหลักปฏิบัติเพื่อให้อยู่ร่วมกันอย่างสันติสุข </a:t>
            </a:r>
            <a:br>
              <a:rPr lang="th-TH" sz="3600" b="1" dirty="0" smtClean="0">
                <a:solidFill>
                  <a:srgbClr val="663300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3600" b="1" dirty="0" smtClean="0">
                <a:solidFill>
                  <a:srgbClr val="663300"/>
                </a:solidFill>
                <a:latin typeface="TH Sarabun New" pitchFamily="34" charset="-34"/>
                <a:cs typeface="TH Sarabun New" pitchFamily="34" charset="-34"/>
              </a:rPr>
              <a:t>ระหว่างคนกับคนในสังคม และคนกับธรรมชาติ </a:t>
            </a:r>
            <a:br>
              <a:rPr lang="th-TH" sz="3600" b="1" dirty="0" smtClean="0">
                <a:solidFill>
                  <a:srgbClr val="663300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3600" b="1" dirty="0" smtClean="0">
                <a:solidFill>
                  <a:srgbClr val="663300"/>
                </a:solidFill>
                <a:latin typeface="TH Sarabun New" pitchFamily="34" charset="-34"/>
                <a:cs typeface="TH Sarabun New" pitchFamily="34" charset="-34"/>
              </a:rPr>
              <a:t>อย่างยั่งยืน</a:t>
            </a:r>
            <a:r>
              <a:rPr lang="th-TH" sz="3600" b="1" dirty="0" smtClean="0">
                <a:solidFill>
                  <a:srgbClr val="00800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50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ChangeArrowheads="1"/>
          </p:cNvSpPr>
          <p:nvPr/>
        </p:nvSpPr>
        <p:spPr bwMode="auto">
          <a:xfrm>
            <a:off x="1676400" y="76200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783" tIns="49391" rIns="98783" bIns="49391" anchor="ctr"/>
          <a:lstStyle/>
          <a:p>
            <a:pPr algn="ctr" defTabSz="981075">
              <a:lnSpc>
                <a:spcPct val="70000"/>
              </a:lnSpc>
            </a:pPr>
            <a:r>
              <a:rPr lang="th-TH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IrisUPC" pitchFamily="34" charset="-34"/>
              </a:rPr>
              <a:t>สรุปปรัชญาของเศรษฐกิจพอเพียง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163" y="1628775"/>
            <a:ext cx="5334000" cy="148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02" tIns="49051" rIns="98102" bIns="49051">
            <a:spAutoFit/>
          </a:bodyPr>
          <a:lstStyle>
            <a:lvl1pPr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h-TH" sz="2700" b="1" i="1" u="sng" dirty="0">
                <a:solidFill>
                  <a:srgbClr val="D82E12"/>
                </a:solidFill>
                <a:latin typeface="Times New Roman" pitchFamily="18" charset="0"/>
                <a:cs typeface="FreesiaUPC" pitchFamily="34" charset="-34"/>
              </a:rPr>
              <a:t>เป้าหมาย</a:t>
            </a:r>
          </a:p>
          <a:p>
            <a:pPr eaLnBrk="1" hangingPunct="1"/>
            <a:r>
              <a:rPr lang="th-TH" sz="2200" b="1" dirty="0">
                <a:latin typeface="Times New Roman" pitchFamily="18" charset="0"/>
                <a:cs typeface="FreesiaUPC" pitchFamily="34" charset="-34"/>
              </a:rPr>
              <a:t>มุ่งให้เกิดความสมดุลและพร้อมต่อการรองรับการเปลี่ยนแปลง</a:t>
            </a:r>
            <a:r>
              <a:rPr lang="th-TH" sz="2200" b="1" dirty="0">
                <a:cs typeface="FreesiaUPC" pitchFamily="34" charset="-34"/>
              </a:rPr>
              <a:t>อย่างรวดเร็วและกว้างขวาง ทั้งทางวัตถุ สังคม สิ่งแวดล้อมและวัฒนธรรม จากโลกภายนอกได้เป็นอย่างดี</a:t>
            </a:r>
            <a:endParaRPr lang="th-TH" sz="2200" dirty="0">
              <a:latin typeface="Times New Roman" pitchFamily="18" charset="0"/>
              <a:cs typeface="FreesiaUPC" pitchFamily="34" charset="-34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9850" y="3141663"/>
            <a:ext cx="4646613" cy="144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02" tIns="49051" rIns="98102" bIns="49051">
            <a:spAutoFit/>
          </a:bodyPr>
          <a:lstStyle>
            <a:lvl1pPr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th-TH" sz="2700" b="1" i="1" u="sng" dirty="0">
                <a:solidFill>
                  <a:srgbClr val="D82E12"/>
                </a:solidFill>
                <a:latin typeface="Times New Roman" pitchFamily="18" charset="0"/>
                <a:cs typeface="FreesiaUPC" pitchFamily="34" charset="-34"/>
              </a:rPr>
              <a:t>หลักการ</a:t>
            </a:r>
          </a:p>
          <a:p>
            <a:pPr eaLnBrk="1" hangingPunct="1">
              <a:lnSpc>
                <a:spcPct val="75000"/>
              </a:lnSpc>
            </a:pPr>
            <a:r>
              <a:rPr lang="th-TH" sz="2200" b="1" dirty="0">
                <a:latin typeface="Times New Roman" pitchFamily="18" charset="0"/>
                <a:cs typeface="FreesiaUPC" pitchFamily="34" charset="-34"/>
              </a:rPr>
              <a:t>ความพอเพียง หมายถึงความพอประมาณ ความมีเหตุผล การสร้างภูมิคุ้มกันที่ดีในตัวพอสมควร ต่อการมีผลกระทบใดๆ อันเกิดจากการเปลี่ยนแปลงทั้งภายนอกและภายใน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4652963"/>
            <a:ext cx="4859338" cy="212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02" tIns="49051" rIns="98102" bIns="49051">
            <a:spAutoFit/>
          </a:bodyPr>
          <a:lstStyle>
            <a:lvl1pPr marL="196850" indent="-19685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th-TH" sz="2700" b="1" i="1" u="sng" dirty="0">
                <a:solidFill>
                  <a:srgbClr val="D82E12"/>
                </a:solidFill>
                <a:latin typeface="Times New Roman" pitchFamily="18" charset="0"/>
                <a:cs typeface="FreesiaUPC" pitchFamily="34" charset="-34"/>
              </a:rPr>
              <a:t>เงื่อนไขพื้นฐาน</a:t>
            </a:r>
            <a:r>
              <a:rPr lang="th-TH" sz="2700" b="1" i="1" dirty="0">
                <a:solidFill>
                  <a:srgbClr val="D82E12"/>
                </a:solidFill>
                <a:latin typeface="Times New Roman" pitchFamily="18" charset="0"/>
                <a:cs typeface="FreesiaUPC" pitchFamily="34" charset="-34"/>
              </a:rPr>
              <a:t> (ความรู้คู่คุณธรรม)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3399"/>
              </a:buClr>
              <a:buSzPct val="85000"/>
              <a:buFont typeface="Wingdings" pitchFamily="2" charset="2"/>
              <a:buChar char="§"/>
            </a:pPr>
            <a:r>
              <a:rPr lang="th-TH" sz="1900" b="1" dirty="0">
                <a:latin typeface="Browallia New" pitchFamily="34" charset="-34"/>
                <a:cs typeface="FreesiaUPC" pitchFamily="34" charset="-34"/>
              </a:rPr>
              <a:t>จะต้องอาศัยความรอบรู้ ความรอบคอบ และความระมัดระวังอย่างยิ่งในการนำวิชาการต่างๆ มาใช้ในการวางแผน และการดำเนินการทุกขั้นตอน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3399"/>
              </a:buClr>
              <a:buSzPct val="105000"/>
              <a:buFont typeface="Wingdings" pitchFamily="2" charset="2"/>
              <a:buChar char="§"/>
            </a:pPr>
            <a:r>
              <a:rPr lang="th-TH" sz="1900" b="1" dirty="0">
                <a:latin typeface="Browallia New" pitchFamily="34" charset="-34"/>
                <a:cs typeface="FreesiaUPC" pitchFamily="34" charset="-34"/>
              </a:rPr>
              <a:t>การเสริมสร้างจิตใจของคนในชาติ โดยเฉพาะเจ้าหน้าที่ของรัฐ นักทฤษฎีและนักธุรกิจในทุกระดับ ให้มีสำนึกในคุณธรรม ความซื่อสัตย์สุจริต และให้มีความรอบรู้ที่เหมาะสม ดำเนินชีวิตด้วยความอดทน ความเพียร มีสติ ปัญญา และความรอบคอบ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867400" y="3716338"/>
            <a:ext cx="24511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102" tIns="49051" rIns="98102" bIns="49051">
            <a:spAutoFit/>
          </a:bodyPr>
          <a:lstStyle>
            <a:lvl1pPr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sz="22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ทางสายกลาง </a:t>
            </a:r>
            <a:r>
              <a:rPr lang="th-TH" sz="22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 </a:t>
            </a:r>
            <a:r>
              <a:rPr lang="th-TH" sz="22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พอเพียง</a:t>
            </a:r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5292725" y="1949450"/>
            <a:ext cx="3768725" cy="960438"/>
            <a:chOff x="3334" y="1228"/>
            <a:chExt cx="2374" cy="605"/>
          </a:xfrm>
        </p:grpSpPr>
        <p:sp>
          <p:nvSpPr>
            <p:cNvPr id="17432" name="Text Box 8"/>
            <p:cNvSpPr txBox="1">
              <a:spLocks noChangeArrowheads="1"/>
            </p:cNvSpPr>
            <p:nvPr/>
          </p:nvSpPr>
          <p:spPr bwMode="auto">
            <a:xfrm>
              <a:off x="3334" y="1536"/>
              <a:ext cx="2372" cy="297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0066CC"/>
              </a:solidFill>
              <a:miter lim="800000"/>
              <a:headEnd/>
              <a:tailEnd/>
            </a:ln>
          </p:spPr>
          <p:txBody>
            <a:bodyPr lIns="98102" tIns="49051" rIns="98102" bIns="49051">
              <a:spAutoFit/>
            </a:bodyPr>
            <a:lstStyle>
              <a:lvl1pPr defTabSz="981075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81075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81075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81075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81075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h-TH" sz="2200" b="1">
                  <a:latin typeface="Browallia New" pitchFamily="34" charset="-34"/>
                  <a:cs typeface="Browallia New" pitchFamily="34" charset="-34"/>
                </a:rPr>
                <a:t>สมดุล/พร้อมรับต่อการเปลี่ยนแปลง</a:t>
              </a:r>
            </a:p>
          </p:txBody>
        </p:sp>
        <p:sp>
          <p:nvSpPr>
            <p:cNvPr id="17433" name="Text Box 9"/>
            <p:cNvSpPr txBox="1">
              <a:spLocks noChangeArrowheads="1"/>
            </p:cNvSpPr>
            <p:nvPr/>
          </p:nvSpPr>
          <p:spPr bwMode="auto">
            <a:xfrm>
              <a:off x="3334" y="1228"/>
              <a:ext cx="2374" cy="297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</p:spPr>
          <p:txBody>
            <a:bodyPr lIns="98102" tIns="49051" rIns="98102" bIns="49051">
              <a:spAutoFit/>
            </a:bodyPr>
            <a:lstStyle>
              <a:lvl1pPr defTabSz="981075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81075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81075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81075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81075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h-TH" sz="2200" b="1" dirty="0">
                  <a:cs typeface="Browallia New" pitchFamily="34" charset="-34"/>
                </a:rPr>
                <a:t>เศรษฐกิจ/สังคม/สิ่งแวดล้อม/วัฒนธรรม</a:t>
              </a:r>
            </a:p>
          </p:txBody>
        </p:sp>
      </p:grpSp>
      <p:sp>
        <p:nvSpPr>
          <p:cNvPr id="17416" name="Rectangle 10"/>
          <p:cNvSpPr>
            <a:spLocks noChangeArrowheads="1"/>
          </p:cNvSpPr>
          <p:nvPr/>
        </p:nvSpPr>
        <p:spPr bwMode="auto">
          <a:xfrm rot="10800000">
            <a:off x="4876800" y="3646488"/>
            <a:ext cx="4267200" cy="2806700"/>
          </a:xfrm>
          <a:prstGeom prst="rect">
            <a:avLst/>
          </a:prstGeom>
          <a:noFill/>
          <a:ln w="5715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7417" name="Group 11"/>
          <p:cNvGrpSpPr>
            <a:grpSpLocks/>
          </p:cNvGrpSpPr>
          <p:nvPr/>
        </p:nvGrpSpPr>
        <p:grpSpPr bwMode="auto">
          <a:xfrm>
            <a:off x="5775325" y="4794250"/>
            <a:ext cx="1460500" cy="866775"/>
            <a:chOff x="3638" y="2886"/>
            <a:chExt cx="920" cy="546"/>
          </a:xfrm>
        </p:grpSpPr>
        <p:sp>
          <p:nvSpPr>
            <p:cNvPr id="17430" name="Oval 12"/>
            <p:cNvSpPr>
              <a:spLocks noChangeArrowheads="1"/>
            </p:cNvSpPr>
            <p:nvPr/>
          </p:nvSpPr>
          <p:spPr bwMode="auto">
            <a:xfrm>
              <a:off x="3638" y="2886"/>
              <a:ext cx="920" cy="546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8102" tIns="49051" rIns="98102" bIns="49051" anchor="ctr"/>
            <a:lstStyle/>
            <a:p>
              <a:pPr algn="ctr" defTabSz="981075"/>
              <a:endParaRPr lang="th-TH" sz="19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1" name="Text Box 13"/>
            <p:cNvSpPr txBox="1">
              <a:spLocks noChangeArrowheads="1"/>
            </p:cNvSpPr>
            <p:nvPr/>
          </p:nvSpPr>
          <p:spPr bwMode="auto">
            <a:xfrm>
              <a:off x="3651" y="3113"/>
              <a:ext cx="77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102" tIns="49051" rIns="98102" bIns="49051">
              <a:spAutoFit/>
            </a:bodyPr>
            <a:lstStyle>
              <a:lvl1pPr defTabSz="981075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81075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81075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81075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81075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th-TH" sz="1900" b="1">
                  <a:latin typeface="Browallia New" pitchFamily="34" charset="-34"/>
                  <a:cs typeface="Browallia New" pitchFamily="34" charset="-34"/>
                </a:rPr>
                <a:t>มีเหตุผล</a:t>
              </a:r>
            </a:p>
          </p:txBody>
        </p:sp>
      </p:grpSp>
      <p:sp>
        <p:nvSpPr>
          <p:cNvPr id="17418" name="Oval 14"/>
          <p:cNvSpPr>
            <a:spLocks noChangeArrowheads="1"/>
          </p:cNvSpPr>
          <p:nvPr/>
        </p:nvSpPr>
        <p:spPr bwMode="auto">
          <a:xfrm>
            <a:off x="6937375" y="4721225"/>
            <a:ext cx="1520825" cy="936625"/>
          </a:xfrm>
          <a:prstGeom prst="ellipse">
            <a:avLst/>
          </a:prstGeom>
          <a:noFill/>
          <a:ln w="57150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8102" tIns="49051" rIns="98102" bIns="49051" anchor="ctr"/>
          <a:lstStyle/>
          <a:p>
            <a:pPr algn="ctr" defTabSz="981075"/>
            <a:endParaRPr lang="th-TH" sz="19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9" name="Text Box 15"/>
          <p:cNvSpPr txBox="1">
            <a:spLocks noChangeArrowheads="1"/>
          </p:cNvSpPr>
          <p:nvPr/>
        </p:nvSpPr>
        <p:spPr bwMode="auto">
          <a:xfrm>
            <a:off x="7164388" y="5013325"/>
            <a:ext cx="1219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02" tIns="49051" rIns="98102" bIns="49051">
            <a:spAutoFit/>
          </a:bodyPr>
          <a:lstStyle>
            <a:lvl1pPr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sz="1900" b="1">
                <a:latin typeface="Browallia New" pitchFamily="34" charset="-34"/>
                <a:cs typeface="Browallia New" pitchFamily="34" charset="-34"/>
              </a:rPr>
              <a:t>มีภูมิคุ้มกัน</a:t>
            </a:r>
            <a:br>
              <a:rPr lang="th-TH" sz="1900" b="1">
                <a:latin typeface="Browallia New" pitchFamily="34" charset="-34"/>
                <a:cs typeface="Browallia New" pitchFamily="34" charset="-34"/>
              </a:rPr>
            </a:br>
            <a:r>
              <a:rPr lang="th-TH" sz="1900" b="1">
                <a:latin typeface="Browallia New" pitchFamily="34" charset="-34"/>
                <a:cs typeface="Browallia New" pitchFamily="34" charset="-34"/>
              </a:rPr>
              <a:t>ในตัวที่ดี</a:t>
            </a:r>
          </a:p>
        </p:txBody>
      </p:sp>
      <p:grpSp>
        <p:nvGrpSpPr>
          <p:cNvPr id="17420" name="Group 16"/>
          <p:cNvGrpSpPr>
            <a:grpSpLocks/>
          </p:cNvGrpSpPr>
          <p:nvPr/>
        </p:nvGrpSpPr>
        <p:grpSpPr bwMode="auto">
          <a:xfrm>
            <a:off x="6516688" y="4292600"/>
            <a:ext cx="1411287" cy="830263"/>
            <a:chOff x="4105" y="2544"/>
            <a:chExt cx="889" cy="523"/>
          </a:xfrm>
        </p:grpSpPr>
        <p:sp>
          <p:nvSpPr>
            <p:cNvPr id="17428" name="Text Box 17"/>
            <p:cNvSpPr txBox="1">
              <a:spLocks noChangeArrowheads="1"/>
            </p:cNvSpPr>
            <p:nvPr/>
          </p:nvSpPr>
          <p:spPr bwMode="auto">
            <a:xfrm>
              <a:off x="4150" y="2568"/>
              <a:ext cx="80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102" tIns="49051" rIns="98102" bIns="49051">
              <a:spAutoFit/>
            </a:bodyPr>
            <a:lstStyle>
              <a:lvl1pPr defTabSz="981075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81075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81075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81075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81075" eaLnBrk="0" hangingPunct="0"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th-TH" sz="1900" b="1">
                  <a:latin typeface="Browallia New" pitchFamily="34" charset="-34"/>
                  <a:cs typeface="Browallia New" pitchFamily="34" charset="-34"/>
                </a:rPr>
                <a:t>พอประมาณ</a:t>
              </a:r>
            </a:p>
          </p:txBody>
        </p:sp>
        <p:sp>
          <p:nvSpPr>
            <p:cNvPr id="17429" name="Oval 18"/>
            <p:cNvSpPr>
              <a:spLocks noChangeArrowheads="1"/>
            </p:cNvSpPr>
            <p:nvPr/>
          </p:nvSpPr>
          <p:spPr bwMode="auto">
            <a:xfrm>
              <a:off x="4105" y="2544"/>
              <a:ext cx="889" cy="523"/>
            </a:xfrm>
            <a:prstGeom prst="ellipse">
              <a:avLst/>
            </a:prstGeom>
            <a:noFill/>
            <a:ln w="57150">
              <a:solidFill>
                <a:srgbClr val="D82E1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8102" tIns="49051" rIns="98102" bIns="49051" anchor="ctr"/>
            <a:lstStyle/>
            <a:p>
              <a:pPr algn="ctr" defTabSz="981075"/>
              <a:endParaRPr lang="th-TH" sz="1900">
                <a:solidFill>
                  <a:srgbClr val="D82E1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421" name="Text Box 19"/>
          <p:cNvSpPr txBox="1">
            <a:spLocks noChangeArrowheads="1"/>
          </p:cNvSpPr>
          <p:nvPr/>
        </p:nvSpPr>
        <p:spPr bwMode="auto">
          <a:xfrm>
            <a:off x="6588125" y="5805488"/>
            <a:ext cx="2555875" cy="652462"/>
          </a:xfrm>
          <a:prstGeom prst="rect">
            <a:avLst/>
          </a:prstGeom>
          <a:noFill/>
          <a:ln w="28575" algn="ctr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8102" tIns="49051" rIns="98102" bIns="49051">
            <a:spAutoFit/>
          </a:bodyPr>
          <a:lstStyle>
            <a:lvl1pPr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"/>
              </a:spcBef>
              <a:spcAft>
                <a:spcPct val="10000"/>
              </a:spcAft>
            </a:pPr>
            <a:r>
              <a:rPr lang="th-TH" sz="1600" b="1">
                <a:latin typeface="Browallia New" pitchFamily="34" charset="-34"/>
                <a:cs typeface="Browallia New" pitchFamily="34" charset="-34"/>
              </a:rPr>
              <a:t>เงื่อนไขคุณธรรม</a:t>
            </a:r>
          </a:p>
          <a:p>
            <a:pPr algn="ctr" eaLnBrk="1" hangingPunct="1">
              <a:spcBef>
                <a:spcPct val="5000"/>
              </a:spcBef>
              <a:spcAft>
                <a:spcPct val="10000"/>
              </a:spcAft>
            </a:pPr>
            <a:r>
              <a:rPr lang="th-TH" sz="1600">
                <a:latin typeface="Browallia New" pitchFamily="34" charset="-34"/>
                <a:cs typeface="Browallia New" pitchFamily="34" charset="-34"/>
              </a:rPr>
              <a:t>ซื่อสัตย์สุจริต อดทน เพียร มีสติ ปัญญา </a:t>
            </a:r>
          </a:p>
        </p:txBody>
      </p:sp>
      <p:sp>
        <p:nvSpPr>
          <p:cNvPr id="17422" name="AutoShape 20"/>
          <p:cNvSpPr>
            <a:spLocks noChangeArrowheads="1"/>
          </p:cNvSpPr>
          <p:nvPr/>
        </p:nvSpPr>
        <p:spPr bwMode="auto">
          <a:xfrm rot="10800000">
            <a:off x="6724650" y="3030538"/>
            <a:ext cx="973138" cy="5429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7423" name="Text Box 21"/>
          <p:cNvSpPr txBox="1">
            <a:spLocks noChangeArrowheads="1"/>
          </p:cNvSpPr>
          <p:nvPr/>
        </p:nvSpPr>
        <p:spPr bwMode="auto">
          <a:xfrm rot="218489">
            <a:off x="6948488" y="3173413"/>
            <a:ext cx="5238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02" tIns="49051" rIns="98102" bIns="49051">
            <a:spAutoFit/>
          </a:bodyPr>
          <a:lstStyle>
            <a:lvl1pPr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1800" b="1">
                <a:latin typeface="Browallia New" pitchFamily="34" charset="-34"/>
                <a:cs typeface="Browallia New" pitchFamily="34" charset="-34"/>
              </a:rPr>
              <a:t>นำสู่</a:t>
            </a:r>
          </a:p>
        </p:txBody>
      </p:sp>
      <p:sp>
        <p:nvSpPr>
          <p:cNvPr id="17424" name="Text Box 22"/>
          <p:cNvSpPr txBox="1">
            <a:spLocks noChangeArrowheads="1"/>
          </p:cNvSpPr>
          <p:nvPr/>
        </p:nvSpPr>
        <p:spPr bwMode="auto">
          <a:xfrm>
            <a:off x="77788" y="457200"/>
            <a:ext cx="9066212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02" tIns="49051" rIns="98102" bIns="49051">
            <a:spAutoFit/>
          </a:bodyPr>
          <a:lstStyle>
            <a:lvl1pPr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th-TH" sz="2700" b="1" i="1" u="sng" dirty="0">
                <a:solidFill>
                  <a:srgbClr val="D82E12"/>
                </a:solidFill>
                <a:latin typeface="Times New Roman" pitchFamily="18" charset="0"/>
                <a:cs typeface="FreesiaUPC" pitchFamily="34" charset="-34"/>
              </a:rPr>
              <a:t>แนวคิดหลัก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</a:pPr>
            <a:r>
              <a:rPr lang="th-TH" sz="2200" b="1" dirty="0">
                <a:latin typeface="Times New Roman" pitchFamily="18" charset="0"/>
                <a:cs typeface="FreesiaUPC" pitchFamily="34" charset="-34"/>
              </a:rPr>
              <a:t>เป็นปรัชญาที่ชี้ถึงแนวการดำรงอยู่และปฏิบัติตนของประชาชนในทุกระดับ ตั้งแต่ระดับครอบครัว ระดับชุมชน จนถึงระดับรัฐ ทั้งในการพัฒนาและบริหารประเทศให้ดำเนินไปในทางสายกลาง โดยเฉพาะการพัฒนาเศรษฐกิจเพื่อให้ก้าวทันต่อโลกยุคโลกา</a:t>
            </a:r>
            <a:r>
              <a:rPr lang="th-TH" sz="2200" b="1" dirty="0" err="1">
                <a:latin typeface="Times New Roman" pitchFamily="18" charset="0"/>
                <a:cs typeface="FreesiaUPC" pitchFamily="34" charset="-34"/>
              </a:rPr>
              <a:t>ภิวัตน์</a:t>
            </a:r>
            <a:endParaRPr lang="th-TH" sz="2200" b="1" dirty="0">
              <a:latin typeface="Times New Roman" pitchFamily="18" charset="0"/>
              <a:cs typeface="FreesiaUPC" pitchFamily="34" charset="-34"/>
            </a:endParaRPr>
          </a:p>
        </p:txBody>
      </p:sp>
      <p:sp>
        <p:nvSpPr>
          <p:cNvPr id="17425" name="Text Box 23"/>
          <p:cNvSpPr txBox="1">
            <a:spLocks noChangeArrowheads="1"/>
          </p:cNvSpPr>
          <p:nvPr/>
        </p:nvSpPr>
        <p:spPr bwMode="auto">
          <a:xfrm>
            <a:off x="4859338" y="5805488"/>
            <a:ext cx="1728787" cy="646112"/>
          </a:xfrm>
          <a:prstGeom prst="rect">
            <a:avLst/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8102" tIns="49051" rIns="98102" bIns="49051">
            <a:spAutoFit/>
          </a:bodyPr>
          <a:lstStyle>
            <a:lvl1pPr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"/>
              </a:spcBef>
              <a:spcAft>
                <a:spcPct val="10000"/>
              </a:spcAft>
            </a:pPr>
            <a:r>
              <a:rPr lang="th-TH" sz="1800" b="1">
                <a:latin typeface="Browallia New" pitchFamily="34" charset="-34"/>
                <a:cs typeface="Browallia New" pitchFamily="34" charset="-34"/>
              </a:rPr>
              <a:t>เงื่อนไขความรู้ </a:t>
            </a:r>
            <a:br>
              <a:rPr lang="th-TH" sz="1800" b="1">
                <a:latin typeface="Browallia New" pitchFamily="34" charset="-34"/>
                <a:cs typeface="Browallia New" pitchFamily="34" charset="-34"/>
              </a:rPr>
            </a:br>
            <a:r>
              <a:rPr lang="th-TH" sz="1600">
                <a:latin typeface="Browallia New" pitchFamily="34" charset="-34"/>
                <a:cs typeface="Browallia New" pitchFamily="34" charset="-34"/>
              </a:rPr>
              <a:t>รอบรู้ รอบคอบ ระมัดระวัง</a:t>
            </a:r>
          </a:p>
        </p:txBody>
      </p:sp>
    </p:spTree>
    <p:extLst>
      <p:ext uri="{BB962C8B-B14F-4D97-AF65-F5344CB8AC3E}">
        <p14:creationId xmlns:p14="http://schemas.microsoft.com/office/powerpoint/2010/main" val="26660494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sz="54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  <a:p>
            <a:pPr marL="0" indent="0">
              <a:buNone/>
            </a:pPr>
            <a:endParaRPr lang="th-TH" sz="5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th-TH" sz="8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จบการนำเสนอ</a:t>
            </a:r>
          </a:p>
          <a:p>
            <a:pPr marL="0" indent="0" algn="ctr">
              <a:buNone/>
            </a:pPr>
            <a:r>
              <a:rPr lang="th-TH" sz="8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ขอบคุณที่รับชม</a:t>
            </a:r>
            <a:endParaRPr lang="th-TH" sz="80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5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bkk5-2.fna.fbcdn.net/hphotos-xfa1/v/t1.0-9/10007420_229400060594427_1310191389_n.jpg?oh=7f25a6f17495105e851f902c7225bdd0&amp;oe=56F5EC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3240360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547664" y="4188831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 New" pitchFamily="34" charset="-34"/>
                <a:cs typeface="TH Sarabun New" pitchFamily="34" charset="-34"/>
              </a:rPr>
              <a:t>เสนอ </a:t>
            </a:r>
          </a:p>
          <a:p>
            <a:pPr algn="ctr"/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 New" pitchFamily="34" charset="-34"/>
                <a:cs typeface="TH Sarabun New" pitchFamily="34" charset="-34"/>
              </a:rPr>
              <a:t>พระ</a:t>
            </a:r>
            <a:r>
              <a:rPr lang="th-TH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 New" pitchFamily="34" charset="-34"/>
                <a:cs typeface="TH Sarabun New" pitchFamily="34" charset="-34"/>
              </a:rPr>
              <a:t>ใบฏี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 New" pitchFamily="34" charset="-34"/>
                <a:cs typeface="TH Sarabun New" pitchFamily="34" charset="-34"/>
              </a:rPr>
              <a:t>กาสุพจน์ </a:t>
            </a:r>
            <a:r>
              <a:rPr lang="th-TH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 New" pitchFamily="34" charset="-34"/>
                <a:cs typeface="TH Sarabun New" pitchFamily="34" charset="-34"/>
              </a:rPr>
              <a:t>ตปสีโล</a:t>
            </a:r>
            <a:endParaRPr lang="th-TH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 New" pitchFamily="34" charset="-34"/>
                <a:cs typeface="TH Sarabun New" pitchFamily="34" charset="-34"/>
              </a:rPr>
              <a:t> มหาวิทยาลัยมหาจุฬาลง</a:t>
            </a:r>
            <a:r>
              <a:rPr lang="th-TH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 New" pitchFamily="34" charset="-34"/>
                <a:cs typeface="TH Sarabun New" pitchFamily="34" charset="-34"/>
              </a:rPr>
              <a:t>กรณ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 New" pitchFamily="34" charset="-34"/>
                <a:cs typeface="TH Sarabun New" pitchFamily="34" charset="-34"/>
              </a:rPr>
              <a:t>ราช</a:t>
            </a:r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 New" pitchFamily="34" charset="-34"/>
                <a:cs typeface="TH Sarabun New" pitchFamily="34" charset="-34"/>
              </a:rPr>
              <a:t>วิทยาลัย </a:t>
            </a:r>
          </a:p>
          <a:p>
            <a:pPr algn="ctr"/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 New" pitchFamily="34" charset="-34"/>
                <a:cs typeface="TH Sarabun New" pitchFamily="34" charset="-34"/>
              </a:rPr>
              <a:t>วิทยา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 New" pitchFamily="34" charset="-34"/>
                <a:cs typeface="TH Sarabun New" pitchFamily="34" charset="-34"/>
              </a:rPr>
              <a:t>เขตอุบลราชธานี</a:t>
            </a:r>
          </a:p>
        </p:txBody>
      </p:sp>
      <p:pic>
        <p:nvPicPr>
          <p:cNvPr id="6" name="Picture 8" descr="D:\lineA11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6385" y="2455962"/>
            <a:ext cx="3810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lineA11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93618" y="2449035"/>
            <a:ext cx="3810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47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12025053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03" y="5768682"/>
            <a:ext cx="29241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17238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" y="3055120"/>
            <a:ext cx="2370368" cy="117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64" y="2492897"/>
            <a:ext cx="3048000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content.fbkk5-2.fna.fbcdn.net/hphotos-xfa1/v/t1.0-9/11143728_811384562286475_4901980080532599101_n.jpg?oh=5365f32ec83cd1c93ac22cdfc4377b9f&amp;oe=56AC6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2803"/>
            <a:ext cx="3010016" cy="31322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1687259" y="3645024"/>
            <a:ext cx="5544616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H Sarabun New" pitchFamily="34" charset="-34"/>
                <a:cs typeface="TH Sarabun New" pitchFamily="34" charset="-34"/>
              </a:rPr>
              <a:t>จัดทำโดย</a:t>
            </a:r>
          </a:p>
          <a:p>
            <a:pPr algn="ctr"/>
            <a:r>
              <a:rPr lang="th-TH" sz="4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H Sarabun New" pitchFamily="34" charset="-34"/>
                <a:cs typeface="TH Sarabun New" pitchFamily="34" charset="-34"/>
              </a:rPr>
              <a:t>พระพยัค</a:t>
            </a:r>
            <a:r>
              <a:rPr lang="th-TH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H Sarabun New" pitchFamily="34" charset="-34"/>
                <a:cs typeface="TH Sarabun New" pitchFamily="34" charset="-34"/>
              </a:rPr>
              <a:t>อรุณ  </a:t>
            </a:r>
            <a:r>
              <a:rPr lang="th-TH" sz="4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H Sarabun New" pitchFamily="34" charset="-34"/>
                <a:cs typeface="TH Sarabun New" pitchFamily="34" charset="-34"/>
              </a:rPr>
              <a:t>ปญฺญาพโล</a:t>
            </a:r>
            <a:endParaRPr lang="th-TH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0000">
                    <a:alpha val="60000"/>
                  </a:srgb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H Sarabun New" pitchFamily="34" charset="-34"/>
                <a:cs typeface="TH Sarabun New" pitchFamily="34" charset="-34"/>
              </a:rPr>
              <a:t>คณะครุศาสตร์ ชั้นปี</a:t>
            </a:r>
            <a:r>
              <a:rPr lang="th-TH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H Sarabun New" pitchFamily="34" charset="-34"/>
                <a:cs typeface="TH Sarabun New" pitchFamily="34" charset="-34"/>
              </a:rPr>
              <a:t>ที่ ๔</a:t>
            </a:r>
            <a:endParaRPr lang="th-TH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0000">
                    <a:alpha val="60000"/>
                  </a:srgb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4995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2051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th-TH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	</a:t>
            </a:r>
            <a:r>
              <a:rPr lang="th-TH" sz="28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ปรัชญา</a:t>
            </a:r>
            <a:r>
              <a:rPr lang="th-TH" sz="2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ที่พระบาทสมเด็จพระเจ้าอยู่หัวทรงชี้แนะแนวทางการดำเนินชีวิตและการปฏิบัติแก่ประชาชน  โดยยึดหลัก “ทางสายกลาง” ท่ามกลางมรสุมเศรษฐกิจที่ต้องเผชิญอยู่ในปัจจุบัน สรุป ความหมายเศรษฐกิจพอเพียง </a:t>
            </a:r>
            <a:r>
              <a:rPr lang="th-TH" sz="28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ดังนี้</a:t>
            </a:r>
          </a:p>
          <a:p>
            <a:r>
              <a:rPr lang="th-TH" sz="2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ความมีเหตุผล  คือ ตัดสินใจกระทำสิ่งต่าง ๆ  เพื่อให้เกิดความพอเพียงต้องใช้เหตุผล และพิจารณาด้วยความรอบคอบ</a:t>
            </a:r>
          </a:p>
          <a:p>
            <a:r>
              <a:rPr lang="th-TH" sz="2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ความพอเพียง  คือ รู้จักพอประมาณ พออยู่ พอมี พอกิน พอใช้ ประหยัด และไม่เบียดเบียนตนเอง และผู้อื่น</a:t>
            </a:r>
          </a:p>
          <a:p>
            <a:r>
              <a:rPr lang="th-TH" sz="2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การมีภูมิคุ้มกันที่ดี  คือ เตรียมใจให้พร้อมรับผลกระทบและความเปลี่ยนแปลงที่จะเกิดขึ้นในอนาคต</a:t>
            </a:r>
          </a:p>
          <a:p>
            <a:r>
              <a:rPr lang="th-TH" sz="2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การมีความรู้  คือ นำความรู้มาใช้ในการวางแผนและดำเนินชีวิต</a:t>
            </a:r>
          </a:p>
          <a:p>
            <a:r>
              <a:rPr lang="th-TH" sz="2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การมีคุณธรรม  คือ มีความซื่อสัตย์สุจริต สามัคคี และช่วยเหลือซึ่งกันและกัน</a:t>
            </a:r>
          </a:p>
          <a:p>
            <a:pPr marL="0" indent="0">
              <a:buNone/>
            </a:pPr>
            <a:endParaRPr lang="th-TH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เศรษฐกิจพอเพียง หมายถึง</a:t>
            </a:r>
          </a:p>
        </p:txBody>
      </p:sp>
    </p:spTree>
    <p:extLst>
      <p:ext uri="{BB962C8B-B14F-4D97-AF65-F5344CB8AC3E}">
        <p14:creationId xmlns:p14="http://schemas.microsoft.com/office/powerpoint/2010/main" val="39243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0"/>
            <a:chExt cx="5760" cy="4337"/>
          </a:xfrm>
        </p:grpSpPr>
        <p:pic>
          <p:nvPicPr>
            <p:cNvPr id="26629" name="Picture 5" descr="ในหลวง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30" name="Picture 6" descr="ในหลวง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0"/>
              <a:ext cx="3198" cy="4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50825" y="1102519"/>
            <a:ext cx="6623050" cy="4679950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th-TH" sz="4400" b="1" dirty="0">
                <a:solidFill>
                  <a:srgbClr val="FF0000"/>
                </a:solidFill>
                <a:cs typeface="DilleniaUPC" pitchFamily="18" charset="-34"/>
              </a:rPr>
              <a:t>คนเราถ้าพอในความต้องการ ก็มีความโลภน้อย              เมื่อมีความโลภน้อย  ก็เบียดเบียนคนอื่นน้อย         ถ้าทุกประเทศมีความคิดอันนี้  ไม่ใช่เศรษฐกิจ                 มีความคิดว่าทำอะไรต้องพอเพียง      หมายความว่าพอประมาณ </a:t>
            </a:r>
            <a:r>
              <a:rPr lang="th-TH" sz="4400" b="1" dirty="0" smtClean="0">
                <a:solidFill>
                  <a:srgbClr val="FF0000"/>
                </a:solidFill>
                <a:cs typeface="DilleniaUPC" pitchFamily="18" charset="-34"/>
              </a:rPr>
              <a:t>ไม่</a:t>
            </a:r>
            <a:r>
              <a:rPr lang="th-TH" sz="4400" b="1" dirty="0">
                <a:solidFill>
                  <a:srgbClr val="FF0000"/>
                </a:solidFill>
                <a:cs typeface="DilleniaUPC" pitchFamily="18" charset="-34"/>
              </a:rPr>
              <a:t>สุดโต่งไม่โลภอย่างมาก คนเราก็อยู่เป็นสุข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812181" y="5848008"/>
            <a:ext cx="5061694" cy="437614"/>
          </a:xfrm>
          <a:prstGeom prst="rect">
            <a:avLst/>
          </a:prstGeom>
          <a:solidFill>
            <a:srgbClr val="FFFF99"/>
          </a:solidFill>
          <a:ln w="38100">
            <a:solidFill>
              <a:srgbClr val="0066CC"/>
            </a:solidFill>
            <a:miter lim="800000"/>
            <a:headEnd/>
            <a:tailEnd/>
          </a:ln>
        </p:spPr>
        <p:txBody>
          <a:bodyPr wrap="square" lIns="98102" tIns="49051" rIns="98102" bIns="49051">
            <a:spAutoFit/>
          </a:bodyPr>
          <a:lstStyle>
            <a:lvl1pPr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8107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2200" b="1" dirty="0" smtClean="0">
                <a:latin typeface="Browallia New" pitchFamily="34" charset="-34"/>
                <a:cs typeface="Browallia New" pitchFamily="34" charset="-34"/>
              </a:rPr>
              <a:t>พระบรมราโชวาท ของ พระบาทสมเด็จพระเจ้าอยู่หัว</a:t>
            </a:r>
            <a:endParaRPr lang="th-TH" sz="2200" b="1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905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ตัวยึดหมายเลขภาพนิ่ง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9BE39B6-5031-466A-96F1-286242AF624F}" type="slidenum">
              <a:rPr lang="en-US" sz="1000"/>
              <a:pPr eaLnBrk="1" hangingPunct="1"/>
              <a:t>6</a:t>
            </a:fld>
            <a:endParaRPr lang="en-US" sz="1000"/>
          </a:p>
        </p:txBody>
      </p:sp>
      <p:sp>
        <p:nvSpPr>
          <p:cNvPr id="934914" name="AutoShape 2"/>
          <p:cNvSpPr>
            <a:spLocks noChangeArrowheads="1"/>
          </p:cNvSpPr>
          <p:nvPr/>
        </p:nvSpPr>
        <p:spPr bwMode="auto">
          <a:xfrm>
            <a:off x="989013" y="1244023"/>
            <a:ext cx="7316787" cy="5257800"/>
          </a:xfrm>
          <a:prstGeom prst="wedgeEllipseCallout">
            <a:avLst>
              <a:gd name="adj1" fmla="val -43815"/>
              <a:gd name="adj2" fmla="val -53204"/>
            </a:avLst>
          </a:prstGeom>
          <a:solidFill>
            <a:srgbClr val="FFFFCC"/>
          </a:solidFill>
          <a:ln w="38100">
            <a:solidFill>
              <a:srgbClr val="336600"/>
            </a:solidFill>
            <a:miter lim="800000"/>
            <a:headEnd/>
            <a:tailEnd/>
          </a:ln>
        </p:spPr>
        <p:txBody>
          <a:bodyPr wrap="none" lIns="98102" tIns="49051" rIns="98102" bIns="49051" anchor="ctr"/>
          <a:lstStyle/>
          <a:p>
            <a:pPr algn="ctr" defTabSz="981075"/>
            <a:r>
              <a:rPr lang="th-TH" sz="3400" b="1" dirty="0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คนเราถ้าพอในความต้องการ </a:t>
            </a:r>
            <a:br>
              <a:rPr lang="th-TH" sz="3400" b="1" dirty="0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</a:br>
            <a:r>
              <a:rPr lang="th-TH" sz="3400" b="1" dirty="0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ก็มีความโลภน้อย</a:t>
            </a:r>
          </a:p>
          <a:p>
            <a:pPr algn="ctr" defTabSz="981075"/>
            <a:r>
              <a:rPr lang="th-TH" sz="3400" b="1" dirty="0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เมื่อมีความโลภน้อย ก็เบียดเบียนคนอื่นน้อย.</a:t>
            </a:r>
          </a:p>
          <a:p>
            <a:pPr algn="ctr" defTabSz="981075"/>
            <a:r>
              <a:rPr lang="th-TH" sz="3400" b="1" dirty="0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ถ้าทุกประเทศมีความคิด-อันนี้ไม่ใช่เศรษฐกิจ-</a:t>
            </a:r>
          </a:p>
          <a:p>
            <a:pPr algn="ctr" defTabSz="981075"/>
            <a:r>
              <a:rPr lang="th-TH" sz="3400" b="1" dirty="0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มีความคิดว่าทำอะไรต้องพอเพียง</a:t>
            </a:r>
          </a:p>
          <a:p>
            <a:pPr algn="ctr" defTabSz="981075"/>
            <a:r>
              <a:rPr lang="th-TH" sz="3400" b="1" dirty="0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หมายความว่า พอประมาณ ไม่สุดโต่ง</a:t>
            </a:r>
          </a:p>
          <a:p>
            <a:pPr algn="ctr" defTabSz="981075"/>
            <a:r>
              <a:rPr lang="th-TH" sz="3400" b="1" dirty="0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ไม่โลภอย่างมาก คนเราก็อยู่เป็นสุข.</a:t>
            </a:r>
          </a:p>
          <a:p>
            <a:pPr algn="ctr" defTabSz="981075"/>
            <a:r>
              <a:rPr lang="th-TH" sz="3400" b="1" i="1" dirty="0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พระราชดำรัส  (๔ ธ.ค. ๒๕๔๑)</a:t>
            </a:r>
          </a:p>
        </p:txBody>
      </p:sp>
      <p:sp>
        <p:nvSpPr>
          <p:cNvPr id="934915" name="Rectangle 3"/>
          <p:cNvSpPr>
            <a:spLocks noChangeArrowheads="1"/>
          </p:cNvSpPr>
          <p:nvPr/>
        </p:nvSpPr>
        <p:spPr bwMode="auto">
          <a:xfrm>
            <a:off x="1763688" y="349540"/>
            <a:ext cx="47132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83" tIns="49391" rIns="98783" bIns="49391" anchor="ctr"/>
          <a:lstStyle/>
          <a:p>
            <a:pPr algn="r" defTabSz="981075">
              <a:lnSpc>
                <a:spcPct val="110000"/>
              </a:lnSpc>
            </a:pPr>
            <a:r>
              <a:rPr lang="th-TH" sz="4300" b="1" dirty="0">
                <a:solidFill>
                  <a:srgbClr val="000099"/>
                </a:solidFill>
                <a:latin typeface="Browallia New" pitchFamily="34" charset="-34"/>
                <a:cs typeface="IrisUPC" pitchFamily="34" charset="-34"/>
              </a:rPr>
              <a:t>โลภน้อย คือ 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78924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3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4" grpId="0" animBg="1" autoUpdateAnimBg="0"/>
      <p:bldP spid="93491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ตัวยึดหมายเลขภาพนิ่ง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2625" eaLnBrk="0" hangingPunct="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6BC0D7C-3E3C-41D7-9B1F-9BBADBB5CCAF}" type="slidenum">
              <a:rPr lang="en-US" sz="1000"/>
              <a:pPr eaLnBrk="1" hangingPunct="1"/>
              <a:t>7</a:t>
            </a:fld>
            <a:endParaRPr lang="en-US" sz="1000"/>
          </a:p>
        </p:txBody>
      </p:sp>
      <p:sp>
        <p:nvSpPr>
          <p:cNvPr id="932866" name="AutoShape 2"/>
          <p:cNvSpPr>
            <a:spLocks noChangeArrowheads="1"/>
          </p:cNvSpPr>
          <p:nvPr/>
        </p:nvSpPr>
        <p:spPr bwMode="auto">
          <a:xfrm>
            <a:off x="915988" y="1066800"/>
            <a:ext cx="7162800" cy="5314950"/>
          </a:xfrm>
          <a:prstGeom prst="wedgeEllipseCallout">
            <a:avLst>
              <a:gd name="adj1" fmla="val 51287"/>
              <a:gd name="adj2" fmla="val -45671"/>
            </a:avLst>
          </a:prstGeom>
          <a:solidFill>
            <a:srgbClr val="FFFFCC"/>
          </a:solidFill>
          <a:ln w="38100">
            <a:solidFill>
              <a:srgbClr val="336600"/>
            </a:solidFill>
            <a:miter lim="800000"/>
            <a:headEnd/>
            <a:tailEnd/>
          </a:ln>
        </p:spPr>
        <p:txBody>
          <a:bodyPr wrap="none" lIns="98102" tIns="49051" rIns="98102" bIns="49051" anchor="ctr"/>
          <a:lstStyle/>
          <a:p>
            <a:pPr algn="ctr" defTabSz="981075">
              <a:lnSpc>
                <a:spcPct val="110000"/>
              </a:lnSpc>
            </a:pPr>
            <a:r>
              <a:rPr lang="th-TH" sz="34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ความพอเพียงนี้ อาจจะมีของหรูหราก็ได้</a:t>
            </a:r>
            <a:br>
              <a:rPr lang="th-TH" sz="34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</a:br>
            <a:r>
              <a:rPr lang="th-TH" sz="34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แต่ว่าต้องไม่เบียดเบียนคนอื่น</a:t>
            </a:r>
            <a:br>
              <a:rPr lang="th-TH" sz="34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</a:br>
            <a:r>
              <a:rPr lang="th-TH" sz="34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ต้องให้พอประมาณตามอัตภาพ พูดจาก็พอเพียง</a:t>
            </a:r>
            <a:br>
              <a:rPr lang="th-TH" sz="34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</a:br>
            <a:r>
              <a:rPr lang="th-TH" sz="3400" b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ทำอะไรก็พอเพียง ปฏิบัติตนก็พอเพียง</a:t>
            </a:r>
          </a:p>
          <a:p>
            <a:pPr algn="ctr" defTabSz="981075">
              <a:lnSpc>
                <a:spcPct val="110000"/>
              </a:lnSpc>
            </a:pPr>
            <a:endParaRPr lang="th-TH" sz="3400" b="1">
              <a:solidFill>
                <a:srgbClr val="336600"/>
              </a:solidFill>
              <a:latin typeface="Browallia New" pitchFamily="34" charset="-34"/>
              <a:cs typeface="FreesiaUPC" pitchFamily="34" charset="-34"/>
            </a:endParaRPr>
          </a:p>
          <a:p>
            <a:pPr algn="ctr" defTabSz="981075"/>
            <a:r>
              <a:rPr lang="th-TH" sz="3400" b="1" i="1">
                <a:solidFill>
                  <a:srgbClr val="336600"/>
                </a:solidFill>
                <a:latin typeface="Browallia New" pitchFamily="34" charset="-34"/>
                <a:cs typeface="FreesiaUPC" pitchFamily="34" charset="-34"/>
              </a:rPr>
              <a:t>พระราชดำรัส (๔ ธ.ค. ๒๕๔๑)</a:t>
            </a:r>
          </a:p>
        </p:txBody>
      </p:sp>
      <p:sp>
        <p:nvSpPr>
          <p:cNvPr id="932867" name="Rectangle 3"/>
          <p:cNvSpPr>
            <a:spLocks noChangeArrowheads="1"/>
          </p:cNvSpPr>
          <p:nvPr/>
        </p:nvSpPr>
        <p:spPr bwMode="auto">
          <a:xfrm>
            <a:off x="1634331" y="241877"/>
            <a:ext cx="57261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83" tIns="49391" rIns="98783" bIns="49391" anchor="ctr"/>
          <a:lstStyle/>
          <a:p>
            <a:pPr algn="ctr" defTabSz="981075">
              <a:lnSpc>
                <a:spcPct val="110000"/>
              </a:lnSpc>
            </a:pPr>
            <a:r>
              <a:rPr lang="th-TH" sz="4300" b="1" dirty="0">
                <a:solidFill>
                  <a:srgbClr val="000099"/>
                </a:solidFill>
                <a:latin typeface="Browallia New" pitchFamily="34" charset="-34"/>
                <a:cs typeface="IrisUPC" pitchFamily="34" charset="-34"/>
              </a:rPr>
              <a:t>พอเพียง คือ ไม่เบียดเบียน</a:t>
            </a:r>
            <a:endParaRPr lang="th-TH" sz="4700" b="1" dirty="0">
              <a:solidFill>
                <a:srgbClr val="000099"/>
              </a:solidFill>
              <a:latin typeface="Browallia New" pitchFamily="34" charset="-34"/>
              <a:cs typeface="Iris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228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2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2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3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6" grpId="0" animBg="1" autoUpdateAnimBg="0"/>
      <p:bldP spid="93286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95536" y="2204864"/>
            <a:ext cx="8568952" cy="3921885"/>
          </a:xfrm>
        </p:spPr>
        <p:txBody>
          <a:bodyPr>
            <a:noAutofit/>
          </a:bodyPr>
          <a:lstStyle/>
          <a:p>
            <a:r>
              <a:rPr lang="th-TH" sz="3200" dirty="0"/>
              <a:t>คำว่า “เศรษฐกิจพอเพียง” เป็นปรัชญาที่พระบาทสมเด็จพระเจ้าอยู่หัวภูมิพลอดุลยเดชทรงมีพระราชดำรัสชี้แนะแนวทางในการดำเนินชีวิตให้แก่พสกนิกรชาวไทยมาโดยตลอดนานกว่า 30 ปี เพื่อนำไปปฏิบัติในการดำเนินชีวิตในยามที่ประเทศประสบปัญหาวิกฤติทางเศรษฐกิจใน พ.ศ.2540 ภายหลังเมื่อได้ทรงเน้นย้ำแนวทางการแก้ไขเพื่อให้ประชาชนรอดพ้นและสามารถอยู่ได้อย่างมั่นคงและยั่งยืนภายใต้กระแส</a:t>
            </a:r>
            <a:r>
              <a:rPr lang="th-TH" sz="3200" dirty="0" err="1"/>
              <a:t>โลกาภิวัฒน์</a:t>
            </a:r>
            <a:r>
              <a:rPr lang="th-TH" sz="3200" dirty="0"/>
              <a:t> จากพระราชดำรัสของพระบาทสมเด็จพระเจ้าอยู่หัวภูมิพลอดุลยเดช ในวันที่ 18 กรกฎาคม พ.ศ. </a:t>
            </a:r>
            <a:r>
              <a:rPr lang="th-TH" sz="3200" dirty="0" smtClean="0"/>
              <a:t>2517 ว่า</a:t>
            </a:r>
            <a:endParaRPr lang="th-TH" sz="3200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ความเป็นมาของเศรษฐกิจพอเพียง</a:t>
            </a:r>
            <a:endParaRPr lang="th-TH" b="1" dirty="0"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01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139952" y="1340768"/>
            <a:ext cx="4608512" cy="532859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การพัฒนาประเทศจำเป็นต้องทำตามลำดับขั้น ต้องสร้างพื้นฐานคือ ความพอมี พอกิน พอใช้ของประชาชนส่วนใหญ่เบื้องต้นก่อน โดยใช้วิธีการและอุปกรณ์ที่ประหยัดแต่ถูกต้องตามหลักวิชาการ เมื่อได้พื้นฐานความมั่นคงพร้อมพอสมควร และปฏิบัติได้แล้ว จึงค่อยสร้างค่อยเสริมความเจริญ และฐานะทางเศรษฐกิจขั้นที่สูงขึ้นโดยลำดับ</a:t>
            </a:r>
            <a:r>
              <a:rPr lang="th-TH" sz="3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ต่อไป..</a:t>
            </a:r>
            <a:endParaRPr lang="th-TH" sz="3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601272" cy="994122"/>
          </a:xfrm>
        </p:spPr>
        <p:txBody>
          <a:bodyPr>
            <a:normAutofit/>
          </a:bodyPr>
          <a:lstStyle/>
          <a:p>
            <a:r>
              <a:rPr lang="th-TH" sz="5400" b="1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พระราชดำริว่าด้วยเศรษฐกิจพอเพียง </a:t>
            </a:r>
          </a:p>
        </p:txBody>
      </p:sp>
      <p:pic>
        <p:nvPicPr>
          <p:cNvPr id="6146" name="Picture 2" descr="D:\M10025857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672408" cy="43485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caic0lrzvk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72" y="5589240"/>
            <a:ext cx="4680520" cy="85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1172380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89240"/>
            <a:ext cx="1956048" cy="92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123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193</TotalTime>
  <Words>797</Words>
  <Application>Microsoft Office PowerPoint</Application>
  <PresentationFormat>นำเสนอทางหน้าจอ (4:3)</PresentationFormat>
  <Paragraphs>153</Paragraphs>
  <Slides>17</Slides>
  <Notes>6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18" baseType="lpstr">
      <vt:lpstr>รูปคลื่น</vt:lpstr>
      <vt:lpstr>งานนำเสนอ PowerPoint</vt:lpstr>
      <vt:lpstr>งานนำเสนอ PowerPoint</vt:lpstr>
      <vt:lpstr>งานนำเสนอ PowerPoint</vt:lpstr>
      <vt:lpstr>เศรษฐกิจพอเพียง หมายถึง</vt:lpstr>
      <vt:lpstr>งานนำเสนอ PowerPoint</vt:lpstr>
      <vt:lpstr>งานนำเสนอ PowerPoint</vt:lpstr>
      <vt:lpstr>งานนำเสนอ PowerPoint</vt:lpstr>
      <vt:lpstr>ความเป็นมาของเศรษฐกิจพอเพียง</vt:lpstr>
      <vt:lpstr>พระราชดำริว่าด้วยเศรษฐกิจพอเพียง </vt:lpstr>
      <vt:lpstr>ปัญหาของการพัฒนาที่ผ่านมา</vt:lpstr>
      <vt:lpstr>การดำเนินชีวิตตามแนวพระราชดำริพอเพียง </vt:lpstr>
      <vt:lpstr> ประโยชน์</vt:lpstr>
      <vt:lpstr>เราจะเลือกหาน้ำใส่ตุ่ม หรือ จะเลือกอุดรูรั่วของตุ่มก่อน ? </vt:lpstr>
      <vt:lpstr>งานนำเสนอ PowerPoint</vt:lpstr>
      <vt:lpstr>สรุปเศรษฐกิจพอเพียงคืออะไร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</dc:title>
  <dc:creator>POLO</dc:creator>
  <cp:lastModifiedBy>987456</cp:lastModifiedBy>
  <cp:revision>35</cp:revision>
  <dcterms:created xsi:type="dcterms:W3CDTF">2015-11-27T12:29:18Z</dcterms:created>
  <dcterms:modified xsi:type="dcterms:W3CDTF">2015-11-30T16:22:44Z</dcterms:modified>
</cp:coreProperties>
</file>